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258" r:id="rId32"/>
    <p:sldId id="259" r:id="rId33"/>
    <p:sldId id="260" r:id="rId34"/>
    <p:sldId id="261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70682" y="139065"/>
            <a:ext cx="38026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0301" y="139065"/>
            <a:ext cx="5343397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318" y="2925317"/>
            <a:ext cx="8627363" cy="164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Ct7niG4B3w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hyperlink" Target="https://www.youtube.com/watch?v=y2PfmBOgrd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hyperlink" Target="https://www.youtube.com/watch?v=JDDWtF2NMng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ve.es/alacarta/videos/memoria-de-espana/memoria-espana-america-nuevo-mundo/3214318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7" Type="http://schemas.openxmlformats.org/officeDocument/2006/relationships/hyperlink" Target="https://www.youtube.com/watch?v=iW2PNP_yGIM" TargetMode="External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R5NdepXozE" TargetMode="External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mFAgq9GoSI&amp;amp;feature=youtu.be" TargetMode="External"/><Relationship Id="rId4" Type="http://schemas.openxmlformats.org/officeDocument/2006/relationships/image" Target="../media/image12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VIZmv90kq8&amp;amp;feature=related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7" Type="http://schemas.openxmlformats.org/officeDocument/2006/relationships/image" Target="../media/image137.pn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g"/><Relationship Id="rId5" Type="http://schemas.openxmlformats.org/officeDocument/2006/relationships/image" Target="../media/image135.jpg"/><Relationship Id="rId4" Type="http://schemas.openxmlformats.org/officeDocument/2006/relationships/image" Target="../media/image13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jpg"/><Relationship Id="rId5" Type="http://schemas.openxmlformats.org/officeDocument/2006/relationships/image" Target="../media/image141.jpg"/><Relationship Id="rId4" Type="http://schemas.openxmlformats.org/officeDocument/2006/relationships/image" Target="../media/image1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PeqNqv6DQ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u2HC7hxk0" TargetMode="External"/><Relationship Id="rId2" Type="http://schemas.openxmlformats.org/officeDocument/2006/relationships/hyperlink" Target="https://www.youtube.com/watch?v=9VQFRC-2U3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Cy09onWn0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5MJLK758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2V-IAfCe6j4&amp;amp;feature=player_embedd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697738"/>
            <a:ext cx="734695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6000" spc="-5" dirty="0">
                <a:solidFill>
                  <a:srgbClr val="FFFF00"/>
                </a:solidFill>
              </a:rPr>
              <a:t>UNITAT</a:t>
            </a:r>
            <a:r>
              <a:rPr sz="6000" spc="-10" dirty="0">
                <a:solidFill>
                  <a:srgbClr val="FFFF00"/>
                </a:solidFill>
              </a:rPr>
              <a:t> </a:t>
            </a:r>
            <a:r>
              <a:rPr lang="es-ES" sz="6000" dirty="0">
                <a:solidFill>
                  <a:srgbClr val="FFFF00"/>
                </a:solidFill>
              </a:rPr>
              <a:t>6</a:t>
            </a:r>
            <a:endParaRPr sz="6000" dirty="0"/>
          </a:p>
          <a:p>
            <a:pPr marL="12700" marR="5080" algn="ctr">
              <a:lnSpc>
                <a:spcPct val="100000"/>
              </a:lnSpc>
              <a:tabLst>
                <a:tab pos="5852795" algn="l"/>
              </a:tabLst>
            </a:pPr>
            <a:r>
              <a:rPr lang="es-ES" sz="6000" dirty="0">
                <a:solidFill>
                  <a:srgbClr val="FFFF00"/>
                </a:solidFill>
              </a:rPr>
              <a:t>RENAIXEMENT I TEMPS MODERNS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1927098" y="3441572"/>
            <a:ext cx="7023100" cy="272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8385" algn="l"/>
              </a:tabLst>
            </a:pPr>
            <a:r>
              <a:rPr sz="6000" spc="-5" dirty="0">
                <a:solidFill>
                  <a:srgbClr val="FFFF00"/>
                </a:solidFill>
                <a:latin typeface="Times New Roman"/>
                <a:cs typeface="Times New Roman"/>
              </a:rPr>
              <a:t>(segles	</a:t>
            </a:r>
            <a:r>
              <a:rPr sz="6000" dirty="0">
                <a:solidFill>
                  <a:srgbClr val="FFFF00"/>
                </a:solidFill>
                <a:latin typeface="Times New Roman"/>
                <a:cs typeface="Times New Roman"/>
              </a:rPr>
              <a:t>XV-XVI)</a:t>
            </a:r>
            <a:endParaRPr sz="6000" dirty="0">
              <a:latin typeface="Times New Roman"/>
              <a:cs typeface="Times New Roman"/>
            </a:endParaRPr>
          </a:p>
          <a:p>
            <a:pPr marL="4436745">
              <a:lnSpc>
                <a:spcPct val="100000"/>
              </a:lnSpc>
              <a:spcBef>
                <a:spcPts val="4220"/>
              </a:spcBef>
            </a:pP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Salvador Vila</a:t>
            </a:r>
            <a:r>
              <a:rPr sz="2400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Esteve</a:t>
            </a:r>
            <a:endParaRPr sz="2400" dirty="0">
              <a:latin typeface="Times New Roman"/>
              <a:cs typeface="Times New Roman"/>
            </a:endParaRPr>
          </a:p>
          <a:p>
            <a:pPr marL="457073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Geografia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2400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Història</a:t>
            </a:r>
            <a:endParaRPr sz="24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lang="es-ES" sz="2400" dirty="0">
                <a:solidFill>
                  <a:srgbClr val="FFFF00"/>
                </a:solidFill>
                <a:latin typeface="Times New Roman"/>
                <a:cs typeface="Times New Roman"/>
              </a:rPr>
              <a:t>3r</a:t>
            </a:r>
            <a:r>
              <a:rPr sz="2400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d’ESO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74" y="139065"/>
            <a:ext cx="8522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 err="1">
                <a:solidFill>
                  <a:schemeClr val="tx1"/>
                </a:solidFill>
              </a:rPr>
              <a:t>Activitat</a:t>
            </a:r>
            <a:r>
              <a:rPr u="none" dirty="0">
                <a:solidFill>
                  <a:schemeClr val="tx1"/>
                </a:solidFill>
              </a:rPr>
              <a:t>.</a:t>
            </a:r>
            <a:r>
              <a:rPr lang="es-ES" u="none" dirty="0">
                <a:solidFill>
                  <a:schemeClr val="tx1"/>
                </a:solidFill>
              </a:rPr>
              <a:t> E</a:t>
            </a:r>
            <a:r>
              <a:rPr u="none" spc="-5" dirty="0">
                <a:solidFill>
                  <a:schemeClr val="tx1"/>
                </a:solidFill>
              </a:rPr>
              <a:t>LS </a:t>
            </a:r>
            <a:r>
              <a:rPr u="none" spc="-10" dirty="0">
                <a:solidFill>
                  <a:schemeClr val="tx1"/>
                </a:solidFill>
              </a:rPr>
              <a:t>GRANS </a:t>
            </a:r>
            <a:r>
              <a:rPr u="none" spc="-5" dirty="0">
                <a:solidFill>
                  <a:schemeClr val="tx1"/>
                </a:solidFill>
              </a:rPr>
              <a:t>DESCOBRIMENTS</a:t>
            </a:r>
            <a:r>
              <a:rPr u="none" spc="50" dirty="0">
                <a:solidFill>
                  <a:schemeClr val="tx1"/>
                </a:solidFill>
              </a:rPr>
              <a:t> </a:t>
            </a:r>
            <a:r>
              <a:rPr u="none" spc="-5" dirty="0">
                <a:solidFill>
                  <a:schemeClr val="tx1"/>
                </a:solidFill>
              </a:rPr>
              <a:t>GEOGRÀFICS.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575817"/>
            <a:ext cx="835215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1.- A partir del </a:t>
            </a:r>
            <a:r>
              <a:rPr sz="1600" spc="-15" dirty="0">
                <a:latin typeface="Times New Roman"/>
                <a:cs typeface="Times New Roman"/>
              </a:rPr>
              <a:t>mapa </a:t>
            </a:r>
            <a:r>
              <a:rPr sz="1600" spc="-5" dirty="0">
                <a:latin typeface="Times New Roman"/>
                <a:cs typeface="Times New Roman"/>
              </a:rPr>
              <a:t>de baix i els teus coneixements,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respon: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latin typeface="Times New Roman"/>
                <a:cs typeface="Times New Roman"/>
              </a:rPr>
              <a:t>Indica a quin navegant correspon cadascuna de les rutes (fes una llegenda) i explica quin recorregut  </a:t>
            </a:r>
            <a:r>
              <a:rPr sz="1600" dirty="0">
                <a:latin typeface="Times New Roman"/>
                <a:cs typeface="Times New Roman"/>
              </a:rPr>
              <a:t>fa </a:t>
            </a:r>
            <a:r>
              <a:rPr sz="1600" spc="-5" dirty="0">
                <a:latin typeface="Times New Roman"/>
                <a:cs typeface="Times New Roman"/>
              </a:rPr>
              <a:t>cadascun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d’ells.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latin typeface="Times New Roman"/>
                <a:cs typeface="Times New Roman"/>
              </a:rPr>
              <a:t>Classifica el </a:t>
            </a:r>
            <a:r>
              <a:rPr sz="1600" spc="-15" dirty="0">
                <a:latin typeface="Times New Roman"/>
                <a:cs typeface="Times New Roman"/>
              </a:rPr>
              <a:t>mapa </a:t>
            </a:r>
            <a:r>
              <a:rPr sz="1600" spc="-5" dirty="0">
                <a:latin typeface="Times New Roman"/>
                <a:cs typeface="Times New Roman"/>
              </a:rPr>
              <a:t>(tipus, caràcter i territori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representat).</a:t>
            </a:r>
            <a:endParaRPr sz="1600" dirty="0">
              <a:latin typeface="Times New Roman"/>
              <a:cs typeface="Times New Roman"/>
            </a:endParaRPr>
          </a:p>
          <a:p>
            <a:pPr marL="218440" indent="-206375">
              <a:lnSpc>
                <a:spcPct val="100000"/>
              </a:lnSpc>
              <a:buAutoNum type="alphaLcParenR"/>
              <a:tabLst>
                <a:tab pos="219075" algn="l"/>
              </a:tabLst>
            </a:pPr>
            <a:r>
              <a:rPr sz="1600" spc="-35" dirty="0">
                <a:latin typeface="Times New Roman"/>
                <a:cs typeface="Times New Roman"/>
              </a:rPr>
              <a:t>Tema.</a:t>
            </a:r>
            <a:endParaRPr sz="1600" dirty="0">
              <a:latin typeface="Times New Roman"/>
              <a:cs typeface="Times New Roman"/>
            </a:endParaRPr>
          </a:p>
          <a:p>
            <a:pPr marL="232410" indent="-220345">
              <a:lnSpc>
                <a:spcPct val="100000"/>
              </a:lnSpc>
              <a:buAutoNum type="alphaLcParenR"/>
              <a:tabLst>
                <a:tab pos="233045" algn="l"/>
              </a:tabLst>
            </a:pPr>
            <a:r>
              <a:rPr sz="1600" spc="-5" dirty="0">
                <a:latin typeface="Times New Roman"/>
                <a:cs typeface="Times New Roman"/>
              </a:rPr>
              <a:t>Quines van ser les causes d’aquests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descobriments?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21615" algn="l"/>
              </a:tabLst>
            </a:pPr>
            <a:r>
              <a:rPr sz="1600" spc="-5" dirty="0">
                <a:latin typeface="Times New Roman"/>
                <a:cs typeface="Times New Roman"/>
              </a:rPr>
              <a:t>Per on va arribar Portugal a Orient? Què va aconseguir </a:t>
            </a:r>
            <a:r>
              <a:rPr sz="1600" spc="-15" dirty="0">
                <a:latin typeface="Times New Roman"/>
                <a:cs typeface="Times New Roman"/>
              </a:rPr>
              <a:t>amb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això?</a:t>
            </a:r>
            <a:endParaRPr sz="1600" dirty="0">
              <a:latin typeface="Times New Roman"/>
              <a:cs typeface="Times New Roman"/>
            </a:endParaRPr>
          </a:p>
          <a:p>
            <a:pPr marL="199390" indent="-187325">
              <a:lnSpc>
                <a:spcPct val="100000"/>
              </a:lnSpc>
              <a:buAutoNum type="alphaLcParenR"/>
              <a:tabLst>
                <a:tab pos="200025" algn="l"/>
              </a:tabLst>
            </a:pPr>
            <a:r>
              <a:rPr sz="1600" spc="-5" dirty="0">
                <a:latin typeface="Times New Roman"/>
                <a:cs typeface="Times New Roman"/>
              </a:rPr>
              <a:t>Explica com Colom va arribar a descobrir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Amèrica.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latin typeface="Times New Roman"/>
                <a:cs typeface="Times New Roman"/>
              </a:rPr>
              <a:t>Per què diem que Colom no va </a:t>
            </a:r>
            <a:r>
              <a:rPr sz="1600" spc="-10" dirty="0">
                <a:latin typeface="Times New Roman"/>
                <a:cs typeface="Times New Roman"/>
              </a:rPr>
              <a:t>demostrar </a:t>
            </a:r>
            <a:r>
              <a:rPr sz="1600" spc="-5" dirty="0">
                <a:latin typeface="Times New Roman"/>
                <a:cs typeface="Times New Roman"/>
              </a:rPr>
              <a:t>que la </a:t>
            </a:r>
            <a:r>
              <a:rPr sz="1600" spc="-30" dirty="0">
                <a:latin typeface="Times New Roman"/>
                <a:cs typeface="Times New Roman"/>
              </a:rPr>
              <a:t>Terra </a:t>
            </a:r>
            <a:r>
              <a:rPr sz="1600" spc="-5" dirty="0">
                <a:latin typeface="Times New Roman"/>
                <a:cs typeface="Times New Roman"/>
              </a:rPr>
              <a:t>era rodona? Qui ho va </a:t>
            </a:r>
            <a:r>
              <a:rPr sz="1600" spc="-10" dirty="0">
                <a:latin typeface="Times New Roman"/>
                <a:cs typeface="Times New Roman"/>
              </a:rPr>
              <a:t>demostrar 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com?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8048" y="2883406"/>
            <a:ext cx="5184648" cy="3857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80594" y="139065"/>
            <a:ext cx="6292722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2</a:t>
            </a:r>
            <a:r>
              <a:rPr dirty="0">
                <a:solidFill>
                  <a:schemeClr val="tx1"/>
                </a:solidFill>
              </a:rPr>
              <a:t>.- </a:t>
            </a:r>
            <a:r>
              <a:rPr lang="es-ES" dirty="0" err="1">
                <a:solidFill>
                  <a:schemeClr val="tx1"/>
                </a:solidFill>
              </a:rPr>
              <a:t>Antigues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civilitzacions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americanes</a:t>
            </a:r>
            <a:r>
              <a:rPr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784590" cy="86423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02870" marR="102870" indent="635" algn="ctr">
              <a:lnSpc>
                <a:spcPct val="100000"/>
              </a:lnSpc>
              <a:spcBef>
                <a:spcPts val="90"/>
              </a:spcBef>
            </a:pPr>
            <a:r>
              <a:rPr lang="es-ES" sz="180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Amèrica </a:t>
            </a:r>
            <a:r>
              <a:rPr sz="1800" dirty="0">
                <a:latin typeface="Times New Roman"/>
                <a:cs typeface="Times New Roman"/>
              </a:rPr>
              <a:t>hi havia </a:t>
            </a:r>
            <a:r>
              <a:rPr sz="1800" spc="-5" dirty="0">
                <a:latin typeface="Times New Roman"/>
                <a:cs typeface="Times New Roman"/>
              </a:rPr>
              <a:t>humans des </a:t>
            </a:r>
            <a:r>
              <a:rPr sz="1800" dirty="0">
                <a:latin typeface="Times New Roman"/>
                <a:cs typeface="Times New Roman"/>
              </a:rPr>
              <a:t>de feia vint </a:t>
            </a:r>
            <a:r>
              <a:rPr sz="1800" spc="-5" dirty="0">
                <a:latin typeface="Times New Roman"/>
                <a:cs typeface="Times New Roman"/>
              </a:rPr>
              <a:t>mil </a:t>
            </a:r>
            <a:r>
              <a:rPr sz="1800" spc="5" dirty="0">
                <a:latin typeface="Times New Roman"/>
                <a:cs typeface="Times New Roman"/>
              </a:rPr>
              <a:t>anys </a:t>
            </a: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spc="-5" dirty="0">
                <a:latin typeface="Times New Roman"/>
                <a:cs typeface="Times New Roman"/>
              </a:rPr>
              <a:t>els </a:t>
            </a:r>
            <a:r>
              <a:rPr sz="1800" dirty="0">
                <a:latin typeface="Times New Roman"/>
                <a:cs typeface="Times New Roman"/>
              </a:rPr>
              <a:t>castellans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troben civilitzacions  que coneixen l’agricultura i la ramaderia i els </a:t>
            </a:r>
            <a:r>
              <a:rPr sz="1800" spc="-5" dirty="0">
                <a:latin typeface="Times New Roman"/>
                <a:cs typeface="Times New Roman"/>
              </a:rPr>
              <a:t>números, </a:t>
            </a:r>
            <a:r>
              <a:rPr sz="1800" dirty="0">
                <a:latin typeface="Times New Roman"/>
                <a:cs typeface="Times New Roman"/>
              </a:rPr>
              <a:t>elaboren calendaris exactes i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realitzen  complexos </a:t>
            </a:r>
            <a:r>
              <a:rPr sz="1800" spc="-5" dirty="0">
                <a:latin typeface="Times New Roman"/>
                <a:cs typeface="Times New Roman"/>
              </a:rPr>
              <a:t>sistemes </a:t>
            </a:r>
            <a:r>
              <a:rPr sz="1800" dirty="0">
                <a:latin typeface="Times New Roman"/>
                <a:cs typeface="Times New Roman"/>
              </a:rPr>
              <a:t>constructius i de reg: els </a:t>
            </a:r>
            <a:r>
              <a:rPr sz="1800" spc="-5" dirty="0">
                <a:latin typeface="Times New Roman"/>
                <a:cs typeface="Times New Roman"/>
              </a:rPr>
              <a:t>maies, </a:t>
            </a:r>
            <a:r>
              <a:rPr sz="1800" dirty="0">
                <a:latin typeface="Times New Roman"/>
                <a:cs typeface="Times New Roman"/>
              </a:rPr>
              <a:t>els asteques i </a:t>
            </a:r>
            <a:r>
              <a:rPr sz="1800" spc="-5" dirty="0">
                <a:latin typeface="Times New Roman"/>
                <a:cs typeface="Times New Roman"/>
              </a:rPr>
              <a:t>els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inques</a:t>
            </a:r>
          </a:p>
        </p:txBody>
      </p:sp>
      <p:sp>
        <p:nvSpPr>
          <p:cNvPr id="4" name="object 4"/>
          <p:cNvSpPr/>
          <p:nvPr/>
        </p:nvSpPr>
        <p:spPr>
          <a:xfrm>
            <a:off x="5137403" y="1629154"/>
            <a:ext cx="3898392" cy="517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4236718"/>
            <a:ext cx="4779264" cy="2574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152" y="1609344"/>
            <a:ext cx="3611879" cy="2574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139065"/>
            <a:ext cx="49455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.- </a:t>
            </a:r>
            <a:r>
              <a:rPr lang="es-ES" sz="2400" dirty="0" err="1">
                <a:latin typeface="Times New Roman"/>
                <a:cs typeface="Times New Roman"/>
              </a:rPr>
              <a:t>Antigues</a:t>
            </a:r>
            <a:r>
              <a:rPr lang="es-ES" sz="2400" dirty="0">
                <a:latin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cs typeface="Times New Roman"/>
              </a:rPr>
              <a:t>civilitzacions</a:t>
            </a:r>
            <a:r>
              <a:rPr lang="es-ES" sz="2400" dirty="0">
                <a:latin typeface="Times New Roman"/>
                <a:cs typeface="Times New Roman"/>
              </a:rPr>
              <a:t> </a:t>
            </a:r>
            <a:r>
              <a:rPr lang="es-ES" sz="2400" dirty="0" err="1">
                <a:latin typeface="Times New Roman"/>
                <a:cs typeface="Times New Roman"/>
              </a:rPr>
              <a:t>americanes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865235" cy="64770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Els </a:t>
            </a:r>
            <a:r>
              <a:rPr sz="1800" spc="-5" dirty="0">
                <a:latin typeface="Times New Roman"/>
                <a:cs typeface="Times New Roman"/>
              </a:rPr>
              <a:t>maies </a:t>
            </a:r>
            <a:r>
              <a:rPr sz="1800" dirty="0">
                <a:latin typeface="Times New Roman"/>
                <a:cs typeface="Times New Roman"/>
              </a:rPr>
              <a:t>vivien al </a:t>
            </a:r>
            <a:r>
              <a:rPr sz="1800" spc="-30" dirty="0">
                <a:latin typeface="Times New Roman"/>
                <a:cs typeface="Times New Roman"/>
              </a:rPr>
              <a:t>Yucatán </a:t>
            </a:r>
            <a:r>
              <a:rPr sz="1800" spc="-5" dirty="0">
                <a:latin typeface="Times New Roman"/>
                <a:cs typeface="Times New Roman"/>
              </a:rPr>
              <a:t>(Amèrica </a:t>
            </a:r>
            <a:r>
              <a:rPr sz="1800" dirty="0">
                <a:latin typeface="Times New Roman"/>
                <a:cs typeface="Times New Roman"/>
              </a:rPr>
              <a:t>Central), eren un poble agrícola </a:t>
            </a:r>
            <a:r>
              <a:rPr sz="1800" spc="-5" dirty="0">
                <a:latin typeface="Times New Roman"/>
                <a:cs typeface="Times New Roman"/>
              </a:rPr>
              <a:t>(dacsa),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s’organitzaven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en ciutats-estat, tenien una escriptura jeroglífica i construïen piràmides-temple i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palaus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163" y="1412747"/>
            <a:ext cx="3887724" cy="257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1403603"/>
            <a:ext cx="3906012" cy="2596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8452" y="3890770"/>
            <a:ext cx="4689348" cy="293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3964" y="1412747"/>
            <a:ext cx="4760976" cy="2433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6083" y="4030978"/>
            <a:ext cx="2095499" cy="2796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263" y="4030978"/>
            <a:ext cx="1905000" cy="2799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3121" y="44957"/>
            <a:ext cx="1440180" cy="576580"/>
          </a:xfrm>
          <a:custGeom>
            <a:avLst/>
            <a:gdLst/>
            <a:ahLst/>
            <a:cxnLst/>
            <a:rect l="l" t="t" r="r" b="b"/>
            <a:pathLst>
              <a:path w="1440179" h="576580">
                <a:moveTo>
                  <a:pt x="720089" y="0"/>
                </a:moveTo>
                <a:lnTo>
                  <a:pt x="654555" y="1176"/>
                </a:lnTo>
                <a:lnTo>
                  <a:pt x="590668" y="4638"/>
                </a:lnTo>
                <a:lnTo>
                  <a:pt x="528681" y="10285"/>
                </a:lnTo>
                <a:lnTo>
                  <a:pt x="468850" y="18014"/>
                </a:lnTo>
                <a:lnTo>
                  <a:pt x="411429" y="27724"/>
                </a:lnTo>
                <a:lnTo>
                  <a:pt x="356672" y="39313"/>
                </a:lnTo>
                <a:lnTo>
                  <a:pt x="304834" y="52681"/>
                </a:lnTo>
                <a:lnTo>
                  <a:pt x="256168" y="67724"/>
                </a:lnTo>
                <a:lnTo>
                  <a:pt x="210931" y="84343"/>
                </a:lnTo>
                <a:lnTo>
                  <a:pt x="169375" y="102436"/>
                </a:lnTo>
                <a:lnTo>
                  <a:pt x="131755" y="121900"/>
                </a:lnTo>
                <a:lnTo>
                  <a:pt x="98326" y="142635"/>
                </a:lnTo>
                <a:lnTo>
                  <a:pt x="45057" y="187509"/>
                </a:lnTo>
                <a:lnTo>
                  <a:pt x="11603" y="236247"/>
                </a:lnTo>
                <a:lnTo>
                  <a:pt x="0" y="288036"/>
                </a:lnTo>
                <a:lnTo>
                  <a:pt x="2943" y="314261"/>
                </a:lnTo>
                <a:lnTo>
                  <a:pt x="25726" y="364625"/>
                </a:lnTo>
                <a:lnTo>
                  <a:pt x="69342" y="411533"/>
                </a:lnTo>
                <a:lnTo>
                  <a:pt x="131755" y="454171"/>
                </a:lnTo>
                <a:lnTo>
                  <a:pt x="169375" y="473635"/>
                </a:lnTo>
                <a:lnTo>
                  <a:pt x="210931" y="491728"/>
                </a:lnTo>
                <a:lnTo>
                  <a:pt x="256168" y="508347"/>
                </a:lnTo>
                <a:lnTo>
                  <a:pt x="304834" y="523390"/>
                </a:lnTo>
                <a:lnTo>
                  <a:pt x="356672" y="536758"/>
                </a:lnTo>
                <a:lnTo>
                  <a:pt x="411429" y="548347"/>
                </a:lnTo>
                <a:lnTo>
                  <a:pt x="468850" y="558057"/>
                </a:lnTo>
                <a:lnTo>
                  <a:pt x="528681" y="565786"/>
                </a:lnTo>
                <a:lnTo>
                  <a:pt x="590668" y="571433"/>
                </a:lnTo>
                <a:lnTo>
                  <a:pt x="654555" y="574895"/>
                </a:lnTo>
                <a:lnTo>
                  <a:pt x="720089" y="576072"/>
                </a:lnTo>
                <a:lnTo>
                  <a:pt x="785624" y="574895"/>
                </a:lnTo>
                <a:lnTo>
                  <a:pt x="849511" y="571433"/>
                </a:lnTo>
                <a:lnTo>
                  <a:pt x="911498" y="565786"/>
                </a:lnTo>
                <a:lnTo>
                  <a:pt x="971329" y="558057"/>
                </a:lnTo>
                <a:lnTo>
                  <a:pt x="1028750" y="548347"/>
                </a:lnTo>
                <a:lnTo>
                  <a:pt x="1083507" y="536758"/>
                </a:lnTo>
                <a:lnTo>
                  <a:pt x="1135345" y="523390"/>
                </a:lnTo>
                <a:lnTo>
                  <a:pt x="1184011" y="508347"/>
                </a:lnTo>
                <a:lnTo>
                  <a:pt x="1229248" y="491728"/>
                </a:lnTo>
                <a:lnTo>
                  <a:pt x="1270804" y="473635"/>
                </a:lnTo>
                <a:lnTo>
                  <a:pt x="1308424" y="454171"/>
                </a:lnTo>
                <a:lnTo>
                  <a:pt x="1341853" y="433436"/>
                </a:lnTo>
                <a:lnTo>
                  <a:pt x="1395122" y="388562"/>
                </a:lnTo>
                <a:lnTo>
                  <a:pt x="1428576" y="339824"/>
                </a:lnTo>
                <a:lnTo>
                  <a:pt x="1440179" y="288036"/>
                </a:lnTo>
                <a:lnTo>
                  <a:pt x="1437236" y="261810"/>
                </a:lnTo>
                <a:lnTo>
                  <a:pt x="1414453" y="211446"/>
                </a:lnTo>
                <a:lnTo>
                  <a:pt x="1370837" y="164538"/>
                </a:lnTo>
                <a:lnTo>
                  <a:pt x="1308424" y="121900"/>
                </a:lnTo>
                <a:lnTo>
                  <a:pt x="1270804" y="102436"/>
                </a:lnTo>
                <a:lnTo>
                  <a:pt x="1229248" y="84343"/>
                </a:lnTo>
                <a:lnTo>
                  <a:pt x="1184011" y="67724"/>
                </a:lnTo>
                <a:lnTo>
                  <a:pt x="1135345" y="52681"/>
                </a:lnTo>
                <a:lnTo>
                  <a:pt x="1083507" y="39313"/>
                </a:lnTo>
                <a:lnTo>
                  <a:pt x="1028750" y="27724"/>
                </a:lnTo>
                <a:lnTo>
                  <a:pt x="971329" y="18014"/>
                </a:lnTo>
                <a:lnTo>
                  <a:pt x="911498" y="10285"/>
                </a:lnTo>
                <a:lnTo>
                  <a:pt x="849511" y="4638"/>
                </a:lnTo>
                <a:lnTo>
                  <a:pt x="785624" y="1176"/>
                </a:lnTo>
                <a:lnTo>
                  <a:pt x="72008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3121" y="44957"/>
            <a:ext cx="1440180" cy="576580"/>
          </a:xfrm>
          <a:custGeom>
            <a:avLst/>
            <a:gdLst/>
            <a:ahLst/>
            <a:cxnLst/>
            <a:rect l="l" t="t" r="r" b="b"/>
            <a:pathLst>
              <a:path w="1440179" h="576580">
                <a:moveTo>
                  <a:pt x="0" y="288036"/>
                </a:moveTo>
                <a:lnTo>
                  <a:pt x="11603" y="236247"/>
                </a:lnTo>
                <a:lnTo>
                  <a:pt x="45057" y="187509"/>
                </a:lnTo>
                <a:lnTo>
                  <a:pt x="98326" y="142635"/>
                </a:lnTo>
                <a:lnTo>
                  <a:pt x="131755" y="121900"/>
                </a:lnTo>
                <a:lnTo>
                  <a:pt x="169375" y="102436"/>
                </a:lnTo>
                <a:lnTo>
                  <a:pt x="210931" y="84343"/>
                </a:lnTo>
                <a:lnTo>
                  <a:pt x="256168" y="67724"/>
                </a:lnTo>
                <a:lnTo>
                  <a:pt x="304834" y="52681"/>
                </a:lnTo>
                <a:lnTo>
                  <a:pt x="356672" y="39313"/>
                </a:lnTo>
                <a:lnTo>
                  <a:pt x="411429" y="27724"/>
                </a:lnTo>
                <a:lnTo>
                  <a:pt x="468850" y="18014"/>
                </a:lnTo>
                <a:lnTo>
                  <a:pt x="528681" y="10285"/>
                </a:lnTo>
                <a:lnTo>
                  <a:pt x="590668" y="4638"/>
                </a:lnTo>
                <a:lnTo>
                  <a:pt x="654555" y="1176"/>
                </a:lnTo>
                <a:lnTo>
                  <a:pt x="720089" y="0"/>
                </a:lnTo>
                <a:lnTo>
                  <a:pt x="785624" y="1176"/>
                </a:lnTo>
                <a:lnTo>
                  <a:pt x="849511" y="4638"/>
                </a:lnTo>
                <a:lnTo>
                  <a:pt x="911498" y="10285"/>
                </a:lnTo>
                <a:lnTo>
                  <a:pt x="971329" y="18014"/>
                </a:lnTo>
                <a:lnTo>
                  <a:pt x="1028750" y="27724"/>
                </a:lnTo>
                <a:lnTo>
                  <a:pt x="1083507" y="39313"/>
                </a:lnTo>
                <a:lnTo>
                  <a:pt x="1135345" y="52681"/>
                </a:lnTo>
                <a:lnTo>
                  <a:pt x="1184011" y="67724"/>
                </a:lnTo>
                <a:lnTo>
                  <a:pt x="1229248" y="84343"/>
                </a:lnTo>
                <a:lnTo>
                  <a:pt x="1270804" y="102436"/>
                </a:lnTo>
                <a:lnTo>
                  <a:pt x="1308424" y="121900"/>
                </a:lnTo>
                <a:lnTo>
                  <a:pt x="1341853" y="142635"/>
                </a:lnTo>
                <a:lnTo>
                  <a:pt x="1395122" y="187509"/>
                </a:lnTo>
                <a:lnTo>
                  <a:pt x="1428576" y="236247"/>
                </a:lnTo>
                <a:lnTo>
                  <a:pt x="1440179" y="288036"/>
                </a:lnTo>
                <a:lnTo>
                  <a:pt x="1437236" y="314261"/>
                </a:lnTo>
                <a:lnTo>
                  <a:pt x="1414453" y="364625"/>
                </a:lnTo>
                <a:lnTo>
                  <a:pt x="1370837" y="411533"/>
                </a:lnTo>
                <a:lnTo>
                  <a:pt x="1308424" y="454171"/>
                </a:lnTo>
                <a:lnTo>
                  <a:pt x="1270804" y="473635"/>
                </a:lnTo>
                <a:lnTo>
                  <a:pt x="1229248" y="491728"/>
                </a:lnTo>
                <a:lnTo>
                  <a:pt x="1184011" y="508347"/>
                </a:lnTo>
                <a:lnTo>
                  <a:pt x="1135345" y="523390"/>
                </a:lnTo>
                <a:lnTo>
                  <a:pt x="1083507" y="536758"/>
                </a:lnTo>
                <a:lnTo>
                  <a:pt x="1028750" y="548347"/>
                </a:lnTo>
                <a:lnTo>
                  <a:pt x="971329" y="558057"/>
                </a:lnTo>
                <a:lnTo>
                  <a:pt x="911498" y="565786"/>
                </a:lnTo>
                <a:lnTo>
                  <a:pt x="849511" y="571433"/>
                </a:lnTo>
                <a:lnTo>
                  <a:pt x="785624" y="574895"/>
                </a:lnTo>
                <a:lnTo>
                  <a:pt x="720089" y="576072"/>
                </a:lnTo>
                <a:lnTo>
                  <a:pt x="654555" y="574895"/>
                </a:lnTo>
                <a:lnTo>
                  <a:pt x="590668" y="571433"/>
                </a:lnTo>
                <a:lnTo>
                  <a:pt x="528681" y="565786"/>
                </a:lnTo>
                <a:lnTo>
                  <a:pt x="468850" y="558057"/>
                </a:lnTo>
                <a:lnTo>
                  <a:pt x="411429" y="548347"/>
                </a:lnTo>
                <a:lnTo>
                  <a:pt x="356672" y="536758"/>
                </a:lnTo>
                <a:lnTo>
                  <a:pt x="304834" y="523390"/>
                </a:lnTo>
                <a:lnTo>
                  <a:pt x="256168" y="508347"/>
                </a:lnTo>
                <a:lnTo>
                  <a:pt x="210931" y="491728"/>
                </a:lnTo>
                <a:lnTo>
                  <a:pt x="169375" y="473635"/>
                </a:lnTo>
                <a:lnTo>
                  <a:pt x="131755" y="454171"/>
                </a:lnTo>
                <a:lnTo>
                  <a:pt x="98326" y="433436"/>
                </a:lnTo>
                <a:lnTo>
                  <a:pt x="45057" y="388562"/>
                </a:lnTo>
                <a:lnTo>
                  <a:pt x="11603" y="339824"/>
                </a:lnTo>
                <a:lnTo>
                  <a:pt x="0" y="28803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46238" y="132715"/>
            <a:ext cx="85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  <a:hlinkClick r:id="rId8"/>
              </a:rPr>
              <a:t>Chichén </a:t>
            </a:r>
            <a:r>
              <a:rPr sz="1200" spc="-10" dirty="0">
                <a:latin typeface="Times New Roman"/>
                <a:cs typeface="Times New Roman"/>
                <a:hlinkClick r:id="rId8"/>
              </a:rPr>
              <a:t>Itzá  </a:t>
            </a:r>
            <a:r>
              <a:rPr sz="1200" spc="-5" dirty="0">
                <a:latin typeface="Times New Roman"/>
                <a:cs typeface="Times New Roman"/>
                <a:hlinkClick r:id="rId8"/>
              </a:rPr>
              <a:t>(A</a:t>
            </a:r>
            <a:r>
              <a:rPr sz="1200" spc="-15" dirty="0">
                <a:latin typeface="Times New Roman"/>
                <a:cs typeface="Times New Roman"/>
                <a:hlinkClick r:id="rId8"/>
              </a:rPr>
              <a:t>r</a:t>
            </a:r>
            <a:r>
              <a:rPr sz="1200" spc="-5" dirty="0">
                <a:latin typeface="Times New Roman"/>
                <a:cs typeface="Times New Roman"/>
                <a:hlinkClick r:id="rId8"/>
              </a:rPr>
              <a:t>tehist</a:t>
            </a:r>
            <a:r>
              <a:rPr sz="1200" dirty="0">
                <a:latin typeface="Times New Roman"/>
                <a:cs typeface="Times New Roman"/>
                <a:hlinkClick r:id="rId8"/>
              </a:rPr>
              <a:t>ori</a:t>
            </a:r>
            <a:r>
              <a:rPr sz="1200" spc="-5" dirty="0">
                <a:latin typeface="Times New Roman"/>
                <a:cs typeface="Times New Roman"/>
                <a:hlinkClick r:id="rId8"/>
              </a:rPr>
              <a:t>a</a:t>
            </a:r>
            <a:r>
              <a:rPr sz="1200" dirty="0">
                <a:latin typeface="Times New Roman"/>
                <a:cs typeface="Times New Roman"/>
                <a:hlinkClick r:id="rId8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8025" y="44957"/>
            <a:ext cx="1629410" cy="576580"/>
          </a:xfrm>
          <a:custGeom>
            <a:avLst/>
            <a:gdLst/>
            <a:ahLst/>
            <a:cxnLst/>
            <a:rect l="l" t="t" r="r" b="b"/>
            <a:pathLst>
              <a:path w="1629410" h="576580">
                <a:moveTo>
                  <a:pt x="814578" y="0"/>
                </a:moveTo>
                <a:lnTo>
                  <a:pt x="747769" y="954"/>
                </a:lnTo>
                <a:lnTo>
                  <a:pt x="682447" y="3768"/>
                </a:lnTo>
                <a:lnTo>
                  <a:pt x="618823" y="8368"/>
                </a:lnTo>
                <a:lnTo>
                  <a:pt x="557106" y="14679"/>
                </a:lnTo>
                <a:lnTo>
                  <a:pt x="497505" y="22627"/>
                </a:lnTo>
                <a:lnTo>
                  <a:pt x="440229" y="32140"/>
                </a:lnTo>
                <a:lnTo>
                  <a:pt x="385490" y="43141"/>
                </a:lnTo>
                <a:lnTo>
                  <a:pt x="333496" y="55558"/>
                </a:lnTo>
                <a:lnTo>
                  <a:pt x="284457" y="69317"/>
                </a:lnTo>
                <a:lnTo>
                  <a:pt x="238582" y="84343"/>
                </a:lnTo>
                <a:lnTo>
                  <a:pt x="196081" y="100563"/>
                </a:lnTo>
                <a:lnTo>
                  <a:pt x="157164" y="117902"/>
                </a:lnTo>
                <a:lnTo>
                  <a:pt x="122041" y="136287"/>
                </a:lnTo>
                <a:lnTo>
                  <a:pt x="64012" y="175896"/>
                </a:lnTo>
                <a:lnTo>
                  <a:pt x="23673" y="218800"/>
                </a:lnTo>
                <a:lnTo>
                  <a:pt x="2700" y="264405"/>
                </a:lnTo>
                <a:lnTo>
                  <a:pt x="0" y="288036"/>
                </a:lnTo>
                <a:lnTo>
                  <a:pt x="2700" y="311666"/>
                </a:lnTo>
                <a:lnTo>
                  <a:pt x="23673" y="357271"/>
                </a:lnTo>
                <a:lnTo>
                  <a:pt x="64012" y="400175"/>
                </a:lnTo>
                <a:lnTo>
                  <a:pt x="122041" y="439784"/>
                </a:lnTo>
                <a:lnTo>
                  <a:pt x="157164" y="458169"/>
                </a:lnTo>
                <a:lnTo>
                  <a:pt x="196081" y="475508"/>
                </a:lnTo>
                <a:lnTo>
                  <a:pt x="238582" y="491728"/>
                </a:lnTo>
                <a:lnTo>
                  <a:pt x="284457" y="506754"/>
                </a:lnTo>
                <a:lnTo>
                  <a:pt x="333496" y="520513"/>
                </a:lnTo>
                <a:lnTo>
                  <a:pt x="385490" y="532930"/>
                </a:lnTo>
                <a:lnTo>
                  <a:pt x="440229" y="543931"/>
                </a:lnTo>
                <a:lnTo>
                  <a:pt x="497505" y="553444"/>
                </a:lnTo>
                <a:lnTo>
                  <a:pt x="557106" y="561392"/>
                </a:lnTo>
                <a:lnTo>
                  <a:pt x="618823" y="567703"/>
                </a:lnTo>
                <a:lnTo>
                  <a:pt x="682447" y="572303"/>
                </a:lnTo>
                <a:lnTo>
                  <a:pt x="747769" y="575117"/>
                </a:lnTo>
                <a:lnTo>
                  <a:pt x="814578" y="576072"/>
                </a:lnTo>
                <a:lnTo>
                  <a:pt x="881379" y="575117"/>
                </a:lnTo>
                <a:lnTo>
                  <a:pt x="946695" y="572303"/>
                </a:lnTo>
                <a:lnTo>
                  <a:pt x="1010315" y="567703"/>
                </a:lnTo>
                <a:lnTo>
                  <a:pt x="1072030" y="561392"/>
                </a:lnTo>
                <a:lnTo>
                  <a:pt x="1131629" y="553444"/>
                </a:lnTo>
                <a:lnTo>
                  <a:pt x="1188903" y="543931"/>
                </a:lnTo>
                <a:lnTo>
                  <a:pt x="1243642" y="532930"/>
                </a:lnTo>
                <a:lnTo>
                  <a:pt x="1295637" y="520513"/>
                </a:lnTo>
                <a:lnTo>
                  <a:pt x="1344678" y="506754"/>
                </a:lnTo>
                <a:lnTo>
                  <a:pt x="1390554" y="491728"/>
                </a:lnTo>
                <a:lnTo>
                  <a:pt x="1433057" y="475508"/>
                </a:lnTo>
                <a:lnTo>
                  <a:pt x="1471976" y="458169"/>
                </a:lnTo>
                <a:lnTo>
                  <a:pt x="1507102" y="439784"/>
                </a:lnTo>
                <a:lnTo>
                  <a:pt x="1565136" y="400175"/>
                </a:lnTo>
                <a:lnTo>
                  <a:pt x="1605479" y="357271"/>
                </a:lnTo>
                <a:lnTo>
                  <a:pt x="1626455" y="311666"/>
                </a:lnTo>
                <a:lnTo>
                  <a:pt x="1629156" y="288036"/>
                </a:lnTo>
                <a:lnTo>
                  <a:pt x="1626455" y="264405"/>
                </a:lnTo>
                <a:lnTo>
                  <a:pt x="1605479" y="218800"/>
                </a:lnTo>
                <a:lnTo>
                  <a:pt x="1565136" y="175896"/>
                </a:lnTo>
                <a:lnTo>
                  <a:pt x="1507102" y="136287"/>
                </a:lnTo>
                <a:lnTo>
                  <a:pt x="1471976" y="117902"/>
                </a:lnTo>
                <a:lnTo>
                  <a:pt x="1433057" y="100563"/>
                </a:lnTo>
                <a:lnTo>
                  <a:pt x="1390554" y="84343"/>
                </a:lnTo>
                <a:lnTo>
                  <a:pt x="1344678" y="69317"/>
                </a:lnTo>
                <a:lnTo>
                  <a:pt x="1295637" y="55558"/>
                </a:lnTo>
                <a:lnTo>
                  <a:pt x="1243642" y="43141"/>
                </a:lnTo>
                <a:lnTo>
                  <a:pt x="1188903" y="32140"/>
                </a:lnTo>
                <a:lnTo>
                  <a:pt x="1131629" y="22627"/>
                </a:lnTo>
                <a:lnTo>
                  <a:pt x="1072030" y="14679"/>
                </a:lnTo>
                <a:lnTo>
                  <a:pt x="1010315" y="8368"/>
                </a:lnTo>
                <a:lnTo>
                  <a:pt x="946695" y="3768"/>
                </a:lnTo>
                <a:lnTo>
                  <a:pt x="881379" y="954"/>
                </a:lnTo>
                <a:lnTo>
                  <a:pt x="81457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025" y="44957"/>
            <a:ext cx="1629410" cy="576580"/>
          </a:xfrm>
          <a:custGeom>
            <a:avLst/>
            <a:gdLst/>
            <a:ahLst/>
            <a:cxnLst/>
            <a:rect l="l" t="t" r="r" b="b"/>
            <a:pathLst>
              <a:path w="1629410" h="576580">
                <a:moveTo>
                  <a:pt x="0" y="288036"/>
                </a:moveTo>
                <a:lnTo>
                  <a:pt x="10661" y="241302"/>
                </a:lnTo>
                <a:lnTo>
                  <a:pt x="41527" y="196973"/>
                </a:lnTo>
                <a:lnTo>
                  <a:pt x="90920" y="155643"/>
                </a:lnTo>
                <a:lnTo>
                  <a:pt x="157164" y="117902"/>
                </a:lnTo>
                <a:lnTo>
                  <a:pt x="196081" y="100563"/>
                </a:lnTo>
                <a:lnTo>
                  <a:pt x="238582" y="84343"/>
                </a:lnTo>
                <a:lnTo>
                  <a:pt x="284457" y="69317"/>
                </a:lnTo>
                <a:lnTo>
                  <a:pt x="333496" y="55558"/>
                </a:lnTo>
                <a:lnTo>
                  <a:pt x="385490" y="43141"/>
                </a:lnTo>
                <a:lnTo>
                  <a:pt x="440229" y="32140"/>
                </a:lnTo>
                <a:lnTo>
                  <a:pt x="497505" y="22627"/>
                </a:lnTo>
                <a:lnTo>
                  <a:pt x="557106" y="14679"/>
                </a:lnTo>
                <a:lnTo>
                  <a:pt x="618823" y="8368"/>
                </a:lnTo>
                <a:lnTo>
                  <a:pt x="682447" y="3768"/>
                </a:lnTo>
                <a:lnTo>
                  <a:pt x="747769" y="954"/>
                </a:lnTo>
                <a:lnTo>
                  <a:pt x="814578" y="0"/>
                </a:lnTo>
                <a:lnTo>
                  <a:pt x="881379" y="954"/>
                </a:lnTo>
                <a:lnTo>
                  <a:pt x="946695" y="3768"/>
                </a:lnTo>
                <a:lnTo>
                  <a:pt x="1010315" y="8368"/>
                </a:lnTo>
                <a:lnTo>
                  <a:pt x="1072030" y="14679"/>
                </a:lnTo>
                <a:lnTo>
                  <a:pt x="1131629" y="22627"/>
                </a:lnTo>
                <a:lnTo>
                  <a:pt x="1188903" y="32140"/>
                </a:lnTo>
                <a:lnTo>
                  <a:pt x="1243642" y="43141"/>
                </a:lnTo>
                <a:lnTo>
                  <a:pt x="1295637" y="55558"/>
                </a:lnTo>
                <a:lnTo>
                  <a:pt x="1344678" y="69317"/>
                </a:lnTo>
                <a:lnTo>
                  <a:pt x="1390554" y="84343"/>
                </a:lnTo>
                <a:lnTo>
                  <a:pt x="1433057" y="100563"/>
                </a:lnTo>
                <a:lnTo>
                  <a:pt x="1471976" y="117902"/>
                </a:lnTo>
                <a:lnTo>
                  <a:pt x="1507102" y="136287"/>
                </a:lnTo>
                <a:lnTo>
                  <a:pt x="1565136" y="175896"/>
                </a:lnTo>
                <a:lnTo>
                  <a:pt x="1605479" y="218800"/>
                </a:lnTo>
                <a:lnTo>
                  <a:pt x="1626455" y="264405"/>
                </a:lnTo>
                <a:lnTo>
                  <a:pt x="1629156" y="288036"/>
                </a:lnTo>
                <a:lnTo>
                  <a:pt x="1626455" y="311666"/>
                </a:lnTo>
                <a:lnTo>
                  <a:pt x="1605479" y="357271"/>
                </a:lnTo>
                <a:lnTo>
                  <a:pt x="1565136" y="400175"/>
                </a:lnTo>
                <a:lnTo>
                  <a:pt x="1507102" y="439784"/>
                </a:lnTo>
                <a:lnTo>
                  <a:pt x="1471976" y="458169"/>
                </a:lnTo>
                <a:lnTo>
                  <a:pt x="1433057" y="475508"/>
                </a:lnTo>
                <a:lnTo>
                  <a:pt x="1390554" y="491728"/>
                </a:lnTo>
                <a:lnTo>
                  <a:pt x="1344678" y="506754"/>
                </a:lnTo>
                <a:lnTo>
                  <a:pt x="1295637" y="520513"/>
                </a:lnTo>
                <a:lnTo>
                  <a:pt x="1243642" y="532930"/>
                </a:lnTo>
                <a:lnTo>
                  <a:pt x="1188903" y="543931"/>
                </a:lnTo>
                <a:lnTo>
                  <a:pt x="1131629" y="553444"/>
                </a:lnTo>
                <a:lnTo>
                  <a:pt x="1072030" y="561392"/>
                </a:lnTo>
                <a:lnTo>
                  <a:pt x="1010315" y="567703"/>
                </a:lnTo>
                <a:lnTo>
                  <a:pt x="946695" y="572303"/>
                </a:lnTo>
                <a:lnTo>
                  <a:pt x="881379" y="575117"/>
                </a:lnTo>
                <a:lnTo>
                  <a:pt x="814578" y="576072"/>
                </a:lnTo>
                <a:lnTo>
                  <a:pt x="747769" y="575117"/>
                </a:lnTo>
                <a:lnTo>
                  <a:pt x="682447" y="572303"/>
                </a:lnTo>
                <a:lnTo>
                  <a:pt x="618823" y="567703"/>
                </a:lnTo>
                <a:lnTo>
                  <a:pt x="557106" y="561392"/>
                </a:lnTo>
                <a:lnTo>
                  <a:pt x="497505" y="553444"/>
                </a:lnTo>
                <a:lnTo>
                  <a:pt x="440229" y="543931"/>
                </a:lnTo>
                <a:lnTo>
                  <a:pt x="385490" y="532930"/>
                </a:lnTo>
                <a:lnTo>
                  <a:pt x="333496" y="520513"/>
                </a:lnTo>
                <a:lnTo>
                  <a:pt x="284457" y="506754"/>
                </a:lnTo>
                <a:lnTo>
                  <a:pt x="238582" y="491728"/>
                </a:lnTo>
                <a:lnTo>
                  <a:pt x="196081" y="475508"/>
                </a:lnTo>
                <a:lnTo>
                  <a:pt x="157164" y="458169"/>
                </a:lnTo>
                <a:lnTo>
                  <a:pt x="122041" y="439784"/>
                </a:lnTo>
                <a:lnTo>
                  <a:pt x="64012" y="400175"/>
                </a:lnTo>
                <a:lnTo>
                  <a:pt x="23673" y="357271"/>
                </a:lnTo>
                <a:lnTo>
                  <a:pt x="2700" y="311666"/>
                </a:lnTo>
                <a:lnTo>
                  <a:pt x="0" y="28803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5914" y="41275"/>
            <a:ext cx="769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  <a:hlinkClick r:id="rId9"/>
              </a:rPr>
              <a:t>Apo</a:t>
            </a:r>
            <a:r>
              <a:rPr sz="1200" spc="-10" dirty="0">
                <a:latin typeface="Times New Roman"/>
                <a:cs typeface="Times New Roman"/>
                <a:hlinkClick r:id="rId9"/>
              </a:rPr>
              <a:t>c</a:t>
            </a:r>
            <a:r>
              <a:rPr sz="1200" spc="-5" dirty="0">
                <a:latin typeface="Times New Roman"/>
                <a:cs typeface="Times New Roman"/>
                <a:hlinkClick r:id="rId9"/>
              </a:rPr>
              <a:t>a</a:t>
            </a:r>
            <a:r>
              <a:rPr sz="1200" dirty="0">
                <a:latin typeface="Times New Roman"/>
                <a:cs typeface="Times New Roman"/>
                <a:hlinkClick r:id="rId9"/>
              </a:rPr>
              <a:t>l</a:t>
            </a:r>
            <a:r>
              <a:rPr sz="1200" spc="-35" dirty="0">
                <a:latin typeface="Times New Roman"/>
                <a:cs typeface="Times New Roman"/>
                <a:hlinkClick r:id="rId9"/>
              </a:rPr>
              <a:t>y</a:t>
            </a:r>
            <a:r>
              <a:rPr sz="1200" dirty="0">
                <a:latin typeface="Times New Roman"/>
                <a:cs typeface="Times New Roman"/>
                <a:hlinkClick r:id="rId9"/>
              </a:rPr>
              <a:t>pt</a:t>
            </a:r>
            <a:r>
              <a:rPr sz="1200" spc="5" dirty="0">
                <a:latin typeface="Times New Roman"/>
                <a:cs typeface="Times New Roman"/>
                <a:hlinkClick r:id="rId9"/>
              </a:rPr>
              <a:t>o</a:t>
            </a:r>
            <a:r>
              <a:rPr sz="1200" dirty="0">
                <a:latin typeface="Times New Roman"/>
                <a:cs typeface="Times New Roman"/>
                <a:hlinkClick r:id="rId9"/>
              </a:rPr>
              <a:t>.  </a:t>
            </a:r>
            <a:r>
              <a:rPr sz="1200" spc="-5" dirty="0">
                <a:latin typeface="Times New Roman"/>
                <a:cs typeface="Times New Roman"/>
                <a:hlinkClick r:id="rId9"/>
              </a:rPr>
              <a:t>Sacrificios  </a:t>
            </a:r>
            <a:r>
              <a:rPr sz="1200" dirty="0">
                <a:latin typeface="Times New Roman"/>
                <a:cs typeface="Times New Roman"/>
                <a:hlinkClick r:id="rId9"/>
              </a:rPr>
              <a:t>humanos.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80594" y="139065"/>
            <a:ext cx="6292722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2</a:t>
            </a:r>
            <a:r>
              <a:rPr dirty="0">
                <a:solidFill>
                  <a:schemeClr val="tx1"/>
                </a:solidFill>
              </a:rPr>
              <a:t>.- </a:t>
            </a:r>
            <a:r>
              <a:rPr lang="es-ES" dirty="0" err="1">
                <a:solidFill>
                  <a:schemeClr val="tx1"/>
                </a:solidFill>
              </a:rPr>
              <a:t>Antigues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civilitzacions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americanes</a:t>
            </a:r>
            <a:r>
              <a:rPr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568055" cy="86423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75895" marR="175260" indent="1905" algn="ctr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Times New Roman"/>
                <a:cs typeface="Times New Roman"/>
              </a:rPr>
              <a:t>Els asteques habitaven l’actual </a:t>
            </a:r>
            <a:r>
              <a:rPr sz="1800" spc="-5" dirty="0">
                <a:latin typeface="Times New Roman"/>
                <a:cs typeface="Times New Roman"/>
              </a:rPr>
              <a:t>Mèxic (Amèrica </a:t>
            </a:r>
            <a:r>
              <a:rPr sz="1800" dirty="0">
                <a:latin typeface="Times New Roman"/>
                <a:cs typeface="Times New Roman"/>
              </a:rPr>
              <a:t>Central), eren un poble guerrer amb un  gran imperi </a:t>
            </a:r>
            <a:r>
              <a:rPr sz="1800" spc="-5" dirty="0">
                <a:latin typeface="Times New Roman"/>
                <a:cs typeface="Times New Roman"/>
              </a:rPr>
              <a:t>(l’emperador </a:t>
            </a:r>
            <a:r>
              <a:rPr sz="1800" dirty="0">
                <a:latin typeface="Times New Roman"/>
                <a:cs typeface="Times New Roman"/>
              </a:rPr>
              <a:t>tenia tot el poder), vivien de l’agricultura i el comerç,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coneixien  </a:t>
            </a:r>
            <a:r>
              <a:rPr sz="1800" spc="-5" dirty="0">
                <a:latin typeface="Times New Roman"/>
                <a:cs typeface="Times New Roman"/>
              </a:rPr>
              <a:t>l’escriptura </a:t>
            </a:r>
            <a:r>
              <a:rPr sz="1800" dirty="0">
                <a:latin typeface="Times New Roman"/>
                <a:cs typeface="Times New Roman"/>
              </a:rPr>
              <a:t>i construïen grans ciutats amb temples en </a:t>
            </a:r>
            <a:r>
              <a:rPr sz="1800" spc="-5" dirty="0">
                <a:latin typeface="Times New Roman"/>
                <a:cs typeface="Times New Roman"/>
              </a:rPr>
              <a:t>forma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piràmide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escalonada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0623" y="3570730"/>
            <a:ext cx="4896612" cy="3281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" y="3933442"/>
            <a:ext cx="4134612" cy="2830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0215" y="1610867"/>
            <a:ext cx="2744724" cy="2177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" y="1610867"/>
            <a:ext cx="3547872" cy="2295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7452" y="1636776"/>
            <a:ext cx="2249424" cy="1805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5085" y="51053"/>
            <a:ext cx="1728470" cy="576580"/>
          </a:xfrm>
          <a:custGeom>
            <a:avLst/>
            <a:gdLst/>
            <a:ahLst/>
            <a:cxnLst/>
            <a:rect l="l" t="t" r="r" b="b"/>
            <a:pathLst>
              <a:path w="1728470" h="576580">
                <a:moveTo>
                  <a:pt x="864108" y="0"/>
                </a:moveTo>
                <a:lnTo>
                  <a:pt x="796574" y="866"/>
                </a:lnTo>
                <a:lnTo>
                  <a:pt x="730462" y="3422"/>
                </a:lnTo>
                <a:lnTo>
                  <a:pt x="665965" y="7604"/>
                </a:lnTo>
                <a:lnTo>
                  <a:pt x="603275" y="13348"/>
                </a:lnTo>
                <a:lnTo>
                  <a:pt x="542582" y="20590"/>
                </a:lnTo>
                <a:lnTo>
                  <a:pt x="484081" y="29267"/>
                </a:lnTo>
                <a:lnTo>
                  <a:pt x="427961" y="39313"/>
                </a:lnTo>
                <a:lnTo>
                  <a:pt x="374417" y="50666"/>
                </a:lnTo>
                <a:lnTo>
                  <a:pt x="323638" y="63261"/>
                </a:lnTo>
                <a:lnTo>
                  <a:pt x="275819" y="77035"/>
                </a:lnTo>
                <a:lnTo>
                  <a:pt x="231150" y="91923"/>
                </a:lnTo>
                <a:lnTo>
                  <a:pt x="189824" y="107861"/>
                </a:lnTo>
                <a:lnTo>
                  <a:pt x="152033" y="124787"/>
                </a:lnTo>
                <a:lnTo>
                  <a:pt x="117968" y="142635"/>
                </a:lnTo>
                <a:lnTo>
                  <a:pt x="61788" y="180843"/>
                </a:lnTo>
                <a:lnTo>
                  <a:pt x="22820" y="221975"/>
                </a:lnTo>
                <a:lnTo>
                  <a:pt x="2599" y="265519"/>
                </a:lnTo>
                <a:lnTo>
                  <a:pt x="0" y="288036"/>
                </a:lnTo>
                <a:lnTo>
                  <a:pt x="2599" y="310552"/>
                </a:lnTo>
                <a:lnTo>
                  <a:pt x="22820" y="354096"/>
                </a:lnTo>
                <a:lnTo>
                  <a:pt x="61788" y="395228"/>
                </a:lnTo>
                <a:lnTo>
                  <a:pt x="117968" y="433436"/>
                </a:lnTo>
                <a:lnTo>
                  <a:pt x="152033" y="451284"/>
                </a:lnTo>
                <a:lnTo>
                  <a:pt x="189824" y="468210"/>
                </a:lnTo>
                <a:lnTo>
                  <a:pt x="231150" y="484148"/>
                </a:lnTo>
                <a:lnTo>
                  <a:pt x="275819" y="499036"/>
                </a:lnTo>
                <a:lnTo>
                  <a:pt x="323638" y="512810"/>
                </a:lnTo>
                <a:lnTo>
                  <a:pt x="374417" y="525405"/>
                </a:lnTo>
                <a:lnTo>
                  <a:pt x="427961" y="536758"/>
                </a:lnTo>
                <a:lnTo>
                  <a:pt x="484081" y="546804"/>
                </a:lnTo>
                <a:lnTo>
                  <a:pt x="542582" y="555481"/>
                </a:lnTo>
                <a:lnTo>
                  <a:pt x="603275" y="562723"/>
                </a:lnTo>
                <a:lnTo>
                  <a:pt x="665965" y="568467"/>
                </a:lnTo>
                <a:lnTo>
                  <a:pt x="730462" y="572649"/>
                </a:lnTo>
                <a:lnTo>
                  <a:pt x="796574" y="575205"/>
                </a:lnTo>
                <a:lnTo>
                  <a:pt x="864108" y="576072"/>
                </a:lnTo>
                <a:lnTo>
                  <a:pt x="931641" y="575205"/>
                </a:lnTo>
                <a:lnTo>
                  <a:pt x="997753" y="572649"/>
                </a:lnTo>
                <a:lnTo>
                  <a:pt x="1062250" y="568467"/>
                </a:lnTo>
                <a:lnTo>
                  <a:pt x="1124940" y="562723"/>
                </a:lnTo>
                <a:lnTo>
                  <a:pt x="1185633" y="555481"/>
                </a:lnTo>
                <a:lnTo>
                  <a:pt x="1244134" y="546804"/>
                </a:lnTo>
                <a:lnTo>
                  <a:pt x="1300254" y="536758"/>
                </a:lnTo>
                <a:lnTo>
                  <a:pt x="1353798" y="525405"/>
                </a:lnTo>
                <a:lnTo>
                  <a:pt x="1404577" y="512810"/>
                </a:lnTo>
                <a:lnTo>
                  <a:pt x="1452396" y="499036"/>
                </a:lnTo>
                <a:lnTo>
                  <a:pt x="1497065" y="484148"/>
                </a:lnTo>
                <a:lnTo>
                  <a:pt x="1538391" y="468210"/>
                </a:lnTo>
                <a:lnTo>
                  <a:pt x="1576182" y="451284"/>
                </a:lnTo>
                <a:lnTo>
                  <a:pt x="1610247" y="433436"/>
                </a:lnTo>
                <a:lnTo>
                  <a:pt x="1666427" y="395228"/>
                </a:lnTo>
                <a:lnTo>
                  <a:pt x="1705395" y="354096"/>
                </a:lnTo>
                <a:lnTo>
                  <a:pt x="1725616" y="310552"/>
                </a:lnTo>
                <a:lnTo>
                  <a:pt x="1728216" y="288036"/>
                </a:lnTo>
                <a:lnTo>
                  <a:pt x="1725616" y="265519"/>
                </a:lnTo>
                <a:lnTo>
                  <a:pt x="1705395" y="221975"/>
                </a:lnTo>
                <a:lnTo>
                  <a:pt x="1666427" y="180843"/>
                </a:lnTo>
                <a:lnTo>
                  <a:pt x="1610247" y="142635"/>
                </a:lnTo>
                <a:lnTo>
                  <a:pt x="1576182" y="124787"/>
                </a:lnTo>
                <a:lnTo>
                  <a:pt x="1538391" y="107861"/>
                </a:lnTo>
                <a:lnTo>
                  <a:pt x="1497065" y="91923"/>
                </a:lnTo>
                <a:lnTo>
                  <a:pt x="1452396" y="77035"/>
                </a:lnTo>
                <a:lnTo>
                  <a:pt x="1404577" y="63261"/>
                </a:lnTo>
                <a:lnTo>
                  <a:pt x="1353798" y="50666"/>
                </a:lnTo>
                <a:lnTo>
                  <a:pt x="1300254" y="39313"/>
                </a:lnTo>
                <a:lnTo>
                  <a:pt x="1244134" y="29267"/>
                </a:lnTo>
                <a:lnTo>
                  <a:pt x="1185633" y="20590"/>
                </a:lnTo>
                <a:lnTo>
                  <a:pt x="1124940" y="13348"/>
                </a:lnTo>
                <a:lnTo>
                  <a:pt x="1062250" y="7604"/>
                </a:lnTo>
                <a:lnTo>
                  <a:pt x="997753" y="3422"/>
                </a:lnTo>
                <a:lnTo>
                  <a:pt x="931641" y="866"/>
                </a:lnTo>
                <a:lnTo>
                  <a:pt x="8641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5085" y="51053"/>
            <a:ext cx="1728470" cy="576580"/>
          </a:xfrm>
          <a:custGeom>
            <a:avLst/>
            <a:gdLst/>
            <a:ahLst/>
            <a:cxnLst/>
            <a:rect l="l" t="t" r="r" b="b"/>
            <a:pathLst>
              <a:path w="1728470" h="576580">
                <a:moveTo>
                  <a:pt x="0" y="288036"/>
                </a:moveTo>
                <a:lnTo>
                  <a:pt x="10270" y="243477"/>
                </a:lnTo>
                <a:lnTo>
                  <a:pt x="40056" y="201075"/>
                </a:lnTo>
                <a:lnTo>
                  <a:pt x="87823" y="161341"/>
                </a:lnTo>
                <a:lnTo>
                  <a:pt x="152033" y="124787"/>
                </a:lnTo>
                <a:lnTo>
                  <a:pt x="189824" y="107861"/>
                </a:lnTo>
                <a:lnTo>
                  <a:pt x="231150" y="91923"/>
                </a:lnTo>
                <a:lnTo>
                  <a:pt x="275819" y="77035"/>
                </a:lnTo>
                <a:lnTo>
                  <a:pt x="323638" y="63261"/>
                </a:lnTo>
                <a:lnTo>
                  <a:pt x="374417" y="50666"/>
                </a:lnTo>
                <a:lnTo>
                  <a:pt x="427961" y="39313"/>
                </a:lnTo>
                <a:lnTo>
                  <a:pt x="484081" y="29267"/>
                </a:lnTo>
                <a:lnTo>
                  <a:pt x="542582" y="20590"/>
                </a:lnTo>
                <a:lnTo>
                  <a:pt x="603275" y="13348"/>
                </a:lnTo>
                <a:lnTo>
                  <a:pt x="665965" y="7604"/>
                </a:lnTo>
                <a:lnTo>
                  <a:pt x="730462" y="3422"/>
                </a:lnTo>
                <a:lnTo>
                  <a:pt x="796574" y="866"/>
                </a:lnTo>
                <a:lnTo>
                  <a:pt x="864108" y="0"/>
                </a:lnTo>
                <a:lnTo>
                  <a:pt x="931641" y="866"/>
                </a:lnTo>
                <a:lnTo>
                  <a:pt x="997753" y="3422"/>
                </a:lnTo>
                <a:lnTo>
                  <a:pt x="1062250" y="7604"/>
                </a:lnTo>
                <a:lnTo>
                  <a:pt x="1124940" y="13348"/>
                </a:lnTo>
                <a:lnTo>
                  <a:pt x="1185633" y="20590"/>
                </a:lnTo>
                <a:lnTo>
                  <a:pt x="1244134" y="29267"/>
                </a:lnTo>
                <a:lnTo>
                  <a:pt x="1300254" y="39313"/>
                </a:lnTo>
                <a:lnTo>
                  <a:pt x="1353798" y="50666"/>
                </a:lnTo>
                <a:lnTo>
                  <a:pt x="1404577" y="63261"/>
                </a:lnTo>
                <a:lnTo>
                  <a:pt x="1452396" y="77035"/>
                </a:lnTo>
                <a:lnTo>
                  <a:pt x="1497065" y="91923"/>
                </a:lnTo>
                <a:lnTo>
                  <a:pt x="1538391" y="107861"/>
                </a:lnTo>
                <a:lnTo>
                  <a:pt x="1576182" y="124787"/>
                </a:lnTo>
                <a:lnTo>
                  <a:pt x="1610247" y="142635"/>
                </a:lnTo>
                <a:lnTo>
                  <a:pt x="1666427" y="180843"/>
                </a:lnTo>
                <a:lnTo>
                  <a:pt x="1705395" y="221975"/>
                </a:lnTo>
                <a:lnTo>
                  <a:pt x="1725616" y="265519"/>
                </a:lnTo>
                <a:lnTo>
                  <a:pt x="1728216" y="288036"/>
                </a:lnTo>
                <a:lnTo>
                  <a:pt x="1725616" y="310552"/>
                </a:lnTo>
                <a:lnTo>
                  <a:pt x="1705395" y="354096"/>
                </a:lnTo>
                <a:lnTo>
                  <a:pt x="1666427" y="395228"/>
                </a:lnTo>
                <a:lnTo>
                  <a:pt x="1610247" y="433436"/>
                </a:lnTo>
                <a:lnTo>
                  <a:pt x="1576182" y="451284"/>
                </a:lnTo>
                <a:lnTo>
                  <a:pt x="1538391" y="468210"/>
                </a:lnTo>
                <a:lnTo>
                  <a:pt x="1497065" y="484148"/>
                </a:lnTo>
                <a:lnTo>
                  <a:pt x="1452396" y="499036"/>
                </a:lnTo>
                <a:lnTo>
                  <a:pt x="1404577" y="512810"/>
                </a:lnTo>
                <a:lnTo>
                  <a:pt x="1353798" y="525405"/>
                </a:lnTo>
                <a:lnTo>
                  <a:pt x="1300254" y="536758"/>
                </a:lnTo>
                <a:lnTo>
                  <a:pt x="1244134" y="546804"/>
                </a:lnTo>
                <a:lnTo>
                  <a:pt x="1185633" y="555481"/>
                </a:lnTo>
                <a:lnTo>
                  <a:pt x="1124940" y="562723"/>
                </a:lnTo>
                <a:lnTo>
                  <a:pt x="1062250" y="568467"/>
                </a:lnTo>
                <a:lnTo>
                  <a:pt x="997753" y="572649"/>
                </a:lnTo>
                <a:lnTo>
                  <a:pt x="931641" y="575205"/>
                </a:lnTo>
                <a:lnTo>
                  <a:pt x="864108" y="576072"/>
                </a:lnTo>
                <a:lnTo>
                  <a:pt x="796574" y="575205"/>
                </a:lnTo>
                <a:lnTo>
                  <a:pt x="730462" y="572649"/>
                </a:lnTo>
                <a:lnTo>
                  <a:pt x="665965" y="568467"/>
                </a:lnTo>
                <a:lnTo>
                  <a:pt x="603275" y="562723"/>
                </a:lnTo>
                <a:lnTo>
                  <a:pt x="542582" y="555481"/>
                </a:lnTo>
                <a:lnTo>
                  <a:pt x="484081" y="546804"/>
                </a:lnTo>
                <a:lnTo>
                  <a:pt x="427961" y="536758"/>
                </a:lnTo>
                <a:lnTo>
                  <a:pt x="374417" y="525405"/>
                </a:lnTo>
                <a:lnTo>
                  <a:pt x="323638" y="512810"/>
                </a:lnTo>
                <a:lnTo>
                  <a:pt x="275819" y="499036"/>
                </a:lnTo>
                <a:lnTo>
                  <a:pt x="231150" y="484148"/>
                </a:lnTo>
                <a:lnTo>
                  <a:pt x="189824" y="468210"/>
                </a:lnTo>
                <a:lnTo>
                  <a:pt x="152033" y="451284"/>
                </a:lnTo>
                <a:lnTo>
                  <a:pt x="117968" y="433436"/>
                </a:lnTo>
                <a:lnTo>
                  <a:pt x="61788" y="395228"/>
                </a:lnTo>
                <a:lnTo>
                  <a:pt x="22820" y="354096"/>
                </a:lnTo>
                <a:lnTo>
                  <a:pt x="2599" y="310552"/>
                </a:lnTo>
                <a:lnTo>
                  <a:pt x="0" y="28803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05192" y="138430"/>
            <a:ext cx="1049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  <a:hlinkClick r:id="rId7"/>
              </a:rPr>
              <a:t>El templo</a:t>
            </a:r>
            <a:r>
              <a:rPr sz="1200" spc="-55" dirty="0">
                <a:latin typeface="Times New Roman"/>
                <a:cs typeface="Times New Roman"/>
                <a:hlinkClick r:id="rId7"/>
              </a:rPr>
              <a:t> </a:t>
            </a:r>
            <a:r>
              <a:rPr sz="1200" spc="-10" dirty="0">
                <a:latin typeface="Times New Roman"/>
                <a:cs typeface="Times New Roman"/>
                <a:hlinkClick r:id="rId7"/>
              </a:rPr>
              <a:t>mayor</a:t>
            </a:r>
            <a:endParaRPr sz="120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  <a:hlinkClick r:id="rId7"/>
              </a:rPr>
              <a:t>de</a:t>
            </a:r>
            <a:r>
              <a:rPr sz="1200" spc="-55" dirty="0">
                <a:latin typeface="Times New Roman"/>
                <a:cs typeface="Times New Roman"/>
                <a:hlinkClick r:id="rId7"/>
              </a:rPr>
              <a:t> </a:t>
            </a:r>
            <a:r>
              <a:rPr sz="1200" spc="-10" dirty="0">
                <a:latin typeface="Times New Roman"/>
                <a:cs typeface="Times New Roman"/>
                <a:hlinkClick r:id="rId7"/>
              </a:rPr>
              <a:t>Tenochtitlán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139065"/>
            <a:ext cx="52503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u="none" dirty="0">
                <a:solidFill>
                  <a:schemeClr val="tx1"/>
                </a:solidFill>
              </a:rPr>
              <a:t>2</a:t>
            </a:r>
            <a:r>
              <a:rPr u="none" dirty="0">
                <a:solidFill>
                  <a:schemeClr val="tx1"/>
                </a:solidFill>
              </a:rPr>
              <a:t>.- </a:t>
            </a:r>
            <a:r>
              <a:rPr lang="es-ES" u="none" dirty="0" err="1">
                <a:solidFill>
                  <a:schemeClr val="tx1"/>
                </a:solidFill>
              </a:rPr>
              <a:t>Antigues</a:t>
            </a:r>
            <a:r>
              <a:rPr lang="es-ES" u="none" dirty="0">
                <a:solidFill>
                  <a:schemeClr val="tx1"/>
                </a:solidFill>
              </a:rPr>
              <a:t> </a:t>
            </a:r>
            <a:r>
              <a:rPr lang="es-ES" u="none" dirty="0" err="1">
                <a:solidFill>
                  <a:schemeClr val="tx1"/>
                </a:solidFill>
              </a:rPr>
              <a:t>civilitzacions</a:t>
            </a:r>
            <a:r>
              <a:rPr lang="es-ES" u="none" dirty="0">
                <a:solidFill>
                  <a:schemeClr val="tx1"/>
                </a:solidFill>
              </a:rPr>
              <a:t> </a:t>
            </a:r>
            <a:r>
              <a:rPr lang="es-ES" u="none" dirty="0" err="1">
                <a:solidFill>
                  <a:schemeClr val="tx1"/>
                </a:solidFill>
              </a:rPr>
              <a:t>americanes</a:t>
            </a:r>
            <a:r>
              <a:rPr u="none"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127875" cy="86423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68275" marR="120650" indent="-44450" algn="just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Times New Roman"/>
                <a:cs typeface="Times New Roman"/>
              </a:rPr>
              <a:t>Els inques vivien als </a:t>
            </a:r>
            <a:r>
              <a:rPr sz="1800" spc="-5" dirty="0">
                <a:latin typeface="Times New Roman"/>
                <a:cs typeface="Times New Roman"/>
              </a:rPr>
              <a:t>Andes (Amèrica </a:t>
            </a:r>
            <a:r>
              <a:rPr sz="1800" dirty="0">
                <a:latin typeface="Times New Roman"/>
                <a:cs typeface="Times New Roman"/>
              </a:rPr>
              <a:t>del Sud), on havien construït un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gran  imperi governat per un emperador anomenat Inca, vivien de l’agricultura i  la ramaderia i havien construït grans fortaleses de pedra (Machu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Picchu)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1" y="1647442"/>
            <a:ext cx="3386328" cy="516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2820" y="3285742"/>
            <a:ext cx="5559552" cy="3473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13582" y="1701545"/>
            <a:ext cx="5532120" cy="144018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1440" marR="83820" algn="just">
              <a:lnSpc>
                <a:spcPct val="100000"/>
              </a:lnSpc>
              <a:spcBef>
                <a:spcPts val="590"/>
              </a:spcBef>
            </a:pPr>
            <a:r>
              <a:rPr sz="1200" spc="-10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paraula inca </a:t>
            </a:r>
            <a:r>
              <a:rPr sz="1200" spc="5" dirty="0">
                <a:latin typeface="Times New Roman"/>
                <a:cs typeface="Times New Roman"/>
              </a:rPr>
              <a:t>ve </a:t>
            </a:r>
            <a:r>
              <a:rPr sz="1200" dirty="0">
                <a:latin typeface="Times New Roman"/>
                <a:cs typeface="Times New Roman"/>
              </a:rPr>
              <a:t>de l’idioma quítxua i vol dir literalment rei o príncep. </a:t>
            </a:r>
            <a:r>
              <a:rPr sz="1200" spc="-20" dirty="0">
                <a:latin typeface="Times New Roman"/>
                <a:cs typeface="Times New Roman"/>
              </a:rPr>
              <a:t>L’inca 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representava </a:t>
            </a:r>
            <a:r>
              <a:rPr sz="1200" spc="-5" dirty="0">
                <a:latin typeface="Times New Roman"/>
                <a:cs typeface="Times New Roman"/>
              </a:rPr>
              <a:t>el </a:t>
            </a:r>
            <a:r>
              <a:rPr sz="1200" dirty="0">
                <a:latin typeface="Times New Roman"/>
                <a:cs typeface="Times New Roman"/>
              </a:rPr>
              <a:t>punt més </a:t>
            </a:r>
            <a:r>
              <a:rPr sz="1200" spc="-5" dirty="0">
                <a:latin typeface="Times New Roman"/>
                <a:cs typeface="Times New Roman"/>
              </a:rPr>
              <a:t>alt </a:t>
            </a:r>
            <a:r>
              <a:rPr sz="1200" spc="5" dirty="0">
                <a:latin typeface="Times New Roman"/>
                <a:cs typeface="Times New Roman"/>
              </a:rPr>
              <a:t>de la </a:t>
            </a:r>
            <a:r>
              <a:rPr sz="1200" dirty="0">
                <a:latin typeface="Times New Roman"/>
                <a:cs typeface="Times New Roman"/>
              </a:rPr>
              <a:t>societat. Governava </a:t>
            </a:r>
            <a:r>
              <a:rPr sz="1200" spc="-5" dirty="0">
                <a:latin typeface="Times New Roman"/>
                <a:cs typeface="Times New Roman"/>
              </a:rPr>
              <a:t>assessorat </a:t>
            </a:r>
            <a:r>
              <a:rPr sz="1200" dirty="0">
                <a:latin typeface="Times New Roman"/>
                <a:cs typeface="Times New Roman"/>
              </a:rPr>
              <a:t>pels seus consellers.  Era tractat </a:t>
            </a:r>
            <a:r>
              <a:rPr sz="1200" spc="-5" dirty="0">
                <a:latin typeface="Times New Roman"/>
                <a:cs typeface="Times New Roman"/>
              </a:rPr>
              <a:t>com </a:t>
            </a:r>
            <a:r>
              <a:rPr sz="1200" dirty="0">
                <a:latin typeface="Times New Roman"/>
                <a:cs typeface="Times New Roman"/>
              </a:rPr>
              <a:t>un semidéu i vivia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un palau de la capital, Cuzco, que significa melic  </a:t>
            </a:r>
            <a:r>
              <a:rPr sz="1200" spc="-5" dirty="0">
                <a:latin typeface="Times New Roman"/>
                <a:cs typeface="Times New Roman"/>
              </a:rPr>
              <a:t>del </a:t>
            </a:r>
            <a:r>
              <a:rPr sz="1200" dirty="0">
                <a:latin typeface="Times New Roman"/>
                <a:cs typeface="Times New Roman"/>
              </a:rPr>
              <a:t>món, envoltat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gran </a:t>
            </a:r>
            <a:r>
              <a:rPr sz="1200" dirty="0">
                <a:latin typeface="Times New Roman"/>
                <a:cs typeface="Times New Roman"/>
              </a:rPr>
              <a:t>luxe. Utilitzava plats i </a:t>
            </a:r>
            <a:r>
              <a:rPr sz="1200" spc="-5" dirty="0">
                <a:latin typeface="Times New Roman"/>
                <a:cs typeface="Times New Roman"/>
              </a:rPr>
              <a:t>gots </a:t>
            </a:r>
            <a:r>
              <a:rPr sz="1200" dirty="0">
                <a:latin typeface="Times New Roman"/>
                <a:cs typeface="Times New Roman"/>
              </a:rPr>
              <a:t>d’or i plata i </a:t>
            </a:r>
            <a:r>
              <a:rPr sz="1200" spc="-5" dirty="0">
                <a:latin typeface="Times New Roman"/>
                <a:cs typeface="Times New Roman"/>
              </a:rPr>
              <a:t>es </a:t>
            </a:r>
            <a:r>
              <a:rPr sz="1200" dirty="0">
                <a:latin typeface="Times New Roman"/>
                <a:cs typeface="Times New Roman"/>
              </a:rPr>
              <a:t>traslladava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una  </a:t>
            </a:r>
            <a:r>
              <a:rPr sz="1200" spc="-5" dirty="0">
                <a:latin typeface="Times New Roman"/>
                <a:cs typeface="Times New Roman"/>
              </a:rPr>
              <a:t>llitera </a:t>
            </a:r>
            <a:r>
              <a:rPr sz="1200" dirty="0">
                <a:latin typeface="Times New Roman"/>
                <a:cs typeface="Times New Roman"/>
              </a:rPr>
              <a:t>que </a:t>
            </a:r>
            <a:r>
              <a:rPr sz="1200" spc="-5" dirty="0">
                <a:latin typeface="Times New Roman"/>
                <a:cs typeface="Times New Roman"/>
              </a:rPr>
              <a:t>portaven els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nobles.</a:t>
            </a:r>
            <a:endParaRPr sz="1200">
              <a:latin typeface="Times New Roman"/>
              <a:cs typeface="Times New Roman"/>
            </a:endParaRPr>
          </a:p>
          <a:p>
            <a:pPr marL="91440" marR="83820" algn="just">
              <a:lnSpc>
                <a:spcPct val="100000"/>
              </a:lnSpc>
            </a:pPr>
            <a:r>
              <a:rPr sz="1200" spc="-20" dirty="0">
                <a:latin typeface="Times New Roman"/>
                <a:cs typeface="Times New Roman"/>
              </a:rPr>
              <a:t>L’inca </a:t>
            </a:r>
            <a:r>
              <a:rPr sz="1200" dirty="0">
                <a:latin typeface="Times New Roman"/>
                <a:cs typeface="Times New Roman"/>
              </a:rPr>
              <a:t>era considerat descendent del déu </a:t>
            </a:r>
            <a:r>
              <a:rPr sz="1200" spc="-5" dirty="0">
                <a:latin typeface="Times New Roman"/>
                <a:cs typeface="Times New Roman"/>
              </a:rPr>
              <a:t>Sol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sols </a:t>
            </a:r>
            <a:r>
              <a:rPr sz="1200" dirty="0">
                <a:latin typeface="Times New Roman"/>
                <a:cs typeface="Times New Roman"/>
              </a:rPr>
              <a:t>podia </a:t>
            </a:r>
            <a:r>
              <a:rPr sz="1200" spc="-5" dirty="0">
                <a:latin typeface="Times New Roman"/>
                <a:cs typeface="Times New Roman"/>
              </a:rPr>
              <a:t>casar-se amb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germana, per  a que </a:t>
            </a:r>
            <a:r>
              <a:rPr sz="1200" spc="-5" dirty="0">
                <a:latin typeface="Times New Roman"/>
                <a:cs typeface="Times New Roman"/>
              </a:rPr>
              <a:t>els seus </a:t>
            </a:r>
            <a:r>
              <a:rPr sz="1200" dirty="0">
                <a:latin typeface="Times New Roman"/>
                <a:cs typeface="Times New Roman"/>
              </a:rPr>
              <a:t>fills </a:t>
            </a:r>
            <a:r>
              <a:rPr sz="1200" spc="-5" dirty="0">
                <a:latin typeface="Times New Roman"/>
                <a:cs typeface="Times New Roman"/>
              </a:rPr>
              <a:t>mantingueren l’essència </a:t>
            </a:r>
            <a:r>
              <a:rPr sz="1200" spc="-15" dirty="0">
                <a:latin typeface="Times New Roman"/>
                <a:cs typeface="Times New Roman"/>
              </a:rPr>
              <a:t>solar.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la </a:t>
            </a:r>
            <a:r>
              <a:rPr sz="1200" spc="-5" dirty="0">
                <a:latin typeface="Times New Roman"/>
                <a:cs typeface="Times New Roman"/>
              </a:rPr>
              <a:t>seua </a:t>
            </a:r>
            <a:r>
              <a:rPr sz="1200" dirty="0">
                <a:latin typeface="Times New Roman"/>
                <a:cs typeface="Times New Roman"/>
              </a:rPr>
              <a:t>mort </a:t>
            </a:r>
            <a:r>
              <a:rPr sz="1200" spc="-5" dirty="0">
                <a:latin typeface="Times New Roman"/>
                <a:cs typeface="Times New Roman"/>
              </a:rPr>
              <a:t>era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momificat.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2936" y="140589"/>
            <a:ext cx="600887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none" dirty="0" err="1">
                <a:solidFill>
                  <a:schemeClr val="tx1"/>
                </a:solidFill>
              </a:rPr>
              <a:t>Activitat</a:t>
            </a:r>
            <a:r>
              <a:rPr sz="2100" u="none" dirty="0">
                <a:solidFill>
                  <a:schemeClr val="tx1"/>
                </a:solidFill>
              </a:rPr>
              <a:t> </a:t>
            </a:r>
            <a:r>
              <a:rPr lang="es-ES" sz="2100" u="none" dirty="0" err="1">
                <a:solidFill>
                  <a:schemeClr val="tx1"/>
                </a:solidFill>
              </a:rPr>
              <a:t>Antigues</a:t>
            </a:r>
            <a:r>
              <a:rPr lang="es-ES" sz="2100" u="none" dirty="0">
                <a:solidFill>
                  <a:schemeClr val="tx1"/>
                </a:solidFill>
              </a:rPr>
              <a:t> </a:t>
            </a:r>
            <a:r>
              <a:rPr lang="es-ES" sz="2100" u="none" dirty="0" err="1">
                <a:solidFill>
                  <a:schemeClr val="tx1"/>
                </a:solidFill>
              </a:rPr>
              <a:t>civilitzacions</a:t>
            </a:r>
            <a:r>
              <a:rPr lang="es-ES" sz="2100" u="none" dirty="0">
                <a:solidFill>
                  <a:schemeClr val="tx1"/>
                </a:solidFill>
              </a:rPr>
              <a:t> </a:t>
            </a:r>
            <a:r>
              <a:rPr lang="es-ES" sz="2100" u="none" dirty="0" err="1">
                <a:solidFill>
                  <a:schemeClr val="tx1"/>
                </a:solidFill>
              </a:rPr>
              <a:t>americanes</a:t>
            </a:r>
            <a:r>
              <a:rPr sz="2100" u="none" spc="-5" dirty="0">
                <a:solidFill>
                  <a:schemeClr val="tx1"/>
                </a:solidFill>
              </a:rPr>
              <a:t>.</a:t>
            </a:r>
            <a:endParaRPr sz="21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647826"/>
            <a:ext cx="7423784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1.-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partir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text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dels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teus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coneixements,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respon:</a:t>
            </a:r>
          </a:p>
          <a:p>
            <a:pPr marL="195580" indent="-183515">
              <a:lnSpc>
                <a:spcPct val="100000"/>
              </a:lnSpc>
              <a:buAutoNum type="alphaLcParenR"/>
              <a:tabLst>
                <a:tab pos="196215" algn="l"/>
              </a:tabLst>
            </a:pPr>
            <a:r>
              <a:rPr sz="1400" dirty="0">
                <a:latin typeface="Times New Roman"/>
                <a:cs typeface="Times New Roman"/>
              </a:rPr>
              <a:t>Classificació del text: font, </a:t>
            </a:r>
            <a:r>
              <a:rPr sz="1400" spc="-5" dirty="0">
                <a:latin typeface="Times New Roman"/>
                <a:cs typeface="Times New Roman"/>
              </a:rPr>
              <a:t>caràcter, </a:t>
            </a:r>
            <a:r>
              <a:rPr sz="1400" spc="-10" dirty="0">
                <a:latin typeface="Times New Roman"/>
                <a:cs typeface="Times New Roman"/>
              </a:rPr>
              <a:t>autor, </a:t>
            </a:r>
            <a:r>
              <a:rPr sz="1400" dirty="0">
                <a:latin typeface="Times New Roman"/>
                <a:cs typeface="Times New Roman"/>
              </a:rPr>
              <a:t>informació de </a:t>
            </a:r>
            <a:r>
              <a:rPr sz="1400" spc="-10" dirty="0">
                <a:latin typeface="Times New Roman"/>
                <a:cs typeface="Times New Roman"/>
              </a:rPr>
              <a:t>l’autor, </a:t>
            </a:r>
            <a:r>
              <a:rPr sz="1400" spc="-5" dirty="0">
                <a:latin typeface="Times New Roman"/>
                <a:cs typeface="Times New Roman"/>
              </a:rPr>
              <a:t>d’on s’ha </a:t>
            </a:r>
            <a:r>
              <a:rPr sz="1400" dirty="0">
                <a:latin typeface="Times New Roman"/>
                <a:cs typeface="Times New Roman"/>
              </a:rPr>
              <a:t>tret, lloc, any i</a:t>
            </a:r>
            <a:r>
              <a:rPr sz="1400" spc="-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destinatari.</a:t>
            </a:r>
          </a:p>
          <a:p>
            <a:pPr marL="201295" indent="-189230">
              <a:lnSpc>
                <a:spcPct val="100000"/>
              </a:lnSpc>
              <a:buAutoNum type="alphaLcParenR"/>
              <a:tabLst>
                <a:tab pos="201930" algn="l"/>
              </a:tabLst>
            </a:pPr>
            <a:r>
              <a:rPr sz="1400" spc="-25" dirty="0">
                <a:latin typeface="Times New Roman"/>
                <a:cs typeface="Times New Roman"/>
              </a:rPr>
              <a:t>Tema.</a:t>
            </a:r>
            <a:endParaRPr sz="1400" dirty="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AutoNum type="alphaLcParenR"/>
              <a:tabLst>
                <a:tab pos="196215" algn="l"/>
              </a:tabLst>
            </a:pPr>
            <a:r>
              <a:rPr sz="1400" spc="-5" dirty="0">
                <a:latin typeface="Times New Roman"/>
                <a:cs typeface="Times New Roman"/>
              </a:rPr>
              <a:t>Quina impressió </a:t>
            </a:r>
            <a:r>
              <a:rPr sz="1400" dirty="0">
                <a:latin typeface="Times New Roman"/>
                <a:cs typeface="Times New Roman"/>
              </a:rPr>
              <a:t>li causa la ciutat de Tlaxcala a l’autor? </a:t>
            </a:r>
            <a:r>
              <a:rPr sz="1400" spc="-5" dirty="0">
                <a:latin typeface="Times New Roman"/>
                <a:cs typeface="Times New Roman"/>
              </a:rPr>
              <a:t>Per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què?</a:t>
            </a:r>
          </a:p>
          <a:p>
            <a:pPr marL="204470" indent="-192405">
              <a:lnSpc>
                <a:spcPct val="100000"/>
              </a:lnSpc>
              <a:buAutoNum type="alphaLcParenR"/>
              <a:tabLst>
                <a:tab pos="205104" algn="l"/>
              </a:tabLst>
            </a:pPr>
            <a:r>
              <a:rPr sz="1400" dirty="0">
                <a:latin typeface="Times New Roman"/>
                <a:cs typeface="Times New Roman"/>
              </a:rPr>
              <a:t>Fes una llista dels productes que es podien trobar a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Tlaxcala.</a:t>
            </a:r>
          </a:p>
          <a:p>
            <a:pPr marL="195580" indent="-183515">
              <a:lnSpc>
                <a:spcPct val="100000"/>
              </a:lnSpc>
              <a:buAutoNum type="alphaLcParenR"/>
              <a:tabLst>
                <a:tab pos="196215" algn="l"/>
              </a:tabLst>
            </a:pPr>
            <a:r>
              <a:rPr sz="1400" spc="-5" dirty="0">
                <a:latin typeface="Times New Roman"/>
                <a:cs typeface="Times New Roman"/>
              </a:rPr>
              <a:t>Quins </a:t>
            </a:r>
            <a:r>
              <a:rPr sz="1400" dirty="0">
                <a:latin typeface="Times New Roman"/>
                <a:cs typeface="Times New Roman"/>
              </a:rPr>
              <a:t>altres negocis o serveis hi havia a la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ciutat?</a:t>
            </a:r>
          </a:p>
          <a:p>
            <a:pPr marL="165100" indent="-153035">
              <a:lnSpc>
                <a:spcPct val="100000"/>
              </a:lnSpc>
              <a:buAutoNum type="alphaLcParenR"/>
              <a:tabLst>
                <a:tab pos="165735" algn="l"/>
              </a:tabLst>
            </a:pP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quina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civilització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precolombina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pertanyia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aquesta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ciutat? </a:t>
            </a:r>
            <a:r>
              <a:rPr sz="1400" spc="-5" dirty="0">
                <a:latin typeface="Times New Roman"/>
                <a:cs typeface="Times New Roman"/>
              </a:rPr>
              <a:t>Quines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eren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</a:t>
            </a:r>
            <a:r>
              <a:rPr lang="es-ES" sz="1400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característiques?</a:t>
            </a:r>
          </a:p>
          <a:p>
            <a:pPr marL="204470" indent="-192405">
              <a:lnSpc>
                <a:spcPct val="100000"/>
              </a:lnSpc>
              <a:buAutoNum type="alphaLcParenR"/>
              <a:tabLst>
                <a:tab pos="205104" algn="l"/>
              </a:tabLst>
            </a:pPr>
            <a:r>
              <a:rPr sz="1400" spc="-5" dirty="0">
                <a:latin typeface="Times New Roman"/>
                <a:cs typeface="Times New Roman"/>
              </a:rPr>
              <a:t>Quins </a:t>
            </a:r>
            <a:r>
              <a:rPr sz="1400" dirty="0">
                <a:latin typeface="Times New Roman"/>
                <a:cs typeface="Times New Roman"/>
              </a:rPr>
              <a:t>altres pobles precolombins hi havia? Explica el que sàpigues sobre</a:t>
            </a:r>
            <a:r>
              <a:rPr sz="1400" spc="-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ells.</a:t>
            </a:r>
          </a:p>
        </p:txBody>
      </p:sp>
      <p:sp>
        <p:nvSpPr>
          <p:cNvPr id="4" name="object 4"/>
          <p:cNvSpPr/>
          <p:nvPr/>
        </p:nvSpPr>
        <p:spPr>
          <a:xfrm>
            <a:off x="1392936" y="2508502"/>
            <a:ext cx="6336792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804" y="139065"/>
            <a:ext cx="85403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CONQUESTA </a:t>
            </a:r>
            <a:r>
              <a:rPr sz="2400" dirty="0">
                <a:latin typeface="Times New Roman"/>
                <a:cs typeface="Times New Roman"/>
              </a:rPr>
              <a:t>I </a:t>
            </a:r>
            <a:r>
              <a:rPr sz="2400" spc="-5" dirty="0">
                <a:latin typeface="Times New Roman"/>
                <a:cs typeface="Times New Roman"/>
              </a:rPr>
              <a:t>COLONITZACIÓ  DE </a:t>
            </a:r>
            <a:r>
              <a:rPr sz="2400" dirty="0">
                <a:latin typeface="Times New Roman"/>
                <a:cs typeface="Times New Roman"/>
              </a:rPr>
              <a:t>L’AMÈRICA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CASTELLANA.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805" y="1002030"/>
            <a:ext cx="20840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2600" spc="-75" dirty="0">
                <a:solidFill>
                  <a:schemeClr val="tx1"/>
                </a:solidFill>
              </a:rPr>
              <a:t>1. </a:t>
            </a:r>
            <a:r>
              <a:rPr sz="2600" u="none" spc="-75" dirty="0">
                <a:solidFill>
                  <a:schemeClr val="tx1"/>
                </a:solidFill>
              </a:rPr>
              <a:t> </a:t>
            </a:r>
            <a:r>
              <a:rPr sz="2600" dirty="0">
                <a:solidFill>
                  <a:schemeClr val="tx1"/>
                </a:solidFill>
              </a:rPr>
              <a:t>Conquesta</a:t>
            </a:r>
            <a:r>
              <a:rPr sz="2600" u="none" dirty="0">
                <a:solidFill>
                  <a:schemeClr val="tx1"/>
                </a:solidFill>
              </a:rPr>
              <a:t>.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805" y="1398879"/>
            <a:ext cx="2670810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90550" lvl="1" indent="-578485">
              <a:lnSpc>
                <a:spcPct val="100000"/>
              </a:lnSpc>
              <a:spcBef>
                <a:spcPts val="720"/>
              </a:spcBef>
              <a:buAutoNum type="arabicPeriod" startAt="2"/>
              <a:tabLst>
                <a:tab pos="591185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Organització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591185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Colonització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591185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ü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ènc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4283" y="1025652"/>
            <a:ext cx="2180844" cy="257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" y="3643882"/>
            <a:ext cx="4392168" cy="3087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0764" y="908302"/>
            <a:ext cx="3718560" cy="5937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4128" y="139065"/>
            <a:ext cx="2025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tx1"/>
                </a:solidFill>
              </a:rPr>
              <a:t>1.-</a:t>
            </a:r>
            <a:r>
              <a:rPr u="none"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Conquesta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5039995" cy="115252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16839" marR="113664" indent="-1905" algn="ctr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Times New Roman"/>
                <a:cs typeface="Times New Roman"/>
              </a:rPr>
              <a:t>Castella conquesta </a:t>
            </a:r>
            <a:r>
              <a:rPr sz="1800" spc="-5" dirty="0">
                <a:latin typeface="Times New Roman"/>
                <a:cs typeface="Times New Roman"/>
              </a:rPr>
              <a:t>ràpidament Amèrica en </a:t>
            </a:r>
            <a:r>
              <a:rPr sz="1800" dirty="0">
                <a:latin typeface="Times New Roman"/>
                <a:cs typeface="Times New Roman"/>
              </a:rPr>
              <a:t>la  </a:t>
            </a:r>
            <a:r>
              <a:rPr sz="1800" spc="-5" dirty="0">
                <a:latin typeface="Times New Roman"/>
                <a:cs typeface="Times New Roman"/>
              </a:rPr>
              <a:t>primera </a:t>
            </a:r>
            <a:r>
              <a:rPr sz="1800" dirty="0">
                <a:latin typeface="Times New Roman"/>
                <a:cs typeface="Times New Roman"/>
              </a:rPr>
              <a:t>meitat del </a:t>
            </a:r>
            <a:r>
              <a:rPr sz="1800" spc="-5" dirty="0">
                <a:latin typeface="Times New Roman"/>
                <a:cs typeface="Times New Roman"/>
              </a:rPr>
              <a:t>segle XVI </a:t>
            </a:r>
            <a:r>
              <a:rPr sz="1800" dirty="0">
                <a:latin typeface="Times New Roman"/>
                <a:cs typeface="Times New Roman"/>
              </a:rPr>
              <a:t>per la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lang="es-ES" sz="1800" spc="-5" dirty="0">
                <a:latin typeface="Times New Roman"/>
                <a:cs typeface="Times New Roman"/>
              </a:rPr>
              <a:t>v</a:t>
            </a: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superioritat  militar i científica, per l’afany de riquesa dels  conqueridors i per les lluites entre els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indígenes</a:t>
            </a:r>
          </a:p>
        </p:txBody>
      </p:sp>
      <p:sp>
        <p:nvSpPr>
          <p:cNvPr id="4" name="object 4"/>
          <p:cNvSpPr/>
          <p:nvPr/>
        </p:nvSpPr>
        <p:spPr>
          <a:xfrm>
            <a:off x="184404" y="1885186"/>
            <a:ext cx="6620256" cy="4972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82184" y="667512"/>
            <a:ext cx="3761232" cy="2113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4128" y="139065"/>
            <a:ext cx="2025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tx1"/>
                </a:solidFill>
              </a:rPr>
              <a:t>1.-</a:t>
            </a:r>
            <a:r>
              <a:rPr u="none"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Conquesta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21030"/>
            <a:ext cx="7416165" cy="36131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Times New Roman"/>
                <a:cs typeface="Times New Roman"/>
              </a:rPr>
              <a:t>Hernán Cortés </a:t>
            </a:r>
            <a:r>
              <a:rPr sz="1800" spc="-5" dirty="0">
                <a:latin typeface="Times New Roman"/>
                <a:cs typeface="Times New Roman"/>
              </a:rPr>
              <a:t>va </a:t>
            </a:r>
            <a:r>
              <a:rPr sz="1800" dirty="0">
                <a:latin typeface="Times New Roman"/>
                <a:cs typeface="Times New Roman"/>
              </a:rPr>
              <a:t>conquerir </a:t>
            </a:r>
            <a:r>
              <a:rPr sz="1800" spc="-5" dirty="0">
                <a:latin typeface="Times New Roman"/>
                <a:cs typeface="Times New Roman"/>
              </a:rPr>
              <a:t>l’imperi </a:t>
            </a:r>
            <a:r>
              <a:rPr sz="1800" dirty="0">
                <a:latin typeface="Times New Roman"/>
                <a:cs typeface="Times New Roman"/>
              </a:rPr>
              <a:t>asteca derrotant </a:t>
            </a:r>
            <a:r>
              <a:rPr sz="1800" spc="-5" dirty="0">
                <a:latin typeface="Times New Roman"/>
                <a:cs typeface="Times New Roman"/>
              </a:rPr>
              <a:t>l’emperador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Moctezuma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3" y="1053083"/>
            <a:ext cx="7620000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4" y="4724398"/>
            <a:ext cx="4041648" cy="208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6059" y="5222747"/>
            <a:ext cx="2304288" cy="1635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50835" y="1053083"/>
            <a:ext cx="1655064" cy="1656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5616" y="2779776"/>
            <a:ext cx="1473707" cy="2065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92542" y="4832350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MALINCHE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  </a:t>
            </a:r>
            <a:r>
              <a:rPr sz="1200" spc="-10" dirty="0">
                <a:latin typeface="Times New Roman"/>
                <a:cs typeface="Times New Roman"/>
              </a:rPr>
              <a:t>MARINA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8591" y="5402326"/>
            <a:ext cx="2268855" cy="136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7664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B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talla  d’</a:t>
            </a:r>
            <a:r>
              <a:rPr sz="1200" spc="-1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tumba</a:t>
            </a:r>
            <a:endParaRPr sz="1200">
              <a:latin typeface="Times New Roman"/>
              <a:cs typeface="Times New Roman"/>
            </a:endParaRPr>
          </a:p>
          <a:p>
            <a:pPr marL="184975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dirty="0">
                <a:latin typeface="Times New Roman"/>
                <a:cs typeface="Times New Roman"/>
              </a:rPr>
              <a:t>152</a:t>
            </a:r>
            <a:r>
              <a:rPr sz="1200" spc="-5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77914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Cortés entra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10" dirty="0">
                <a:latin typeface="Times New Roman"/>
                <a:cs typeface="Times New Roman"/>
              </a:rPr>
              <a:t>Tenochtitlán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es </a:t>
            </a:r>
            <a:r>
              <a:rPr sz="1200" dirty="0">
                <a:latin typeface="Times New Roman"/>
                <a:cs typeface="Times New Roman"/>
              </a:rPr>
              <a:t>troba  </a:t>
            </a:r>
            <a:r>
              <a:rPr sz="1200" spc="-5" dirty="0">
                <a:latin typeface="Times New Roman"/>
                <a:cs typeface="Times New Roman"/>
              </a:rPr>
              <a:t>amb Moctezuma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(1519)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4128" y="139065"/>
            <a:ext cx="2025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1.-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Conquesta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65" y="694181"/>
            <a:ext cx="6733540" cy="36004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Times New Roman"/>
                <a:cs typeface="Times New Roman"/>
              </a:rPr>
              <a:t>Pizarro i </a:t>
            </a:r>
            <a:r>
              <a:rPr sz="1800" spc="-5" dirty="0">
                <a:latin typeface="Times New Roman"/>
                <a:cs typeface="Times New Roman"/>
              </a:rPr>
              <a:t>Almagro </a:t>
            </a:r>
            <a:r>
              <a:rPr sz="1800" dirty="0">
                <a:latin typeface="Times New Roman"/>
                <a:cs typeface="Times New Roman"/>
              </a:rPr>
              <a:t>conqueriren </a:t>
            </a:r>
            <a:r>
              <a:rPr sz="1800" spc="-5" dirty="0">
                <a:latin typeface="Times New Roman"/>
                <a:cs typeface="Times New Roman"/>
              </a:rPr>
              <a:t>l’imperi inca </a:t>
            </a:r>
            <a:r>
              <a:rPr sz="1800" dirty="0">
                <a:latin typeface="Times New Roman"/>
                <a:cs typeface="Times New Roman"/>
              </a:rPr>
              <a:t>derrotant l’inca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Atahualpa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" y="4293106"/>
            <a:ext cx="9052560" cy="2549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5579" y="1098803"/>
            <a:ext cx="2269236" cy="3151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12864" y="481583"/>
            <a:ext cx="2196083" cy="3768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444" y="1266444"/>
            <a:ext cx="2087879" cy="2558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1" y="1094232"/>
            <a:ext cx="2665476" cy="3204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734" y="65278"/>
            <a:ext cx="845439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5235" marR="5080" indent="-1233170">
              <a:lnSpc>
                <a:spcPct val="100000"/>
              </a:lnSpc>
              <a:spcBef>
                <a:spcPts val="95"/>
              </a:spcBef>
            </a:pPr>
            <a:r>
              <a:rPr lang="es-ES" sz="4000" spc="-5" dirty="0">
                <a:solidFill>
                  <a:schemeClr val="tx1"/>
                </a:solidFill>
              </a:rPr>
              <a:t>UNITAT 6</a:t>
            </a:r>
            <a:r>
              <a:rPr sz="4000" dirty="0">
                <a:solidFill>
                  <a:schemeClr val="tx1"/>
                </a:solidFill>
              </a:rPr>
              <a:t>.- </a:t>
            </a:r>
            <a:r>
              <a:rPr lang="es-ES" sz="4000" spc="-5" dirty="0">
                <a:solidFill>
                  <a:schemeClr val="tx1"/>
                </a:solidFill>
              </a:rPr>
              <a:t>RENAIXEMENT I TEMPS MODERNS 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427454"/>
            <a:ext cx="4848860" cy="265713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s-ES"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Descobriments</a:t>
            </a:r>
            <a:r>
              <a:rPr lang="es-ES" sz="20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geogràfics</a:t>
            </a:r>
            <a:r>
              <a:rPr lang="es-ES" sz="20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i les </a:t>
            </a:r>
            <a:r>
              <a:rPr lang="es-ES"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seves</a:t>
            </a:r>
            <a:r>
              <a:rPr lang="es-ES" sz="20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conseqüències</a:t>
            </a:r>
            <a:endParaRPr lang="es-ES" sz="2000" u="heavy" spc="-5" dirty="0"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s-ES"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Antigues</a:t>
            </a:r>
            <a:r>
              <a:rPr lang="es-ES" sz="20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civilitzacions</a:t>
            </a:r>
            <a:r>
              <a:rPr lang="es-ES" sz="20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americanes</a:t>
            </a:r>
            <a:endParaRPr lang="es-ES" sz="2000" u="heavy" spc="-5" dirty="0">
              <a:uFill>
                <a:solidFill>
                  <a:srgbClr val="FFFFFF"/>
                </a:solidFill>
              </a:u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s-ES"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Creixement</a:t>
            </a:r>
            <a:r>
              <a:rPr lang="es-ES" sz="20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2000" u="heavy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demogràfic</a:t>
            </a:r>
            <a:r>
              <a:rPr lang="es-ES" sz="2000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i </a:t>
            </a:r>
            <a:r>
              <a:rPr lang="es-ES" sz="2000" u="heavy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econòmic</a:t>
            </a:r>
            <a:r>
              <a:rPr lang="es-ES" sz="2000" spc="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s-ES" sz="2000" u="heavy" spc="-65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L’Humanisme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 </a:t>
            </a:r>
            <a:r>
              <a:rPr sz="20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Reforma</a:t>
            </a:r>
            <a:r>
              <a:rPr sz="2000" u="heavy" spc="-2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protestant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 </a:t>
            </a:r>
            <a:r>
              <a:rPr sz="20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Contrareforma</a:t>
            </a:r>
            <a:r>
              <a:rPr sz="2000" u="heavy" spc="-5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 err="1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catòlica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0957" y="4202169"/>
            <a:ext cx="2423294" cy="2349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7735" y="1371600"/>
            <a:ext cx="3025140" cy="238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D788B281-ED86-453F-A7F2-A9A85E4BF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657" y="3782222"/>
            <a:ext cx="2423295" cy="28716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4128" y="139065"/>
            <a:ext cx="2025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tx1"/>
                </a:solidFill>
              </a:rPr>
              <a:t>1.-</a:t>
            </a:r>
            <a:r>
              <a:rPr u="none"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Conquesta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6913245" cy="64770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Altres conqueridors van explorar </a:t>
            </a:r>
            <a:r>
              <a:rPr sz="1800" spc="-5" dirty="0">
                <a:latin typeface="Times New Roman"/>
                <a:cs typeface="Times New Roman"/>
              </a:rPr>
              <a:t>Amèrica </a:t>
            </a:r>
            <a:r>
              <a:rPr sz="1800" dirty="0">
                <a:latin typeface="Times New Roman"/>
                <a:cs typeface="Times New Roman"/>
              </a:rPr>
              <a:t>del </a:t>
            </a:r>
            <a:r>
              <a:rPr sz="1800" spc="-5" dirty="0">
                <a:latin typeface="Times New Roman"/>
                <a:cs typeface="Times New Roman"/>
              </a:rPr>
              <a:t>Nord </a:t>
            </a:r>
            <a:r>
              <a:rPr sz="1800" dirty="0">
                <a:latin typeface="Times New Roman"/>
                <a:cs typeface="Times New Roman"/>
              </a:rPr>
              <a:t>(Cabeza de</a:t>
            </a:r>
            <a:r>
              <a:rPr sz="1800" spc="-18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Vaca),</a:t>
            </a:r>
            <a:endParaRPr sz="1800">
              <a:latin typeface="Times New Roman"/>
              <a:cs typeface="Times New Roman"/>
            </a:endParaRPr>
          </a:p>
          <a:p>
            <a:pPr marL="20193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Xile </a:t>
            </a:r>
            <a:r>
              <a:rPr sz="1800" spc="-20" dirty="0">
                <a:latin typeface="Times New Roman"/>
                <a:cs typeface="Times New Roman"/>
              </a:rPr>
              <a:t>(Valdivia), </a:t>
            </a:r>
            <a:r>
              <a:rPr sz="1800" spc="-5" dirty="0">
                <a:latin typeface="Times New Roman"/>
                <a:cs typeface="Times New Roman"/>
              </a:rPr>
              <a:t>l’Amazones </a:t>
            </a:r>
            <a:r>
              <a:rPr sz="1800" dirty="0">
                <a:latin typeface="Times New Roman"/>
                <a:cs typeface="Times New Roman"/>
              </a:rPr>
              <a:t>(Orellana) i Buenos </a:t>
            </a:r>
            <a:r>
              <a:rPr sz="1800" spc="-5" dirty="0">
                <a:latin typeface="Times New Roman"/>
                <a:cs typeface="Times New Roman"/>
              </a:rPr>
              <a:t>Aires </a:t>
            </a:r>
            <a:r>
              <a:rPr sz="1800" dirty="0">
                <a:latin typeface="Times New Roman"/>
                <a:cs typeface="Times New Roman"/>
              </a:rPr>
              <a:t>(Juan de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Garay)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" y="1412747"/>
            <a:ext cx="1606296" cy="25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9" y="1412747"/>
            <a:ext cx="4820412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7923" y="3936490"/>
            <a:ext cx="4728972" cy="2804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" y="4280915"/>
            <a:ext cx="1615440" cy="1883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0819" y="1412747"/>
            <a:ext cx="2505455" cy="3887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0171" y="5097778"/>
            <a:ext cx="2310383" cy="1732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871" y="139065"/>
            <a:ext cx="2313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tx1"/>
                </a:solidFill>
              </a:rPr>
              <a:t>2.-</a:t>
            </a:r>
            <a:r>
              <a:rPr u="none"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Organització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920355" cy="64770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30" dirty="0">
                <a:latin typeface="Times New Roman"/>
                <a:cs typeface="Times New Roman"/>
              </a:rPr>
              <a:t>Tots </a:t>
            </a:r>
            <a:r>
              <a:rPr sz="1800" dirty="0">
                <a:latin typeface="Times New Roman"/>
                <a:cs typeface="Times New Roman"/>
              </a:rPr>
              <a:t>els territoris conquerits </a:t>
            </a:r>
            <a:r>
              <a:rPr sz="1800" spc="-5" dirty="0">
                <a:latin typeface="Times New Roman"/>
                <a:cs typeface="Times New Roman"/>
              </a:rPr>
              <a:t>s’incorporen </a:t>
            </a:r>
            <a:r>
              <a:rPr sz="1800" dirty="0">
                <a:latin typeface="Times New Roman"/>
                <a:cs typeface="Times New Roman"/>
              </a:rPr>
              <a:t>a Castella i </a:t>
            </a:r>
            <a:r>
              <a:rPr sz="1800" spc="-5" dirty="0">
                <a:latin typeface="Times New Roman"/>
                <a:cs typeface="Times New Roman"/>
              </a:rPr>
              <a:t>s’introdueix </a:t>
            </a:r>
            <a:r>
              <a:rPr sz="1800" dirty="0">
                <a:latin typeface="Times New Roman"/>
                <a:cs typeface="Times New Roman"/>
              </a:rPr>
              <a:t>en ells la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llengua,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cultura i lleis de Castella i la religió catòlica, evangelitzant als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indígenes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7344409" cy="57658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81610" marR="171450" indent="-762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El territori americà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divideix en </a:t>
            </a:r>
            <a:r>
              <a:rPr sz="1800" spc="-5" dirty="0">
                <a:latin typeface="Times New Roman"/>
                <a:cs typeface="Times New Roman"/>
              </a:rPr>
              <a:t>dos </a:t>
            </a:r>
            <a:r>
              <a:rPr sz="1800" dirty="0">
                <a:latin typeface="Times New Roman"/>
                <a:cs typeface="Times New Roman"/>
              </a:rPr>
              <a:t>virregnats, amb un virrei en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cadascun:  Nueva España (Mèxic, </a:t>
            </a:r>
            <a:r>
              <a:rPr sz="1800" spc="-5" dirty="0">
                <a:latin typeface="Times New Roman"/>
                <a:cs typeface="Times New Roman"/>
              </a:rPr>
              <a:t>Amèrica </a:t>
            </a:r>
            <a:r>
              <a:rPr sz="1800" dirty="0">
                <a:latin typeface="Times New Roman"/>
                <a:cs typeface="Times New Roman"/>
              </a:rPr>
              <a:t>Central i el Carib) i </a:t>
            </a:r>
            <a:r>
              <a:rPr sz="1800" spc="-5" dirty="0">
                <a:latin typeface="Times New Roman"/>
                <a:cs typeface="Times New Roman"/>
              </a:rPr>
              <a:t>Perú (Amèrica </a:t>
            </a:r>
            <a:r>
              <a:rPr sz="1800" dirty="0">
                <a:latin typeface="Times New Roman"/>
                <a:cs typeface="Times New Roman"/>
              </a:rPr>
              <a:t>del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Sud)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594" y="2061210"/>
            <a:ext cx="7272655" cy="36131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Times New Roman"/>
                <a:cs typeface="Times New Roman"/>
              </a:rPr>
              <a:t>Es crea un Consell </a:t>
            </a:r>
            <a:r>
              <a:rPr sz="1800" spc="-5" dirty="0">
                <a:latin typeface="Times New Roman"/>
                <a:cs typeface="Times New Roman"/>
              </a:rPr>
              <a:t>d’Índies </a:t>
            </a:r>
            <a:r>
              <a:rPr sz="1800" dirty="0">
                <a:latin typeface="Times New Roman"/>
                <a:cs typeface="Times New Roman"/>
              </a:rPr>
              <a:t>per aconsellar al rei en els </a:t>
            </a:r>
            <a:r>
              <a:rPr sz="1800" spc="-5" dirty="0">
                <a:latin typeface="Times New Roman"/>
                <a:cs typeface="Times New Roman"/>
              </a:rPr>
              <a:t>assumptes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d’Amèrica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51" y="2545079"/>
            <a:ext cx="3252216" cy="1891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8228" y="2523742"/>
            <a:ext cx="3383279" cy="429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4659" y="2517648"/>
            <a:ext cx="2066544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0015" y="139065"/>
            <a:ext cx="229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tx1"/>
                </a:solidFill>
              </a:rPr>
              <a:t>3.-</a:t>
            </a:r>
            <a:r>
              <a:rPr u="none" spc="-3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Colonització</a:t>
            </a:r>
            <a:r>
              <a:rPr u="none"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6120765" cy="64770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20" dirty="0">
                <a:latin typeface="Times New Roman"/>
                <a:cs typeface="Times New Roman"/>
              </a:rPr>
              <a:t>L’objectiu </a:t>
            </a:r>
            <a:r>
              <a:rPr sz="1800" dirty="0">
                <a:latin typeface="Times New Roman"/>
                <a:cs typeface="Times New Roman"/>
              </a:rPr>
              <a:t>de Castella era traure les </a:t>
            </a:r>
            <a:r>
              <a:rPr sz="1800" spc="-5" dirty="0">
                <a:latin typeface="Times New Roman"/>
                <a:cs typeface="Times New Roman"/>
              </a:rPr>
              <a:t>màximes </a:t>
            </a:r>
            <a:r>
              <a:rPr sz="1800" dirty="0">
                <a:latin typeface="Times New Roman"/>
                <a:cs typeface="Times New Roman"/>
              </a:rPr>
              <a:t>riqueses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possibles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d’Amèrica </a:t>
            </a:r>
            <a:r>
              <a:rPr sz="1800" dirty="0">
                <a:latin typeface="Times New Roman"/>
                <a:cs typeface="Times New Roman"/>
              </a:rPr>
              <a:t>a través del comerç i l’extracció d’or 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7632700" cy="86423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53035" marR="149225" indent="5016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Utilitzaven el treball dels indígenes, explotant-los </a:t>
            </a:r>
            <a:r>
              <a:rPr sz="1800" spc="-5" dirty="0">
                <a:latin typeface="Times New Roman"/>
                <a:cs typeface="Times New Roman"/>
              </a:rPr>
              <a:t>durament </a:t>
            </a:r>
            <a:r>
              <a:rPr sz="1800" dirty="0">
                <a:latin typeface="Times New Roman"/>
                <a:cs typeface="Times New Roman"/>
              </a:rPr>
              <a:t>amb l’encomienda  (treballaven per a un colonitzador a canvi d’instrucció religiosa, protecció i ali-  </a:t>
            </a:r>
            <a:r>
              <a:rPr sz="1800" spc="-5" dirty="0">
                <a:latin typeface="Times New Roman"/>
                <a:cs typeface="Times New Roman"/>
              </a:rPr>
              <a:t>ments) </a:t>
            </a:r>
            <a:r>
              <a:rPr sz="1800" dirty="0">
                <a:latin typeface="Times New Roman"/>
                <a:cs typeface="Times New Roman"/>
              </a:rPr>
              <a:t>i la </a:t>
            </a:r>
            <a:r>
              <a:rPr sz="1800" spc="-5" dirty="0">
                <a:latin typeface="Times New Roman"/>
                <a:cs typeface="Times New Roman"/>
              </a:rPr>
              <a:t>mita </a:t>
            </a:r>
            <a:r>
              <a:rPr sz="1800" dirty="0">
                <a:latin typeface="Times New Roman"/>
                <a:cs typeface="Times New Roman"/>
              </a:rPr>
              <a:t>(anaven obligats per </a:t>
            </a:r>
            <a:r>
              <a:rPr sz="1800" spc="-5" dirty="0">
                <a:latin typeface="Times New Roman"/>
                <a:cs typeface="Times New Roman"/>
              </a:rPr>
              <a:t>sorteig </a:t>
            </a:r>
            <a:r>
              <a:rPr sz="1800" dirty="0">
                <a:latin typeface="Times New Roman"/>
                <a:cs typeface="Times New Roman"/>
              </a:rPr>
              <a:t>a treballar en les </a:t>
            </a:r>
            <a:r>
              <a:rPr sz="1800" spc="-5" dirty="0">
                <a:latin typeface="Times New Roman"/>
                <a:cs typeface="Times New Roman"/>
              </a:rPr>
              <a:t>mines </a:t>
            </a:r>
            <a:r>
              <a:rPr sz="1800" dirty="0">
                <a:latin typeface="Times New Roman"/>
                <a:cs typeface="Times New Roman"/>
              </a:rPr>
              <a:t>d’or 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6447" y="2328672"/>
            <a:ext cx="4401311" cy="1388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1" y="2348483"/>
            <a:ext cx="3694176" cy="1872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843" y="4256530"/>
            <a:ext cx="3432048" cy="2557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4300" y="3735322"/>
            <a:ext cx="5138928" cy="3078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0015" y="139065"/>
            <a:ext cx="229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tx1"/>
                </a:solidFill>
              </a:rPr>
              <a:t>3.-</a:t>
            </a:r>
            <a:r>
              <a:rPr u="none" spc="-3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Colonització</a:t>
            </a:r>
            <a:r>
              <a:rPr u="none"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5256530" cy="64770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Les denúncies d’aquesta explotació van </a:t>
            </a:r>
            <a:r>
              <a:rPr sz="1800" spc="-5" dirty="0">
                <a:latin typeface="Times New Roman"/>
                <a:cs typeface="Times New Roman"/>
              </a:rPr>
              <a:t>servir </a:t>
            </a:r>
            <a:r>
              <a:rPr sz="1800" dirty="0">
                <a:latin typeface="Times New Roman"/>
                <a:cs typeface="Times New Roman"/>
              </a:rPr>
              <a:t>per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aprovar les Lleis d’Índies, que prohibien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l’esclavatge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6696709" cy="36004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Times New Roman"/>
                <a:cs typeface="Times New Roman"/>
              </a:rPr>
              <a:t>La Corona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quedava el 20% de les riqueses i el comerç (quint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reial)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594" y="1846326"/>
            <a:ext cx="4823460" cy="57658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285750" marR="179705" indent="-102235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El comerç amb </a:t>
            </a:r>
            <a:r>
              <a:rPr sz="1800" spc="-5" dirty="0">
                <a:latin typeface="Times New Roman"/>
                <a:cs typeface="Times New Roman"/>
              </a:rPr>
              <a:t>Amèrica sols es </a:t>
            </a:r>
            <a:r>
              <a:rPr sz="1800" dirty="0">
                <a:latin typeface="Times New Roman"/>
                <a:cs typeface="Times New Roman"/>
              </a:rPr>
              <a:t>podia fer </a:t>
            </a:r>
            <a:r>
              <a:rPr sz="1800" spc="-5" dirty="0">
                <a:latin typeface="Times New Roman"/>
                <a:cs typeface="Times New Roman"/>
              </a:rPr>
              <a:t>des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  port de Sevilla, on arribaven </a:t>
            </a:r>
            <a:r>
              <a:rPr sz="1800" spc="-25" dirty="0">
                <a:latin typeface="Times New Roman"/>
                <a:cs typeface="Times New Roman"/>
              </a:rPr>
              <a:t>or, </a:t>
            </a:r>
            <a:r>
              <a:rPr sz="1800" dirty="0">
                <a:latin typeface="Times New Roman"/>
                <a:cs typeface="Times New Roman"/>
              </a:rPr>
              <a:t>plata,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dacsa,...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627" y="2493264"/>
            <a:ext cx="9009888" cy="1400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7916" y="873252"/>
            <a:ext cx="2133600" cy="1583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813" y="4077461"/>
            <a:ext cx="2405380" cy="2304415"/>
          </a:xfrm>
          <a:prstGeom prst="rect">
            <a:avLst/>
          </a:prstGeom>
          <a:solidFill>
            <a:srgbClr val="FFFFFF"/>
          </a:solidFill>
          <a:ln w="25908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 marR="85090" algn="just">
              <a:lnSpc>
                <a:spcPct val="100000"/>
              </a:lnSpc>
              <a:spcBef>
                <a:spcPts val="400"/>
              </a:spcBef>
            </a:pPr>
            <a:r>
              <a:rPr sz="1200" b="1" spc="-5" dirty="0">
                <a:latin typeface="Times New Roman"/>
                <a:cs typeface="Times New Roman"/>
              </a:rPr>
              <a:t>Art. </a:t>
            </a:r>
            <a:r>
              <a:rPr sz="1200" b="1" dirty="0">
                <a:latin typeface="Times New Roman"/>
                <a:cs typeface="Times New Roman"/>
              </a:rPr>
              <a:t>10. </a:t>
            </a:r>
            <a:r>
              <a:rPr sz="1200" spc="-5" dirty="0">
                <a:latin typeface="Times New Roman"/>
                <a:cs typeface="Times New Roman"/>
              </a:rPr>
              <a:t>Els </a:t>
            </a:r>
            <a:r>
              <a:rPr sz="1200" dirty="0">
                <a:latin typeface="Times New Roman"/>
                <a:cs typeface="Times New Roman"/>
              </a:rPr>
              <a:t>indis </a:t>
            </a:r>
            <a:r>
              <a:rPr sz="1200" spc="-5" dirty="0">
                <a:latin typeface="Times New Roman"/>
                <a:cs typeface="Times New Roman"/>
              </a:rPr>
              <a:t>són persones  lliures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vassalls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Corona i  sempre </a:t>
            </a:r>
            <a:r>
              <a:rPr sz="1200" spc="5" dirty="0">
                <a:latin typeface="Times New Roman"/>
                <a:cs typeface="Times New Roman"/>
              </a:rPr>
              <a:t>ha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estat </a:t>
            </a:r>
            <a:r>
              <a:rPr sz="1200" dirty="0">
                <a:latin typeface="Times New Roman"/>
                <a:cs typeface="Times New Roman"/>
              </a:rPr>
              <a:t>propòsit </a:t>
            </a:r>
            <a:r>
              <a:rPr sz="1200" spc="-5" dirty="0">
                <a:latin typeface="Times New Roman"/>
                <a:cs typeface="Times New Roman"/>
              </a:rPr>
              <a:t>reial  tractar-los com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tals.</a:t>
            </a:r>
            <a:endParaRPr sz="1200">
              <a:latin typeface="Times New Roman"/>
              <a:cs typeface="Times New Roman"/>
            </a:endParaRPr>
          </a:p>
          <a:p>
            <a:pPr marL="90805" marR="8509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Art. </a:t>
            </a:r>
            <a:r>
              <a:rPr sz="1200" b="1" dirty="0">
                <a:latin typeface="Times New Roman"/>
                <a:cs typeface="Times New Roman"/>
              </a:rPr>
              <a:t>24. </a:t>
            </a:r>
            <a:r>
              <a:rPr sz="1200" spc="-5" dirty="0">
                <a:latin typeface="Times New Roman"/>
                <a:cs typeface="Times New Roman"/>
              </a:rPr>
              <a:t>És </a:t>
            </a:r>
            <a:r>
              <a:rPr sz="1200" dirty="0">
                <a:latin typeface="Times New Roman"/>
                <a:cs typeface="Times New Roman"/>
              </a:rPr>
              <a:t>un dels </a:t>
            </a:r>
            <a:r>
              <a:rPr sz="1200" spc="-5" dirty="0">
                <a:latin typeface="Times New Roman"/>
                <a:cs typeface="Times New Roman"/>
              </a:rPr>
              <a:t>principals  deures </a:t>
            </a:r>
            <a:r>
              <a:rPr sz="1200" dirty="0">
                <a:latin typeface="Times New Roman"/>
                <a:cs typeface="Times New Roman"/>
              </a:rPr>
              <a:t>de l’Audiència esbrinar i  </a:t>
            </a:r>
            <a:r>
              <a:rPr sz="1200" spc="-5" dirty="0">
                <a:latin typeface="Times New Roman"/>
                <a:cs typeface="Times New Roman"/>
              </a:rPr>
              <a:t>castigar els </a:t>
            </a:r>
            <a:r>
              <a:rPr sz="1200" dirty="0">
                <a:latin typeface="Times New Roman"/>
                <a:cs typeface="Times New Roman"/>
              </a:rPr>
              <a:t>excessos </a:t>
            </a:r>
            <a:r>
              <a:rPr sz="1200" spc="-5" dirty="0">
                <a:latin typeface="Times New Roman"/>
                <a:cs typeface="Times New Roman"/>
              </a:rPr>
              <a:t>comesos  contra els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indis.</a:t>
            </a:r>
            <a:endParaRPr sz="1200">
              <a:latin typeface="Times New Roman"/>
              <a:cs typeface="Times New Roman"/>
            </a:endParaRPr>
          </a:p>
          <a:p>
            <a:pPr marL="90805" marR="8382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Art. </a:t>
            </a:r>
            <a:r>
              <a:rPr sz="1200" b="1" dirty="0">
                <a:latin typeface="Times New Roman"/>
                <a:cs typeface="Times New Roman"/>
              </a:rPr>
              <a:t>33. </a:t>
            </a:r>
            <a:r>
              <a:rPr sz="1200" dirty="0">
                <a:latin typeface="Times New Roman"/>
                <a:cs typeface="Times New Roman"/>
              </a:rPr>
              <a:t>Aquells encomenderos que  hagen maltractat </a:t>
            </a:r>
            <a:r>
              <a:rPr sz="1200" spc="-5" dirty="0">
                <a:latin typeface="Times New Roman"/>
                <a:cs typeface="Times New Roman"/>
              </a:rPr>
              <a:t>els seus </a:t>
            </a:r>
            <a:r>
              <a:rPr sz="1200" dirty="0">
                <a:latin typeface="Times New Roman"/>
                <a:cs typeface="Times New Roman"/>
              </a:rPr>
              <a:t>indis  </a:t>
            </a:r>
            <a:r>
              <a:rPr sz="1200" spc="-5" dirty="0">
                <a:latin typeface="Times New Roman"/>
                <a:cs typeface="Times New Roman"/>
              </a:rPr>
              <a:t>perdran les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encomiendas.</a:t>
            </a:r>
            <a:endParaRPr sz="1200">
              <a:latin typeface="Times New Roman"/>
              <a:cs typeface="Times New Roman"/>
            </a:endParaRPr>
          </a:p>
          <a:p>
            <a:pPr marL="1057275" algn="just">
              <a:lnSpc>
                <a:spcPct val="100000"/>
              </a:lnSpc>
            </a:pPr>
            <a:r>
              <a:rPr sz="1200" i="1" spc="-5" dirty="0">
                <a:latin typeface="Times New Roman"/>
                <a:cs typeface="Times New Roman"/>
              </a:rPr>
              <a:t>Leyes Nuevas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1542.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87340" y="3608831"/>
            <a:ext cx="3694175" cy="3249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1551" y="4200144"/>
            <a:ext cx="2813304" cy="2109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0015" y="139065"/>
            <a:ext cx="229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tx1"/>
                </a:solidFill>
              </a:rPr>
              <a:t>3.-</a:t>
            </a:r>
            <a:r>
              <a:rPr u="none" spc="-3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Colonització</a:t>
            </a:r>
            <a:r>
              <a:rPr u="none"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5615940" cy="151193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10489" marR="109220" indent="1270" algn="ctr">
              <a:lnSpc>
                <a:spcPct val="100000"/>
              </a:lnSpc>
              <a:spcBef>
                <a:spcPts val="484"/>
              </a:spcBef>
            </a:pPr>
            <a:r>
              <a:rPr sz="1800" spc="-5" dirty="0">
                <a:latin typeface="Times New Roman"/>
                <a:cs typeface="Times New Roman"/>
              </a:rPr>
              <a:t>S’instaura </a:t>
            </a:r>
            <a:r>
              <a:rPr sz="1800" dirty="0">
                <a:latin typeface="Times New Roman"/>
                <a:cs typeface="Times New Roman"/>
              </a:rPr>
              <a:t>una societat colonial racista: els colonitzadors  blancs i </a:t>
            </a:r>
            <a:r>
              <a:rPr sz="1800" spc="-5" dirty="0">
                <a:latin typeface="Times New Roman"/>
                <a:cs typeface="Times New Roman"/>
              </a:rPr>
              <a:t>els seus </a:t>
            </a:r>
            <a:r>
              <a:rPr sz="1800" dirty="0">
                <a:latin typeface="Times New Roman"/>
                <a:cs typeface="Times New Roman"/>
              </a:rPr>
              <a:t>descendents (criolls) </a:t>
            </a:r>
            <a:r>
              <a:rPr sz="1800" spc="-5" dirty="0">
                <a:latin typeface="Times New Roman"/>
                <a:cs typeface="Times New Roman"/>
              </a:rPr>
              <a:t>seran </a:t>
            </a:r>
            <a:r>
              <a:rPr sz="1800" dirty="0">
                <a:latin typeface="Times New Roman"/>
                <a:cs typeface="Times New Roman"/>
              </a:rPr>
              <a:t>la </a:t>
            </a:r>
            <a:r>
              <a:rPr sz="1800" spc="-5" dirty="0">
                <a:latin typeface="Times New Roman"/>
                <a:cs typeface="Times New Roman"/>
              </a:rPr>
              <a:t>minoria </a:t>
            </a:r>
            <a:r>
              <a:rPr sz="1800" dirty="0">
                <a:latin typeface="Times New Roman"/>
                <a:cs typeface="Times New Roman"/>
              </a:rPr>
              <a:t>rica  poderosa, </a:t>
            </a:r>
            <a:r>
              <a:rPr sz="1800" spc="-5" dirty="0">
                <a:latin typeface="Times New Roman"/>
                <a:cs typeface="Times New Roman"/>
              </a:rPr>
              <a:t>mentre </a:t>
            </a:r>
            <a:r>
              <a:rPr sz="1800" dirty="0">
                <a:latin typeface="Times New Roman"/>
                <a:cs typeface="Times New Roman"/>
              </a:rPr>
              <a:t>els </a:t>
            </a:r>
            <a:r>
              <a:rPr sz="1800" spc="-5" dirty="0">
                <a:latin typeface="Times New Roman"/>
                <a:cs typeface="Times New Roman"/>
              </a:rPr>
              <a:t>mestissos </a:t>
            </a:r>
            <a:r>
              <a:rPr sz="1800" dirty="0">
                <a:latin typeface="Times New Roman"/>
                <a:cs typeface="Times New Roman"/>
              </a:rPr>
              <a:t>i indígenes </a:t>
            </a:r>
            <a:r>
              <a:rPr sz="1800" spc="-5" dirty="0">
                <a:latin typeface="Times New Roman"/>
                <a:cs typeface="Times New Roman"/>
              </a:rPr>
              <a:t>seran </a:t>
            </a:r>
            <a:r>
              <a:rPr sz="1800" dirty="0">
                <a:latin typeface="Times New Roman"/>
                <a:cs typeface="Times New Roman"/>
              </a:rPr>
              <a:t>la </a:t>
            </a:r>
            <a:r>
              <a:rPr sz="1800" spc="-5" dirty="0">
                <a:latin typeface="Times New Roman"/>
                <a:cs typeface="Times New Roman"/>
              </a:rPr>
              <a:t>majoria  </a:t>
            </a:r>
            <a:r>
              <a:rPr sz="1800" dirty="0">
                <a:latin typeface="Times New Roman"/>
                <a:cs typeface="Times New Roman"/>
              </a:rPr>
              <a:t>que es dedicarà a treballar per als anteriors, afegint-se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algunes zones esclaus negres portats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d’Àfrica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2731007"/>
            <a:ext cx="3718559" cy="3648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2755392"/>
            <a:ext cx="4849368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3788" y="295656"/>
            <a:ext cx="3121152" cy="2293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2855" y="139065"/>
            <a:ext cx="2567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4.-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Conseqüències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784590" cy="86423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19380" marR="116839" indent="-635" algn="ctr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Per </a:t>
            </a:r>
            <a:r>
              <a:rPr sz="1800" dirty="0">
                <a:latin typeface="Times New Roman"/>
                <a:cs typeface="Times New Roman"/>
              </a:rPr>
              <a:t>a Castella </a:t>
            </a:r>
            <a:r>
              <a:rPr sz="1800" spc="-5" dirty="0">
                <a:latin typeface="Times New Roman"/>
                <a:cs typeface="Times New Roman"/>
              </a:rPr>
              <a:t>són </a:t>
            </a:r>
            <a:r>
              <a:rPr sz="1800" dirty="0">
                <a:latin typeface="Times New Roman"/>
                <a:cs typeface="Times New Roman"/>
              </a:rPr>
              <a:t>positives en general: obté </a:t>
            </a:r>
            <a:r>
              <a:rPr sz="1800" spc="-5" dirty="0">
                <a:latin typeface="Times New Roman"/>
                <a:cs typeface="Times New Roman"/>
              </a:rPr>
              <a:t>grans </a:t>
            </a:r>
            <a:r>
              <a:rPr sz="1800" dirty="0">
                <a:latin typeface="Times New Roman"/>
                <a:cs typeface="Times New Roman"/>
              </a:rPr>
              <a:t>riqueses,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converteix en la primera  potència europea amb un gran imperi, creix el comerç, </a:t>
            </a:r>
            <a:r>
              <a:rPr sz="1800" spc="-5" dirty="0">
                <a:latin typeface="Times New Roman"/>
                <a:cs typeface="Times New Roman"/>
              </a:rPr>
              <a:t>s’impulsen </a:t>
            </a:r>
            <a:r>
              <a:rPr sz="1800" dirty="0">
                <a:latin typeface="Times New Roman"/>
                <a:cs typeface="Times New Roman"/>
              </a:rPr>
              <a:t>les ciències,... encara que  </a:t>
            </a:r>
            <a:r>
              <a:rPr sz="1800" spc="-5" dirty="0">
                <a:latin typeface="Times New Roman"/>
                <a:cs typeface="Times New Roman"/>
              </a:rPr>
              <a:t>també </a:t>
            </a:r>
            <a:r>
              <a:rPr sz="1800" dirty="0">
                <a:latin typeface="Times New Roman"/>
                <a:cs typeface="Times New Roman"/>
              </a:rPr>
              <a:t>augmenta l’emigració (se’n van a </a:t>
            </a:r>
            <a:r>
              <a:rPr sz="1800" spc="-5" dirty="0">
                <a:latin typeface="Times New Roman"/>
                <a:cs typeface="Times New Roman"/>
              </a:rPr>
              <a:t>Amèrica) </a:t>
            </a:r>
            <a:r>
              <a:rPr sz="1800" dirty="0">
                <a:latin typeface="Times New Roman"/>
                <a:cs typeface="Times New Roman"/>
              </a:rPr>
              <a:t>i pugen els preus per l’arribada d’or i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1" y="1629155"/>
            <a:ext cx="5832348" cy="3669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5688" y="1642872"/>
            <a:ext cx="3258310" cy="1973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9723" y="3794758"/>
            <a:ext cx="4416552" cy="3008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855" y="139065"/>
            <a:ext cx="2567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tx1"/>
                </a:solidFill>
              </a:rPr>
              <a:t>4.-</a:t>
            </a:r>
            <a:r>
              <a:rPr u="none"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Conseqüències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560945" cy="115252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77800" marR="175895" algn="ctr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latin typeface="Times New Roman"/>
                <a:cs typeface="Times New Roman"/>
              </a:rPr>
              <a:t>Per als </a:t>
            </a:r>
            <a:r>
              <a:rPr sz="1800" dirty="0">
                <a:latin typeface="Times New Roman"/>
                <a:cs typeface="Times New Roman"/>
              </a:rPr>
              <a:t>indígenes les conseqüències </a:t>
            </a:r>
            <a:r>
              <a:rPr sz="1800" spc="-5" dirty="0">
                <a:latin typeface="Times New Roman"/>
                <a:cs typeface="Times New Roman"/>
              </a:rPr>
              <a:t>seran </a:t>
            </a:r>
            <a:r>
              <a:rPr sz="1800" dirty="0">
                <a:latin typeface="Times New Roman"/>
                <a:cs typeface="Times New Roman"/>
              </a:rPr>
              <a:t>generalment negatives: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desapareixen  els seus </a:t>
            </a:r>
            <a:r>
              <a:rPr sz="1800" spc="-5" dirty="0">
                <a:latin typeface="Times New Roman"/>
                <a:cs typeface="Times New Roman"/>
              </a:rPr>
              <a:t>imperis </a:t>
            </a:r>
            <a:r>
              <a:rPr sz="1800" dirty="0">
                <a:latin typeface="Times New Roman"/>
                <a:cs typeface="Times New Roman"/>
              </a:rPr>
              <a:t>i la se</a:t>
            </a:r>
            <a:r>
              <a:rPr lang="es-ES" sz="180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a cultura i </a:t>
            </a:r>
            <a:r>
              <a:rPr sz="1800" spc="-5" dirty="0">
                <a:latin typeface="Times New Roman"/>
                <a:cs typeface="Times New Roman"/>
              </a:rPr>
              <a:t>religions, </a:t>
            </a:r>
            <a:r>
              <a:rPr sz="1800" dirty="0">
                <a:latin typeface="Times New Roman"/>
                <a:cs typeface="Times New Roman"/>
              </a:rPr>
              <a:t>la població es redueix </a:t>
            </a:r>
            <a:r>
              <a:rPr sz="1800" spc="-5" dirty="0">
                <a:latin typeface="Times New Roman"/>
                <a:cs typeface="Times New Roman"/>
              </a:rPr>
              <a:t>molt </a:t>
            </a:r>
            <a:r>
              <a:rPr sz="1800" dirty="0">
                <a:latin typeface="Times New Roman"/>
                <a:cs typeface="Times New Roman"/>
              </a:rPr>
              <a:t>per les  malalties que porten els europeus i queden </a:t>
            </a:r>
            <a:r>
              <a:rPr sz="1800" spc="-5" dirty="0">
                <a:latin typeface="Times New Roman"/>
                <a:cs typeface="Times New Roman"/>
              </a:rPr>
              <a:t>sotmesos </a:t>
            </a:r>
            <a:r>
              <a:rPr sz="1800" dirty="0">
                <a:latin typeface="Times New Roman"/>
                <a:cs typeface="Times New Roman"/>
              </a:rPr>
              <a:t>socialment als  conqueridors que els exploten econòmicament i </a:t>
            </a:r>
            <a:r>
              <a:rPr sz="1800" spc="-5" dirty="0">
                <a:latin typeface="Times New Roman"/>
                <a:cs typeface="Times New Roman"/>
              </a:rPr>
              <a:t>els dominen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políticament</a:t>
            </a:r>
          </a:p>
        </p:txBody>
      </p:sp>
      <p:sp>
        <p:nvSpPr>
          <p:cNvPr id="4" name="object 4"/>
          <p:cNvSpPr/>
          <p:nvPr/>
        </p:nvSpPr>
        <p:spPr>
          <a:xfrm>
            <a:off x="6326123" y="1917192"/>
            <a:ext cx="2782824" cy="2447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6532" y="1926335"/>
            <a:ext cx="1972056" cy="2572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6135" y="4613147"/>
            <a:ext cx="2235708" cy="1967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" y="1924811"/>
            <a:ext cx="4017264" cy="3808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7188" y="4259578"/>
            <a:ext cx="2578608" cy="2578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723" y="139065"/>
            <a:ext cx="66744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5385" marR="5080" indent="-1163320">
              <a:lnSpc>
                <a:spcPct val="100000"/>
              </a:lnSpc>
              <a:spcBef>
                <a:spcPts val="100"/>
              </a:spcBef>
            </a:pPr>
            <a:r>
              <a:rPr u="none" dirty="0" err="1">
                <a:solidFill>
                  <a:schemeClr val="tx1"/>
                </a:solidFill>
              </a:rPr>
              <a:t>Activitats</a:t>
            </a:r>
            <a:r>
              <a:rPr u="none" dirty="0">
                <a:solidFill>
                  <a:schemeClr val="tx1"/>
                </a:solidFill>
              </a:rPr>
              <a:t> </a:t>
            </a:r>
            <a:r>
              <a:rPr u="none" spc="-5" dirty="0">
                <a:solidFill>
                  <a:schemeClr val="tx1"/>
                </a:solidFill>
              </a:rPr>
              <a:t>CONQUESTA </a:t>
            </a:r>
            <a:r>
              <a:rPr u="none" dirty="0">
                <a:solidFill>
                  <a:schemeClr val="tx1"/>
                </a:solidFill>
              </a:rPr>
              <a:t>I </a:t>
            </a:r>
            <a:r>
              <a:rPr u="none" spc="-5" dirty="0">
                <a:solidFill>
                  <a:schemeClr val="tx1"/>
                </a:solidFill>
              </a:rPr>
              <a:t>COLONITZACIÓ  DE </a:t>
            </a:r>
            <a:r>
              <a:rPr u="none" dirty="0">
                <a:solidFill>
                  <a:schemeClr val="tx1"/>
                </a:solidFill>
              </a:rPr>
              <a:t>L’AMÈRICA</a:t>
            </a:r>
            <a:r>
              <a:rPr u="none" spc="-10" dirty="0">
                <a:solidFill>
                  <a:schemeClr val="tx1"/>
                </a:solidFill>
              </a:rPr>
              <a:t> </a:t>
            </a:r>
            <a:r>
              <a:rPr u="none" spc="-5" dirty="0">
                <a:solidFill>
                  <a:schemeClr val="tx1"/>
                </a:solidFill>
              </a:rPr>
              <a:t>CASTELLANA.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007745"/>
            <a:ext cx="411734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1.-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partir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mapa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teus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coneixements,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respon:</a:t>
            </a:r>
            <a:endParaRPr sz="140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AutoNum type="alphaLcParenR"/>
              <a:tabLst>
                <a:tab pos="196215" algn="l"/>
              </a:tabLst>
            </a:pPr>
            <a:r>
              <a:rPr sz="1400" dirty="0">
                <a:latin typeface="Times New Roman"/>
                <a:cs typeface="Times New Roman"/>
              </a:rPr>
              <a:t>Classificació (tipus, caràcter i </a:t>
            </a:r>
            <a:r>
              <a:rPr sz="1400" spc="-5" dirty="0">
                <a:latin typeface="Times New Roman"/>
                <a:cs typeface="Times New Roman"/>
              </a:rPr>
              <a:t>territori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representat).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lphaLcParenR"/>
            </a:pPr>
            <a:endParaRPr sz="145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01930" algn="l"/>
              </a:tabLst>
            </a:pPr>
            <a:r>
              <a:rPr sz="1400" spc="-25" dirty="0">
                <a:latin typeface="Times New Roman"/>
                <a:cs typeface="Times New Roman"/>
              </a:rPr>
              <a:t>Tema.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lphaLcParenR"/>
            </a:pPr>
            <a:endParaRPr sz="1450">
              <a:latin typeface="Times New Roman"/>
              <a:cs typeface="Times New Roman"/>
            </a:endParaRPr>
          </a:p>
          <a:p>
            <a:pPr marL="12700" marR="209550">
              <a:lnSpc>
                <a:spcPct val="100000"/>
              </a:lnSpc>
              <a:buAutoNum type="alphaLcParenR"/>
              <a:tabLst>
                <a:tab pos="196215" algn="l"/>
              </a:tabLst>
            </a:pPr>
            <a:r>
              <a:rPr sz="1400" spc="-5" dirty="0">
                <a:latin typeface="Times New Roman"/>
                <a:cs typeface="Times New Roman"/>
              </a:rPr>
              <a:t>Quins territoris </a:t>
            </a:r>
            <a:r>
              <a:rPr sz="1400" dirty="0">
                <a:latin typeface="Times New Roman"/>
                <a:cs typeface="Times New Roman"/>
              </a:rPr>
              <a:t>americans va conquerir Castella al  segle </a:t>
            </a:r>
            <a:r>
              <a:rPr sz="1400" spc="-5" dirty="0">
                <a:latin typeface="Times New Roman"/>
                <a:cs typeface="Times New Roman"/>
              </a:rPr>
              <a:t>XVI? Quins </a:t>
            </a:r>
            <a:r>
              <a:rPr sz="1400" dirty="0">
                <a:latin typeface="Times New Roman"/>
                <a:cs typeface="Times New Roman"/>
              </a:rPr>
              <a:t>factors expliquen aquesta conquesta  ràpida?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lphaLcParenR"/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lphaLcParenR"/>
              <a:tabLst>
                <a:tab pos="205104" algn="l"/>
              </a:tabLst>
            </a:pPr>
            <a:r>
              <a:rPr sz="1400" spc="-5" dirty="0">
                <a:latin typeface="Times New Roman"/>
                <a:cs typeface="Times New Roman"/>
              </a:rPr>
              <a:t>Quins </a:t>
            </a:r>
            <a:r>
              <a:rPr sz="1400" dirty="0">
                <a:latin typeface="Times New Roman"/>
                <a:cs typeface="Times New Roman"/>
              </a:rPr>
              <a:t>van ser els dos principals </a:t>
            </a:r>
            <a:r>
              <a:rPr sz="1400" spc="-5" dirty="0">
                <a:latin typeface="Times New Roman"/>
                <a:cs typeface="Times New Roman"/>
              </a:rPr>
              <a:t>conqueridors? </a:t>
            </a:r>
            <a:r>
              <a:rPr sz="1400" dirty="0">
                <a:latin typeface="Times New Roman"/>
                <a:cs typeface="Times New Roman"/>
              </a:rPr>
              <a:t>Explica  les rutes de conquesta de cadascun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d’ells.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lphaLcParenR"/>
            </a:pPr>
            <a:endParaRPr sz="1450">
              <a:latin typeface="Times New Roman"/>
              <a:cs typeface="Times New Roman"/>
            </a:endParaRPr>
          </a:p>
          <a:p>
            <a:pPr marL="12700" marR="3429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96215" algn="l"/>
              </a:tabLst>
            </a:pPr>
            <a:r>
              <a:rPr sz="1400" spc="-5" dirty="0">
                <a:latin typeface="Times New Roman"/>
                <a:cs typeface="Times New Roman"/>
              </a:rPr>
              <a:t>Quins </a:t>
            </a:r>
            <a:r>
              <a:rPr sz="1400" dirty="0">
                <a:latin typeface="Times New Roman"/>
                <a:cs typeface="Times New Roman"/>
              </a:rPr>
              <a:t>dos virregnats crea Castella per governar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aquest  </a:t>
            </a:r>
            <a:r>
              <a:rPr sz="1400" spc="-5" dirty="0">
                <a:latin typeface="Times New Roman"/>
                <a:cs typeface="Times New Roman"/>
              </a:rPr>
              <a:t>territori? Quins territoris </a:t>
            </a:r>
            <a:r>
              <a:rPr sz="1400" dirty="0">
                <a:latin typeface="Times New Roman"/>
                <a:cs typeface="Times New Roman"/>
              </a:rPr>
              <a:t>comprenia cadascun </a:t>
            </a:r>
            <a:r>
              <a:rPr sz="1400" spc="-5" dirty="0">
                <a:latin typeface="Times New Roman"/>
                <a:cs typeface="Times New Roman"/>
              </a:rPr>
              <a:t>d’ells?  Quina </a:t>
            </a:r>
            <a:r>
              <a:rPr sz="1400" dirty="0">
                <a:latin typeface="Times New Roman"/>
                <a:cs typeface="Times New Roman"/>
              </a:rPr>
              <a:t>altra </a:t>
            </a:r>
            <a:r>
              <a:rPr sz="1400" spc="-5" dirty="0">
                <a:latin typeface="Times New Roman"/>
                <a:cs typeface="Times New Roman"/>
              </a:rPr>
              <a:t>institució ajudava </a:t>
            </a:r>
            <a:r>
              <a:rPr sz="1400" dirty="0">
                <a:latin typeface="Times New Roman"/>
                <a:cs typeface="Times New Roman"/>
              </a:rPr>
              <a:t>al rei en el govern de les  colònies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americanes?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908302"/>
            <a:ext cx="4320540" cy="5948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935862"/>
            <a:ext cx="6175375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2.- Relaciona:</a:t>
            </a:r>
            <a:endParaRPr sz="160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buChar char="-"/>
              <a:tabLst>
                <a:tab pos="132080" algn="l"/>
                <a:tab pos="4584700" algn="l"/>
              </a:tabLst>
            </a:pPr>
            <a:r>
              <a:rPr sz="1600" spc="-5" dirty="0">
                <a:latin typeface="Times New Roman"/>
                <a:cs typeface="Times New Roman"/>
              </a:rPr>
              <a:t>Hernán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Cortés	- Buenos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Aires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128270" indent="-116205">
              <a:lnSpc>
                <a:spcPct val="100000"/>
              </a:lnSpc>
              <a:buChar char="-"/>
              <a:tabLst>
                <a:tab pos="128905" algn="l"/>
                <a:tab pos="4584700" algn="l"/>
              </a:tabLst>
            </a:pPr>
            <a:r>
              <a:rPr sz="1600" spc="-25" dirty="0">
                <a:latin typeface="Times New Roman"/>
                <a:cs typeface="Times New Roman"/>
              </a:rPr>
              <a:t>Valdivia	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Xile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buChar char="-"/>
              <a:tabLst>
                <a:tab pos="132080" algn="l"/>
                <a:tab pos="4584700" algn="l"/>
              </a:tabLst>
            </a:pPr>
            <a:r>
              <a:rPr sz="1600" spc="-5" dirty="0">
                <a:latin typeface="Times New Roman"/>
                <a:cs typeface="Times New Roman"/>
              </a:rPr>
              <a:t>Orellana	- </a:t>
            </a:r>
            <a:r>
              <a:rPr sz="1600" spc="-10" dirty="0">
                <a:latin typeface="Times New Roman"/>
                <a:cs typeface="Times New Roman"/>
              </a:rPr>
              <a:t>Amèrica </a:t>
            </a:r>
            <a:r>
              <a:rPr sz="1600" spc="-5" dirty="0">
                <a:latin typeface="Times New Roman"/>
                <a:cs typeface="Times New Roman"/>
              </a:rPr>
              <a:t>del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Nord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buChar char="-"/>
              <a:tabLst>
                <a:tab pos="132080" algn="l"/>
                <a:tab pos="4584700" algn="l"/>
              </a:tabLst>
            </a:pPr>
            <a:r>
              <a:rPr sz="1600" spc="-5" dirty="0">
                <a:latin typeface="Times New Roman"/>
                <a:cs typeface="Times New Roman"/>
              </a:rPr>
              <a:t>Juan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Garay	-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Amazones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buChar char="-"/>
              <a:tabLst>
                <a:tab pos="132080" algn="l"/>
                <a:tab pos="4584700" algn="l"/>
              </a:tabLst>
            </a:pPr>
            <a:r>
              <a:rPr sz="1600" spc="-5" dirty="0">
                <a:latin typeface="Times New Roman"/>
                <a:cs typeface="Times New Roman"/>
              </a:rPr>
              <a:t>Cabeza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Vaca	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Imperi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inca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131445" indent="-119380">
              <a:lnSpc>
                <a:spcPct val="100000"/>
              </a:lnSpc>
              <a:spcBef>
                <a:spcPts val="5"/>
              </a:spcBef>
              <a:buChar char="-"/>
              <a:tabLst>
                <a:tab pos="132080" algn="l"/>
                <a:tab pos="4584700" algn="l"/>
              </a:tabLst>
            </a:pPr>
            <a:r>
              <a:rPr sz="1600" spc="-5" dirty="0">
                <a:latin typeface="Times New Roman"/>
                <a:cs typeface="Times New Roman"/>
              </a:rPr>
              <a:t>Francisco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Pizarro	- </a:t>
            </a:r>
            <a:r>
              <a:rPr sz="1600" spc="-10" dirty="0">
                <a:latin typeface="Times New Roman"/>
                <a:cs typeface="Times New Roman"/>
              </a:rPr>
              <a:t>Imperi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asteca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9723" y="139065"/>
            <a:ext cx="66744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5385" marR="5080" indent="-1163320">
              <a:lnSpc>
                <a:spcPct val="100000"/>
              </a:lnSpc>
              <a:spcBef>
                <a:spcPts val="100"/>
              </a:spcBef>
            </a:pPr>
            <a:r>
              <a:rPr u="none" dirty="0" err="1">
                <a:solidFill>
                  <a:schemeClr val="tx1"/>
                </a:solidFill>
              </a:rPr>
              <a:t>Activitats</a:t>
            </a:r>
            <a:r>
              <a:rPr u="none" dirty="0">
                <a:solidFill>
                  <a:schemeClr val="tx1"/>
                </a:solidFill>
              </a:rPr>
              <a:t> </a:t>
            </a:r>
            <a:r>
              <a:rPr u="none" spc="-5" dirty="0">
                <a:solidFill>
                  <a:schemeClr val="tx1"/>
                </a:solidFill>
              </a:rPr>
              <a:t>CONQUESTA </a:t>
            </a:r>
            <a:r>
              <a:rPr u="none" dirty="0">
                <a:solidFill>
                  <a:schemeClr val="tx1"/>
                </a:solidFill>
              </a:rPr>
              <a:t>I </a:t>
            </a:r>
            <a:r>
              <a:rPr u="none" spc="-5" dirty="0">
                <a:solidFill>
                  <a:schemeClr val="tx1"/>
                </a:solidFill>
              </a:rPr>
              <a:t>COLONITZACIÓ  DE </a:t>
            </a:r>
            <a:r>
              <a:rPr u="none" dirty="0">
                <a:solidFill>
                  <a:schemeClr val="tx1"/>
                </a:solidFill>
              </a:rPr>
              <a:t>L’AMÈRICA</a:t>
            </a:r>
            <a:r>
              <a:rPr u="none" spc="-10" dirty="0">
                <a:solidFill>
                  <a:schemeClr val="tx1"/>
                </a:solidFill>
              </a:rPr>
              <a:t> </a:t>
            </a:r>
            <a:r>
              <a:rPr u="none" spc="-5" dirty="0">
                <a:solidFill>
                  <a:schemeClr val="tx1"/>
                </a:solidFill>
              </a:rPr>
              <a:t>CASTELLANA.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935862"/>
            <a:ext cx="84855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3.- A partir dels textos i els teus coneixements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respon: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latin typeface="Times New Roman"/>
                <a:cs typeface="Times New Roman"/>
              </a:rPr>
              <a:t>Classificació de cadascun dels </a:t>
            </a:r>
            <a:r>
              <a:rPr sz="1600" dirty="0">
                <a:latin typeface="Times New Roman"/>
                <a:cs typeface="Times New Roman"/>
              </a:rPr>
              <a:t>textos </a:t>
            </a:r>
            <a:r>
              <a:rPr sz="1600" spc="-5" dirty="0">
                <a:latin typeface="Times New Roman"/>
                <a:cs typeface="Times New Roman"/>
              </a:rPr>
              <a:t>(font, </a:t>
            </a:r>
            <a:r>
              <a:rPr sz="1600" spc="-10" dirty="0">
                <a:latin typeface="Times New Roman"/>
                <a:cs typeface="Times New Roman"/>
              </a:rPr>
              <a:t>caràcter, </a:t>
            </a:r>
            <a:r>
              <a:rPr sz="1600" spc="-5" dirty="0">
                <a:latin typeface="Times New Roman"/>
                <a:cs typeface="Times New Roman"/>
              </a:rPr>
              <a:t>lloc d’on </a:t>
            </a:r>
            <a:r>
              <a:rPr sz="1600" spc="-10" dirty="0">
                <a:latin typeface="Times New Roman"/>
                <a:cs typeface="Times New Roman"/>
              </a:rPr>
              <a:t>s’ha </a:t>
            </a:r>
            <a:r>
              <a:rPr sz="1600" spc="-5" dirty="0">
                <a:latin typeface="Times New Roman"/>
                <a:cs typeface="Times New Roman"/>
              </a:rPr>
              <a:t>tret, autor i informació d’ell,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any).</a:t>
            </a:r>
            <a:endParaRPr sz="1600" dirty="0">
              <a:latin typeface="Times New Roman"/>
              <a:cs typeface="Times New Roman"/>
            </a:endParaRPr>
          </a:p>
          <a:p>
            <a:pPr marL="228600" indent="-216535">
              <a:lnSpc>
                <a:spcPct val="100000"/>
              </a:lnSpc>
              <a:buAutoNum type="alphaLcParenR"/>
              <a:tabLst>
                <a:tab pos="229235" algn="l"/>
              </a:tabLst>
            </a:pPr>
            <a:r>
              <a:rPr sz="1600" spc="-40" dirty="0">
                <a:latin typeface="Times New Roman"/>
                <a:cs typeface="Times New Roman"/>
              </a:rPr>
              <a:t>Tema </a:t>
            </a:r>
            <a:r>
              <a:rPr sz="1600" dirty="0">
                <a:latin typeface="Times New Roman"/>
                <a:cs typeface="Times New Roman"/>
              </a:rPr>
              <a:t>conjunt </a:t>
            </a:r>
            <a:r>
              <a:rPr sz="1600" spc="-5" dirty="0">
                <a:latin typeface="Times New Roman"/>
                <a:cs typeface="Times New Roman"/>
              </a:rPr>
              <a:t>als dos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textos.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 err="1">
                <a:latin typeface="Times New Roman"/>
                <a:cs typeface="Times New Roman"/>
              </a:rPr>
              <a:t>Què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denunci</a:t>
            </a:r>
            <a:r>
              <a:rPr lang="es-ES" sz="1600" spc="-5" dirty="0">
                <a:latin typeface="Times New Roman"/>
                <a:cs typeface="Times New Roman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 l’autor del </a:t>
            </a:r>
            <a:r>
              <a:rPr sz="1600" spc="-10" dirty="0">
                <a:latin typeface="Times New Roman"/>
                <a:cs typeface="Times New Roman"/>
              </a:rPr>
              <a:t>primer </a:t>
            </a:r>
            <a:r>
              <a:rPr sz="1600" spc="-5" dirty="0">
                <a:latin typeface="Times New Roman"/>
                <a:cs typeface="Times New Roman"/>
              </a:rPr>
              <a:t>text? </a:t>
            </a:r>
            <a:r>
              <a:rPr sz="1600" spc="-10" dirty="0">
                <a:latin typeface="Times New Roman"/>
                <a:cs typeface="Times New Roman"/>
              </a:rPr>
              <a:t>Per </a:t>
            </a:r>
            <a:r>
              <a:rPr sz="1600" spc="-5" dirty="0">
                <a:latin typeface="Times New Roman"/>
                <a:cs typeface="Times New Roman"/>
              </a:rPr>
              <a:t>què diu que havia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passat?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10" dirty="0">
                <a:latin typeface="Times New Roman"/>
                <a:cs typeface="Times New Roman"/>
              </a:rPr>
              <a:t>Resumeix </a:t>
            </a:r>
            <a:r>
              <a:rPr sz="1600" spc="-5" dirty="0">
                <a:latin typeface="Times New Roman"/>
                <a:cs typeface="Times New Roman"/>
              </a:rPr>
              <a:t>en una frase el que diuen les lleis del segon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text.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latin typeface="Times New Roman"/>
                <a:cs typeface="Times New Roman"/>
              </a:rPr>
              <a:t>Explica com es va produir la colonització castellana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d’Amèrica.</a:t>
            </a:r>
            <a:endParaRPr sz="1600" dirty="0">
              <a:latin typeface="Times New Roman"/>
              <a:cs typeface="Times New Roman"/>
            </a:endParaRPr>
          </a:p>
          <a:p>
            <a:pPr marL="199390" indent="-187325">
              <a:lnSpc>
                <a:spcPct val="100000"/>
              </a:lnSpc>
              <a:buAutoNum type="alphaLcParenR"/>
              <a:tabLst>
                <a:tab pos="200025" algn="l"/>
              </a:tabLst>
            </a:pPr>
            <a:r>
              <a:rPr sz="1600" spc="-5" dirty="0">
                <a:latin typeface="Times New Roman"/>
                <a:cs typeface="Times New Roman"/>
              </a:rPr>
              <a:t>Quines conseqüències </a:t>
            </a:r>
            <a:r>
              <a:rPr sz="1600" spc="-5" dirty="0" err="1">
                <a:latin typeface="Times New Roman"/>
                <a:cs typeface="Times New Roman"/>
              </a:rPr>
              <a:t>va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lang="es-ES" sz="1600" spc="-5" dirty="0" err="1">
                <a:latin typeface="Times New Roman"/>
                <a:cs typeface="Times New Roman"/>
              </a:rPr>
              <a:t>tenir</a:t>
            </a:r>
            <a:r>
              <a:rPr sz="1600" spc="-5" dirty="0">
                <a:latin typeface="Times New Roman"/>
                <a:cs typeface="Times New Roman"/>
              </a:rPr>
              <a:t> la colonització per als indígenes americans? I per a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Castella?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9723" y="139065"/>
            <a:ext cx="66744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5385" marR="5080" indent="-1163320">
              <a:lnSpc>
                <a:spcPct val="100000"/>
              </a:lnSpc>
              <a:spcBef>
                <a:spcPts val="100"/>
              </a:spcBef>
            </a:pPr>
            <a:r>
              <a:rPr u="none" dirty="0" err="1">
                <a:solidFill>
                  <a:schemeClr val="tx1"/>
                </a:solidFill>
              </a:rPr>
              <a:t>Activitats</a:t>
            </a:r>
            <a:r>
              <a:rPr u="none" dirty="0">
                <a:solidFill>
                  <a:schemeClr val="tx1"/>
                </a:solidFill>
              </a:rPr>
              <a:t> </a:t>
            </a:r>
            <a:r>
              <a:rPr u="none" spc="-5" dirty="0">
                <a:solidFill>
                  <a:schemeClr val="tx1"/>
                </a:solidFill>
              </a:rPr>
              <a:t>CONQUESTA </a:t>
            </a:r>
            <a:r>
              <a:rPr u="none" dirty="0">
                <a:solidFill>
                  <a:schemeClr val="tx1"/>
                </a:solidFill>
              </a:rPr>
              <a:t>I </a:t>
            </a:r>
            <a:r>
              <a:rPr u="none" spc="-5" dirty="0">
                <a:solidFill>
                  <a:schemeClr val="tx1"/>
                </a:solidFill>
              </a:rPr>
              <a:t>COLONITZACIÓ  DE </a:t>
            </a:r>
            <a:r>
              <a:rPr u="none" dirty="0">
                <a:solidFill>
                  <a:schemeClr val="tx1"/>
                </a:solidFill>
              </a:rPr>
              <a:t>L’AMÈRICA</a:t>
            </a:r>
            <a:r>
              <a:rPr u="none" spc="-10" dirty="0">
                <a:solidFill>
                  <a:schemeClr val="tx1"/>
                </a:solidFill>
              </a:rPr>
              <a:t> </a:t>
            </a:r>
            <a:r>
              <a:rPr u="none" spc="-5" dirty="0">
                <a:solidFill>
                  <a:schemeClr val="tx1"/>
                </a:solidFill>
              </a:rPr>
              <a:t>CASTELLANA.</a:t>
            </a:r>
          </a:p>
        </p:txBody>
      </p:sp>
      <p:sp>
        <p:nvSpPr>
          <p:cNvPr id="4" name="object 4"/>
          <p:cNvSpPr/>
          <p:nvPr/>
        </p:nvSpPr>
        <p:spPr>
          <a:xfrm>
            <a:off x="71627" y="2749295"/>
            <a:ext cx="9009888" cy="1399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1" y="4221479"/>
            <a:ext cx="8729472" cy="1440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003" y="139065"/>
            <a:ext cx="676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u="none" dirty="0">
                <a:solidFill>
                  <a:schemeClr val="tx1"/>
                </a:solidFill>
              </a:rPr>
              <a:t>1</a:t>
            </a:r>
            <a:r>
              <a:rPr u="none" dirty="0">
                <a:solidFill>
                  <a:schemeClr val="tx1"/>
                </a:solidFill>
              </a:rPr>
              <a:t>.- ELS </a:t>
            </a:r>
            <a:r>
              <a:rPr u="none" spc="-10" dirty="0">
                <a:solidFill>
                  <a:schemeClr val="tx1"/>
                </a:solidFill>
              </a:rPr>
              <a:t>GRANS </a:t>
            </a:r>
            <a:r>
              <a:rPr u="none" spc="-5" dirty="0">
                <a:solidFill>
                  <a:schemeClr val="tx1"/>
                </a:solidFill>
              </a:rPr>
              <a:t>DESCOBRIMENTS</a:t>
            </a:r>
            <a:r>
              <a:rPr u="none" spc="40" dirty="0">
                <a:solidFill>
                  <a:schemeClr val="tx1"/>
                </a:solidFill>
              </a:rPr>
              <a:t> </a:t>
            </a:r>
            <a:r>
              <a:rPr u="none" spc="-5" dirty="0">
                <a:solidFill>
                  <a:schemeClr val="tx1"/>
                </a:solidFill>
              </a:rPr>
              <a:t>GEOGRÀFICS.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805" y="707238"/>
            <a:ext cx="6694805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90550" lvl="1" indent="-5784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91185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Causes dels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descobriments</a:t>
            </a:r>
            <a:r>
              <a:rPr sz="2600" spc="-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1185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 expedicions</a:t>
            </a:r>
            <a:r>
              <a:rPr sz="26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portugueses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589915" lvl="1" indent="-57785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0550" algn="l"/>
              </a:tabLst>
            </a:pPr>
            <a:r>
              <a:rPr sz="2600" u="heavy" spc="-6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Cristòfol Colom i el descobriment</a:t>
            </a:r>
            <a:r>
              <a:rPr sz="260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d’Amèrica</a:t>
            </a:r>
            <a:r>
              <a:rPr sz="2600" spc="-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1" y="2337814"/>
            <a:ext cx="6728459" cy="440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5516" y="2924555"/>
            <a:ext cx="2273807" cy="2964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7744" y="139065"/>
            <a:ext cx="3589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tx1"/>
                </a:solidFill>
              </a:rPr>
              <a:t>ACTIVITATS DE</a:t>
            </a:r>
            <a:r>
              <a:rPr u="none" spc="-15" dirty="0">
                <a:solidFill>
                  <a:schemeClr val="tx1"/>
                </a:solidFill>
              </a:rPr>
              <a:t> </a:t>
            </a:r>
            <a:r>
              <a:rPr u="none" spc="-5" dirty="0">
                <a:solidFill>
                  <a:schemeClr val="tx1"/>
                </a:solidFill>
              </a:rPr>
              <a:t>SÍNTESI.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791972"/>
            <a:ext cx="7825105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18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  <a:hlinkClick r:id="rId2"/>
              </a:rPr>
              <a:t>1.- </a:t>
            </a:r>
            <a:r>
              <a:rPr sz="1600" spc="-15" dirty="0">
                <a:latin typeface="Times New Roman"/>
                <a:cs typeface="Times New Roman"/>
                <a:hlinkClick r:id="rId2"/>
              </a:rPr>
              <a:t>Visualitza </a:t>
            </a:r>
            <a:r>
              <a:rPr sz="1600" spc="-5" dirty="0">
                <a:latin typeface="Times New Roman"/>
                <a:cs typeface="Times New Roman"/>
                <a:hlinkClick r:id="rId2"/>
              </a:rPr>
              <a:t>el documental següent (</a:t>
            </a:r>
            <a:r>
              <a:rPr sz="16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Times New Roman"/>
                <a:cs typeface="Times New Roman"/>
                <a:hlinkClick r:id="rId2"/>
              </a:rPr>
              <a:t>http://www.rtve.es/alacarta/videos/memoria-de- </a:t>
            </a:r>
            <a:r>
              <a:rPr sz="1600" spc="-5" dirty="0">
                <a:solidFill>
                  <a:srgbClr val="5F5F5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600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Times New Roman"/>
                <a:cs typeface="Times New Roman"/>
                <a:hlinkClick r:id="rId2"/>
              </a:rPr>
              <a:t>espana/memoria-espana-america-nuevo-mundo/3214318/</a:t>
            </a:r>
            <a:r>
              <a:rPr sz="1600" spc="-5" dirty="0">
                <a:latin typeface="Times New Roman"/>
                <a:cs typeface="Times New Roman"/>
                <a:hlinkClick r:id="rId2"/>
              </a:rPr>
              <a:t>) i respon les qüestions</a:t>
            </a:r>
            <a:r>
              <a:rPr sz="1600" spc="265" dirty="0">
                <a:latin typeface="Times New Roman"/>
                <a:cs typeface="Times New Roman"/>
                <a:hlinkClick r:id="rId2"/>
              </a:rPr>
              <a:t> </a:t>
            </a:r>
            <a:r>
              <a:rPr sz="1600" spc="-5" dirty="0">
                <a:latin typeface="Times New Roman"/>
                <a:cs typeface="Times New Roman"/>
                <a:hlinkClick r:id="rId2"/>
              </a:rPr>
              <a:t>segü</a:t>
            </a:r>
            <a:r>
              <a:rPr sz="1600" spc="-5" dirty="0">
                <a:latin typeface="Times New Roman"/>
                <a:cs typeface="Times New Roman"/>
              </a:rPr>
              <a:t>ents:</a:t>
            </a:r>
            <a:endParaRPr sz="160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latin typeface="Times New Roman"/>
                <a:cs typeface="Times New Roman"/>
              </a:rPr>
              <a:t>Què era un encomendero? Com actuen? Per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què?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latin typeface="Times New Roman"/>
                <a:cs typeface="Times New Roman"/>
              </a:rPr>
              <a:t>Per quines raons es queda Cuba sense població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indígena?</a:t>
            </a:r>
            <a:endParaRPr sz="160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latin typeface="Times New Roman"/>
                <a:cs typeface="Times New Roman"/>
              </a:rPr>
              <a:t>Què li </a:t>
            </a:r>
            <a:r>
              <a:rPr sz="1600" spc="-10" dirty="0">
                <a:latin typeface="Times New Roman"/>
                <a:cs typeface="Times New Roman"/>
              </a:rPr>
              <a:t>demana Bartolomé </a:t>
            </a:r>
            <a:r>
              <a:rPr sz="1600" spc="-5" dirty="0">
                <a:latin typeface="Times New Roman"/>
                <a:cs typeface="Times New Roman"/>
              </a:rPr>
              <a:t>de las Casas a Ferran el Catòlic? Per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què?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latin typeface="Times New Roman"/>
                <a:cs typeface="Times New Roman"/>
              </a:rPr>
              <a:t>Qui era Malinche? </a:t>
            </a:r>
            <a:r>
              <a:rPr sz="1600" spc="-10" dirty="0">
                <a:latin typeface="Times New Roman"/>
                <a:cs typeface="Times New Roman"/>
              </a:rPr>
              <a:t>Per </a:t>
            </a:r>
            <a:r>
              <a:rPr sz="1600" spc="-5" dirty="0">
                <a:latin typeface="Times New Roman"/>
                <a:cs typeface="Times New Roman"/>
              </a:rPr>
              <a:t>què és </a:t>
            </a:r>
            <a:r>
              <a:rPr sz="1600" spc="-10" dirty="0">
                <a:latin typeface="Times New Roman"/>
                <a:cs typeface="Times New Roman"/>
              </a:rPr>
              <a:t>important </a:t>
            </a:r>
            <a:r>
              <a:rPr sz="1600" spc="-5" dirty="0">
                <a:latin typeface="Times New Roman"/>
                <a:cs typeface="Times New Roman"/>
              </a:rPr>
              <a:t>en la conquesta de </a:t>
            </a:r>
            <a:r>
              <a:rPr sz="1600" spc="-10" dirty="0">
                <a:latin typeface="Times New Roman"/>
                <a:cs typeface="Times New Roman"/>
              </a:rPr>
              <a:t>l’imperi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asteca?</a:t>
            </a:r>
            <a:endParaRPr sz="160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latin typeface="Times New Roman"/>
                <a:cs typeface="Times New Roman"/>
              </a:rPr>
              <a:t>Com </a:t>
            </a:r>
            <a:r>
              <a:rPr sz="1600" spc="-10" dirty="0">
                <a:latin typeface="Times New Roman"/>
                <a:cs typeface="Times New Roman"/>
              </a:rPr>
              <a:t>s’anomenava </a:t>
            </a:r>
            <a:r>
              <a:rPr sz="1600" spc="-5" dirty="0">
                <a:latin typeface="Times New Roman"/>
                <a:cs typeface="Times New Roman"/>
              </a:rPr>
              <a:t>la capital dels asteques? Quina </a:t>
            </a:r>
            <a:r>
              <a:rPr sz="1600" spc="-10" dirty="0">
                <a:latin typeface="Times New Roman"/>
                <a:cs typeface="Times New Roman"/>
              </a:rPr>
              <a:t>impressió </a:t>
            </a:r>
            <a:r>
              <a:rPr sz="1600" spc="-5" dirty="0">
                <a:latin typeface="Times New Roman"/>
                <a:cs typeface="Times New Roman"/>
              </a:rPr>
              <a:t>provoca als castellans? Per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què?</a:t>
            </a:r>
            <a:endParaRPr sz="1600">
              <a:latin typeface="Times New Roman"/>
              <a:cs typeface="Times New Roman"/>
            </a:endParaRPr>
          </a:p>
          <a:p>
            <a:pPr marL="199390" indent="-187325">
              <a:lnSpc>
                <a:spcPct val="100000"/>
              </a:lnSpc>
              <a:buAutoNum type="alphaLcParenR"/>
              <a:tabLst>
                <a:tab pos="200025" algn="l"/>
              </a:tabLst>
            </a:pPr>
            <a:r>
              <a:rPr sz="1600" spc="-5" dirty="0">
                <a:latin typeface="Times New Roman"/>
                <a:cs typeface="Times New Roman"/>
              </a:rPr>
              <a:t>Què va ser </a:t>
            </a:r>
            <a:r>
              <a:rPr sz="1600" dirty="0">
                <a:latin typeface="Times New Roman"/>
                <a:cs typeface="Times New Roman"/>
              </a:rPr>
              <a:t>“la </a:t>
            </a:r>
            <a:r>
              <a:rPr sz="1600" spc="-5" dirty="0">
                <a:latin typeface="Times New Roman"/>
                <a:cs typeface="Times New Roman"/>
              </a:rPr>
              <a:t>noche triste”? Com reacciona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Cortés?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latin typeface="Times New Roman"/>
                <a:cs typeface="Times New Roman"/>
              </a:rPr>
              <a:t>Qui eren els mestissos? I els criolls? I els </a:t>
            </a:r>
            <a:r>
              <a:rPr sz="1600" spc="-10" dirty="0">
                <a:latin typeface="Times New Roman"/>
                <a:cs typeface="Times New Roman"/>
              </a:rPr>
              <a:t>mulats? </a:t>
            </a:r>
            <a:r>
              <a:rPr sz="1600" spc="-5" dirty="0">
                <a:latin typeface="Times New Roman"/>
                <a:cs typeface="Times New Roman"/>
              </a:rPr>
              <a:t>I els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zambos?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latin typeface="Times New Roman"/>
                <a:cs typeface="Times New Roman"/>
              </a:rPr>
              <a:t>Qui va </a:t>
            </a:r>
            <a:r>
              <a:rPr sz="1600" spc="-10" dirty="0">
                <a:latin typeface="Times New Roman"/>
                <a:cs typeface="Times New Roman"/>
              </a:rPr>
              <a:t>completar </a:t>
            </a:r>
            <a:r>
              <a:rPr sz="1600" spc="-5" dirty="0">
                <a:latin typeface="Times New Roman"/>
                <a:cs typeface="Times New Roman"/>
              </a:rPr>
              <a:t>la </a:t>
            </a:r>
            <a:r>
              <a:rPr sz="1600" spc="-10" dirty="0">
                <a:latin typeface="Times New Roman"/>
                <a:cs typeface="Times New Roman"/>
              </a:rPr>
              <a:t>primera </a:t>
            </a:r>
            <a:r>
              <a:rPr sz="1600" spc="-5" dirty="0">
                <a:latin typeface="Times New Roman"/>
                <a:cs typeface="Times New Roman"/>
              </a:rPr>
              <a:t>volta al </a:t>
            </a:r>
            <a:r>
              <a:rPr sz="1600" spc="-15" dirty="0">
                <a:latin typeface="Times New Roman"/>
                <a:cs typeface="Times New Roman"/>
              </a:rPr>
              <a:t>món? Amb </a:t>
            </a:r>
            <a:r>
              <a:rPr sz="1600" spc="-5" dirty="0">
                <a:latin typeface="Times New Roman"/>
                <a:cs typeface="Times New Roman"/>
              </a:rPr>
              <a:t>quants tripulants va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arribar?</a:t>
            </a:r>
            <a:endParaRPr sz="16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buAutoNum type="alphaLcParenR"/>
              <a:tabLst>
                <a:tab pos="189865" algn="l"/>
              </a:tabLst>
            </a:pPr>
            <a:r>
              <a:rPr sz="1600" spc="-5" dirty="0">
                <a:latin typeface="Times New Roman"/>
                <a:cs typeface="Times New Roman"/>
              </a:rPr>
              <a:t>Qui eren </a:t>
            </a:r>
            <a:r>
              <a:rPr sz="1600" dirty="0">
                <a:latin typeface="Times New Roman"/>
                <a:cs typeface="Times New Roman"/>
              </a:rPr>
              <a:t>“los </a:t>
            </a:r>
            <a:r>
              <a:rPr sz="1600" spc="-5" dirty="0">
                <a:latin typeface="Times New Roman"/>
                <a:cs typeface="Times New Roman"/>
              </a:rPr>
              <a:t>trece de la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fama”?</a:t>
            </a:r>
            <a:endParaRPr sz="16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buAutoNum type="alphaLcParenR"/>
              <a:tabLst>
                <a:tab pos="189865" algn="l"/>
              </a:tabLst>
            </a:pPr>
            <a:r>
              <a:rPr sz="1600" spc="-5" dirty="0">
                <a:latin typeface="Times New Roman"/>
                <a:cs typeface="Times New Roman"/>
              </a:rPr>
              <a:t>Què fa Pizarro en </a:t>
            </a:r>
            <a:r>
              <a:rPr sz="1600" spc="-10" dirty="0">
                <a:latin typeface="Times New Roman"/>
                <a:cs typeface="Times New Roman"/>
              </a:rPr>
              <a:t>Cajamarca? </a:t>
            </a:r>
            <a:r>
              <a:rPr sz="1600" spc="-5" dirty="0">
                <a:latin typeface="Times New Roman"/>
                <a:cs typeface="Times New Roman"/>
              </a:rPr>
              <a:t>Quin territori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conquereix?</a:t>
            </a:r>
            <a:endParaRPr sz="1600">
              <a:latin typeface="Times New Roman"/>
              <a:cs typeface="Times New Roman"/>
            </a:endParaRPr>
          </a:p>
          <a:p>
            <a:pPr marL="232410" indent="-220345">
              <a:lnSpc>
                <a:spcPct val="100000"/>
              </a:lnSpc>
              <a:buAutoNum type="alphaLcParenR"/>
              <a:tabLst>
                <a:tab pos="233045" algn="l"/>
              </a:tabLst>
            </a:pPr>
            <a:r>
              <a:rPr sz="1600" spc="-5" dirty="0">
                <a:latin typeface="Times New Roman"/>
                <a:cs typeface="Times New Roman"/>
              </a:rPr>
              <a:t>Què era </a:t>
            </a:r>
            <a:r>
              <a:rPr sz="1600" dirty="0">
                <a:latin typeface="Times New Roman"/>
                <a:cs typeface="Times New Roman"/>
              </a:rPr>
              <a:t>“El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Dorado”?</a:t>
            </a:r>
            <a:endParaRPr sz="16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89865" algn="l"/>
              </a:tabLst>
            </a:pPr>
            <a:r>
              <a:rPr sz="1600" spc="-5" dirty="0">
                <a:latin typeface="Times New Roman"/>
                <a:cs typeface="Times New Roman"/>
              </a:rPr>
              <a:t>Qui és el </a:t>
            </a:r>
            <a:r>
              <a:rPr sz="1600" spc="-10" dirty="0">
                <a:latin typeface="Times New Roman"/>
                <a:cs typeface="Times New Roman"/>
              </a:rPr>
              <a:t>primer </a:t>
            </a:r>
            <a:r>
              <a:rPr sz="1600" spc="-5" dirty="0">
                <a:latin typeface="Times New Roman"/>
                <a:cs typeface="Times New Roman"/>
              </a:rPr>
              <a:t>en navegar tot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l’Amazonas?</a:t>
            </a:r>
            <a:endParaRPr sz="1600">
              <a:latin typeface="Times New Roman"/>
              <a:cs typeface="Times New Roman"/>
            </a:endParaRPr>
          </a:p>
          <a:p>
            <a:pPr marL="289560" indent="-277495">
              <a:lnSpc>
                <a:spcPct val="100000"/>
              </a:lnSpc>
              <a:buAutoNum type="alphaLcParenR"/>
              <a:tabLst>
                <a:tab pos="290195" algn="l"/>
              </a:tabLst>
            </a:pPr>
            <a:r>
              <a:rPr sz="1600" spc="-5" dirty="0">
                <a:latin typeface="Times New Roman"/>
                <a:cs typeface="Times New Roman"/>
              </a:rPr>
              <a:t>En quins dos virregnats es divideix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Amèrica?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latin typeface="Times New Roman"/>
                <a:cs typeface="Times New Roman"/>
              </a:rPr>
              <a:t>Qui atacava als castellans per a </a:t>
            </a:r>
            <a:r>
              <a:rPr sz="1600" spc="-10" dirty="0">
                <a:latin typeface="Times New Roman"/>
                <a:cs typeface="Times New Roman"/>
              </a:rPr>
              <a:t>fer-se </a:t>
            </a:r>
            <a:r>
              <a:rPr sz="1600" spc="-15" dirty="0">
                <a:latin typeface="Times New Roman"/>
                <a:cs typeface="Times New Roman"/>
              </a:rPr>
              <a:t>amb </a:t>
            </a:r>
            <a:r>
              <a:rPr sz="1600" spc="-5" dirty="0">
                <a:latin typeface="Times New Roman"/>
                <a:cs typeface="Times New Roman"/>
              </a:rPr>
              <a:t>les riqueses que venien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d’Amèrica?</a:t>
            </a:r>
            <a:endParaRPr sz="160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latin typeface="Times New Roman"/>
                <a:cs typeface="Times New Roman"/>
              </a:rPr>
              <a:t>Quins productes venien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d’Amèrica?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001" y="196700"/>
            <a:ext cx="5883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3</a:t>
            </a:r>
            <a:r>
              <a:rPr dirty="0">
                <a:solidFill>
                  <a:schemeClr val="tx1"/>
                </a:solidFill>
              </a:rPr>
              <a:t>.- </a:t>
            </a:r>
            <a:r>
              <a:rPr spc="-5" dirty="0">
                <a:solidFill>
                  <a:schemeClr val="tx1"/>
                </a:solidFill>
              </a:rPr>
              <a:t>CREIXEMENT </a:t>
            </a:r>
            <a:r>
              <a:rPr dirty="0">
                <a:solidFill>
                  <a:schemeClr val="tx1"/>
                </a:solidFill>
              </a:rPr>
              <a:t>I </a:t>
            </a:r>
            <a:r>
              <a:rPr spc="-5" dirty="0">
                <a:solidFill>
                  <a:schemeClr val="tx1"/>
                </a:solidFill>
              </a:rPr>
              <a:t>CANVIS AL SEGLE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XV.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" y="2709672"/>
            <a:ext cx="5436108" cy="398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4704" y="537152"/>
            <a:ext cx="2298192" cy="2951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9247" y="1085715"/>
            <a:ext cx="6394450" cy="154914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90550" lvl="1" indent="-5784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91185" algn="l"/>
              </a:tabLst>
            </a:pPr>
            <a:r>
              <a:rPr sz="26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Creixement demogràfic</a:t>
            </a:r>
            <a:r>
              <a:rPr sz="2600" spc="-5" dirty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1185" algn="l"/>
              </a:tabLst>
            </a:pPr>
            <a:r>
              <a:rPr sz="2600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Creixement econòmic</a:t>
            </a:r>
            <a:r>
              <a:rPr sz="2600" spc="-5" dirty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  <a:spcBef>
                <a:spcPts val="170"/>
              </a:spcBef>
            </a:pPr>
            <a:r>
              <a:rPr sz="1200" spc="-30" dirty="0">
                <a:latin typeface="Times New Roman"/>
                <a:cs typeface="Times New Roman"/>
              </a:rPr>
              <a:t>L</a:t>
            </a:r>
            <a:r>
              <a:rPr sz="1200" spc="-5" dirty="0">
                <a:latin typeface="Times New Roman"/>
                <a:cs typeface="Times New Roman"/>
              </a:rPr>
              <a:t>OREN</a:t>
            </a:r>
            <a:r>
              <a:rPr sz="1200" spc="-25" dirty="0">
                <a:latin typeface="Times New Roman"/>
                <a:cs typeface="Times New Roman"/>
              </a:rPr>
              <a:t>Z</a:t>
            </a:r>
            <a:r>
              <a:rPr sz="1200" spc="-5" dirty="0">
                <a:latin typeface="Times New Roman"/>
                <a:cs typeface="Times New Roman"/>
              </a:rPr>
              <a:t>O</a:t>
            </a:r>
            <a:endParaRPr sz="1200" dirty="0">
              <a:latin typeface="Times New Roman"/>
              <a:cs typeface="Times New Roman"/>
            </a:endParaRPr>
          </a:p>
          <a:p>
            <a:pPr marL="5842635" marR="5080" indent="332105" algn="r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DE  MED</a:t>
            </a:r>
            <a:r>
              <a:rPr sz="1200" spc="-35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CI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6822" y="139065"/>
            <a:ext cx="361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1.1.-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Creixement</a:t>
            </a:r>
            <a:r>
              <a:rPr spc="-4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demogràfic</a:t>
            </a:r>
            <a:r>
              <a:rPr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703820" cy="86423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63830" marR="158750" algn="ctr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Times New Roman"/>
                <a:cs typeface="Times New Roman"/>
              </a:rPr>
              <a:t>La població europea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recupera de la crisi baixmedieval i torna a augmentar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  la </a:t>
            </a:r>
            <a:r>
              <a:rPr sz="1800" spc="-5" dirty="0">
                <a:latin typeface="Times New Roman"/>
                <a:cs typeface="Times New Roman"/>
              </a:rPr>
              <a:t>millora </a:t>
            </a:r>
            <a:r>
              <a:rPr sz="1800" dirty="0">
                <a:latin typeface="Times New Roman"/>
                <a:cs typeface="Times New Roman"/>
              </a:rPr>
              <a:t>de les collites, la desaparició de la pesta, la pau relativa i </a:t>
            </a:r>
            <a:r>
              <a:rPr sz="1800" spc="-5" dirty="0">
                <a:latin typeface="Times New Roman"/>
                <a:cs typeface="Times New Roman"/>
              </a:rPr>
              <a:t>l’augment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 la natalitat: passen de 45 a 70 </a:t>
            </a:r>
            <a:r>
              <a:rPr sz="1800" spc="-5" dirty="0">
                <a:latin typeface="Times New Roman"/>
                <a:cs typeface="Times New Roman"/>
              </a:rPr>
              <a:t>milions </a:t>
            </a:r>
            <a:r>
              <a:rPr sz="1800" dirty="0">
                <a:latin typeface="Times New Roman"/>
                <a:cs typeface="Times New Roman"/>
              </a:rPr>
              <a:t>d’habitants al </a:t>
            </a:r>
            <a:r>
              <a:rPr sz="1800" spc="-10" dirty="0">
                <a:latin typeface="Times New Roman"/>
                <a:cs typeface="Times New Roman"/>
              </a:rPr>
              <a:t>llarg </a:t>
            </a:r>
            <a:r>
              <a:rPr sz="1800" dirty="0">
                <a:latin typeface="Times New Roman"/>
                <a:cs typeface="Times New Roman"/>
              </a:rPr>
              <a:t>del </a:t>
            </a:r>
            <a:r>
              <a:rPr sz="1800" spc="-5" dirty="0">
                <a:latin typeface="Times New Roman"/>
                <a:cs typeface="Times New Roman"/>
              </a:rPr>
              <a:t>segle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XV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629917"/>
            <a:ext cx="6408420" cy="576580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677545" marR="125095" indent="-55372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Creixen especialment les ciutats, cosa que estimularà el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creixement  agrícola i el comerç amb la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lang="es-ES" sz="1800" spc="-5" dirty="0">
                <a:latin typeface="Times New Roman"/>
                <a:cs typeface="Times New Roman"/>
              </a:rPr>
              <a:t>v</a:t>
            </a: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demanda de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productes</a:t>
            </a:r>
          </a:p>
        </p:txBody>
      </p:sp>
      <p:sp>
        <p:nvSpPr>
          <p:cNvPr id="5" name="object 5"/>
          <p:cNvSpPr/>
          <p:nvPr/>
        </p:nvSpPr>
        <p:spPr>
          <a:xfrm>
            <a:off x="106679" y="2348483"/>
            <a:ext cx="3249168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5096" y="2266188"/>
            <a:ext cx="5615940" cy="2470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5096" y="4797550"/>
            <a:ext cx="2592324" cy="2025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60947" y="4780786"/>
            <a:ext cx="2983992" cy="2058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48143" y="4969255"/>
            <a:ext cx="848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BURGOS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183" y="139065"/>
            <a:ext cx="341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1.2.-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Creixement</a:t>
            </a:r>
            <a:r>
              <a:rPr spc="-4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econòmic</a:t>
            </a:r>
            <a:r>
              <a:rPr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344409" cy="86423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259715" marR="255270" indent="73025" algn="just">
              <a:lnSpc>
                <a:spcPct val="100000"/>
              </a:lnSpc>
              <a:spcBef>
                <a:spcPts val="90"/>
              </a:spcBef>
            </a:pPr>
            <a:r>
              <a:rPr sz="1800" dirty="0">
                <a:latin typeface="Times New Roman"/>
                <a:cs typeface="Times New Roman"/>
              </a:rPr>
              <a:t>Creix la producció agrícola per la posada en cultiu de terres anteriorment  abandonades i la </a:t>
            </a:r>
            <a:r>
              <a:rPr sz="1800" spc="-5" dirty="0">
                <a:latin typeface="Times New Roman"/>
                <a:cs typeface="Times New Roman"/>
              </a:rPr>
              <a:t>millora </a:t>
            </a:r>
            <a:r>
              <a:rPr sz="1800" dirty="0">
                <a:latin typeface="Times New Roman"/>
                <a:cs typeface="Times New Roman"/>
              </a:rPr>
              <a:t>dels rendiments, però els privilegiats (senyors)  continuen explotant els </a:t>
            </a:r>
            <a:r>
              <a:rPr sz="1800" spc="-5" dirty="0">
                <a:latin typeface="Times New Roman"/>
                <a:cs typeface="Times New Roman"/>
              </a:rPr>
              <a:t>camperols </a:t>
            </a:r>
            <a:r>
              <a:rPr sz="1800" dirty="0">
                <a:latin typeface="Times New Roman"/>
                <a:cs typeface="Times New Roman"/>
              </a:rPr>
              <a:t>i quedant-se la </a:t>
            </a:r>
            <a:r>
              <a:rPr sz="1800" spc="-5" dirty="0">
                <a:latin typeface="Times New Roman"/>
                <a:cs typeface="Times New Roman"/>
              </a:rPr>
              <a:t>major </a:t>
            </a:r>
            <a:r>
              <a:rPr sz="1800" dirty="0">
                <a:latin typeface="Times New Roman"/>
                <a:cs typeface="Times New Roman"/>
              </a:rPr>
              <a:t>part </a:t>
            </a:r>
            <a:r>
              <a:rPr sz="1800" spc="-5" dirty="0">
                <a:latin typeface="Times New Roman"/>
                <a:cs typeface="Times New Roman"/>
              </a:rPr>
              <a:t>dels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beneficis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629917"/>
            <a:ext cx="7344409" cy="576580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238125" marR="234950" indent="64135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Creix el comerç en general, tant el terrestre com el </a:t>
            </a:r>
            <a:r>
              <a:rPr sz="1800" spc="-5" dirty="0">
                <a:latin typeface="Times New Roman"/>
                <a:cs typeface="Times New Roman"/>
              </a:rPr>
              <a:t>marítim </a:t>
            </a:r>
            <a:r>
              <a:rPr sz="1800" dirty="0">
                <a:latin typeface="Times New Roman"/>
                <a:cs typeface="Times New Roman"/>
              </a:rPr>
              <a:t>(Mediterrani i  Atlàntic), destacant la ruta de les espècies que anava des d’Orient a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Europa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1" y="2401823"/>
            <a:ext cx="3291840" cy="246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3279" y="2346960"/>
            <a:ext cx="5725668" cy="3098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370" y="4896992"/>
            <a:ext cx="23361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AMSTERDAM (segle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XVI)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183" y="139065"/>
            <a:ext cx="341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1.2.-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Creixement</a:t>
            </a:r>
            <a:r>
              <a:rPr spc="-4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econòmic</a:t>
            </a:r>
            <a:r>
              <a:rPr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4968240" cy="647700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81305">
              <a:lnSpc>
                <a:spcPct val="100000"/>
              </a:lnSpc>
              <a:spcBef>
                <a:spcPts val="320"/>
              </a:spcBef>
            </a:pPr>
            <a:r>
              <a:rPr sz="1800" spc="-15" dirty="0">
                <a:latin typeface="Times New Roman"/>
                <a:cs typeface="Times New Roman"/>
              </a:rPr>
              <a:t>L’artesania </a:t>
            </a:r>
            <a:r>
              <a:rPr sz="1800" dirty="0">
                <a:latin typeface="Times New Roman"/>
                <a:cs typeface="Times New Roman"/>
              </a:rPr>
              <a:t>de les ciutats </a:t>
            </a:r>
            <a:r>
              <a:rPr sz="1800" spc="-5" dirty="0">
                <a:latin typeface="Times New Roman"/>
                <a:cs typeface="Times New Roman"/>
              </a:rPr>
              <a:t>també </a:t>
            </a:r>
            <a:r>
              <a:rPr sz="1800" dirty="0">
                <a:latin typeface="Times New Roman"/>
                <a:cs typeface="Times New Roman"/>
              </a:rPr>
              <a:t>es recupera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amb</a:t>
            </a:r>
            <a:endParaRPr sz="18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l’augment </a:t>
            </a:r>
            <a:r>
              <a:rPr sz="1800" dirty="0">
                <a:latin typeface="Times New Roman"/>
                <a:cs typeface="Times New Roman"/>
              </a:rPr>
              <a:t>del comerç i el creixement de les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ciutats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4968240" cy="115252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77800" marR="173355" algn="ctr">
              <a:lnSpc>
                <a:spcPct val="100000"/>
              </a:lnSpc>
              <a:spcBef>
                <a:spcPts val="150"/>
              </a:spcBef>
            </a:pPr>
            <a:r>
              <a:rPr sz="1800" dirty="0">
                <a:latin typeface="Times New Roman"/>
                <a:cs typeface="Times New Roman"/>
              </a:rPr>
              <a:t>La necessitat de diners per al comerç </a:t>
            </a:r>
            <a:r>
              <a:rPr sz="1800" spc="-5" dirty="0">
                <a:latin typeface="Times New Roman"/>
                <a:cs typeface="Times New Roman"/>
              </a:rPr>
              <a:t>estimula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l’ús  de la </a:t>
            </a:r>
            <a:r>
              <a:rPr sz="1800" spc="-5" dirty="0">
                <a:latin typeface="Times New Roman"/>
                <a:cs typeface="Times New Roman"/>
              </a:rPr>
              <a:t>moneda </a:t>
            </a:r>
            <a:r>
              <a:rPr sz="1800" dirty="0">
                <a:latin typeface="Times New Roman"/>
                <a:cs typeface="Times New Roman"/>
              </a:rPr>
              <a:t>i, especialment, el creixement de la  banca, que genera grans fortunes i inventa nous  </a:t>
            </a:r>
            <a:r>
              <a:rPr sz="1800" spc="-5" dirty="0">
                <a:latin typeface="Times New Roman"/>
                <a:cs typeface="Times New Roman"/>
              </a:rPr>
              <a:t>sistemes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pagament </a:t>
            </a:r>
            <a:r>
              <a:rPr sz="1800" dirty="0">
                <a:latin typeface="Times New Roman"/>
                <a:cs typeface="Times New Roman"/>
              </a:rPr>
              <a:t>com </a:t>
            </a:r>
            <a:r>
              <a:rPr sz="1800" spc="-5" dirty="0">
                <a:latin typeface="Times New Roman"/>
                <a:cs typeface="Times New Roman"/>
              </a:rPr>
              <a:t>les </a:t>
            </a:r>
            <a:r>
              <a:rPr sz="1800" dirty="0">
                <a:latin typeface="Times New Roman"/>
                <a:cs typeface="Times New Roman"/>
              </a:rPr>
              <a:t>lletres de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canvi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7735" y="693419"/>
            <a:ext cx="3025140" cy="253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1" y="2589276"/>
            <a:ext cx="3785616" cy="1961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5310" y="3988689"/>
            <a:ext cx="4533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imes New Roman"/>
                <a:cs typeface="Times New Roman"/>
              </a:rPr>
              <a:t>Ducat  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dirty="0">
                <a:latin typeface="Times New Roman"/>
                <a:cs typeface="Times New Roman"/>
              </a:rPr>
              <a:t>enec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à  (s.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XV)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831" y="4568950"/>
            <a:ext cx="2706624" cy="2282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2246" y="6313168"/>
            <a:ext cx="147256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imes New Roman"/>
                <a:cs typeface="Times New Roman"/>
              </a:rPr>
              <a:t>VAN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REYMERSWAELE</a:t>
            </a:r>
            <a:r>
              <a:rPr sz="1100" spc="-5" dirty="0">
                <a:latin typeface="Times New Roman"/>
                <a:cs typeface="Times New Roman"/>
              </a:rPr>
              <a:t>.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El canvista i la seua</a:t>
            </a:r>
            <a:r>
              <a:rPr sz="1100" spc="-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dona.</a:t>
            </a:r>
          </a:p>
        </p:txBody>
      </p:sp>
      <p:sp>
        <p:nvSpPr>
          <p:cNvPr id="10" name="object 10"/>
          <p:cNvSpPr/>
          <p:nvPr/>
        </p:nvSpPr>
        <p:spPr>
          <a:xfrm>
            <a:off x="5346191" y="3287267"/>
            <a:ext cx="3669791" cy="1891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49622" y="3316604"/>
            <a:ext cx="97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74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Taula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canvis 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València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5255" y="5116066"/>
            <a:ext cx="4300728" cy="17419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67759" y="5277992"/>
            <a:ext cx="941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Lletra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canvi  (segle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XV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9516" y="139065"/>
            <a:ext cx="2674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4</a:t>
            </a:r>
            <a:r>
              <a:rPr dirty="0">
                <a:solidFill>
                  <a:schemeClr val="tx1"/>
                </a:solidFill>
              </a:rPr>
              <a:t>.-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L’HUMANISME.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065134" cy="115252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14300" marR="114300" algn="ctr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latin typeface="Times New Roman"/>
                <a:cs typeface="Times New Roman"/>
              </a:rPr>
              <a:t>Anomenen humanisme </a:t>
            </a:r>
            <a:r>
              <a:rPr sz="1800" dirty="0">
                <a:latin typeface="Times New Roman"/>
                <a:cs typeface="Times New Roman"/>
              </a:rPr>
              <a:t>a la nova </a:t>
            </a:r>
            <a:r>
              <a:rPr sz="1800" spc="-5" dirty="0">
                <a:latin typeface="Times New Roman"/>
                <a:cs typeface="Times New Roman"/>
              </a:rPr>
              <a:t>forma </a:t>
            </a:r>
            <a:r>
              <a:rPr sz="1800" dirty="0">
                <a:latin typeface="Times New Roman"/>
                <a:cs typeface="Times New Roman"/>
              </a:rPr>
              <a:t>de pensament del </a:t>
            </a:r>
            <a:r>
              <a:rPr sz="1800" spc="-5" dirty="0">
                <a:latin typeface="Times New Roman"/>
                <a:cs typeface="Times New Roman"/>
              </a:rPr>
              <a:t>segle XV </a:t>
            </a:r>
            <a:r>
              <a:rPr sz="1800" dirty="0">
                <a:latin typeface="Times New Roman"/>
                <a:cs typeface="Times New Roman"/>
              </a:rPr>
              <a:t>que posa a </a:t>
            </a:r>
            <a:r>
              <a:rPr sz="1800" spc="-5" dirty="0">
                <a:latin typeface="Times New Roman"/>
                <a:cs typeface="Times New Roman"/>
              </a:rPr>
              <a:t>l’ésser  humà </a:t>
            </a:r>
            <a:r>
              <a:rPr sz="1800" dirty="0">
                <a:latin typeface="Times New Roman"/>
                <a:cs typeface="Times New Roman"/>
              </a:rPr>
              <a:t>com a centre del </a:t>
            </a:r>
            <a:r>
              <a:rPr sz="1800" spc="-5" dirty="0">
                <a:latin typeface="Times New Roman"/>
                <a:cs typeface="Times New Roman"/>
              </a:rPr>
              <a:t>món </a:t>
            </a:r>
            <a:r>
              <a:rPr sz="1800" dirty="0">
                <a:latin typeface="Times New Roman"/>
                <a:cs typeface="Times New Roman"/>
              </a:rPr>
              <a:t>(antropocentrisme) i no a Déu (teocentrisme), basant-se  en els autors clàssics de l’antiguitat (grecs i </a:t>
            </a:r>
            <a:r>
              <a:rPr sz="1800" spc="-5" dirty="0">
                <a:latin typeface="Times New Roman"/>
                <a:cs typeface="Times New Roman"/>
              </a:rPr>
              <a:t>romans), </a:t>
            </a:r>
            <a:r>
              <a:rPr sz="1800" dirty="0">
                <a:latin typeface="Times New Roman"/>
                <a:cs typeface="Times New Roman"/>
              </a:rPr>
              <a:t>la raó i la llibertat </a:t>
            </a:r>
            <a:r>
              <a:rPr sz="1800" dirty="0" err="1">
                <a:latin typeface="Times New Roman"/>
                <a:cs typeface="Times New Roman"/>
              </a:rPr>
              <a:t>dels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es-ES" sz="1800" spc="-5" dirty="0" err="1">
                <a:latin typeface="Times New Roman"/>
                <a:cs typeface="Times New Roman"/>
              </a:rPr>
              <a:t>essers</a:t>
            </a:r>
            <a:r>
              <a:rPr lang="es-ES"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  humans </a:t>
            </a:r>
            <a:r>
              <a:rPr sz="1800" dirty="0">
                <a:latin typeface="Times New Roman"/>
                <a:cs typeface="Times New Roman"/>
              </a:rPr>
              <a:t>i l’interès per la ciència i el progrés tècnic (observació i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experimentació)</a:t>
            </a:r>
          </a:p>
        </p:txBody>
      </p:sp>
      <p:sp>
        <p:nvSpPr>
          <p:cNvPr id="4" name="object 4"/>
          <p:cNvSpPr/>
          <p:nvPr/>
        </p:nvSpPr>
        <p:spPr>
          <a:xfrm>
            <a:off x="67056" y="1988820"/>
            <a:ext cx="8977884" cy="202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7735" y="4091938"/>
            <a:ext cx="2337816" cy="2720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123" y="4091938"/>
            <a:ext cx="4776216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9516" y="139065"/>
            <a:ext cx="2674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4</a:t>
            </a:r>
            <a:r>
              <a:rPr dirty="0">
                <a:solidFill>
                  <a:schemeClr val="tx1"/>
                </a:solidFill>
              </a:rPr>
              <a:t>.-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L’HUMANISME.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21030"/>
            <a:ext cx="8865235" cy="115252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11760" marR="111760" algn="ctr">
              <a:lnSpc>
                <a:spcPct val="100000"/>
              </a:lnSpc>
              <a:spcBef>
                <a:spcPts val="155"/>
              </a:spcBef>
            </a:pPr>
            <a:r>
              <a:rPr sz="1800" spc="-20" dirty="0">
                <a:latin typeface="Times New Roman"/>
                <a:cs typeface="Times New Roman"/>
              </a:rPr>
              <a:t>L’expansió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l’humanisme </a:t>
            </a:r>
            <a:r>
              <a:rPr sz="1800" dirty="0">
                <a:latin typeface="Times New Roman"/>
                <a:cs typeface="Times New Roman"/>
              </a:rPr>
              <a:t>va </a:t>
            </a:r>
            <a:r>
              <a:rPr sz="1800" spc="-5" dirty="0">
                <a:latin typeface="Times New Roman"/>
                <a:cs typeface="Times New Roman"/>
              </a:rPr>
              <a:t>ser possible </a:t>
            </a:r>
            <a:r>
              <a:rPr sz="1800" dirty="0">
                <a:latin typeface="Times New Roman"/>
                <a:cs typeface="Times New Roman"/>
              </a:rPr>
              <a:t>gràcies a l’ús de llengües vernacles (francès, italià,  català, castellà,...), les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lang="es-ES" sz="1800" spc="-5" dirty="0">
                <a:latin typeface="Times New Roman"/>
                <a:cs typeface="Times New Roman"/>
              </a:rPr>
              <a:t>v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acadèmies on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reunien protegits per mecenes que els pagaven,  les universitats on ensenyaven i, especialment, a la invenció de la </a:t>
            </a:r>
            <a:r>
              <a:rPr sz="1800" spc="-5" dirty="0">
                <a:latin typeface="Times New Roman"/>
                <a:cs typeface="Times New Roman"/>
              </a:rPr>
              <a:t>impremta </a:t>
            </a:r>
            <a:r>
              <a:rPr sz="1800" dirty="0">
                <a:latin typeface="Times New Roman"/>
                <a:cs typeface="Times New Roman"/>
              </a:rPr>
              <a:t>per </a:t>
            </a:r>
            <a:r>
              <a:rPr sz="1800" spc="-5" dirty="0">
                <a:latin typeface="Times New Roman"/>
                <a:cs typeface="Times New Roman"/>
              </a:rPr>
              <a:t>Gutemberg,  </a:t>
            </a:r>
            <a:r>
              <a:rPr sz="1800" dirty="0">
                <a:latin typeface="Times New Roman"/>
                <a:cs typeface="Times New Roman"/>
              </a:rPr>
              <a:t>que </a:t>
            </a:r>
            <a:r>
              <a:rPr sz="1800" spc="-5" dirty="0">
                <a:latin typeface="Times New Roman"/>
                <a:cs typeface="Times New Roman"/>
              </a:rPr>
              <a:t>va </a:t>
            </a:r>
            <a:r>
              <a:rPr sz="1800" dirty="0">
                <a:latin typeface="Times New Roman"/>
                <a:cs typeface="Times New Roman"/>
              </a:rPr>
              <a:t>ajudar a la propagació ràpida de les idees </a:t>
            </a:r>
            <a:r>
              <a:rPr sz="1800" spc="-5" dirty="0">
                <a:latin typeface="Times New Roman"/>
                <a:cs typeface="Times New Roman"/>
              </a:rPr>
              <a:t>humanistes (més </a:t>
            </a:r>
            <a:r>
              <a:rPr sz="1800" dirty="0">
                <a:latin typeface="Times New Roman"/>
                <a:cs typeface="Times New Roman"/>
              </a:rPr>
              <a:t>llibres i </a:t>
            </a:r>
            <a:r>
              <a:rPr sz="1800" spc="-5" dirty="0">
                <a:latin typeface="Times New Roman"/>
                <a:cs typeface="Times New Roman"/>
              </a:rPr>
              <a:t>més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barats)</a:t>
            </a:r>
          </a:p>
        </p:txBody>
      </p:sp>
      <p:sp>
        <p:nvSpPr>
          <p:cNvPr id="4" name="object 4"/>
          <p:cNvSpPr/>
          <p:nvPr/>
        </p:nvSpPr>
        <p:spPr>
          <a:xfrm>
            <a:off x="2593848" y="1845564"/>
            <a:ext cx="3369564" cy="246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1" y="1845563"/>
            <a:ext cx="2505455" cy="3552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4188" y="5427675"/>
            <a:ext cx="2106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Les </a:t>
            </a:r>
            <a:r>
              <a:rPr sz="1200" i="1" spc="-15" dirty="0">
                <a:latin typeface="Times New Roman"/>
                <a:cs typeface="Times New Roman"/>
              </a:rPr>
              <a:t>obres </a:t>
            </a:r>
            <a:r>
              <a:rPr sz="1200" i="1" dirty="0">
                <a:latin typeface="Times New Roman"/>
                <a:cs typeface="Times New Roman"/>
              </a:rPr>
              <a:t>o </a:t>
            </a:r>
            <a:r>
              <a:rPr sz="1200" i="1" spc="-10" dirty="0">
                <a:latin typeface="Times New Roman"/>
                <a:cs typeface="Times New Roman"/>
              </a:rPr>
              <a:t>trobes... </a:t>
            </a:r>
            <a:r>
              <a:rPr sz="1200" spc="-5" dirty="0">
                <a:latin typeface="Times New Roman"/>
                <a:cs typeface="Times New Roman"/>
              </a:rPr>
              <a:t>(primer </a:t>
            </a:r>
            <a:r>
              <a:rPr sz="1200" dirty="0">
                <a:latin typeface="Times New Roman"/>
                <a:cs typeface="Times New Roman"/>
              </a:rPr>
              <a:t>llibre  </a:t>
            </a:r>
            <a:r>
              <a:rPr sz="1200" spc="-5" dirty="0">
                <a:latin typeface="Times New Roman"/>
                <a:cs typeface="Times New Roman"/>
              </a:rPr>
              <a:t>imprès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Espanya, </a:t>
            </a:r>
            <a:r>
              <a:rPr sz="1200" spc="-5" dirty="0">
                <a:latin typeface="Times New Roman"/>
                <a:cs typeface="Times New Roman"/>
              </a:rPr>
              <a:t>en català </a:t>
            </a:r>
            <a:r>
              <a:rPr sz="1200" dirty="0">
                <a:latin typeface="Times New Roman"/>
                <a:cs typeface="Times New Roman"/>
              </a:rPr>
              <a:t>i a  </a:t>
            </a:r>
            <a:r>
              <a:rPr sz="1200" spc="-20" dirty="0">
                <a:latin typeface="Times New Roman"/>
                <a:cs typeface="Times New Roman"/>
              </a:rPr>
              <a:t>València </a:t>
            </a:r>
            <a:r>
              <a:rPr sz="1200" spc="-5" dirty="0">
                <a:latin typeface="Times New Roman"/>
                <a:cs typeface="Times New Roman"/>
              </a:rPr>
              <a:t>en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1474)</a:t>
            </a:r>
          </a:p>
        </p:txBody>
      </p:sp>
      <p:sp>
        <p:nvSpPr>
          <p:cNvPr id="7" name="object 7"/>
          <p:cNvSpPr/>
          <p:nvPr/>
        </p:nvSpPr>
        <p:spPr>
          <a:xfrm>
            <a:off x="5987796" y="2209800"/>
            <a:ext cx="3098292" cy="4320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9559" y="4369307"/>
            <a:ext cx="1859280" cy="2488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5757" y="5446014"/>
            <a:ext cx="1369060" cy="719455"/>
          </a:xfrm>
          <a:custGeom>
            <a:avLst/>
            <a:gdLst/>
            <a:ahLst/>
            <a:cxnLst/>
            <a:rect l="l" t="t" r="r" b="b"/>
            <a:pathLst>
              <a:path w="1369060" h="719454">
                <a:moveTo>
                  <a:pt x="684276" y="0"/>
                </a:moveTo>
                <a:lnTo>
                  <a:pt x="621987" y="1469"/>
                </a:lnTo>
                <a:lnTo>
                  <a:pt x="561266" y="5794"/>
                </a:lnTo>
                <a:lnTo>
                  <a:pt x="502355" y="12847"/>
                </a:lnTo>
                <a:lnTo>
                  <a:pt x="445495" y="22501"/>
                </a:lnTo>
                <a:lnTo>
                  <a:pt x="390926" y="34628"/>
                </a:lnTo>
                <a:lnTo>
                  <a:pt x="338892" y="49103"/>
                </a:lnTo>
                <a:lnTo>
                  <a:pt x="289633" y="65798"/>
                </a:lnTo>
                <a:lnTo>
                  <a:pt x="243390" y="84587"/>
                </a:lnTo>
                <a:lnTo>
                  <a:pt x="200406" y="105341"/>
                </a:lnTo>
                <a:lnTo>
                  <a:pt x="160921" y="127935"/>
                </a:lnTo>
                <a:lnTo>
                  <a:pt x="125177" y="152241"/>
                </a:lnTo>
                <a:lnTo>
                  <a:pt x="93415" y="178133"/>
                </a:lnTo>
                <a:lnTo>
                  <a:pt x="65877" y="205482"/>
                </a:lnTo>
                <a:lnTo>
                  <a:pt x="24440" y="264049"/>
                </a:lnTo>
                <a:lnTo>
                  <a:pt x="2796" y="326926"/>
                </a:lnTo>
                <a:lnTo>
                  <a:pt x="0" y="359664"/>
                </a:lnTo>
                <a:lnTo>
                  <a:pt x="2796" y="392401"/>
                </a:lnTo>
                <a:lnTo>
                  <a:pt x="24440" y="455278"/>
                </a:lnTo>
                <a:lnTo>
                  <a:pt x="65877" y="513845"/>
                </a:lnTo>
                <a:lnTo>
                  <a:pt x="93415" y="541194"/>
                </a:lnTo>
                <a:lnTo>
                  <a:pt x="125177" y="567086"/>
                </a:lnTo>
                <a:lnTo>
                  <a:pt x="160921" y="591392"/>
                </a:lnTo>
                <a:lnTo>
                  <a:pt x="200406" y="613986"/>
                </a:lnTo>
                <a:lnTo>
                  <a:pt x="243390" y="634740"/>
                </a:lnTo>
                <a:lnTo>
                  <a:pt x="289633" y="653529"/>
                </a:lnTo>
                <a:lnTo>
                  <a:pt x="338892" y="670224"/>
                </a:lnTo>
                <a:lnTo>
                  <a:pt x="390926" y="684699"/>
                </a:lnTo>
                <a:lnTo>
                  <a:pt x="445495" y="696826"/>
                </a:lnTo>
                <a:lnTo>
                  <a:pt x="502355" y="706480"/>
                </a:lnTo>
                <a:lnTo>
                  <a:pt x="561266" y="713533"/>
                </a:lnTo>
                <a:lnTo>
                  <a:pt x="621987" y="717858"/>
                </a:lnTo>
                <a:lnTo>
                  <a:pt x="684276" y="719328"/>
                </a:lnTo>
                <a:lnTo>
                  <a:pt x="746564" y="717858"/>
                </a:lnTo>
                <a:lnTo>
                  <a:pt x="807285" y="713533"/>
                </a:lnTo>
                <a:lnTo>
                  <a:pt x="866196" y="706480"/>
                </a:lnTo>
                <a:lnTo>
                  <a:pt x="923056" y="696826"/>
                </a:lnTo>
                <a:lnTo>
                  <a:pt x="977625" y="684699"/>
                </a:lnTo>
                <a:lnTo>
                  <a:pt x="1029659" y="670224"/>
                </a:lnTo>
                <a:lnTo>
                  <a:pt x="1078918" y="653529"/>
                </a:lnTo>
                <a:lnTo>
                  <a:pt x="1125161" y="634740"/>
                </a:lnTo>
                <a:lnTo>
                  <a:pt x="1168145" y="613986"/>
                </a:lnTo>
                <a:lnTo>
                  <a:pt x="1207630" y="591392"/>
                </a:lnTo>
                <a:lnTo>
                  <a:pt x="1243374" y="567086"/>
                </a:lnTo>
                <a:lnTo>
                  <a:pt x="1275136" y="541194"/>
                </a:lnTo>
                <a:lnTo>
                  <a:pt x="1302674" y="513845"/>
                </a:lnTo>
                <a:lnTo>
                  <a:pt x="1344111" y="455278"/>
                </a:lnTo>
                <a:lnTo>
                  <a:pt x="1365755" y="392401"/>
                </a:lnTo>
                <a:lnTo>
                  <a:pt x="1368552" y="359664"/>
                </a:lnTo>
                <a:lnTo>
                  <a:pt x="1365755" y="326926"/>
                </a:lnTo>
                <a:lnTo>
                  <a:pt x="1344111" y="264049"/>
                </a:lnTo>
                <a:lnTo>
                  <a:pt x="1302674" y="205482"/>
                </a:lnTo>
                <a:lnTo>
                  <a:pt x="1275136" y="178133"/>
                </a:lnTo>
                <a:lnTo>
                  <a:pt x="1243374" y="152241"/>
                </a:lnTo>
                <a:lnTo>
                  <a:pt x="1207630" y="127935"/>
                </a:lnTo>
                <a:lnTo>
                  <a:pt x="1168145" y="105341"/>
                </a:lnTo>
                <a:lnTo>
                  <a:pt x="1125161" y="84587"/>
                </a:lnTo>
                <a:lnTo>
                  <a:pt x="1078918" y="65798"/>
                </a:lnTo>
                <a:lnTo>
                  <a:pt x="1029659" y="49103"/>
                </a:lnTo>
                <a:lnTo>
                  <a:pt x="977625" y="34628"/>
                </a:lnTo>
                <a:lnTo>
                  <a:pt x="923056" y="22501"/>
                </a:lnTo>
                <a:lnTo>
                  <a:pt x="866196" y="12847"/>
                </a:lnTo>
                <a:lnTo>
                  <a:pt x="807285" y="5794"/>
                </a:lnTo>
                <a:lnTo>
                  <a:pt x="746564" y="1469"/>
                </a:lnTo>
                <a:lnTo>
                  <a:pt x="68427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5757" y="5446014"/>
            <a:ext cx="1369060" cy="719455"/>
          </a:xfrm>
          <a:custGeom>
            <a:avLst/>
            <a:gdLst/>
            <a:ahLst/>
            <a:cxnLst/>
            <a:rect l="l" t="t" r="r" b="b"/>
            <a:pathLst>
              <a:path w="1369060" h="719454">
                <a:moveTo>
                  <a:pt x="0" y="359664"/>
                </a:moveTo>
                <a:lnTo>
                  <a:pt x="11023" y="295012"/>
                </a:lnTo>
                <a:lnTo>
                  <a:pt x="42805" y="234164"/>
                </a:lnTo>
                <a:lnTo>
                  <a:pt x="93415" y="178133"/>
                </a:lnTo>
                <a:lnTo>
                  <a:pt x="125177" y="152241"/>
                </a:lnTo>
                <a:lnTo>
                  <a:pt x="160921" y="127935"/>
                </a:lnTo>
                <a:lnTo>
                  <a:pt x="200406" y="105341"/>
                </a:lnTo>
                <a:lnTo>
                  <a:pt x="243390" y="84587"/>
                </a:lnTo>
                <a:lnTo>
                  <a:pt x="289633" y="65798"/>
                </a:lnTo>
                <a:lnTo>
                  <a:pt x="338892" y="49103"/>
                </a:lnTo>
                <a:lnTo>
                  <a:pt x="390926" y="34628"/>
                </a:lnTo>
                <a:lnTo>
                  <a:pt x="445495" y="22501"/>
                </a:lnTo>
                <a:lnTo>
                  <a:pt x="502355" y="12847"/>
                </a:lnTo>
                <a:lnTo>
                  <a:pt x="561266" y="5794"/>
                </a:lnTo>
                <a:lnTo>
                  <a:pt x="621987" y="1469"/>
                </a:lnTo>
                <a:lnTo>
                  <a:pt x="684276" y="0"/>
                </a:lnTo>
                <a:lnTo>
                  <a:pt x="746564" y="1469"/>
                </a:lnTo>
                <a:lnTo>
                  <a:pt x="807285" y="5794"/>
                </a:lnTo>
                <a:lnTo>
                  <a:pt x="866196" y="12847"/>
                </a:lnTo>
                <a:lnTo>
                  <a:pt x="923056" y="22501"/>
                </a:lnTo>
                <a:lnTo>
                  <a:pt x="977625" y="34628"/>
                </a:lnTo>
                <a:lnTo>
                  <a:pt x="1029659" y="49103"/>
                </a:lnTo>
                <a:lnTo>
                  <a:pt x="1078918" y="65798"/>
                </a:lnTo>
                <a:lnTo>
                  <a:pt x="1125161" y="84587"/>
                </a:lnTo>
                <a:lnTo>
                  <a:pt x="1168145" y="105341"/>
                </a:lnTo>
                <a:lnTo>
                  <a:pt x="1207630" y="127935"/>
                </a:lnTo>
                <a:lnTo>
                  <a:pt x="1243374" y="152241"/>
                </a:lnTo>
                <a:lnTo>
                  <a:pt x="1275136" y="178133"/>
                </a:lnTo>
                <a:lnTo>
                  <a:pt x="1302674" y="205482"/>
                </a:lnTo>
                <a:lnTo>
                  <a:pt x="1344111" y="264049"/>
                </a:lnTo>
                <a:lnTo>
                  <a:pt x="1365755" y="326926"/>
                </a:lnTo>
                <a:lnTo>
                  <a:pt x="1368552" y="359664"/>
                </a:lnTo>
                <a:lnTo>
                  <a:pt x="1365755" y="392401"/>
                </a:lnTo>
                <a:lnTo>
                  <a:pt x="1344111" y="455278"/>
                </a:lnTo>
                <a:lnTo>
                  <a:pt x="1302674" y="513845"/>
                </a:lnTo>
                <a:lnTo>
                  <a:pt x="1275136" y="541194"/>
                </a:lnTo>
                <a:lnTo>
                  <a:pt x="1243374" y="567086"/>
                </a:lnTo>
                <a:lnTo>
                  <a:pt x="1207630" y="591392"/>
                </a:lnTo>
                <a:lnTo>
                  <a:pt x="1168146" y="613986"/>
                </a:lnTo>
                <a:lnTo>
                  <a:pt x="1125161" y="634740"/>
                </a:lnTo>
                <a:lnTo>
                  <a:pt x="1078918" y="653529"/>
                </a:lnTo>
                <a:lnTo>
                  <a:pt x="1029659" y="670224"/>
                </a:lnTo>
                <a:lnTo>
                  <a:pt x="977625" y="684699"/>
                </a:lnTo>
                <a:lnTo>
                  <a:pt x="923056" y="696826"/>
                </a:lnTo>
                <a:lnTo>
                  <a:pt x="866196" y="706480"/>
                </a:lnTo>
                <a:lnTo>
                  <a:pt x="807285" y="713533"/>
                </a:lnTo>
                <a:lnTo>
                  <a:pt x="746564" y="717858"/>
                </a:lnTo>
                <a:lnTo>
                  <a:pt x="684276" y="719328"/>
                </a:lnTo>
                <a:lnTo>
                  <a:pt x="621987" y="717858"/>
                </a:lnTo>
                <a:lnTo>
                  <a:pt x="561266" y="713533"/>
                </a:lnTo>
                <a:lnTo>
                  <a:pt x="502355" y="706480"/>
                </a:lnTo>
                <a:lnTo>
                  <a:pt x="445495" y="696826"/>
                </a:lnTo>
                <a:lnTo>
                  <a:pt x="390926" y="684699"/>
                </a:lnTo>
                <a:lnTo>
                  <a:pt x="338892" y="670224"/>
                </a:lnTo>
                <a:lnTo>
                  <a:pt x="289633" y="653529"/>
                </a:lnTo>
                <a:lnTo>
                  <a:pt x="243390" y="634740"/>
                </a:lnTo>
                <a:lnTo>
                  <a:pt x="200406" y="613986"/>
                </a:lnTo>
                <a:lnTo>
                  <a:pt x="160921" y="591392"/>
                </a:lnTo>
                <a:lnTo>
                  <a:pt x="125177" y="567086"/>
                </a:lnTo>
                <a:lnTo>
                  <a:pt x="93415" y="541194"/>
                </a:lnTo>
                <a:lnTo>
                  <a:pt x="65877" y="513845"/>
                </a:lnTo>
                <a:lnTo>
                  <a:pt x="24440" y="455278"/>
                </a:lnTo>
                <a:lnTo>
                  <a:pt x="2796" y="392401"/>
                </a:lnTo>
                <a:lnTo>
                  <a:pt x="0" y="35966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37458" y="5514847"/>
            <a:ext cx="567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  <a:hlinkClick r:id="rId6"/>
              </a:rPr>
              <a:t>Cómo</a:t>
            </a:r>
            <a:r>
              <a:rPr sz="1200" spc="-85" dirty="0">
                <a:latin typeface="Times New Roman"/>
                <a:cs typeface="Times New Roman"/>
                <a:hlinkClick r:id="rId6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6"/>
              </a:rPr>
              <a:t>se  creó </a:t>
            </a:r>
            <a:r>
              <a:rPr sz="1200" dirty="0">
                <a:latin typeface="Times New Roman"/>
                <a:cs typeface="Times New Roman"/>
                <a:hlinkClick r:id="rId6"/>
              </a:rPr>
              <a:t>la  impr</a:t>
            </a:r>
            <a:r>
              <a:rPr sz="1200" spc="-10" dirty="0">
                <a:latin typeface="Times New Roman"/>
                <a:cs typeface="Times New Roman"/>
                <a:hlinkClick r:id="rId6"/>
              </a:rPr>
              <a:t>e</a:t>
            </a:r>
            <a:r>
              <a:rPr sz="1200" dirty="0">
                <a:latin typeface="Times New Roman"/>
                <a:cs typeface="Times New Roman"/>
                <a:hlinkClick r:id="rId6"/>
              </a:rPr>
              <a:t>nta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28138" y="4406646"/>
            <a:ext cx="1355090" cy="868680"/>
          </a:xfrm>
          <a:custGeom>
            <a:avLst/>
            <a:gdLst/>
            <a:ahLst/>
            <a:cxnLst/>
            <a:rect l="l" t="t" r="r" b="b"/>
            <a:pathLst>
              <a:path w="1355089" h="868679">
                <a:moveTo>
                  <a:pt x="677417" y="0"/>
                </a:moveTo>
                <a:lnTo>
                  <a:pt x="618965" y="1594"/>
                </a:lnTo>
                <a:lnTo>
                  <a:pt x="561894" y="6289"/>
                </a:lnTo>
                <a:lnTo>
                  <a:pt x="506407" y="13955"/>
                </a:lnTo>
                <a:lnTo>
                  <a:pt x="452708" y="24463"/>
                </a:lnTo>
                <a:lnTo>
                  <a:pt x="401001" y="37680"/>
                </a:lnTo>
                <a:lnTo>
                  <a:pt x="351487" y="53478"/>
                </a:lnTo>
                <a:lnTo>
                  <a:pt x="304371" y="71725"/>
                </a:lnTo>
                <a:lnTo>
                  <a:pt x="259856" y="92292"/>
                </a:lnTo>
                <a:lnTo>
                  <a:pt x="218145" y="115048"/>
                </a:lnTo>
                <a:lnTo>
                  <a:pt x="179442" y="139862"/>
                </a:lnTo>
                <a:lnTo>
                  <a:pt x="143950" y="166606"/>
                </a:lnTo>
                <a:lnTo>
                  <a:pt x="111872" y="195147"/>
                </a:lnTo>
                <a:lnTo>
                  <a:pt x="83411" y="225356"/>
                </a:lnTo>
                <a:lnTo>
                  <a:pt x="58771" y="257103"/>
                </a:lnTo>
                <a:lnTo>
                  <a:pt x="38156" y="290257"/>
                </a:lnTo>
                <a:lnTo>
                  <a:pt x="21767" y="324688"/>
                </a:lnTo>
                <a:lnTo>
                  <a:pt x="2486" y="396860"/>
                </a:lnTo>
                <a:lnTo>
                  <a:pt x="0" y="434339"/>
                </a:lnTo>
                <a:lnTo>
                  <a:pt x="2486" y="471819"/>
                </a:lnTo>
                <a:lnTo>
                  <a:pt x="21767" y="543991"/>
                </a:lnTo>
                <a:lnTo>
                  <a:pt x="38156" y="578422"/>
                </a:lnTo>
                <a:lnTo>
                  <a:pt x="58771" y="611576"/>
                </a:lnTo>
                <a:lnTo>
                  <a:pt x="83411" y="643323"/>
                </a:lnTo>
                <a:lnTo>
                  <a:pt x="111872" y="673532"/>
                </a:lnTo>
                <a:lnTo>
                  <a:pt x="143950" y="702073"/>
                </a:lnTo>
                <a:lnTo>
                  <a:pt x="179442" y="728817"/>
                </a:lnTo>
                <a:lnTo>
                  <a:pt x="218145" y="753631"/>
                </a:lnTo>
                <a:lnTo>
                  <a:pt x="259856" y="776387"/>
                </a:lnTo>
                <a:lnTo>
                  <a:pt x="304371" y="796954"/>
                </a:lnTo>
                <a:lnTo>
                  <a:pt x="351487" y="815201"/>
                </a:lnTo>
                <a:lnTo>
                  <a:pt x="401001" y="830999"/>
                </a:lnTo>
                <a:lnTo>
                  <a:pt x="452708" y="844216"/>
                </a:lnTo>
                <a:lnTo>
                  <a:pt x="506407" y="854724"/>
                </a:lnTo>
                <a:lnTo>
                  <a:pt x="561894" y="862390"/>
                </a:lnTo>
                <a:lnTo>
                  <a:pt x="618965" y="867085"/>
                </a:lnTo>
                <a:lnTo>
                  <a:pt x="677417" y="868679"/>
                </a:lnTo>
                <a:lnTo>
                  <a:pt x="735870" y="867085"/>
                </a:lnTo>
                <a:lnTo>
                  <a:pt x="792941" y="862390"/>
                </a:lnTo>
                <a:lnTo>
                  <a:pt x="848428" y="854724"/>
                </a:lnTo>
                <a:lnTo>
                  <a:pt x="902127" y="844216"/>
                </a:lnTo>
                <a:lnTo>
                  <a:pt x="953834" y="830999"/>
                </a:lnTo>
                <a:lnTo>
                  <a:pt x="1003348" y="815201"/>
                </a:lnTo>
                <a:lnTo>
                  <a:pt x="1050464" y="796954"/>
                </a:lnTo>
                <a:lnTo>
                  <a:pt x="1094979" y="776387"/>
                </a:lnTo>
                <a:lnTo>
                  <a:pt x="1136690" y="753631"/>
                </a:lnTo>
                <a:lnTo>
                  <a:pt x="1175393" y="728817"/>
                </a:lnTo>
                <a:lnTo>
                  <a:pt x="1210885" y="702073"/>
                </a:lnTo>
                <a:lnTo>
                  <a:pt x="1242963" y="673532"/>
                </a:lnTo>
                <a:lnTo>
                  <a:pt x="1271424" y="643323"/>
                </a:lnTo>
                <a:lnTo>
                  <a:pt x="1296064" y="611576"/>
                </a:lnTo>
                <a:lnTo>
                  <a:pt x="1316679" y="578422"/>
                </a:lnTo>
                <a:lnTo>
                  <a:pt x="1333068" y="543991"/>
                </a:lnTo>
                <a:lnTo>
                  <a:pt x="1352349" y="471819"/>
                </a:lnTo>
                <a:lnTo>
                  <a:pt x="1354836" y="434339"/>
                </a:lnTo>
                <a:lnTo>
                  <a:pt x="1352349" y="396860"/>
                </a:lnTo>
                <a:lnTo>
                  <a:pt x="1333068" y="324688"/>
                </a:lnTo>
                <a:lnTo>
                  <a:pt x="1316679" y="290257"/>
                </a:lnTo>
                <a:lnTo>
                  <a:pt x="1296064" y="257103"/>
                </a:lnTo>
                <a:lnTo>
                  <a:pt x="1271424" y="225356"/>
                </a:lnTo>
                <a:lnTo>
                  <a:pt x="1242963" y="195147"/>
                </a:lnTo>
                <a:lnTo>
                  <a:pt x="1210885" y="166606"/>
                </a:lnTo>
                <a:lnTo>
                  <a:pt x="1175393" y="139862"/>
                </a:lnTo>
                <a:lnTo>
                  <a:pt x="1136690" y="115048"/>
                </a:lnTo>
                <a:lnTo>
                  <a:pt x="1094979" y="92292"/>
                </a:lnTo>
                <a:lnTo>
                  <a:pt x="1050464" y="71725"/>
                </a:lnTo>
                <a:lnTo>
                  <a:pt x="1003348" y="53478"/>
                </a:lnTo>
                <a:lnTo>
                  <a:pt x="953834" y="37680"/>
                </a:lnTo>
                <a:lnTo>
                  <a:pt x="902127" y="24463"/>
                </a:lnTo>
                <a:lnTo>
                  <a:pt x="848428" y="13955"/>
                </a:lnTo>
                <a:lnTo>
                  <a:pt x="792941" y="6289"/>
                </a:lnTo>
                <a:lnTo>
                  <a:pt x="735870" y="1594"/>
                </a:lnTo>
                <a:lnTo>
                  <a:pt x="67741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8138" y="4406646"/>
            <a:ext cx="1355090" cy="868680"/>
          </a:xfrm>
          <a:custGeom>
            <a:avLst/>
            <a:gdLst/>
            <a:ahLst/>
            <a:cxnLst/>
            <a:rect l="l" t="t" r="r" b="b"/>
            <a:pathLst>
              <a:path w="1355089" h="868679">
                <a:moveTo>
                  <a:pt x="0" y="434339"/>
                </a:moveTo>
                <a:lnTo>
                  <a:pt x="9810" y="360266"/>
                </a:lnTo>
                <a:lnTo>
                  <a:pt x="38156" y="290257"/>
                </a:lnTo>
                <a:lnTo>
                  <a:pt x="58771" y="257103"/>
                </a:lnTo>
                <a:lnTo>
                  <a:pt x="83411" y="225356"/>
                </a:lnTo>
                <a:lnTo>
                  <a:pt x="111872" y="195147"/>
                </a:lnTo>
                <a:lnTo>
                  <a:pt x="143950" y="166606"/>
                </a:lnTo>
                <a:lnTo>
                  <a:pt x="179442" y="139862"/>
                </a:lnTo>
                <a:lnTo>
                  <a:pt x="218145" y="115048"/>
                </a:lnTo>
                <a:lnTo>
                  <a:pt x="259856" y="92292"/>
                </a:lnTo>
                <a:lnTo>
                  <a:pt x="304371" y="71725"/>
                </a:lnTo>
                <a:lnTo>
                  <a:pt x="351487" y="53478"/>
                </a:lnTo>
                <a:lnTo>
                  <a:pt x="401001" y="37680"/>
                </a:lnTo>
                <a:lnTo>
                  <a:pt x="452708" y="24463"/>
                </a:lnTo>
                <a:lnTo>
                  <a:pt x="506407" y="13955"/>
                </a:lnTo>
                <a:lnTo>
                  <a:pt x="561894" y="6289"/>
                </a:lnTo>
                <a:lnTo>
                  <a:pt x="618965" y="1594"/>
                </a:lnTo>
                <a:lnTo>
                  <a:pt x="677417" y="0"/>
                </a:lnTo>
                <a:lnTo>
                  <a:pt x="735870" y="1594"/>
                </a:lnTo>
                <a:lnTo>
                  <a:pt x="792941" y="6289"/>
                </a:lnTo>
                <a:lnTo>
                  <a:pt x="848428" y="13955"/>
                </a:lnTo>
                <a:lnTo>
                  <a:pt x="902127" y="24463"/>
                </a:lnTo>
                <a:lnTo>
                  <a:pt x="953834" y="37680"/>
                </a:lnTo>
                <a:lnTo>
                  <a:pt x="1003348" y="53478"/>
                </a:lnTo>
                <a:lnTo>
                  <a:pt x="1050464" y="71725"/>
                </a:lnTo>
                <a:lnTo>
                  <a:pt x="1094979" y="92292"/>
                </a:lnTo>
                <a:lnTo>
                  <a:pt x="1136690" y="115048"/>
                </a:lnTo>
                <a:lnTo>
                  <a:pt x="1175393" y="139862"/>
                </a:lnTo>
                <a:lnTo>
                  <a:pt x="1210885" y="166606"/>
                </a:lnTo>
                <a:lnTo>
                  <a:pt x="1242963" y="195147"/>
                </a:lnTo>
                <a:lnTo>
                  <a:pt x="1271424" y="225356"/>
                </a:lnTo>
                <a:lnTo>
                  <a:pt x="1296064" y="257103"/>
                </a:lnTo>
                <a:lnTo>
                  <a:pt x="1316679" y="290257"/>
                </a:lnTo>
                <a:lnTo>
                  <a:pt x="1333068" y="324688"/>
                </a:lnTo>
                <a:lnTo>
                  <a:pt x="1352349" y="396860"/>
                </a:lnTo>
                <a:lnTo>
                  <a:pt x="1354836" y="434339"/>
                </a:lnTo>
                <a:lnTo>
                  <a:pt x="1352349" y="471819"/>
                </a:lnTo>
                <a:lnTo>
                  <a:pt x="1333068" y="543991"/>
                </a:lnTo>
                <a:lnTo>
                  <a:pt x="1316679" y="578422"/>
                </a:lnTo>
                <a:lnTo>
                  <a:pt x="1296064" y="611576"/>
                </a:lnTo>
                <a:lnTo>
                  <a:pt x="1271424" y="643323"/>
                </a:lnTo>
                <a:lnTo>
                  <a:pt x="1242963" y="673532"/>
                </a:lnTo>
                <a:lnTo>
                  <a:pt x="1210885" y="702073"/>
                </a:lnTo>
                <a:lnTo>
                  <a:pt x="1175393" y="728817"/>
                </a:lnTo>
                <a:lnTo>
                  <a:pt x="1136690" y="753631"/>
                </a:lnTo>
                <a:lnTo>
                  <a:pt x="1094979" y="776387"/>
                </a:lnTo>
                <a:lnTo>
                  <a:pt x="1050464" y="796954"/>
                </a:lnTo>
                <a:lnTo>
                  <a:pt x="1003348" y="815201"/>
                </a:lnTo>
                <a:lnTo>
                  <a:pt x="953834" y="830999"/>
                </a:lnTo>
                <a:lnTo>
                  <a:pt x="902127" y="844216"/>
                </a:lnTo>
                <a:lnTo>
                  <a:pt x="848428" y="854724"/>
                </a:lnTo>
                <a:lnTo>
                  <a:pt x="792941" y="862390"/>
                </a:lnTo>
                <a:lnTo>
                  <a:pt x="735870" y="867085"/>
                </a:lnTo>
                <a:lnTo>
                  <a:pt x="677417" y="868679"/>
                </a:lnTo>
                <a:lnTo>
                  <a:pt x="618965" y="867085"/>
                </a:lnTo>
                <a:lnTo>
                  <a:pt x="561894" y="862390"/>
                </a:lnTo>
                <a:lnTo>
                  <a:pt x="506407" y="854724"/>
                </a:lnTo>
                <a:lnTo>
                  <a:pt x="452708" y="844216"/>
                </a:lnTo>
                <a:lnTo>
                  <a:pt x="401001" y="830999"/>
                </a:lnTo>
                <a:lnTo>
                  <a:pt x="351487" y="815201"/>
                </a:lnTo>
                <a:lnTo>
                  <a:pt x="304371" y="796954"/>
                </a:lnTo>
                <a:lnTo>
                  <a:pt x="259856" y="776387"/>
                </a:lnTo>
                <a:lnTo>
                  <a:pt x="218145" y="753631"/>
                </a:lnTo>
                <a:lnTo>
                  <a:pt x="179442" y="728817"/>
                </a:lnTo>
                <a:lnTo>
                  <a:pt x="143950" y="702073"/>
                </a:lnTo>
                <a:lnTo>
                  <a:pt x="111872" y="673532"/>
                </a:lnTo>
                <a:lnTo>
                  <a:pt x="83411" y="643323"/>
                </a:lnTo>
                <a:lnTo>
                  <a:pt x="58771" y="611576"/>
                </a:lnTo>
                <a:lnTo>
                  <a:pt x="38156" y="578422"/>
                </a:lnTo>
                <a:lnTo>
                  <a:pt x="21767" y="543991"/>
                </a:lnTo>
                <a:lnTo>
                  <a:pt x="2486" y="471819"/>
                </a:lnTo>
                <a:lnTo>
                  <a:pt x="0" y="43433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25826" y="4457827"/>
            <a:ext cx="759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  <a:hlinkClick r:id="rId7"/>
              </a:rPr>
              <a:t>Imprenta</a:t>
            </a:r>
            <a:r>
              <a:rPr sz="1200" spc="-55" dirty="0">
                <a:latin typeface="Times New Roman"/>
                <a:cs typeface="Times New Roman"/>
                <a:hlinkClick r:id="rId7"/>
              </a:rPr>
              <a:t> </a:t>
            </a:r>
            <a:r>
              <a:rPr sz="1200" dirty="0">
                <a:latin typeface="Times New Roman"/>
                <a:cs typeface="Times New Roman"/>
                <a:hlinkClick r:id="rId7"/>
              </a:rPr>
              <a:t>de  </a:t>
            </a:r>
            <a:r>
              <a:rPr sz="1200" spc="-10" dirty="0">
                <a:latin typeface="Times New Roman"/>
                <a:cs typeface="Times New Roman"/>
                <a:hlinkClick r:id="rId7"/>
              </a:rPr>
              <a:t>Gutenberg.</a:t>
            </a:r>
            <a:endParaRPr sz="1200">
              <a:latin typeface="Times New Roman"/>
              <a:cs typeface="Times New Roman"/>
            </a:endParaRPr>
          </a:p>
          <a:p>
            <a:pPr marL="119380" marR="110489" indent="-2540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  <a:hlinkClick r:id="rId7"/>
              </a:rPr>
              <a:t>Tipos  </a:t>
            </a:r>
            <a:r>
              <a:rPr sz="1200" dirty="0">
                <a:latin typeface="Times New Roman"/>
                <a:cs typeface="Times New Roman"/>
                <a:hlinkClick r:id="rId7"/>
              </a:rPr>
              <a:t>móvi</a:t>
            </a:r>
            <a:r>
              <a:rPr sz="1200" spc="-5" dirty="0">
                <a:latin typeface="Times New Roman"/>
                <a:cs typeface="Times New Roman"/>
                <a:hlinkClick r:id="rId7"/>
              </a:rPr>
              <a:t>les</a:t>
            </a:r>
            <a:r>
              <a:rPr sz="1200" dirty="0">
                <a:latin typeface="Times New Roman"/>
                <a:cs typeface="Times New Roman"/>
                <a:hlinkClick r:id="rId7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9516" y="139065"/>
            <a:ext cx="2674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dirty="0">
                <a:latin typeface="Times New Roman"/>
                <a:cs typeface="Times New Roman"/>
              </a:rPr>
              <a:t>4</a:t>
            </a:r>
            <a:r>
              <a:rPr sz="2400" dirty="0">
                <a:latin typeface="Times New Roman"/>
                <a:cs typeface="Times New Roman"/>
              </a:rPr>
              <a:t>.-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L’HUMANISME.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94" y="621030"/>
            <a:ext cx="6049010" cy="576580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42875" marR="140335" indent="66675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Times New Roman"/>
                <a:cs typeface="Times New Roman"/>
              </a:rPr>
              <a:t>Entre els </a:t>
            </a:r>
            <a:r>
              <a:rPr sz="1800" spc="-5" dirty="0">
                <a:latin typeface="Times New Roman"/>
                <a:cs typeface="Times New Roman"/>
              </a:rPr>
              <a:t>humanistes </a:t>
            </a:r>
            <a:r>
              <a:rPr sz="1800" dirty="0">
                <a:latin typeface="Times New Roman"/>
                <a:cs typeface="Times New Roman"/>
              </a:rPr>
              <a:t>cal destacar a </a:t>
            </a:r>
            <a:r>
              <a:rPr sz="1800" spc="-5" dirty="0">
                <a:latin typeface="Times New Roman"/>
                <a:cs typeface="Times New Roman"/>
              </a:rPr>
              <a:t>Erasme </a:t>
            </a:r>
            <a:r>
              <a:rPr sz="1800" dirty="0">
                <a:latin typeface="Times New Roman"/>
                <a:cs typeface="Times New Roman"/>
              </a:rPr>
              <a:t>de Rotterdam, qui  intenta unir </a:t>
            </a:r>
            <a:r>
              <a:rPr sz="1800" spc="-5" dirty="0">
                <a:latin typeface="Times New Roman"/>
                <a:cs typeface="Times New Roman"/>
              </a:rPr>
              <a:t>humanisme </a:t>
            </a: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spc="-5" dirty="0">
                <a:latin typeface="Times New Roman"/>
                <a:cs typeface="Times New Roman"/>
              </a:rPr>
              <a:t>cristianisme, </a:t>
            </a:r>
            <a:r>
              <a:rPr sz="1800" dirty="0">
                <a:latin typeface="Times New Roman"/>
                <a:cs typeface="Times New Roman"/>
              </a:rPr>
              <a:t>i al valencià Lluís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Vives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871" y="1269479"/>
            <a:ext cx="4975362" cy="315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9700" y="1269491"/>
            <a:ext cx="3825240" cy="254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544" y="4460746"/>
            <a:ext cx="2737104" cy="235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3890771"/>
            <a:ext cx="2721863" cy="2906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467" y="3854194"/>
            <a:ext cx="2119884" cy="2979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8408" y="2022348"/>
            <a:ext cx="936625" cy="76200"/>
          </a:xfrm>
          <a:custGeom>
            <a:avLst/>
            <a:gdLst/>
            <a:ahLst/>
            <a:cxnLst/>
            <a:rect l="l" t="t" r="r" b="b"/>
            <a:pathLst>
              <a:path w="936625" h="76200">
                <a:moveTo>
                  <a:pt x="859916" y="0"/>
                </a:moveTo>
                <a:lnTo>
                  <a:pt x="859916" y="76200"/>
                </a:lnTo>
                <a:lnTo>
                  <a:pt x="923416" y="44450"/>
                </a:lnTo>
                <a:lnTo>
                  <a:pt x="872616" y="44450"/>
                </a:lnTo>
                <a:lnTo>
                  <a:pt x="872616" y="31750"/>
                </a:lnTo>
                <a:lnTo>
                  <a:pt x="923416" y="31750"/>
                </a:lnTo>
                <a:lnTo>
                  <a:pt x="859916" y="0"/>
                </a:lnTo>
                <a:close/>
              </a:path>
              <a:path w="936625" h="76200">
                <a:moveTo>
                  <a:pt x="85991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59916" y="44450"/>
                </a:lnTo>
                <a:lnTo>
                  <a:pt x="859916" y="31750"/>
                </a:lnTo>
                <a:close/>
              </a:path>
              <a:path w="936625" h="76200">
                <a:moveTo>
                  <a:pt x="923416" y="31750"/>
                </a:moveTo>
                <a:lnTo>
                  <a:pt x="872616" y="31750"/>
                </a:lnTo>
                <a:lnTo>
                  <a:pt x="872616" y="44450"/>
                </a:lnTo>
                <a:lnTo>
                  <a:pt x="923416" y="44450"/>
                </a:lnTo>
                <a:lnTo>
                  <a:pt x="936116" y="38100"/>
                </a:lnTo>
                <a:lnTo>
                  <a:pt x="923416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6083" y="2540635"/>
            <a:ext cx="1085850" cy="2112645"/>
          </a:xfrm>
          <a:custGeom>
            <a:avLst/>
            <a:gdLst/>
            <a:ahLst/>
            <a:cxnLst/>
            <a:rect l="l" t="t" r="r" b="b"/>
            <a:pathLst>
              <a:path w="1085850" h="2112645">
                <a:moveTo>
                  <a:pt x="762" y="2026920"/>
                </a:moveTo>
                <a:lnTo>
                  <a:pt x="0" y="2112137"/>
                </a:lnTo>
                <a:lnTo>
                  <a:pt x="68707" y="2061590"/>
                </a:lnTo>
                <a:lnTo>
                  <a:pt x="62484" y="2058415"/>
                </a:lnTo>
                <a:lnTo>
                  <a:pt x="34543" y="2058415"/>
                </a:lnTo>
                <a:lnTo>
                  <a:pt x="23241" y="2052701"/>
                </a:lnTo>
                <a:lnTo>
                  <a:pt x="29051" y="2041355"/>
                </a:lnTo>
                <a:lnTo>
                  <a:pt x="762" y="2026920"/>
                </a:lnTo>
                <a:close/>
              </a:path>
              <a:path w="1085850" h="2112645">
                <a:moveTo>
                  <a:pt x="29051" y="2041355"/>
                </a:moveTo>
                <a:lnTo>
                  <a:pt x="23241" y="2052701"/>
                </a:lnTo>
                <a:lnTo>
                  <a:pt x="34543" y="2058415"/>
                </a:lnTo>
                <a:lnTo>
                  <a:pt x="40332" y="2047112"/>
                </a:lnTo>
                <a:lnTo>
                  <a:pt x="29051" y="2041355"/>
                </a:lnTo>
                <a:close/>
              </a:path>
              <a:path w="1085850" h="2112645">
                <a:moveTo>
                  <a:pt x="40332" y="2047112"/>
                </a:moveTo>
                <a:lnTo>
                  <a:pt x="34543" y="2058415"/>
                </a:lnTo>
                <a:lnTo>
                  <a:pt x="62484" y="2058415"/>
                </a:lnTo>
                <a:lnTo>
                  <a:pt x="40332" y="2047112"/>
                </a:lnTo>
                <a:close/>
              </a:path>
              <a:path w="1085850" h="2112645">
                <a:moveTo>
                  <a:pt x="1074420" y="0"/>
                </a:moveTo>
                <a:lnTo>
                  <a:pt x="29051" y="2041355"/>
                </a:lnTo>
                <a:lnTo>
                  <a:pt x="40332" y="2047112"/>
                </a:lnTo>
                <a:lnTo>
                  <a:pt x="1085723" y="5841"/>
                </a:lnTo>
                <a:lnTo>
                  <a:pt x="10744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4045" y="2985897"/>
            <a:ext cx="1805305" cy="2028189"/>
          </a:xfrm>
          <a:custGeom>
            <a:avLst/>
            <a:gdLst/>
            <a:ahLst/>
            <a:cxnLst/>
            <a:rect l="l" t="t" r="r" b="b"/>
            <a:pathLst>
              <a:path w="1805304" h="2028189">
                <a:moveTo>
                  <a:pt x="1749466" y="1975110"/>
                </a:moveTo>
                <a:lnTo>
                  <a:pt x="1725802" y="1996185"/>
                </a:lnTo>
                <a:lnTo>
                  <a:pt x="1804924" y="2027808"/>
                </a:lnTo>
                <a:lnTo>
                  <a:pt x="1793262" y="1984628"/>
                </a:lnTo>
                <a:lnTo>
                  <a:pt x="1757933" y="1984628"/>
                </a:lnTo>
                <a:lnTo>
                  <a:pt x="1749466" y="1975110"/>
                </a:lnTo>
                <a:close/>
              </a:path>
              <a:path w="1805304" h="2028189">
                <a:moveTo>
                  <a:pt x="1759004" y="1966616"/>
                </a:moveTo>
                <a:lnTo>
                  <a:pt x="1749466" y="1975110"/>
                </a:lnTo>
                <a:lnTo>
                  <a:pt x="1757933" y="1984628"/>
                </a:lnTo>
                <a:lnTo>
                  <a:pt x="1767458" y="1976120"/>
                </a:lnTo>
                <a:lnTo>
                  <a:pt x="1759004" y="1966616"/>
                </a:lnTo>
                <a:close/>
              </a:path>
              <a:path w="1805304" h="2028189">
                <a:moveTo>
                  <a:pt x="1782699" y="1945513"/>
                </a:moveTo>
                <a:lnTo>
                  <a:pt x="1759004" y="1966616"/>
                </a:lnTo>
                <a:lnTo>
                  <a:pt x="1767458" y="1976120"/>
                </a:lnTo>
                <a:lnTo>
                  <a:pt x="1757933" y="1984628"/>
                </a:lnTo>
                <a:lnTo>
                  <a:pt x="1793262" y="1984628"/>
                </a:lnTo>
                <a:lnTo>
                  <a:pt x="1782699" y="1945513"/>
                </a:lnTo>
                <a:close/>
              </a:path>
              <a:path w="1805304" h="2028189">
                <a:moveTo>
                  <a:pt x="9397" y="0"/>
                </a:moveTo>
                <a:lnTo>
                  <a:pt x="0" y="8381"/>
                </a:lnTo>
                <a:lnTo>
                  <a:pt x="1749466" y="1975110"/>
                </a:lnTo>
                <a:lnTo>
                  <a:pt x="1759004" y="1966616"/>
                </a:lnTo>
                <a:lnTo>
                  <a:pt x="93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1459" y="3594353"/>
            <a:ext cx="370840" cy="482600"/>
          </a:xfrm>
          <a:custGeom>
            <a:avLst/>
            <a:gdLst/>
            <a:ahLst/>
            <a:cxnLst/>
            <a:rect l="l" t="t" r="r" b="b"/>
            <a:pathLst>
              <a:path w="370839" h="482600">
                <a:moveTo>
                  <a:pt x="16001" y="398653"/>
                </a:moveTo>
                <a:lnTo>
                  <a:pt x="0" y="482346"/>
                </a:lnTo>
                <a:lnTo>
                  <a:pt x="76580" y="444881"/>
                </a:lnTo>
                <a:lnTo>
                  <a:pt x="64598" y="435737"/>
                </a:lnTo>
                <a:lnTo>
                  <a:pt x="43561" y="435737"/>
                </a:lnTo>
                <a:lnTo>
                  <a:pt x="33527" y="427990"/>
                </a:lnTo>
                <a:lnTo>
                  <a:pt x="41236" y="417909"/>
                </a:lnTo>
                <a:lnTo>
                  <a:pt x="16001" y="398653"/>
                </a:lnTo>
                <a:close/>
              </a:path>
              <a:path w="370839" h="482600">
                <a:moveTo>
                  <a:pt x="41236" y="417909"/>
                </a:moveTo>
                <a:lnTo>
                  <a:pt x="33527" y="427990"/>
                </a:lnTo>
                <a:lnTo>
                  <a:pt x="43561" y="435737"/>
                </a:lnTo>
                <a:lnTo>
                  <a:pt x="51311" y="425598"/>
                </a:lnTo>
                <a:lnTo>
                  <a:pt x="41236" y="417909"/>
                </a:lnTo>
                <a:close/>
              </a:path>
              <a:path w="370839" h="482600">
                <a:moveTo>
                  <a:pt x="51311" y="425598"/>
                </a:moveTo>
                <a:lnTo>
                  <a:pt x="43561" y="435737"/>
                </a:lnTo>
                <a:lnTo>
                  <a:pt x="64598" y="435737"/>
                </a:lnTo>
                <a:lnTo>
                  <a:pt x="51311" y="425598"/>
                </a:lnTo>
                <a:close/>
              </a:path>
              <a:path w="370839" h="482600">
                <a:moveTo>
                  <a:pt x="360806" y="0"/>
                </a:moveTo>
                <a:lnTo>
                  <a:pt x="41236" y="417909"/>
                </a:lnTo>
                <a:lnTo>
                  <a:pt x="51311" y="425598"/>
                </a:lnTo>
                <a:lnTo>
                  <a:pt x="370839" y="7620"/>
                </a:lnTo>
                <a:lnTo>
                  <a:pt x="3608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2001" y="139065"/>
            <a:ext cx="4550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>
                <a:solidFill>
                  <a:schemeClr val="tx1"/>
                </a:solidFill>
              </a:rPr>
              <a:t>Activitats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L’HUMANISME.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575817"/>
            <a:ext cx="809117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1.- A </a:t>
            </a:r>
            <a:r>
              <a:rPr sz="1600" spc="-5" dirty="0" err="1">
                <a:latin typeface="Times New Roman"/>
                <a:cs typeface="Times New Roman"/>
              </a:rPr>
              <a:t>partir</a:t>
            </a:r>
            <a:r>
              <a:rPr sz="1600" spc="-5" dirty="0">
                <a:latin typeface="Times New Roman"/>
                <a:cs typeface="Times New Roman"/>
              </a:rPr>
              <a:t> del text de </a:t>
            </a:r>
            <a:r>
              <a:rPr sz="1600" spc="-5" dirty="0" err="1">
                <a:latin typeface="Times New Roman"/>
                <a:cs typeface="Times New Roman"/>
              </a:rPr>
              <a:t>baix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i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els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teus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coneixements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respon</a:t>
            </a:r>
            <a:r>
              <a:rPr sz="1600" spc="-5" dirty="0"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  <a:p>
            <a:pPr marL="12700" marR="53340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>
                <a:latin typeface="Times New Roman"/>
                <a:cs typeface="Times New Roman"/>
              </a:rPr>
              <a:t>Quin </a:t>
            </a:r>
            <a:r>
              <a:rPr sz="1600" spc="-5" dirty="0" err="1">
                <a:latin typeface="Times New Roman"/>
                <a:cs typeface="Times New Roman"/>
              </a:rPr>
              <a:t>tipus</a:t>
            </a:r>
            <a:r>
              <a:rPr sz="1600" spc="-5" dirty="0">
                <a:latin typeface="Times New Roman"/>
                <a:cs typeface="Times New Roman"/>
              </a:rPr>
              <a:t> de font </a:t>
            </a:r>
            <a:r>
              <a:rPr sz="1600" spc="-5" dirty="0" err="1">
                <a:latin typeface="Times New Roman"/>
                <a:cs typeface="Times New Roman"/>
              </a:rPr>
              <a:t>és</a:t>
            </a:r>
            <a:r>
              <a:rPr sz="1600" spc="-5" dirty="0">
                <a:latin typeface="Times New Roman"/>
                <a:cs typeface="Times New Roman"/>
              </a:rPr>
              <a:t>? Quin </a:t>
            </a:r>
            <a:r>
              <a:rPr sz="1600" spc="-5" dirty="0" err="1">
                <a:latin typeface="Times New Roman"/>
                <a:cs typeface="Times New Roman"/>
              </a:rPr>
              <a:t>és</a:t>
            </a:r>
            <a:r>
              <a:rPr sz="1600" spc="-5" dirty="0">
                <a:latin typeface="Times New Roman"/>
                <a:cs typeface="Times New Roman"/>
              </a:rPr>
              <a:t> el </a:t>
            </a:r>
            <a:r>
              <a:rPr sz="1600" spc="-10" dirty="0" err="1">
                <a:latin typeface="Times New Roman"/>
                <a:cs typeface="Times New Roman"/>
              </a:rPr>
              <a:t>seu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caràcter</a:t>
            </a:r>
            <a:r>
              <a:rPr sz="1600" spc="-5" dirty="0">
                <a:latin typeface="Times New Roman"/>
                <a:cs typeface="Times New Roman"/>
              </a:rPr>
              <a:t>? De quin </a:t>
            </a:r>
            <a:r>
              <a:rPr sz="1600" spc="-5" dirty="0" err="1">
                <a:latin typeface="Times New Roman"/>
                <a:cs typeface="Times New Roman"/>
              </a:rPr>
              <a:t>llibre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s’ha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tret</a:t>
            </a:r>
            <a:r>
              <a:rPr sz="1600" spc="-5" dirty="0">
                <a:latin typeface="Times New Roman"/>
                <a:cs typeface="Times New Roman"/>
              </a:rPr>
              <a:t>? Qui </a:t>
            </a:r>
            <a:r>
              <a:rPr sz="1600" spc="-5" dirty="0" err="1">
                <a:latin typeface="Times New Roman"/>
                <a:cs typeface="Times New Roman"/>
              </a:rPr>
              <a:t>és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l’autor</a:t>
            </a:r>
            <a:r>
              <a:rPr sz="1600" spc="-5" dirty="0">
                <a:latin typeface="Times New Roman"/>
                <a:cs typeface="Times New Roman"/>
              </a:rPr>
              <a:t>? </a:t>
            </a:r>
            <a:r>
              <a:rPr sz="1600" spc="-5" dirty="0" err="1">
                <a:latin typeface="Times New Roman"/>
                <a:cs typeface="Times New Roman"/>
              </a:rPr>
              <a:t>Què</a:t>
            </a:r>
            <a:r>
              <a:rPr sz="1600" spc="-5" dirty="0">
                <a:latin typeface="Times New Roman"/>
                <a:cs typeface="Times New Roman"/>
              </a:rPr>
              <a:t> saps  </a:t>
            </a:r>
            <a:r>
              <a:rPr sz="1600" spc="-5" dirty="0" err="1">
                <a:latin typeface="Times New Roman"/>
                <a:cs typeface="Times New Roman"/>
              </a:rPr>
              <a:t>d’ell</a:t>
            </a:r>
            <a:r>
              <a:rPr sz="1600" spc="-5" dirty="0">
                <a:latin typeface="Times New Roman"/>
                <a:cs typeface="Times New Roman"/>
              </a:rPr>
              <a:t>? Quan es </a:t>
            </a:r>
            <a:r>
              <a:rPr sz="1600" spc="-5" dirty="0" err="1">
                <a:latin typeface="Times New Roman"/>
                <a:cs typeface="Times New Roman"/>
              </a:rPr>
              <a:t>va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escriure</a:t>
            </a:r>
            <a:r>
              <a:rPr sz="1600" spc="-5" dirty="0">
                <a:latin typeface="Times New Roman"/>
                <a:cs typeface="Times New Roman"/>
              </a:rPr>
              <a:t>?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buAutoNum type="alphaLcParenR"/>
              <a:tabLst>
                <a:tab pos="233679" algn="l"/>
              </a:tabLst>
            </a:pPr>
            <a:r>
              <a:rPr sz="1600" spc="-5" dirty="0">
                <a:latin typeface="Times New Roman"/>
                <a:cs typeface="Times New Roman"/>
              </a:rPr>
              <a:t>Quin </a:t>
            </a:r>
            <a:r>
              <a:rPr sz="1600" spc="-5" dirty="0" err="1">
                <a:latin typeface="Times New Roman"/>
                <a:cs typeface="Times New Roman"/>
              </a:rPr>
              <a:t>és</a:t>
            </a:r>
            <a:r>
              <a:rPr sz="1600" spc="-5" dirty="0">
                <a:latin typeface="Times New Roman"/>
                <a:cs typeface="Times New Roman"/>
              </a:rPr>
              <a:t> el </a:t>
            </a:r>
            <a:r>
              <a:rPr sz="1600" spc="-15" dirty="0" err="1">
                <a:latin typeface="Times New Roman"/>
                <a:cs typeface="Times New Roman"/>
              </a:rPr>
              <a:t>tema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del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text?</a:t>
            </a:r>
            <a:endParaRPr sz="1600" dirty="0">
              <a:latin typeface="Times New Roman"/>
              <a:cs typeface="Times New Roman"/>
            </a:endParaRPr>
          </a:p>
          <a:p>
            <a:pPr marL="220979" indent="-208915">
              <a:lnSpc>
                <a:spcPct val="100000"/>
              </a:lnSpc>
              <a:buAutoNum type="alphaLcParenR"/>
              <a:tabLst>
                <a:tab pos="221615" algn="l"/>
              </a:tabLst>
            </a:pPr>
            <a:r>
              <a:rPr sz="1600" spc="-5" dirty="0" err="1">
                <a:latin typeface="Times New Roman"/>
                <a:cs typeface="Times New Roman"/>
              </a:rPr>
              <a:t>Què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guia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als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animals? </a:t>
            </a:r>
            <a:r>
              <a:rPr sz="1600" spc="-5" dirty="0">
                <a:latin typeface="Times New Roman"/>
                <a:cs typeface="Times New Roman"/>
              </a:rPr>
              <a:t>I </a:t>
            </a:r>
            <a:r>
              <a:rPr sz="1600" spc="-5" dirty="0" err="1">
                <a:latin typeface="Times New Roman"/>
                <a:cs typeface="Times New Roman"/>
              </a:rPr>
              <a:t>què</a:t>
            </a:r>
            <a:r>
              <a:rPr sz="1600" spc="-5" dirty="0">
                <a:latin typeface="Times New Roman"/>
                <a:cs typeface="Times New Roman"/>
              </a:rPr>
              <a:t> ha de </a:t>
            </a:r>
            <a:r>
              <a:rPr sz="1600" spc="-5" dirty="0" err="1">
                <a:latin typeface="Times New Roman"/>
                <a:cs typeface="Times New Roman"/>
              </a:rPr>
              <a:t>guiar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als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humans </a:t>
            </a:r>
            <a:r>
              <a:rPr sz="1600" spc="-5" dirty="0" err="1">
                <a:latin typeface="Times New Roman"/>
                <a:cs typeface="Times New Roman"/>
              </a:rPr>
              <a:t>si</a:t>
            </a:r>
            <a:r>
              <a:rPr sz="1600" spc="-5" dirty="0">
                <a:latin typeface="Times New Roman"/>
                <a:cs typeface="Times New Roman"/>
              </a:rPr>
              <a:t> no </a:t>
            </a:r>
            <a:r>
              <a:rPr sz="1600" spc="-5" dirty="0" err="1">
                <a:latin typeface="Times New Roman"/>
                <a:cs typeface="Times New Roman"/>
              </a:rPr>
              <a:t>volen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comportar</a:t>
            </a:r>
            <a:r>
              <a:rPr sz="1600" spc="-5" dirty="0">
                <a:latin typeface="Times New Roman"/>
                <a:cs typeface="Times New Roman"/>
              </a:rPr>
              <a:t>-se com a animals?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qui </a:t>
            </a:r>
            <a:r>
              <a:rPr sz="1600" spc="-5" dirty="0" err="1">
                <a:latin typeface="Times New Roman"/>
                <a:cs typeface="Times New Roman"/>
              </a:rPr>
              <a:t>han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d’intentar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Times New Roman"/>
                <a:cs typeface="Times New Roman"/>
              </a:rPr>
              <a:t>semblar</a:t>
            </a:r>
            <a:r>
              <a:rPr sz="1600" spc="-10" dirty="0">
                <a:latin typeface="Times New Roman"/>
                <a:cs typeface="Times New Roman"/>
              </a:rPr>
              <a:t>-se </a:t>
            </a:r>
            <a:r>
              <a:rPr sz="1600" spc="-5" dirty="0" err="1">
                <a:latin typeface="Times New Roman"/>
                <a:cs typeface="Times New Roman"/>
              </a:rPr>
              <a:t>els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humans </a:t>
            </a:r>
            <a:r>
              <a:rPr sz="1600" spc="-5" dirty="0" err="1">
                <a:latin typeface="Times New Roman"/>
                <a:cs typeface="Times New Roman"/>
              </a:rPr>
              <a:t>segons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l’autor</a:t>
            </a:r>
            <a:r>
              <a:rPr sz="1600" spc="-5" dirty="0">
                <a:latin typeface="Times New Roman"/>
                <a:cs typeface="Times New Roman"/>
              </a:rPr>
              <a:t>?</a:t>
            </a:r>
            <a:endParaRPr sz="1600" dirty="0">
              <a:latin typeface="Times New Roman"/>
              <a:cs typeface="Times New Roman"/>
            </a:endParaRPr>
          </a:p>
          <a:p>
            <a:pPr marL="233045" indent="-220979">
              <a:lnSpc>
                <a:spcPct val="100000"/>
              </a:lnSpc>
              <a:spcBef>
                <a:spcPts val="5"/>
              </a:spcBef>
              <a:buAutoNum type="alphaLcParenR" startAt="4"/>
              <a:tabLst>
                <a:tab pos="233679" algn="l"/>
              </a:tabLst>
            </a:pPr>
            <a:r>
              <a:rPr sz="1600" spc="-5" dirty="0" err="1">
                <a:latin typeface="Times New Roman"/>
                <a:cs typeface="Times New Roman"/>
              </a:rPr>
              <a:t>Què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han</a:t>
            </a:r>
            <a:r>
              <a:rPr sz="1600" spc="-5" dirty="0">
                <a:latin typeface="Times New Roman"/>
                <a:cs typeface="Times New Roman"/>
              </a:rPr>
              <a:t> de </a:t>
            </a:r>
            <a:r>
              <a:rPr sz="1600" dirty="0" err="1">
                <a:latin typeface="Times New Roman"/>
                <a:cs typeface="Times New Roman"/>
              </a:rPr>
              <a:t>fer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els</a:t>
            </a:r>
            <a:r>
              <a:rPr sz="1600" spc="-5" dirty="0">
                <a:latin typeface="Times New Roman"/>
                <a:cs typeface="Times New Roman"/>
              </a:rPr>
              <a:t> pares per a que </a:t>
            </a:r>
            <a:r>
              <a:rPr sz="1600" spc="-5" dirty="0" err="1">
                <a:latin typeface="Times New Roman"/>
                <a:cs typeface="Times New Roman"/>
              </a:rPr>
              <a:t>els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seus</a:t>
            </a:r>
            <a:r>
              <a:rPr sz="1600" spc="-5" dirty="0">
                <a:latin typeface="Times New Roman"/>
                <a:cs typeface="Times New Roman"/>
              </a:rPr>
              <a:t> fills es </a:t>
            </a:r>
            <a:r>
              <a:rPr sz="1600" spc="-10" dirty="0" err="1">
                <a:latin typeface="Times New Roman"/>
                <a:cs typeface="Times New Roman"/>
              </a:rPr>
              <a:t>comporten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 a </a:t>
            </a:r>
            <a:r>
              <a:rPr sz="1600" spc="-10" dirty="0">
                <a:latin typeface="Times New Roman"/>
                <a:cs typeface="Times New Roman"/>
              </a:rPr>
              <a:t>humans </a:t>
            </a:r>
            <a:r>
              <a:rPr sz="1600" spc="-5" dirty="0" err="1">
                <a:latin typeface="Times New Roman"/>
                <a:cs typeface="Times New Roman"/>
              </a:rPr>
              <a:t>i</a:t>
            </a:r>
            <a:r>
              <a:rPr sz="1600" spc="-5" dirty="0">
                <a:latin typeface="Times New Roman"/>
                <a:cs typeface="Times New Roman"/>
              </a:rPr>
              <a:t> no com 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animals?</a:t>
            </a:r>
            <a:endParaRPr sz="1600" dirty="0">
              <a:latin typeface="Times New Roman"/>
              <a:cs typeface="Times New Roman"/>
            </a:endParaRPr>
          </a:p>
          <a:p>
            <a:pPr marL="12700" marR="505459">
              <a:lnSpc>
                <a:spcPct val="100000"/>
              </a:lnSpc>
              <a:buAutoNum type="alphaLcParenR" startAt="4"/>
              <a:tabLst>
                <a:tab pos="221615" algn="l"/>
              </a:tabLst>
            </a:pPr>
            <a:r>
              <a:rPr sz="1600" spc="-5" dirty="0" err="1">
                <a:latin typeface="Times New Roman"/>
                <a:cs typeface="Times New Roman"/>
              </a:rPr>
              <a:t>Explica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què</a:t>
            </a:r>
            <a:r>
              <a:rPr sz="1600" spc="-5" dirty="0">
                <a:latin typeface="Times New Roman"/>
                <a:cs typeface="Times New Roman"/>
              </a:rPr>
              <a:t> era </a:t>
            </a:r>
            <a:r>
              <a:rPr sz="1600" spc="-5" dirty="0" err="1">
                <a:latin typeface="Times New Roman"/>
                <a:cs typeface="Times New Roman"/>
              </a:rPr>
              <a:t>l’humanisme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i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perquè</a:t>
            </a:r>
            <a:r>
              <a:rPr sz="1600" spc="-5" dirty="0">
                <a:latin typeface="Times New Roman"/>
                <a:cs typeface="Times New Roman"/>
              </a:rPr>
              <a:t> es </a:t>
            </a:r>
            <a:r>
              <a:rPr sz="1600" spc="-5" dirty="0" err="1">
                <a:latin typeface="Times New Roman"/>
                <a:cs typeface="Times New Roman"/>
              </a:rPr>
              <a:t>va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expandir</a:t>
            </a:r>
            <a:r>
              <a:rPr sz="1600" spc="-5" dirty="0">
                <a:latin typeface="Times New Roman"/>
                <a:cs typeface="Times New Roman"/>
              </a:rPr>
              <a:t> de </a:t>
            </a:r>
            <a:r>
              <a:rPr sz="1600" spc="-10" dirty="0" err="1">
                <a:latin typeface="Times New Roman"/>
                <a:cs typeface="Times New Roman"/>
              </a:rPr>
              <a:t>manera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ràpida</a:t>
            </a:r>
            <a:r>
              <a:rPr sz="1600" spc="-5" dirty="0">
                <a:latin typeface="Times New Roman"/>
                <a:cs typeface="Times New Roman"/>
              </a:rPr>
              <a:t> per Europa, </a:t>
            </a:r>
            <a:r>
              <a:rPr sz="1600" spc="-5" dirty="0" err="1">
                <a:latin typeface="Times New Roman"/>
                <a:cs typeface="Times New Roman"/>
              </a:rPr>
              <a:t>posant</a:t>
            </a:r>
            <a:r>
              <a:rPr sz="1600" spc="-5" dirty="0">
                <a:latin typeface="Times New Roman"/>
                <a:cs typeface="Times New Roman"/>
              </a:rPr>
              <a:t>  </a:t>
            </a:r>
            <a:r>
              <a:rPr sz="1600" spc="-10" dirty="0" err="1">
                <a:latin typeface="Times New Roman"/>
                <a:cs typeface="Times New Roman"/>
              </a:rPr>
              <a:t>exemples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d’humanistes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" y="2852927"/>
            <a:ext cx="8977884" cy="202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7555" y="4148326"/>
            <a:ext cx="1905000" cy="2695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005" y="139065"/>
            <a:ext cx="4485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.- </a:t>
            </a:r>
            <a:r>
              <a:rPr spc="-5" dirty="0">
                <a:solidFill>
                  <a:schemeClr val="tx1"/>
                </a:solidFill>
              </a:rPr>
              <a:t>LA REFORMA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PROTESTANT.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805" y="707238"/>
            <a:ext cx="4280535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90550" lvl="1" indent="-5784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91185" algn="l"/>
              </a:tabLst>
            </a:pPr>
            <a:r>
              <a:rPr sz="260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Causes de la</a:t>
            </a:r>
            <a:r>
              <a:rPr sz="2600" spc="-5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Reforma</a:t>
            </a:r>
            <a:r>
              <a:rPr sz="2600" dirty="0">
                <a:latin typeface="Times New Roman"/>
                <a:cs typeface="Times New Roman"/>
              </a:rPr>
              <a:t>.</a:t>
            </a: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1185" algn="l"/>
              </a:tabLst>
            </a:pPr>
            <a:r>
              <a:rPr sz="260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 </a:t>
            </a:r>
            <a:r>
              <a:rPr sz="2600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Reforma </a:t>
            </a:r>
            <a:r>
              <a:rPr sz="260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 </a:t>
            </a:r>
            <a:r>
              <a:rPr sz="2600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Martí</a:t>
            </a:r>
            <a:r>
              <a:rPr sz="2600" spc="-5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Luter</a:t>
            </a:r>
            <a:r>
              <a:rPr sz="2600" dirty="0">
                <a:latin typeface="Times New Roman"/>
                <a:cs typeface="Times New Roman"/>
              </a:rPr>
              <a:t>.</a:t>
            </a:r>
          </a:p>
          <a:p>
            <a:pPr marL="590550" lvl="1" indent="-57848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1185" algn="l"/>
              </a:tabLst>
            </a:pPr>
            <a:r>
              <a:rPr sz="260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El</a:t>
            </a:r>
            <a:r>
              <a:rPr sz="2600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calvinisme</a:t>
            </a:r>
            <a:r>
              <a:rPr sz="2600" spc="-5" dirty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589915" lvl="1" indent="-57785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90550" algn="l"/>
              </a:tabLst>
            </a:pPr>
            <a:r>
              <a:rPr sz="2600" spc="-65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L’anglicanisme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3043427"/>
            <a:ext cx="3214116" cy="302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7288" y="3043427"/>
            <a:ext cx="3023616" cy="3025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6623" y="2278378"/>
            <a:ext cx="2548128" cy="4486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798" y="139065"/>
            <a:ext cx="40055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u="none" dirty="0">
                <a:solidFill>
                  <a:schemeClr val="tx1"/>
                </a:solidFill>
              </a:rPr>
              <a:t>1</a:t>
            </a:r>
            <a:r>
              <a:rPr u="none" dirty="0">
                <a:solidFill>
                  <a:schemeClr val="tx1"/>
                </a:solidFill>
              </a:rPr>
              <a:t>.1.- </a:t>
            </a:r>
            <a:r>
              <a:rPr spc="-5" dirty="0">
                <a:solidFill>
                  <a:schemeClr val="tx1"/>
                </a:solidFill>
              </a:rPr>
              <a:t>Causes dels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descobriments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136890" cy="64770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Les principals causes són econòmiques: trobar noves rutes </a:t>
            </a:r>
            <a:r>
              <a:rPr sz="1800" spc="-5" dirty="0">
                <a:latin typeface="Times New Roman"/>
                <a:cs typeface="Times New Roman"/>
              </a:rPr>
              <a:t>marítimes </a:t>
            </a:r>
            <a:r>
              <a:rPr sz="1800" dirty="0">
                <a:latin typeface="Times New Roman"/>
                <a:cs typeface="Times New Roman"/>
              </a:rPr>
              <a:t>per 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comerciar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amb les Índies o </a:t>
            </a:r>
            <a:r>
              <a:rPr sz="1800" spc="-5" dirty="0">
                <a:latin typeface="Times New Roman"/>
                <a:cs typeface="Times New Roman"/>
              </a:rPr>
              <a:t>Orient </a:t>
            </a:r>
            <a:r>
              <a:rPr sz="1800" dirty="0">
                <a:latin typeface="Times New Roman"/>
                <a:cs typeface="Times New Roman"/>
              </a:rPr>
              <a:t>llunyà (espècies, </a:t>
            </a:r>
            <a:r>
              <a:rPr sz="1800" spc="-5" dirty="0">
                <a:latin typeface="Times New Roman"/>
                <a:cs typeface="Times New Roman"/>
              </a:rPr>
              <a:t>seda,...), </a:t>
            </a:r>
            <a:r>
              <a:rPr sz="1800" dirty="0">
                <a:latin typeface="Times New Roman"/>
                <a:cs typeface="Times New Roman"/>
              </a:rPr>
              <a:t>evitant passar per l’imperi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turc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8425180" cy="86423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77800" marR="175260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Tenen </a:t>
            </a:r>
            <a:r>
              <a:rPr sz="1800" dirty="0">
                <a:latin typeface="Times New Roman"/>
                <a:cs typeface="Times New Roman"/>
              </a:rPr>
              <a:t>gran importància les causes científiques i tècniques, ja que els descobriments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sols  seran possibles </a:t>
            </a:r>
            <a:r>
              <a:rPr sz="1800" dirty="0">
                <a:latin typeface="Times New Roman"/>
                <a:cs typeface="Times New Roman"/>
              </a:rPr>
              <a:t>gràcies als avanços en la navegació: </a:t>
            </a:r>
            <a:r>
              <a:rPr sz="1800" spc="-5" dirty="0">
                <a:latin typeface="Times New Roman"/>
                <a:cs typeface="Times New Roman"/>
              </a:rPr>
              <a:t>millors mapes </a:t>
            </a:r>
            <a:r>
              <a:rPr sz="1800" dirty="0">
                <a:latin typeface="Times New Roman"/>
                <a:cs typeface="Times New Roman"/>
              </a:rPr>
              <a:t>(portolans) i vaixells  (caravel·les) i invents com el </a:t>
            </a:r>
            <a:r>
              <a:rPr sz="1800" spc="-5" dirty="0">
                <a:latin typeface="Times New Roman"/>
                <a:cs typeface="Times New Roman"/>
              </a:rPr>
              <a:t>timó, </a:t>
            </a:r>
            <a:r>
              <a:rPr sz="1800" dirty="0">
                <a:latin typeface="Times New Roman"/>
                <a:cs typeface="Times New Roman"/>
              </a:rPr>
              <a:t>la brúixola i </a:t>
            </a:r>
            <a:r>
              <a:rPr sz="1800" spc="-5" dirty="0">
                <a:latin typeface="Times New Roman"/>
                <a:cs typeface="Times New Roman"/>
              </a:rPr>
              <a:t>l’astrolabi (millor </a:t>
            </a:r>
            <a:r>
              <a:rPr sz="1800" dirty="0">
                <a:latin typeface="Times New Roman"/>
                <a:cs typeface="Times New Roman"/>
              </a:rPr>
              <a:t>orientació al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594" y="2349245"/>
            <a:ext cx="8280400" cy="57658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88290" marR="142875" indent="-137160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menor mesura també </a:t>
            </a:r>
            <a:r>
              <a:rPr sz="1800" dirty="0">
                <a:latin typeface="Times New Roman"/>
                <a:cs typeface="Times New Roman"/>
              </a:rPr>
              <a:t>hi ha causes polítiques: desig dels reis de conquerir nous terri-  toris i </a:t>
            </a:r>
            <a:r>
              <a:rPr sz="1800" spc="-10" dirty="0">
                <a:latin typeface="Times New Roman"/>
                <a:cs typeface="Times New Roman"/>
              </a:rPr>
              <a:t>fer-se </a:t>
            </a:r>
            <a:r>
              <a:rPr sz="1800" dirty="0">
                <a:latin typeface="Times New Roman"/>
                <a:cs typeface="Times New Roman"/>
              </a:rPr>
              <a:t>amb or i plata per a </a:t>
            </a:r>
            <a:r>
              <a:rPr sz="1800" spc="-5" dirty="0">
                <a:latin typeface="Times New Roman"/>
                <a:cs typeface="Times New Roman"/>
              </a:rPr>
              <a:t>finançar-se </a:t>
            </a:r>
            <a:r>
              <a:rPr sz="1800" dirty="0">
                <a:latin typeface="Times New Roman"/>
                <a:cs typeface="Times New Roman"/>
              </a:rPr>
              <a:t>i augmentar el </a:t>
            </a:r>
            <a:r>
              <a:rPr sz="1800" spc="-5" dirty="0">
                <a:latin typeface="Times New Roman"/>
                <a:cs typeface="Times New Roman"/>
              </a:rPr>
              <a:t>seu </a:t>
            </a:r>
            <a:r>
              <a:rPr sz="1800" dirty="0">
                <a:latin typeface="Times New Roman"/>
                <a:cs typeface="Times New Roman"/>
              </a:rPr>
              <a:t>poder i la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lang="es-ES" sz="1800" spc="-5" dirty="0">
                <a:latin typeface="Times New Roman"/>
                <a:cs typeface="Times New Roman"/>
              </a:rPr>
              <a:t>v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glòria</a:t>
            </a:r>
          </a:p>
        </p:txBody>
      </p:sp>
      <p:sp>
        <p:nvSpPr>
          <p:cNvPr id="6" name="object 6"/>
          <p:cNvSpPr/>
          <p:nvPr/>
        </p:nvSpPr>
        <p:spPr>
          <a:xfrm>
            <a:off x="108204" y="2997707"/>
            <a:ext cx="4535424" cy="2439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6504" y="5445252"/>
            <a:ext cx="1729740" cy="1193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6723" y="5222746"/>
            <a:ext cx="1395984" cy="1578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28" y="4372354"/>
            <a:ext cx="1665732" cy="2432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2080" y="2985516"/>
            <a:ext cx="3520440" cy="2237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1664" y="2973322"/>
            <a:ext cx="4157472" cy="3863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2915" y="5266690"/>
            <a:ext cx="876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ASTROLABI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7029" y="6610908"/>
            <a:ext cx="878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3724" y="5221604"/>
            <a:ext cx="804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Ú</a:t>
            </a:r>
            <a:r>
              <a:rPr sz="1200" spc="-3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200" spc="-3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03470" y="5950458"/>
            <a:ext cx="1369060" cy="631190"/>
          </a:xfrm>
          <a:custGeom>
            <a:avLst/>
            <a:gdLst/>
            <a:ahLst/>
            <a:cxnLst/>
            <a:rect l="l" t="t" r="r" b="b"/>
            <a:pathLst>
              <a:path w="1369060" h="631190">
                <a:moveTo>
                  <a:pt x="0" y="315467"/>
                </a:moveTo>
                <a:lnTo>
                  <a:pt x="11023" y="258761"/>
                </a:lnTo>
                <a:lnTo>
                  <a:pt x="42805" y="205389"/>
                </a:lnTo>
                <a:lnTo>
                  <a:pt x="93415" y="156243"/>
                </a:lnTo>
                <a:lnTo>
                  <a:pt x="125177" y="133534"/>
                </a:lnTo>
                <a:lnTo>
                  <a:pt x="160921" y="112214"/>
                </a:lnTo>
                <a:lnTo>
                  <a:pt x="200405" y="92397"/>
                </a:lnTo>
                <a:lnTo>
                  <a:pt x="243390" y="74193"/>
                </a:lnTo>
                <a:lnTo>
                  <a:pt x="289633" y="57713"/>
                </a:lnTo>
                <a:lnTo>
                  <a:pt x="338892" y="43069"/>
                </a:lnTo>
                <a:lnTo>
                  <a:pt x="390926" y="30373"/>
                </a:lnTo>
                <a:lnTo>
                  <a:pt x="445495" y="19736"/>
                </a:lnTo>
                <a:lnTo>
                  <a:pt x="502355" y="11268"/>
                </a:lnTo>
                <a:lnTo>
                  <a:pt x="561266" y="5082"/>
                </a:lnTo>
                <a:lnTo>
                  <a:pt x="621987" y="1289"/>
                </a:lnTo>
                <a:lnTo>
                  <a:pt x="684276" y="0"/>
                </a:lnTo>
                <a:lnTo>
                  <a:pt x="746564" y="1289"/>
                </a:lnTo>
                <a:lnTo>
                  <a:pt x="807285" y="5082"/>
                </a:lnTo>
                <a:lnTo>
                  <a:pt x="866196" y="11268"/>
                </a:lnTo>
                <a:lnTo>
                  <a:pt x="923056" y="19736"/>
                </a:lnTo>
                <a:lnTo>
                  <a:pt x="977625" y="30373"/>
                </a:lnTo>
                <a:lnTo>
                  <a:pt x="1029659" y="43069"/>
                </a:lnTo>
                <a:lnTo>
                  <a:pt x="1078918" y="57713"/>
                </a:lnTo>
                <a:lnTo>
                  <a:pt x="1125161" y="74193"/>
                </a:lnTo>
                <a:lnTo>
                  <a:pt x="1168145" y="92397"/>
                </a:lnTo>
                <a:lnTo>
                  <a:pt x="1207630" y="112214"/>
                </a:lnTo>
                <a:lnTo>
                  <a:pt x="1243374" y="133534"/>
                </a:lnTo>
                <a:lnTo>
                  <a:pt x="1275136" y="156243"/>
                </a:lnTo>
                <a:lnTo>
                  <a:pt x="1325746" y="205389"/>
                </a:lnTo>
                <a:lnTo>
                  <a:pt x="1357528" y="258761"/>
                </a:lnTo>
                <a:lnTo>
                  <a:pt x="1368552" y="315467"/>
                </a:lnTo>
                <a:lnTo>
                  <a:pt x="1365755" y="344182"/>
                </a:lnTo>
                <a:lnTo>
                  <a:pt x="1344111" y="399332"/>
                </a:lnTo>
                <a:lnTo>
                  <a:pt x="1302674" y="450703"/>
                </a:lnTo>
                <a:lnTo>
                  <a:pt x="1243374" y="497401"/>
                </a:lnTo>
                <a:lnTo>
                  <a:pt x="1207630" y="518721"/>
                </a:lnTo>
                <a:lnTo>
                  <a:pt x="1168146" y="538538"/>
                </a:lnTo>
                <a:lnTo>
                  <a:pt x="1125161" y="556742"/>
                </a:lnTo>
                <a:lnTo>
                  <a:pt x="1078918" y="573222"/>
                </a:lnTo>
                <a:lnTo>
                  <a:pt x="1029659" y="587866"/>
                </a:lnTo>
                <a:lnTo>
                  <a:pt x="977625" y="600562"/>
                </a:lnTo>
                <a:lnTo>
                  <a:pt x="923056" y="611199"/>
                </a:lnTo>
                <a:lnTo>
                  <a:pt x="866196" y="619667"/>
                </a:lnTo>
                <a:lnTo>
                  <a:pt x="807285" y="625853"/>
                </a:lnTo>
                <a:lnTo>
                  <a:pt x="746564" y="629646"/>
                </a:lnTo>
                <a:lnTo>
                  <a:pt x="684276" y="630935"/>
                </a:lnTo>
                <a:lnTo>
                  <a:pt x="621987" y="629646"/>
                </a:lnTo>
                <a:lnTo>
                  <a:pt x="561266" y="625853"/>
                </a:lnTo>
                <a:lnTo>
                  <a:pt x="502355" y="619667"/>
                </a:lnTo>
                <a:lnTo>
                  <a:pt x="445495" y="611199"/>
                </a:lnTo>
                <a:lnTo>
                  <a:pt x="390926" y="600562"/>
                </a:lnTo>
                <a:lnTo>
                  <a:pt x="338892" y="587866"/>
                </a:lnTo>
                <a:lnTo>
                  <a:pt x="289633" y="573222"/>
                </a:lnTo>
                <a:lnTo>
                  <a:pt x="243390" y="556742"/>
                </a:lnTo>
                <a:lnTo>
                  <a:pt x="200406" y="538538"/>
                </a:lnTo>
                <a:lnTo>
                  <a:pt x="160921" y="518721"/>
                </a:lnTo>
                <a:lnTo>
                  <a:pt x="125177" y="497401"/>
                </a:lnTo>
                <a:lnTo>
                  <a:pt x="93415" y="474692"/>
                </a:lnTo>
                <a:lnTo>
                  <a:pt x="42805" y="425546"/>
                </a:lnTo>
                <a:lnTo>
                  <a:pt x="11023" y="372174"/>
                </a:lnTo>
                <a:lnTo>
                  <a:pt x="0" y="315467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475" y="152319"/>
            <a:ext cx="3399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.1.-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Causes </a:t>
            </a:r>
            <a:r>
              <a:rPr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de la</a:t>
            </a:r>
            <a:r>
              <a:rPr spc="-60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Reforma</a:t>
            </a:r>
            <a:r>
              <a:rPr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568055" cy="115252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28905" marR="128270" indent="635" algn="ctr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Times New Roman"/>
                <a:cs typeface="Times New Roman"/>
              </a:rPr>
              <a:t>La </a:t>
            </a:r>
            <a:r>
              <a:rPr sz="1800" spc="-5" dirty="0">
                <a:latin typeface="Times New Roman"/>
                <a:cs typeface="Times New Roman"/>
              </a:rPr>
              <a:t>Reforma protestant </a:t>
            </a:r>
            <a:r>
              <a:rPr sz="1800" dirty="0">
                <a:latin typeface="Times New Roman"/>
                <a:cs typeface="Times New Roman"/>
              </a:rPr>
              <a:t>es va produir pel malestar </a:t>
            </a:r>
            <a:r>
              <a:rPr sz="1800" spc="-5" dirty="0">
                <a:latin typeface="Times New Roman"/>
                <a:cs typeface="Times New Roman"/>
              </a:rPr>
              <a:t>d’amplis sector </a:t>
            </a:r>
            <a:r>
              <a:rPr sz="1800" dirty="0">
                <a:latin typeface="Times New Roman"/>
                <a:cs typeface="Times New Roman"/>
              </a:rPr>
              <a:t>amb una </a:t>
            </a:r>
            <a:r>
              <a:rPr sz="1800" spc="-5" dirty="0">
                <a:latin typeface="Times New Roman"/>
                <a:cs typeface="Times New Roman"/>
              </a:rPr>
              <a:t>Església </a:t>
            </a:r>
            <a:r>
              <a:rPr sz="1800" dirty="0">
                <a:latin typeface="Times New Roman"/>
                <a:cs typeface="Times New Roman"/>
              </a:rPr>
              <a:t>on el  luxe era exagerat, els seus </a:t>
            </a:r>
            <a:r>
              <a:rPr sz="1800" spc="-5" dirty="0">
                <a:latin typeface="Times New Roman"/>
                <a:cs typeface="Times New Roman"/>
              </a:rPr>
              <a:t>membres </a:t>
            </a:r>
            <a:r>
              <a:rPr sz="1800" dirty="0">
                <a:latin typeface="Times New Roman"/>
                <a:cs typeface="Times New Roman"/>
              </a:rPr>
              <a:t>tenien una </a:t>
            </a:r>
            <a:r>
              <a:rPr sz="1800" spc="-5" dirty="0">
                <a:latin typeface="Times New Roman"/>
                <a:cs typeface="Times New Roman"/>
              </a:rPr>
              <a:t>escassa </a:t>
            </a:r>
            <a:r>
              <a:rPr sz="1800" dirty="0">
                <a:latin typeface="Times New Roman"/>
                <a:cs typeface="Times New Roman"/>
              </a:rPr>
              <a:t>cultura i no feien el que predicaven  (relaxació de </a:t>
            </a:r>
            <a:r>
              <a:rPr sz="1800" spc="-5" dirty="0">
                <a:latin typeface="Times New Roman"/>
                <a:cs typeface="Times New Roman"/>
              </a:rPr>
              <a:t>costums), </a:t>
            </a:r>
            <a:r>
              <a:rPr sz="1800" dirty="0">
                <a:latin typeface="Times New Roman"/>
                <a:cs typeface="Times New Roman"/>
              </a:rPr>
              <a:t>els càrrecs eclesiàstics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compraven i venien </a:t>
            </a:r>
            <a:r>
              <a:rPr sz="1800" spc="-5" dirty="0">
                <a:latin typeface="Times New Roman"/>
                <a:cs typeface="Times New Roman"/>
              </a:rPr>
              <a:t>(simonia) </a:t>
            </a:r>
            <a:r>
              <a:rPr sz="1800" dirty="0">
                <a:latin typeface="Times New Roman"/>
                <a:cs typeface="Times New Roman"/>
              </a:rPr>
              <a:t>i 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venien  butlles i indulgències als creients per a </a:t>
            </a:r>
            <a:r>
              <a:rPr sz="1800" spc="-5" dirty="0">
                <a:latin typeface="Times New Roman"/>
                <a:cs typeface="Times New Roman"/>
              </a:rPr>
              <a:t>perdonar-los </a:t>
            </a:r>
            <a:r>
              <a:rPr sz="1800" dirty="0">
                <a:latin typeface="Times New Roman"/>
                <a:cs typeface="Times New Roman"/>
              </a:rPr>
              <a:t>els pecats i anar al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paradís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1938526"/>
            <a:ext cx="3592067" cy="4875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5928" y="1976626"/>
            <a:ext cx="4498848" cy="483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783" y="139065"/>
            <a:ext cx="4052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.2.- </a:t>
            </a:r>
            <a:r>
              <a:rPr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La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Reforma </a:t>
            </a:r>
            <a:r>
              <a:rPr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de Martí</a:t>
            </a:r>
            <a:r>
              <a:rPr spc="-9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Luter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4823460" cy="59503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Martí </a:t>
            </a:r>
            <a:r>
              <a:rPr sz="1800" spc="-15" dirty="0">
                <a:latin typeface="Times New Roman"/>
                <a:cs typeface="Times New Roman"/>
              </a:rPr>
              <a:t>Luter, </a:t>
            </a:r>
            <a:r>
              <a:rPr sz="1800" dirty="0">
                <a:latin typeface="Times New Roman"/>
                <a:cs typeface="Times New Roman"/>
              </a:rPr>
              <a:t>frare </a:t>
            </a:r>
            <a:r>
              <a:rPr sz="1800" spc="-15" dirty="0">
                <a:latin typeface="Times New Roman"/>
                <a:cs typeface="Times New Roman"/>
              </a:rPr>
              <a:t>alemany, </a:t>
            </a:r>
            <a:r>
              <a:rPr sz="1800" dirty="0">
                <a:latin typeface="Times New Roman"/>
                <a:cs typeface="Times New Roman"/>
              </a:rPr>
              <a:t>va enunciar les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</a:t>
            </a:r>
            <a:r>
              <a:rPr lang="es-ES" sz="180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es</a:t>
            </a:r>
          </a:p>
          <a:p>
            <a:pPr marL="23241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crítiques a </a:t>
            </a:r>
            <a:r>
              <a:rPr sz="1800" spc="-5" dirty="0">
                <a:latin typeface="Times New Roman"/>
                <a:cs typeface="Times New Roman"/>
              </a:rPr>
              <a:t>l’Església </a:t>
            </a:r>
            <a:r>
              <a:rPr sz="1800" dirty="0">
                <a:latin typeface="Times New Roman"/>
                <a:cs typeface="Times New Roman"/>
              </a:rPr>
              <a:t>i la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lang="es-ES" sz="1800" spc="-5" dirty="0">
                <a:latin typeface="Times New Roman"/>
                <a:cs typeface="Times New Roman"/>
              </a:rPr>
              <a:t>v</a:t>
            </a:r>
            <a:r>
              <a:rPr sz="1800" spc="-5" dirty="0">
                <a:latin typeface="Times New Roman"/>
                <a:cs typeface="Times New Roman"/>
              </a:rPr>
              <a:t>a Reforma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1517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4823460" cy="115252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30810" marR="127635" algn="ctr">
              <a:lnSpc>
                <a:spcPct val="100000"/>
              </a:lnSpc>
              <a:spcBef>
                <a:spcPts val="150"/>
              </a:spcBef>
            </a:pPr>
            <a:r>
              <a:rPr sz="1800" dirty="0">
                <a:latin typeface="Times New Roman"/>
                <a:cs typeface="Times New Roman"/>
              </a:rPr>
              <a:t>Condemna les riqueses de </a:t>
            </a:r>
            <a:r>
              <a:rPr sz="1800" spc="-5" dirty="0">
                <a:latin typeface="Times New Roman"/>
                <a:cs typeface="Times New Roman"/>
              </a:rPr>
              <a:t>l’Església </a:t>
            </a:r>
            <a:r>
              <a:rPr sz="1800" dirty="0">
                <a:latin typeface="Times New Roman"/>
                <a:cs typeface="Times New Roman"/>
              </a:rPr>
              <a:t>i la venda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 butlles i indulgències i nega l’autoritat del papa,  els </a:t>
            </a:r>
            <a:r>
              <a:rPr sz="1800" spc="-5" dirty="0">
                <a:latin typeface="Times New Roman"/>
                <a:cs typeface="Times New Roman"/>
              </a:rPr>
              <a:t>ordes </a:t>
            </a:r>
            <a:r>
              <a:rPr sz="1800" dirty="0">
                <a:latin typeface="Times New Roman"/>
                <a:cs typeface="Times New Roman"/>
              </a:rPr>
              <a:t>religiosos, el culte a les imatges (Mare  de </a:t>
            </a:r>
            <a:r>
              <a:rPr sz="1800" spc="-5" dirty="0">
                <a:latin typeface="Times New Roman"/>
                <a:cs typeface="Times New Roman"/>
              </a:rPr>
              <a:t>Déu </a:t>
            </a: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spc="-5" dirty="0">
                <a:latin typeface="Times New Roman"/>
                <a:cs typeface="Times New Roman"/>
              </a:rPr>
              <a:t>sants) </a:t>
            </a:r>
            <a:r>
              <a:rPr sz="1800" dirty="0">
                <a:latin typeface="Times New Roman"/>
                <a:cs typeface="Times New Roman"/>
              </a:rPr>
              <a:t>i quasi tots els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sagraments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75020" y="332231"/>
            <a:ext cx="3169920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2515" y="2301238"/>
            <a:ext cx="3392424" cy="453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677" y="4581904"/>
            <a:ext cx="5401310" cy="2235835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 marR="125730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Times New Roman"/>
                <a:cs typeface="Times New Roman"/>
              </a:rPr>
              <a:t>21. </a:t>
            </a:r>
            <a:r>
              <a:rPr sz="1400" spc="-5" dirty="0">
                <a:latin typeface="Times New Roman"/>
                <a:cs typeface="Times New Roman"/>
              </a:rPr>
              <a:t>S’enganyen </a:t>
            </a:r>
            <a:r>
              <a:rPr sz="1400" dirty="0">
                <a:latin typeface="Times New Roman"/>
                <a:cs typeface="Times New Roman"/>
              </a:rPr>
              <a:t>aquells predicadors </a:t>
            </a:r>
            <a:r>
              <a:rPr sz="1400" spc="-5" dirty="0">
                <a:latin typeface="Times New Roman"/>
                <a:cs typeface="Times New Roman"/>
              </a:rPr>
              <a:t>d’indulgències </a:t>
            </a:r>
            <a:r>
              <a:rPr sz="1400" dirty="0">
                <a:latin typeface="Times New Roman"/>
                <a:cs typeface="Times New Roman"/>
              </a:rPr>
              <a:t>que diuen que per les  indulgències papals </a:t>
            </a:r>
            <a:r>
              <a:rPr sz="1400" spc="-5" dirty="0">
                <a:latin typeface="Times New Roman"/>
                <a:cs typeface="Times New Roman"/>
              </a:rPr>
              <a:t>l’home </a:t>
            </a:r>
            <a:r>
              <a:rPr sz="1400" dirty="0">
                <a:latin typeface="Times New Roman"/>
                <a:cs typeface="Times New Roman"/>
              </a:rPr>
              <a:t>queda </a:t>
            </a:r>
            <a:r>
              <a:rPr sz="1400" spc="-5" dirty="0">
                <a:latin typeface="Times New Roman"/>
                <a:cs typeface="Times New Roman"/>
              </a:rPr>
              <a:t>lliure </a:t>
            </a:r>
            <a:r>
              <a:rPr sz="1400" dirty="0">
                <a:latin typeface="Times New Roman"/>
                <a:cs typeface="Times New Roman"/>
              </a:rPr>
              <a:t>de tota pena i es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salva.</a:t>
            </a:r>
            <a:endParaRPr sz="1400">
              <a:latin typeface="Times New Roman"/>
              <a:cs typeface="Times New Roman"/>
            </a:endParaRPr>
          </a:p>
          <a:p>
            <a:pPr marL="90805" marR="26352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32. Seran eternament </a:t>
            </a:r>
            <a:r>
              <a:rPr sz="1400" spc="-5" dirty="0">
                <a:latin typeface="Times New Roman"/>
                <a:cs typeface="Times New Roman"/>
              </a:rPr>
              <a:t>condemnats junt </a:t>
            </a:r>
            <a:r>
              <a:rPr sz="1400" dirty="0">
                <a:latin typeface="Times New Roman"/>
                <a:cs typeface="Times New Roman"/>
              </a:rPr>
              <a:t>a aquells que les prediquen, tots  aquells que creguen que les cartes </a:t>
            </a:r>
            <a:r>
              <a:rPr sz="1400" spc="-5" dirty="0">
                <a:latin typeface="Times New Roman"/>
                <a:cs typeface="Times New Roman"/>
              </a:rPr>
              <a:t>d’indulgència </a:t>
            </a:r>
            <a:r>
              <a:rPr sz="1400" dirty="0">
                <a:latin typeface="Times New Roman"/>
                <a:cs typeface="Times New Roman"/>
              </a:rPr>
              <a:t>els asseguren la  salvació.</a:t>
            </a:r>
            <a:endParaRPr sz="1400">
              <a:latin typeface="Times New Roman"/>
              <a:cs typeface="Times New Roman"/>
            </a:endParaRPr>
          </a:p>
          <a:p>
            <a:pPr marL="357505" indent="-266700">
              <a:lnSpc>
                <a:spcPct val="100000"/>
              </a:lnSpc>
              <a:buAutoNum type="arabicPeriod" startAt="43"/>
              <a:tabLst>
                <a:tab pos="357505" algn="l"/>
              </a:tabLst>
            </a:pPr>
            <a:r>
              <a:rPr sz="1400" spc="-5" dirty="0">
                <a:latin typeface="Times New Roman"/>
                <a:cs typeface="Times New Roman"/>
              </a:rPr>
              <a:t>S’ha d’ensenyar </a:t>
            </a:r>
            <a:r>
              <a:rPr sz="1400" dirty="0">
                <a:latin typeface="Times New Roman"/>
                <a:cs typeface="Times New Roman"/>
              </a:rPr>
              <a:t>als cristians que aquell que </a:t>
            </a:r>
            <a:r>
              <a:rPr sz="1400" spc="5" dirty="0">
                <a:latin typeface="Times New Roman"/>
                <a:cs typeface="Times New Roman"/>
              </a:rPr>
              <a:t>done </a:t>
            </a:r>
            <a:r>
              <a:rPr sz="1400" dirty="0">
                <a:latin typeface="Times New Roman"/>
                <a:cs typeface="Times New Roman"/>
              </a:rPr>
              <a:t>als pobres o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ajude</a:t>
            </a:r>
            <a:endParaRPr sz="14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als necessitats obrarà </a:t>
            </a:r>
            <a:r>
              <a:rPr sz="1400" spc="-5" dirty="0">
                <a:latin typeface="Times New Roman"/>
                <a:cs typeface="Times New Roman"/>
              </a:rPr>
              <a:t>millor </a:t>
            </a:r>
            <a:r>
              <a:rPr sz="1400" dirty="0">
                <a:latin typeface="Times New Roman"/>
                <a:cs typeface="Times New Roman"/>
              </a:rPr>
              <a:t>que aquell que </a:t>
            </a:r>
            <a:r>
              <a:rPr sz="1400" spc="-5" dirty="0">
                <a:latin typeface="Times New Roman"/>
                <a:cs typeface="Times New Roman"/>
              </a:rPr>
              <a:t>compre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indulgències.</a:t>
            </a:r>
            <a:endParaRPr sz="1400">
              <a:latin typeface="Times New Roman"/>
              <a:cs typeface="Times New Roman"/>
            </a:endParaRPr>
          </a:p>
          <a:p>
            <a:pPr marL="90805" marR="221615">
              <a:lnSpc>
                <a:spcPct val="100000"/>
              </a:lnSpc>
              <a:spcBef>
                <a:spcPts val="5"/>
              </a:spcBef>
              <a:buAutoNum type="arabicPeriod" startAt="44"/>
              <a:tabLst>
                <a:tab pos="357505" algn="l"/>
              </a:tabLst>
            </a:pPr>
            <a:r>
              <a:rPr sz="1400" spc="-5" dirty="0">
                <a:latin typeface="Times New Roman"/>
                <a:cs typeface="Times New Roman"/>
              </a:rPr>
              <a:t>Per </a:t>
            </a:r>
            <a:r>
              <a:rPr sz="1400" dirty="0">
                <a:latin typeface="Times New Roman"/>
                <a:cs typeface="Times New Roman"/>
              </a:rPr>
              <a:t>l’exercici de la caritat </a:t>
            </a:r>
            <a:r>
              <a:rPr sz="1400" spc="-5" dirty="0">
                <a:latin typeface="Times New Roman"/>
                <a:cs typeface="Times New Roman"/>
              </a:rPr>
              <a:t>l’home </a:t>
            </a:r>
            <a:r>
              <a:rPr sz="1400" dirty="0">
                <a:latin typeface="Times New Roman"/>
                <a:cs typeface="Times New Roman"/>
              </a:rPr>
              <a:t>es fa </a:t>
            </a:r>
            <a:r>
              <a:rPr sz="1400" spc="-15" dirty="0">
                <a:latin typeface="Times New Roman"/>
                <a:cs typeface="Times New Roman"/>
              </a:rPr>
              <a:t>millor. </a:t>
            </a:r>
            <a:r>
              <a:rPr sz="1400" spc="-5" dirty="0">
                <a:latin typeface="Times New Roman"/>
                <a:cs typeface="Times New Roman"/>
              </a:rPr>
              <a:t>Les </a:t>
            </a:r>
            <a:r>
              <a:rPr sz="1400" dirty="0">
                <a:latin typeface="Times New Roman"/>
                <a:cs typeface="Times New Roman"/>
              </a:rPr>
              <a:t>indulgències, pel  contrari, no </a:t>
            </a:r>
            <a:r>
              <a:rPr sz="1400" spc="-5" dirty="0">
                <a:latin typeface="Times New Roman"/>
                <a:cs typeface="Times New Roman"/>
              </a:rPr>
              <a:t>milloren, </a:t>
            </a:r>
            <a:r>
              <a:rPr sz="1400" dirty="0">
                <a:latin typeface="Times New Roman"/>
                <a:cs typeface="Times New Roman"/>
              </a:rPr>
              <a:t>no </a:t>
            </a:r>
            <a:r>
              <a:rPr sz="1400" spc="-5" dirty="0">
                <a:latin typeface="Times New Roman"/>
                <a:cs typeface="Times New Roman"/>
              </a:rPr>
              <a:t>eximeixen </a:t>
            </a:r>
            <a:r>
              <a:rPr sz="1400" dirty="0">
                <a:latin typeface="Times New Roman"/>
                <a:cs typeface="Times New Roman"/>
              </a:rPr>
              <a:t>de la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pena.</a:t>
            </a:r>
            <a:endParaRPr sz="1400">
              <a:latin typeface="Times New Roman"/>
              <a:cs typeface="Times New Roman"/>
            </a:endParaRPr>
          </a:p>
          <a:p>
            <a:pPr marL="1836420">
              <a:lnSpc>
                <a:spcPct val="100000"/>
              </a:lnSpc>
            </a:pPr>
            <a:r>
              <a:rPr sz="1400" spc="-20" dirty="0">
                <a:latin typeface="Times New Roman"/>
                <a:cs typeface="Times New Roman"/>
              </a:rPr>
              <a:t>MARTÍ </a:t>
            </a:r>
            <a:r>
              <a:rPr sz="1400" spc="-5" dirty="0">
                <a:latin typeface="Times New Roman"/>
                <a:cs typeface="Times New Roman"/>
              </a:rPr>
              <a:t>LUTER: </a:t>
            </a:r>
            <a:r>
              <a:rPr sz="1400" i="1" dirty="0">
                <a:latin typeface="Times New Roman"/>
                <a:cs typeface="Times New Roman"/>
              </a:rPr>
              <a:t>Les 95 tesis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10" dirty="0">
                <a:latin typeface="Times New Roman"/>
                <a:cs typeface="Times New Roman"/>
              </a:rPr>
              <a:t>Wittenberg,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1517.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965" y="2637282"/>
            <a:ext cx="5400040" cy="187325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9535" marR="269875" algn="just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latin typeface="Times New Roman"/>
                <a:cs typeface="Times New Roman"/>
              </a:rPr>
              <a:t>Per què el Papa, qui té una riquesa </a:t>
            </a:r>
            <a:r>
              <a:rPr sz="1400" spc="-10" dirty="0">
                <a:latin typeface="Times New Roman"/>
                <a:cs typeface="Times New Roman"/>
              </a:rPr>
              <a:t>major </a:t>
            </a:r>
            <a:r>
              <a:rPr sz="1400" dirty="0">
                <a:latin typeface="Times New Roman"/>
                <a:cs typeface="Times New Roman"/>
              </a:rPr>
              <a:t>que la de </a:t>
            </a:r>
            <a:r>
              <a:rPr sz="1400" spc="-5" dirty="0">
                <a:latin typeface="Times New Roman"/>
                <a:cs typeface="Times New Roman"/>
              </a:rPr>
              <a:t>molts </a:t>
            </a:r>
            <a:r>
              <a:rPr sz="1400" dirty="0">
                <a:latin typeface="Times New Roman"/>
                <a:cs typeface="Times New Roman"/>
              </a:rPr>
              <a:t>grans rics, no  edifica al </a:t>
            </a:r>
            <a:r>
              <a:rPr sz="1400" spc="-10" dirty="0">
                <a:latin typeface="Times New Roman"/>
                <a:cs typeface="Times New Roman"/>
              </a:rPr>
              <a:t>menys </a:t>
            </a:r>
            <a:r>
              <a:rPr sz="1400" dirty="0">
                <a:latin typeface="Times New Roman"/>
                <a:cs typeface="Times New Roman"/>
              </a:rPr>
              <a:t>la basílica de Sant Pere </a:t>
            </a:r>
            <a:r>
              <a:rPr sz="1400" spc="-10" dirty="0">
                <a:latin typeface="Times New Roman"/>
                <a:cs typeface="Times New Roman"/>
              </a:rPr>
              <a:t>amb </a:t>
            </a:r>
            <a:r>
              <a:rPr sz="1400" dirty="0">
                <a:latin typeface="Times New Roman"/>
                <a:cs typeface="Times New Roman"/>
              </a:rPr>
              <a:t>els seus propis diners, en  lloc de </a:t>
            </a:r>
            <a:r>
              <a:rPr sz="1400" spc="-5" dirty="0">
                <a:latin typeface="Times New Roman"/>
                <a:cs typeface="Times New Roman"/>
              </a:rPr>
              <a:t>fer-ho </a:t>
            </a:r>
            <a:r>
              <a:rPr sz="1400" spc="-10" dirty="0">
                <a:latin typeface="Times New Roman"/>
                <a:cs typeface="Times New Roman"/>
              </a:rPr>
              <a:t>amb </a:t>
            </a:r>
            <a:r>
              <a:rPr sz="1400" dirty="0">
                <a:latin typeface="Times New Roman"/>
                <a:cs typeface="Times New Roman"/>
              </a:rPr>
              <a:t>els dels pobres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fidels?</a:t>
            </a:r>
            <a:endParaRPr sz="1400">
              <a:latin typeface="Times New Roman"/>
              <a:cs typeface="Times New Roman"/>
            </a:endParaRPr>
          </a:p>
          <a:p>
            <a:pPr marL="89535" marR="10604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Les </a:t>
            </a:r>
            <a:r>
              <a:rPr sz="1400" dirty="0">
                <a:latin typeface="Times New Roman"/>
                <a:cs typeface="Times New Roman"/>
              </a:rPr>
              <a:t>indulgències, per les quals els predicadors </a:t>
            </a:r>
            <a:r>
              <a:rPr sz="1400" spc="-5" dirty="0">
                <a:latin typeface="Times New Roman"/>
                <a:cs typeface="Times New Roman"/>
              </a:rPr>
              <a:t>prometen </a:t>
            </a:r>
            <a:r>
              <a:rPr sz="1400" dirty="0">
                <a:latin typeface="Times New Roman"/>
                <a:cs typeface="Times New Roman"/>
              </a:rPr>
              <a:t>grans </a:t>
            </a:r>
            <a:r>
              <a:rPr sz="1400" spc="-5" dirty="0">
                <a:latin typeface="Times New Roman"/>
                <a:cs typeface="Times New Roman"/>
              </a:rPr>
              <a:t>mèrits, </a:t>
            </a:r>
            <a:r>
              <a:rPr sz="1400" dirty="0">
                <a:latin typeface="Times New Roman"/>
                <a:cs typeface="Times New Roman"/>
              </a:rPr>
              <a:t>no  tenen </a:t>
            </a:r>
            <a:r>
              <a:rPr sz="1400" spc="-10" dirty="0">
                <a:latin typeface="Times New Roman"/>
                <a:cs typeface="Times New Roman"/>
              </a:rPr>
              <a:t>més </a:t>
            </a:r>
            <a:r>
              <a:rPr sz="1400" dirty="0">
                <a:latin typeface="Times New Roman"/>
                <a:cs typeface="Times New Roman"/>
              </a:rPr>
              <a:t>que un, el de donar diners. Cal ensenyar als cristians que allò  que es dóna als pobres o </a:t>
            </a:r>
            <a:r>
              <a:rPr sz="1400" spc="-5" dirty="0">
                <a:latin typeface="Times New Roman"/>
                <a:cs typeface="Times New Roman"/>
              </a:rPr>
              <a:t>l’ajuda </a:t>
            </a:r>
            <a:r>
              <a:rPr sz="1400" dirty="0">
                <a:latin typeface="Times New Roman"/>
                <a:cs typeface="Times New Roman"/>
              </a:rPr>
              <a:t>als necessitats és </a:t>
            </a:r>
            <a:r>
              <a:rPr sz="1400" spc="-5" dirty="0">
                <a:latin typeface="Times New Roman"/>
                <a:cs typeface="Times New Roman"/>
              </a:rPr>
              <a:t>millor </a:t>
            </a:r>
            <a:r>
              <a:rPr sz="1400" dirty="0">
                <a:latin typeface="Times New Roman"/>
                <a:cs typeface="Times New Roman"/>
              </a:rPr>
              <a:t>que </a:t>
            </a:r>
            <a:r>
              <a:rPr sz="1400" spc="-5" dirty="0">
                <a:latin typeface="Times New Roman"/>
                <a:cs typeface="Times New Roman"/>
              </a:rPr>
              <a:t>guanyar  </a:t>
            </a:r>
            <a:r>
              <a:rPr sz="1400" dirty="0">
                <a:latin typeface="Times New Roman"/>
                <a:cs typeface="Times New Roman"/>
              </a:rPr>
              <a:t>indulgències.</a:t>
            </a:r>
            <a:endParaRPr sz="1400">
              <a:latin typeface="Times New Roman"/>
              <a:cs typeface="Times New Roman"/>
            </a:endParaRPr>
          </a:p>
          <a:p>
            <a:pPr marL="1835150">
              <a:lnSpc>
                <a:spcPct val="100000"/>
              </a:lnSpc>
            </a:pPr>
            <a:r>
              <a:rPr sz="1400" spc="-20" dirty="0">
                <a:latin typeface="Times New Roman"/>
                <a:cs typeface="Times New Roman"/>
              </a:rPr>
              <a:t>MARTÍ </a:t>
            </a:r>
            <a:r>
              <a:rPr sz="1400" spc="-5" dirty="0">
                <a:latin typeface="Times New Roman"/>
                <a:cs typeface="Times New Roman"/>
              </a:rPr>
              <a:t>LUTER: </a:t>
            </a:r>
            <a:r>
              <a:rPr sz="1400" i="1" dirty="0">
                <a:latin typeface="Times New Roman"/>
                <a:cs typeface="Times New Roman"/>
              </a:rPr>
              <a:t>Les 95 tesis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10" dirty="0">
                <a:latin typeface="Times New Roman"/>
                <a:cs typeface="Times New Roman"/>
              </a:rPr>
              <a:t>Wittenberg,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1517.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0414" y="139065"/>
            <a:ext cx="4052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.2.- </a:t>
            </a:r>
            <a:r>
              <a:rPr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La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Reforma </a:t>
            </a:r>
            <a:r>
              <a:rPr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de Martí</a:t>
            </a:r>
            <a:r>
              <a:rPr spc="-9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Luter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7344409" cy="1162498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40970" marR="137160" algn="ctr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latin typeface="Times New Roman"/>
                <a:cs typeface="Times New Roman"/>
              </a:rPr>
              <a:t>La religió protestant luterana es basarà en la salvació </a:t>
            </a:r>
            <a:r>
              <a:rPr sz="1800" spc="-5" dirty="0">
                <a:latin typeface="Times New Roman"/>
                <a:cs typeface="Times New Roman"/>
              </a:rPr>
              <a:t>per </a:t>
            </a:r>
            <a:r>
              <a:rPr sz="1800" dirty="0">
                <a:latin typeface="Times New Roman"/>
                <a:cs typeface="Times New Roman"/>
              </a:rPr>
              <a:t>la fe (creure en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Déu  </a:t>
            </a:r>
            <a:r>
              <a:rPr sz="1800" dirty="0">
                <a:latin typeface="Times New Roman"/>
                <a:cs typeface="Times New Roman"/>
              </a:rPr>
              <a:t>ja te porta al paradís, </a:t>
            </a:r>
            <a:r>
              <a:rPr sz="1800" spc="-5" dirty="0">
                <a:latin typeface="Times New Roman"/>
                <a:cs typeface="Times New Roman"/>
              </a:rPr>
              <a:t>sense </a:t>
            </a:r>
            <a:r>
              <a:rPr sz="1800" dirty="0">
                <a:latin typeface="Times New Roman"/>
                <a:cs typeface="Times New Roman"/>
              </a:rPr>
              <a:t>importar les </a:t>
            </a:r>
            <a:r>
              <a:rPr sz="1800" spc="-5" dirty="0">
                <a:latin typeface="Times New Roman"/>
                <a:cs typeface="Times New Roman"/>
              </a:rPr>
              <a:t>obres), </a:t>
            </a:r>
            <a:r>
              <a:rPr sz="1800" dirty="0">
                <a:latin typeface="Times New Roman"/>
                <a:cs typeface="Times New Roman"/>
              </a:rPr>
              <a:t>l’autoritat de la Bíblia i el  sacerdoci universal (</a:t>
            </a:r>
            <a:r>
              <a:rPr sz="1800" dirty="0" err="1">
                <a:latin typeface="Times New Roman"/>
                <a:cs typeface="Times New Roman"/>
              </a:rPr>
              <a:t>cadascú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lang="es-ES" sz="1800" dirty="0" err="1">
                <a:latin typeface="Times New Roman"/>
                <a:cs typeface="Times New Roman"/>
              </a:rPr>
              <a:t>llegeix</a:t>
            </a:r>
            <a:r>
              <a:rPr sz="1800" dirty="0">
                <a:latin typeface="Times New Roman"/>
                <a:cs typeface="Times New Roman"/>
              </a:rPr>
              <a:t> la Bíblia i la interpreta, </a:t>
            </a:r>
            <a:r>
              <a:rPr sz="1800" spc="-5" dirty="0">
                <a:latin typeface="Times New Roman"/>
                <a:cs typeface="Times New Roman"/>
              </a:rPr>
              <a:t>sense necessitat </a:t>
            </a:r>
            <a:r>
              <a:rPr sz="1800" dirty="0">
                <a:latin typeface="Times New Roman"/>
                <a:cs typeface="Times New Roman"/>
              </a:rPr>
              <a:t>de  </a:t>
            </a:r>
            <a:r>
              <a:rPr sz="1800" spc="-5" dirty="0">
                <a:latin typeface="Times New Roman"/>
                <a:cs typeface="Times New Roman"/>
              </a:rPr>
              <a:t>sacerdots) </a:t>
            </a:r>
            <a:r>
              <a:rPr sz="1800" dirty="0">
                <a:latin typeface="Times New Roman"/>
                <a:cs typeface="Times New Roman"/>
              </a:rPr>
              <a:t>i la reducció dels </a:t>
            </a:r>
            <a:r>
              <a:rPr sz="1800" spc="-5" dirty="0">
                <a:latin typeface="Times New Roman"/>
                <a:cs typeface="Times New Roman"/>
              </a:rPr>
              <a:t>sagraments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dos (baptisme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eucaristia)</a:t>
            </a:r>
          </a:p>
        </p:txBody>
      </p:sp>
      <p:sp>
        <p:nvSpPr>
          <p:cNvPr id="4" name="object 4"/>
          <p:cNvSpPr/>
          <p:nvPr/>
        </p:nvSpPr>
        <p:spPr>
          <a:xfrm>
            <a:off x="6815328" y="1940051"/>
            <a:ext cx="2205228" cy="14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1" y="4358639"/>
            <a:ext cx="4018788" cy="2499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6323" y="3428998"/>
            <a:ext cx="4992624" cy="3378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1134" y="2599182"/>
            <a:ext cx="1943100" cy="807720"/>
          </a:xfrm>
          <a:custGeom>
            <a:avLst/>
            <a:gdLst/>
            <a:ahLst/>
            <a:cxnLst/>
            <a:rect l="l" t="t" r="r" b="b"/>
            <a:pathLst>
              <a:path w="1943100" h="807720">
                <a:moveTo>
                  <a:pt x="971550" y="0"/>
                </a:moveTo>
                <a:lnTo>
                  <a:pt x="905031" y="931"/>
                </a:lnTo>
                <a:lnTo>
                  <a:pt x="839715" y="3687"/>
                </a:lnTo>
                <a:lnTo>
                  <a:pt x="775747" y="8206"/>
                </a:lnTo>
                <a:lnTo>
                  <a:pt x="713272" y="14428"/>
                </a:lnTo>
                <a:lnTo>
                  <a:pt x="652434" y="22293"/>
                </a:lnTo>
                <a:lnTo>
                  <a:pt x="593377" y="31742"/>
                </a:lnTo>
                <a:lnTo>
                  <a:pt x="536247" y="42712"/>
                </a:lnTo>
                <a:lnTo>
                  <a:pt x="481188" y="55146"/>
                </a:lnTo>
                <a:lnTo>
                  <a:pt x="428345" y="68981"/>
                </a:lnTo>
                <a:lnTo>
                  <a:pt x="377863" y="84159"/>
                </a:lnTo>
                <a:lnTo>
                  <a:pt x="329886" y="100619"/>
                </a:lnTo>
                <a:lnTo>
                  <a:pt x="284559" y="118300"/>
                </a:lnTo>
                <a:lnTo>
                  <a:pt x="242026" y="137143"/>
                </a:lnTo>
                <a:lnTo>
                  <a:pt x="202433" y="157087"/>
                </a:lnTo>
                <a:lnTo>
                  <a:pt x="165924" y="178072"/>
                </a:lnTo>
                <a:lnTo>
                  <a:pt x="132644" y="200039"/>
                </a:lnTo>
                <a:lnTo>
                  <a:pt x="76348" y="246673"/>
                </a:lnTo>
                <a:lnTo>
                  <a:pt x="34704" y="296509"/>
                </a:lnTo>
                <a:lnTo>
                  <a:pt x="8869" y="349065"/>
                </a:lnTo>
                <a:lnTo>
                  <a:pt x="0" y="403859"/>
                </a:lnTo>
                <a:lnTo>
                  <a:pt x="2241" y="431506"/>
                </a:lnTo>
                <a:lnTo>
                  <a:pt x="19738" y="485242"/>
                </a:lnTo>
                <a:lnTo>
                  <a:pt x="53622" y="536498"/>
                </a:lnTo>
                <a:lnTo>
                  <a:pt x="102737" y="584793"/>
                </a:lnTo>
                <a:lnTo>
                  <a:pt x="165924" y="629647"/>
                </a:lnTo>
                <a:lnTo>
                  <a:pt x="202433" y="650632"/>
                </a:lnTo>
                <a:lnTo>
                  <a:pt x="242026" y="670576"/>
                </a:lnTo>
                <a:lnTo>
                  <a:pt x="284559" y="689419"/>
                </a:lnTo>
                <a:lnTo>
                  <a:pt x="329886" y="707100"/>
                </a:lnTo>
                <a:lnTo>
                  <a:pt x="377863" y="723560"/>
                </a:lnTo>
                <a:lnTo>
                  <a:pt x="428345" y="738738"/>
                </a:lnTo>
                <a:lnTo>
                  <a:pt x="481188" y="752573"/>
                </a:lnTo>
                <a:lnTo>
                  <a:pt x="536247" y="765007"/>
                </a:lnTo>
                <a:lnTo>
                  <a:pt x="593377" y="775977"/>
                </a:lnTo>
                <a:lnTo>
                  <a:pt x="652434" y="785426"/>
                </a:lnTo>
                <a:lnTo>
                  <a:pt x="713272" y="793291"/>
                </a:lnTo>
                <a:lnTo>
                  <a:pt x="775747" y="799513"/>
                </a:lnTo>
                <a:lnTo>
                  <a:pt x="839715" y="804032"/>
                </a:lnTo>
                <a:lnTo>
                  <a:pt x="905031" y="806788"/>
                </a:lnTo>
                <a:lnTo>
                  <a:pt x="971550" y="807719"/>
                </a:lnTo>
                <a:lnTo>
                  <a:pt x="1038068" y="806788"/>
                </a:lnTo>
                <a:lnTo>
                  <a:pt x="1103384" y="804032"/>
                </a:lnTo>
                <a:lnTo>
                  <a:pt x="1167352" y="799513"/>
                </a:lnTo>
                <a:lnTo>
                  <a:pt x="1229827" y="793291"/>
                </a:lnTo>
                <a:lnTo>
                  <a:pt x="1290665" y="785426"/>
                </a:lnTo>
                <a:lnTo>
                  <a:pt x="1349722" y="775977"/>
                </a:lnTo>
                <a:lnTo>
                  <a:pt x="1406852" y="765007"/>
                </a:lnTo>
                <a:lnTo>
                  <a:pt x="1461911" y="752573"/>
                </a:lnTo>
                <a:lnTo>
                  <a:pt x="1514754" y="738738"/>
                </a:lnTo>
                <a:lnTo>
                  <a:pt x="1565236" y="723560"/>
                </a:lnTo>
                <a:lnTo>
                  <a:pt x="1613213" y="707100"/>
                </a:lnTo>
                <a:lnTo>
                  <a:pt x="1658540" y="689419"/>
                </a:lnTo>
                <a:lnTo>
                  <a:pt x="1701073" y="670576"/>
                </a:lnTo>
                <a:lnTo>
                  <a:pt x="1740666" y="650632"/>
                </a:lnTo>
                <a:lnTo>
                  <a:pt x="1777175" y="629647"/>
                </a:lnTo>
                <a:lnTo>
                  <a:pt x="1810455" y="607680"/>
                </a:lnTo>
                <a:lnTo>
                  <a:pt x="1866751" y="561046"/>
                </a:lnTo>
                <a:lnTo>
                  <a:pt x="1908395" y="511210"/>
                </a:lnTo>
                <a:lnTo>
                  <a:pt x="1934230" y="458654"/>
                </a:lnTo>
                <a:lnTo>
                  <a:pt x="1943100" y="403859"/>
                </a:lnTo>
                <a:lnTo>
                  <a:pt x="1940858" y="376213"/>
                </a:lnTo>
                <a:lnTo>
                  <a:pt x="1923361" y="322477"/>
                </a:lnTo>
                <a:lnTo>
                  <a:pt x="1889477" y="271221"/>
                </a:lnTo>
                <a:lnTo>
                  <a:pt x="1840362" y="222926"/>
                </a:lnTo>
                <a:lnTo>
                  <a:pt x="1777175" y="178072"/>
                </a:lnTo>
                <a:lnTo>
                  <a:pt x="1740666" y="157087"/>
                </a:lnTo>
                <a:lnTo>
                  <a:pt x="1701073" y="137143"/>
                </a:lnTo>
                <a:lnTo>
                  <a:pt x="1658540" y="118300"/>
                </a:lnTo>
                <a:lnTo>
                  <a:pt x="1613213" y="100619"/>
                </a:lnTo>
                <a:lnTo>
                  <a:pt x="1565236" y="84159"/>
                </a:lnTo>
                <a:lnTo>
                  <a:pt x="1514754" y="68981"/>
                </a:lnTo>
                <a:lnTo>
                  <a:pt x="1461911" y="55146"/>
                </a:lnTo>
                <a:lnTo>
                  <a:pt x="1406852" y="42712"/>
                </a:lnTo>
                <a:lnTo>
                  <a:pt x="1349722" y="31742"/>
                </a:lnTo>
                <a:lnTo>
                  <a:pt x="1290665" y="22293"/>
                </a:lnTo>
                <a:lnTo>
                  <a:pt x="1229827" y="14428"/>
                </a:lnTo>
                <a:lnTo>
                  <a:pt x="1167352" y="8206"/>
                </a:lnTo>
                <a:lnTo>
                  <a:pt x="1103384" y="3687"/>
                </a:lnTo>
                <a:lnTo>
                  <a:pt x="1038068" y="931"/>
                </a:lnTo>
                <a:lnTo>
                  <a:pt x="9715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1134" y="2599182"/>
            <a:ext cx="1943100" cy="807720"/>
          </a:xfrm>
          <a:custGeom>
            <a:avLst/>
            <a:gdLst/>
            <a:ahLst/>
            <a:cxnLst/>
            <a:rect l="l" t="t" r="r" b="b"/>
            <a:pathLst>
              <a:path w="1943100" h="807720">
                <a:moveTo>
                  <a:pt x="0" y="403859"/>
                </a:moveTo>
                <a:lnTo>
                  <a:pt x="8869" y="349065"/>
                </a:lnTo>
                <a:lnTo>
                  <a:pt x="34704" y="296509"/>
                </a:lnTo>
                <a:lnTo>
                  <a:pt x="76348" y="246673"/>
                </a:lnTo>
                <a:lnTo>
                  <a:pt x="132644" y="200039"/>
                </a:lnTo>
                <a:lnTo>
                  <a:pt x="165924" y="178072"/>
                </a:lnTo>
                <a:lnTo>
                  <a:pt x="202433" y="157087"/>
                </a:lnTo>
                <a:lnTo>
                  <a:pt x="242026" y="137143"/>
                </a:lnTo>
                <a:lnTo>
                  <a:pt x="284559" y="118300"/>
                </a:lnTo>
                <a:lnTo>
                  <a:pt x="329886" y="100619"/>
                </a:lnTo>
                <a:lnTo>
                  <a:pt x="377863" y="84159"/>
                </a:lnTo>
                <a:lnTo>
                  <a:pt x="428345" y="68981"/>
                </a:lnTo>
                <a:lnTo>
                  <a:pt x="481188" y="55146"/>
                </a:lnTo>
                <a:lnTo>
                  <a:pt x="536247" y="42712"/>
                </a:lnTo>
                <a:lnTo>
                  <a:pt x="593377" y="31742"/>
                </a:lnTo>
                <a:lnTo>
                  <a:pt x="652434" y="22293"/>
                </a:lnTo>
                <a:lnTo>
                  <a:pt x="713272" y="14428"/>
                </a:lnTo>
                <a:lnTo>
                  <a:pt x="775747" y="8206"/>
                </a:lnTo>
                <a:lnTo>
                  <a:pt x="839715" y="3687"/>
                </a:lnTo>
                <a:lnTo>
                  <a:pt x="905031" y="931"/>
                </a:lnTo>
                <a:lnTo>
                  <a:pt x="971550" y="0"/>
                </a:lnTo>
                <a:lnTo>
                  <a:pt x="1038068" y="931"/>
                </a:lnTo>
                <a:lnTo>
                  <a:pt x="1103384" y="3687"/>
                </a:lnTo>
                <a:lnTo>
                  <a:pt x="1167352" y="8206"/>
                </a:lnTo>
                <a:lnTo>
                  <a:pt x="1229827" y="14428"/>
                </a:lnTo>
                <a:lnTo>
                  <a:pt x="1290665" y="22293"/>
                </a:lnTo>
                <a:lnTo>
                  <a:pt x="1349722" y="31742"/>
                </a:lnTo>
                <a:lnTo>
                  <a:pt x="1406852" y="42712"/>
                </a:lnTo>
                <a:lnTo>
                  <a:pt x="1461911" y="55146"/>
                </a:lnTo>
                <a:lnTo>
                  <a:pt x="1514754" y="68981"/>
                </a:lnTo>
                <a:lnTo>
                  <a:pt x="1565236" y="84159"/>
                </a:lnTo>
                <a:lnTo>
                  <a:pt x="1613213" y="100619"/>
                </a:lnTo>
                <a:lnTo>
                  <a:pt x="1658540" y="118300"/>
                </a:lnTo>
                <a:lnTo>
                  <a:pt x="1701073" y="137143"/>
                </a:lnTo>
                <a:lnTo>
                  <a:pt x="1740666" y="157087"/>
                </a:lnTo>
                <a:lnTo>
                  <a:pt x="1777175" y="178072"/>
                </a:lnTo>
                <a:lnTo>
                  <a:pt x="1810455" y="200039"/>
                </a:lnTo>
                <a:lnTo>
                  <a:pt x="1866751" y="246673"/>
                </a:lnTo>
                <a:lnTo>
                  <a:pt x="1908395" y="296509"/>
                </a:lnTo>
                <a:lnTo>
                  <a:pt x="1934230" y="349065"/>
                </a:lnTo>
                <a:lnTo>
                  <a:pt x="1943100" y="403859"/>
                </a:lnTo>
                <a:lnTo>
                  <a:pt x="1940858" y="431506"/>
                </a:lnTo>
                <a:lnTo>
                  <a:pt x="1923361" y="485242"/>
                </a:lnTo>
                <a:lnTo>
                  <a:pt x="1889477" y="536498"/>
                </a:lnTo>
                <a:lnTo>
                  <a:pt x="1840362" y="584793"/>
                </a:lnTo>
                <a:lnTo>
                  <a:pt x="1777175" y="629647"/>
                </a:lnTo>
                <a:lnTo>
                  <a:pt x="1740666" y="650632"/>
                </a:lnTo>
                <a:lnTo>
                  <a:pt x="1701073" y="670576"/>
                </a:lnTo>
                <a:lnTo>
                  <a:pt x="1658540" y="689419"/>
                </a:lnTo>
                <a:lnTo>
                  <a:pt x="1613213" y="707100"/>
                </a:lnTo>
                <a:lnTo>
                  <a:pt x="1565236" y="723560"/>
                </a:lnTo>
                <a:lnTo>
                  <a:pt x="1514754" y="738738"/>
                </a:lnTo>
                <a:lnTo>
                  <a:pt x="1461911" y="752573"/>
                </a:lnTo>
                <a:lnTo>
                  <a:pt x="1406852" y="765007"/>
                </a:lnTo>
                <a:lnTo>
                  <a:pt x="1349722" y="775977"/>
                </a:lnTo>
                <a:lnTo>
                  <a:pt x="1290665" y="785426"/>
                </a:lnTo>
                <a:lnTo>
                  <a:pt x="1229827" y="793291"/>
                </a:lnTo>
                <a:lnTo>
                  <a:pt x="1167352" y="799513"/>
                </a:lnTo>
                <a:lnTo>
                  <a:pt x="1103384" y="804032"/>
                </a:lnTo>
                <a:lnTo>
                  <a:pt x="1038068" y="806788"/>
                </a:lnTo>
                <a:lnTo>
                  <a:pt x="971550" y="807719"/>
                </a:lnTo>
                <a:lnTo>
                  <a:pt x="905031" y="806788"/>
                </a:lnTo>
                <a:lnTo>
                  <a:pt x="839715" y="804032"/>
                </a:lnTo>
                <a:lnTo>
                  <a:pt x="775747" y="799513"/>
                </a:lnTo>
                <a:lnTo>
                  <a:pt x="713272" y="793291"/>
                </a:lnTo>
                <a:lnTo>
                  <a:pt x="652434" y="785426"/>
                </a:lnTo>
                <a:lnTo>
                  <a:pt x="593377" y="775977"/>
                </a:lnTo>
                <a:lnTo>
                  <a:pt x="536247" y="765007"/>
                </a:lnTo>
                <a:lnTo>
                  <a:pt x="481188" y="752573"/>
                </a:lnTo>
                <a:lnTo>
                  <a:pt x="428345" y="738738"/>
                </a:lnTo>
                <a:lnTo>
                  <a:pt x="377863" y="723560"/>
                </a:lnTo>
                <a:lnTo>
                  <a:pt x="329886" y="707100"/>
                </a:lnTo>
                <a:lnTo>
                  <a:pt x="284559" y="689419"/>
                </a:lnTo>
                <a:lnTo>
                  <a:pt x="242026" y="670576"/>
                </a:lnTo>
                <a:lnTo>
                  <a:pt x="202433" y="650632"/>
                </a:lnTo>
                <a:lnTo>
                  <a:pt x="165924" y="629647"/>
                </a:lnTo>
                <a:lnTo>
                  <a:pt x="132644" y="607680"/>
                </a:lnTo>
                <a:lnTo>
                  <a:pt x="76348" y="561046"/>
                </a:lnTo>
                <a:lnTo>
                  <a:pt x="34704" y="511210"/>
                </a:lnTo>
                <a:lnTo>
                  <a:pt x="8869" y="458654"/>
                </a:lnTo>
                <a:lnTo>
                  <a:pt x="0" y="40385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0020" y="1976627"/>
          <a:ext cx="6558915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72">
                <a:tc gridSpan="2">
                  <a:txBody>
                    <a:bodyPr/>
                    <a:lstStyle/>
                    <a:p>
                      <a:pPr marL="601345" marR="152400" indent="-4394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La religió luterana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s’estendrà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pel centre i nord d’Europa: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Alemanya,  Suïssa, Països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Baixos, països nòrdics, Anglaterra i</a:t>
                      </a:r>
                      <a:r>
                        <a:rPr sz="18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Escòcia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168">
                <a:tc>
                  <a:txBody>
                    <a:bodyPr/>
                    <a:lstStyle/>
                    <a:p>
                      <a:pPr marL="90170" marR="20066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“És sols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fe, sense cap concurs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 les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obres,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la que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atorga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justícia,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llibertat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 la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felicitat. Si tens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fe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obtindràs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la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salvació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 la vida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eterna; si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tens, no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et seran  concedides.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0170" marR="1416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Has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 tenir una fe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ferma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atorgar-hi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tota la teua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confiança;  aleshores,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causa d’aquesta fe,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tots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els pecats et seran  perdonats.”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MARTÍ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LUTER.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  <a:hlinkClick r:id="rId5"/>
                        </a:rPr>
                        <a:t>Martín Lutero.</a:t>
                      </a:r>
                      <a:r>
                        <a:rPr sz="1100" spc="-160" dirty="0">
                          <a:latin typeface="Times New Roman"/>
                          <a:cs typeface="Times New Roman"/>
                          <a:hlinkClick r:id="rId5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  <a:hlinkClick r:id="rId5"/>
                        </a:rPr>
                        <a:t>95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986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  <a:hlinkClick r:id="rId5"/>
                        </a:rPr>
                        <a:t>Tesis. 31</a:t>
                      </a:r>
                      <a:r>
                        <a:rPr sz="1100" spc="-114" dirty="0">
                          <a:latin typeface="Times New Roman"/>
                          <a:cs typeface="Times New Roman"/>
                          <a:hlinkClick r:id="rId5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  <a:hlinkClick r:id="rId5"/>
                        </a:rPr>
                        <a:t>octubre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42010" marR="684530" indent="190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  <a:hlinkClick r:id="rId5"/>
                        </a:rPr>
                        <a:t>1517. </a:t>
                      </a:r>
                      <a:r>
                        <a:rPr sz="1100" spc="-5" dirty="0">
                          <a:latin typeface="Times New Roman"/>
                          <a:cs typeface="Times New Roman"/>
                          <a:hlinkClick r:id="rId5"/>
                        </a:rPr>
                        <a:t>Inicio  Reforma</a:t>
                      </a:r>
                      <a:r>
                        <a:rPr sz="1100" spc="-40" dirty="0">
                          <a:latin typeface="Times New Roman"/>
                          <a:cs typeface="Times New Roman"/>
                          <a:hlinkClick r:id="rId5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  <a:hlinkClick r:id="rId5"/>
                        </a:rPr>
                        <a:t>protestante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152" y="139065"/>
            <a:ext cx="2403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.3.- </a:t>
            </a:r>
            <a:r>
              <a:rPr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El</a:t>
            </a:r>
            <a:r>
              <a:rPr spc="-6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calvinisme</a:t>
            </a:r>
            <a:r>
              <a:rPr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4968240" cy="647700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És la </a:t>
            </a:r>
            <a:r>
              <a:rPr sz="1800" spc="-5" dirty="0">
                <a:latin typeface="Times New Roman"/>
                <a:cs typeface="Times New Roman"/>
              </a:rPr>
              <a:t>reforma </a:t>
            </a:r>
            <a:r>
              <a:rPr sz="1800" dirty="0">
                <a:latin typeface="Times New Roman"/>
                <a:cs typeface="Times New Roman"/>
              </a:rPr>
              <a:t>predicada per </a:t>
            </a:r>
            <a:r>
              <a:rPr sz="1800" spc="-5" dirty="0">
                <a:latin typeface="Times New Roman"/>
                <a:cs typeface="Times New Roman"/>
              </a:rPr>
              <a:t>Joan </a:t>
            </a:r>
            <a:r>
              <a:rPr sz="1800" dirty="0">
                <a:latin typeface="Times New Roman"/>
                <a:cs typeface="Times New Roman"/>
              </a:rPr>
              <a:t>Calví en </a:t>
            </a:r>
            <a:r>
              <a:rPr sz="1800" spc="-5" dirty="0">
                <a:latin typeface="Times New Roman"/>
                <a:cs typeface="Times New Roman"/>
              </a:rPr>
              <a:t>Suïssa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va difondre per França, </a:t>
            </a:r>
            <a:r>
              <a:rPr sz="1800" spc="-5" dirty="0">
                <a:latin typeface="Times New Roman"/>
                <a:cs typeface="Times New Roman"/>
              </a:rPr>
              <a:t>Països </a:t>
            </a:r>
            <a:r>
              <a:rPr sz="1800" dirty="0">
                <a:latin typeface="Times New Roman"/>
                <a:cs typeface="Times New Roman"/>
              </a:rPr>
              <a:t>Baixos i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Escòcia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7920355" cy="86423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84785" marR="182245" indent="444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basa en la doctrina de la predestinació: totes les </a:t>
            </a:r>
            <a:r>
              <a:rPr sz="1800" spc="-5" dirty="0">
                <a:latin typeface="Times New Roman"/>
                <a:cs typeface="Times New Roman"/>
              </a:rPr>
              <a:t>persones </a:t>
            </a:r>
            <a:r>
              <a:rPr sz="1800" dirty="0">
                <a:latin typeface="Times New Roman"/>
                <a:cs typeface="Times New Roman"/>
              </a:rPr>
              <a:t>ja estan predestinades  per Déu a </a:t>
            </a:r>
            <a:r>
              <a:rPr sz="1800" spc="-5" dirty="0">
                <a:latin typeface="Times New Roman"/>
                <a:cs typeface="Times New Roman"/>
              </a:rPr>
              <a:t>salvar-se </a:t>
            </a:r>
            <a:r>
              <a:rPr sz="1800" dirty="0">
                <a:latin typeface="Times New Roman"/>
                <a:cs typeface="Times New Roman"/>
              </a:rPr>
              <a:t>o no, per tant </a:t>
            </a:r>
            <a:r>
              <a:rPr sz="1800" spc="-5" dirty="0">
                <a:latin typeface="Times New Roman"/>
                <a:cs typeface="Times New Roman"/>
              </a:rPr>
              <a:t>és </a:t>
            </a:r>
            <a:r>
              <a:rPr sz="1800" dirty="0">
                <a:latin typeface="Times New Roman"/>
                <a:cs typeface="Times New Roman"/>
              </a:rPr>
              <a:t>igual el que </a:t>
            </a:r>
            <a:r>
              <a:rPr lang="es-ES" sz="1800" dirty="0" err="1">
                <a:latin typeface="Times New Roman"/>
                <a:cs typeface="Times New Roman"/>
              </a:rPr>
              <a:t>facin</a:t>
            </a:r>
            <a:r>
              <a:rPr sz="1800" dirty="0">
                <a:latin typeface="Times New Roman"/>
                <a:cs typeface="Times New Roman"/>
              </a:rPr>
              <a:t>, ja que els </a:t>
            </a:r>
            <a:r>
              <a:rPr sz="1800" spc="-5" dirty="0">
                <a:latin typeface="Times New Roman"/>
                <a:cs typeface="Times New Roman"/>
              </a:rPr>
              <a:t>seus </a:t>
            </a:r>
            <a:r>
              <a:rPr sz="1800" dirty="0">
                <a:latin typeface="Times New Roman"/>
                <a:cs typeface="Times New Roman"/>
              </a:rPr>
              <a:t>èxits o fra-  </a:t>
            </a:r>
            <a:r>
              <a:rPr sz="1800" spc="-5" dirty="0">
                <a:latin typeface="Times New Roman"/>
                <a:cs typeface="Times New Roman"/>
              </a:rPr>
              <a:t>cassos </a:t>
            </a:r>
            <a:r>
              <a:rPr sz="1800" dirty="0">
                <a:latin typeface="Times New Roman"/>
                <a:cs typeface="Times New Roman"/>
              </a:rPr>
              <a:t>depenen de </a:t>
            </a:r>
            <a:r>
              <a:rPr sz="1800" spc="-5" dirty="0">
                <a:latin typeface="Times New Roman"/>
                <a:cs typeface="Times New Roman"/>
              </a:rPr>
              <a:t>Déu </a:t>
            </a:r>
            <a:r>
              <a:rPr sz="1800" dirty="0">
                <a:latin typeface="Times New Roman"/>
                <a:cs typeface="Times New Roman"/>
              </a:rPr>
              <a:t>i, per tant, que tinguen èxit és un senyal </a:t>
            </a:r>
            <a:r>
              <a:rPr sz="1800" spc="-5" dirty="0">
                <a:latin typeface="Times New Roman"/>
                <a:cs typeface="Times New Roman"/>
              </a:rPr>
              <a:t>d’estar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predestinat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" y="2348483"/>
            <a:ext cx="2200656" cy="272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74570" y="2349245"/>
            <a:ext cx="2729865" cy="2592705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90170" marR="163195">
              <a:lnSpc>
                <a:spcPct val="100000"/>
              </a:lnSpc>
              <a:spcBef>
                <a:spcPts val="919"/>
              </a:spcBef>
            </a:pPr>
            <a:r>
              <a:rPr sz="1400" spc="-5" dirty="0">
                <a:latin typeface="Times New Roman"/>
                <a:cs typeface="Times New Roman"/>
              </a:rPr>
              <a:t>Anomenem </a:t>
            </a:r>
            <a:r>
              <a:rPr sz="1400" dirty="0">
                <a:latin typeface="Times New Roman"/>
                <a:cs typeface="Times New Roman"/>
              </a:rPr>
              <a:t>predestinació a la  voluntat eterna de Déu, per la qual  ha </a:t>
            </a:r>
            <a:r>
              <a:rPr sz="1400" spc="-5" dirty="0">
                <a:latin typeface="Times New Roman"/>
                <a:cs typeface="Times New Roman"/>
              </a:rPr>
              <a:t>determinat </a:t>
            </a:r>
            <a:r>
              <a:rPr sz="1400" dirty="0">
                <a:latin typeface="Times New Roman"/>
                <a:cs typeface="Times New Roman"/>
              </a:rPr>
              <a:t>el que volia fer de  cada </a:t>
            </a:r>
            <a:r>
              <a:rPr sz="1400" spc="-5" dirty="0">
                <a:latin typeface="Times New Roman"/>
                <a:cs typeface="Times New Roman"/>
              </a:rPr>
              <a:t>home. Déu </a:t>
            </a:r>
            <a:r>
              <a:rPr sz="1400" dirty="0">
                <a:latin typeface="Times New Roman"/>
                <a:cs typeface="Times New Roman"/>
              </a:rPr>
              <a:t>no els ha creat a  tots iguals, de la </a:t>
            </a:r>
            <a:r>
              <a:rPr sz="1400" spc="-5" dirty="0">
                <a:latin typeface="Times New Roman"/>
                <a:cs typeface="Times New Roman"/>
              </a:rPr>
              <a:t>mateixa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condició,  sinó que uns són convocats a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endParaRPr sz="1400">
              <a:latin typeface="Times New Roman"/>
              <a:cs typeface="Times New Roman"/>
            </a:endParaRPr>
          </a:p>
          <a:p>
            <a:pPr marL="90170" marR="25146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salvació eterna i d’altres a la  condemnació eterna. Per tant,  </a:t>
            </a:r>
            <a:r>
              <a:rPr sz="1400" spc="-5" dirty="0">
                <a:latin typeface="Times New Roman"/>
                <a:cs typeface="Times New Roman"/>
              </a:rPr>
              <a:t>l’home </a:t>
            </a:r>
            <a:r>
              <a:rPr sz="1400" dirty="0">
                <a:latin typeface="Times New Roman"/>
                <a:cs typeface="Times New Roman"/>
              </a:rPr>
              <a:t>està predestinat a vida o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 </a:t>
            </a:r>
            <a:r>
              <a:rPr sz="1400" spc="-5" dirty="0">
                <a:latin typeface="Times New Roman"/>
                <a:cs typeface="Times New Roman"/>
              </a:rPr>
              <a:t>mort.</a:t>
            </a:r>
            <a:endParaRPr sz="1400">
              <a:latin typeface="Times New Roman"/>
              <a:cs typeface="Times New Roman"/>
            </a:endParaRPr>
          </a:p>
          <a:p>
            <a:pPr marL="156845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JOAN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CALVÍ.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7205" y="5133594"/>
            <a:ext cx="3321050" cy="1656714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90170" marR="90805">
              <a:lnSpc>
                <a:spcPct val="100000"/>
              </a:lnSpc>
              <a:spcBef>
                <a:spcPts val="595"/>
              </a:spcBef>
            </a:pPr>
            <a:r>
              <a:rPr sz="1400" spc="-5" dirty="0">
                <a:latin typeface="Times New Roman"/>
                <a:cs typeface="Times New Roman"/>
              </a:rPr>
              <a:t>No </a:t>
            </a:r>
            <a:r>
              <a:rPr sz="1400" dirty="0">
                <a:latin typeface="Times New Roman"/>
                <a:cs typeface="Times New Roman"/>
              </a:rPr>
              <a:t>hi ha res </a:t>
            </a:r>
            <a:r>
              <a:rPr sz="1400" spc="-10" dirty="0">
                <a:latin typeface="Times New Roman"/>
                <a:cs typeface="Times New Roman"/>
              </a:rPr>
              <a:t>més </a:t>
            </a:r>
            <a:r>
              <a:rPr sz="1400" dirty="0">
                <a:latin typeface="Times New Roman"/>
                <a:cs typeface="Times New Roman"/>
              </a:rPr>
              <a:t>desagradable que un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home  </a:t>
            </a:r>
            <a:r>
              <a:rPr sz="1400" dirty="0">
                <a:latin typeface="Times New Roman"/>
                <a:cs typeface="Times New Roman"/>
              </a:rPr>
              <a:t>ociós i que no valga per a res, que no  aprofita a ell </a:t>
            </a:r>
            <a:r>
              <a:rPr sz="1400" spc="-5" dirty="0">
                <a:latin typeface="Times New Roman"/>
                <a:cs typeface="Times New Roman"/>
              </a:rPr>
              <a:t>mateix </a:t>
            </a:r>
            <a:r>
              <a:rPr sz="1400" dirty="0">
                <a:latin typeface="Times New Roman"/>
                <a:cs typeface="Times New Roman"/>
              </a:rPr>
              <a:t>ni a la resta i </a:t>
            </a:r>
            <a:r>
              <a:rPr sz="1400" spc="-5" dirty="0">
                <a:latin typeface="Times New Roman"/>
                <a:cs typeface="Times New Roman"/>
              </a:rPr>
              <a:t>semble  </a:t>
            </a:r>
            <a:r>
              <a:rPr sz="1400" dirty="0">
                <a:latin typeface="Times New Roman"/>
                <a:cs typeface="Times New Roman"/>
              </a:rPr>
              <a:t>no haver nascut sinó per a </a:t>
            </a:r>
            <a:r>
              <a:rPr sz="1400" spc="-5" dirty="0">
                <a:latin typeface="Times New Roman"/>
                <a:cs typeface="Times New Roman"/>
              </a:rPr>
              <a:t>menjar </a:t>
            </a:r>
            <a:r>
              <a:rPr sz="1400" dirty="0">
                <a:latin typeface="Times New Roman"/>
                <a:cs typeface="Times New Roman"/>
              </a:rPr>
              <a:t>i beure  </a:t>
            </a:r>
            <a:r>
              <a:rPr sz="1400" spc="-5" dirty="0">
                <a:latin typeface="Times New Roman"/>
                <a:cs typeface="Times New Roman"/>
              </a:rPr>
              <a:t>(...). És </a:t>
            </a:r>
            <a:r>
              <a:rPr sz="1400" dirty="0">
                <a:latin typeface="Times New Roman"/>
                <a:cs typeface="Times New Roman"/>
              </a:rPr>
              <a:t>cert que la ociositat i la indolència  han estat condemnades per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Déu.</a:t>
            </a:r>
            <a:endParaRPr sz="1400">
              <a:latin typeface="Times New Roman"/>
              <a:cs typeface="Times New Roman"/>
            </a:endParaRPr>
          </a:p>
          <a:p>
            <a:pPr marL="215836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JOAN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CALVÍ.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91684" y="2493264"/>
            <a:ext cx="4037075" cy="3832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0852" y="139065"/>
            <a:ext cx="2632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.4.-</a:t>
            </a:r>
            <a:r>
              <a:rPr spc="-4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pc="-5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L’anglicanisme</a:t>
            </a:r>
            <a:r>
              <a:rPr spc="-5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6408420" cy="647700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105" dirty="0">
                <a:latin typeface="Times New Roman"/>
                <a:cs typeface="Times New Roman"/>
              </a:rPr>
              <a:t>Va </a:t>
            </a:r>
            <a:r>
              <a:rPr sz="1800" spc="-5" dirty="0">
                <a:latin typeface="Times New Roman"/>
                <a:cs typeface="Times New Roman"/>
              </a:rPr>
              <a:t>ser </a:t>
            </a:r>
            <a:r>
              <a:rPr sz="1800" dirty="0">
                <a:latin typeface="Times New Roman"/>
                <a:cs typeface="Times New Roman"/>
              </a:rPr>
              <a:t>la </a:t>
            </a:r>
            <a:r>
              <a:rPr sz="1800" spc="-5" dirty="0">
                <a:latin typeface="Times New Roman"/>
                <a:cs typeface="Times New Roman"/>
              </a:rPr>
              <a:t>reforma </a:t>
            </a:r>
            <a:r>
              <a:rPr sz="1800" dirty="0">
                <a:latin typeface="Times New Roman"/>
                <a:cs typeface="Times New Roman"/>
              </a:rPr>
              <a:t>feta pel rei Enric </a:t>
            </a:r>
            <a:r>
              <a:rPr sz="1800" spc="-5" dirty="0">
                <a:latin typeface="Times New Roman"/>
                <a:cs typeface="Times New Roman"/>
              </a:rPr>
              <a:t>VIII </a:t>
            </a:r>
            <a:r>
              <a:rPr sz="1800" dirty="0">
                <a:latin typeface="Times New Roman"/>
                <a:cs typeface="Times New Roman"/>
              </a:rPr>
              <a:t>d’Anglaterra quan el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papa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es va negar a anul·lar el </a:t>
            </a:r>
            <a:r>
              <a:rPr sz="1800" spc="-5" dirty="0">
                <a:latin typeface="Times New Roman"/>
                <a:cs typeface="Times New Roman"/>
              </a:rPr>
              <a:t>seu matrimoni </a:t>
            </a:r>
            <a:r>
              <a:rPr sz="1800" dirty="0">
                <a:latin typeface="Times New Roman"/>
                <a:cs typeface="Times New Roman"/>
              </a:rPr>
              <a:t>amb Caterina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d’Aragó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8712835" cy="647700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Times New Roman"/>
                <a:cs typeface="Times New Roman"/>
              </a:rPr>
              <a:t>Nega </a:t>
            </a:r>
            <a:r>
              <a:rPr sz="1800" dirty="0">
                <a:latin typeface="Times New Roman"/>
                <a:cs typeface="Times New Roman"/>
              </a:rPr>
              <a:t>l’autoritat del </a:t>
            </a:r>
            <a:r>
              <a:rPr sz="1800" spc="-5" dirty="0">
                <a:latin typeface="Times New Roman"/>
                <a:cs typeface="Times New Roman"/>
              </a:rPr>
              <a:t>Papa, separa l’església </a:t>
            </a:r>
            <a:r>
              <a:rPr sz="1800" dirty="0">
                <a:latin typeface="Times New Roman"/>
                <a:cs typeface="Times New Roman"/>
              </a:rPr>
              <a:t>d’Anglaterra de la de </a:t>
            </a:r>
            <a:r>
              <a:rPr sz="1800" spc="-5" dirty="0">
                <a:latin typeface="Times New Roman"/>
                <a:cs typeface="Times New Roman"/>
              </a:rPr>
              <a:t>Roma </a:t>
            </a:r>
            <a:r>
              <a:rPr sz="1800" dirty="0">
                <a:latin typeface="Times New Roman"/>
                <a:cs typeface="Times New Roman"/>
              </a:rPr>
              <a:t>i la controla ell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</a:t>
            </a:r>
            <a:endParaRPr sz="1800">
              <a:latin typeface="Times New Roman"/>
              <a:cs typeface="Times New Roman"/>
            </a:endParaRPr>
          </a:p>
          <a:p>
            <a:pPr marL="14986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 cap de </a:t>
            </a:r>
            <a:r>
              <a:rPr sz="1800" spc="-5" dirty="0">
                <a:latin typeface="Times New Roman"/>
                <a:cs typeface="Times New Roman"/>
              </a:rPr>
              <a:t>l’església </a:t>
            </a:r>
            <a:r>
              <a:rPr sz="1800" dirty="0">
                <a:latin typeface="Times New Roman"/>
                <a:cs typeface="Times New Roman"/>
              </a:rPr>
              <a:t>anglicana, encara que conservava el culte i la </a:t>
            </a:r>
            <a:r>
              <a:rPr sz="1800" spc="-5" dirty="0">
                <a:latin typeface="Times New Roman"/>
                <a:cs typeface="Times New Roman"/>
              </a:rPr>
              <a:t>majoria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dogmes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catòlics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247" y="2124455"/>
            <a:ext cx="4748784" cy="2673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8675" y="4811266"/>
            <a:ext cx="1749552" cy="201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14138" y="2134361"/>
            <a:ext cx="4084320" cy="1800225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111760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latin typeface="Times New Roman"/>
                <a:cs typeface="Times New Roman"/>
              </a:rPr>
              <a:t>El </a:t>
            </a:r>
            <a:r>
              <a:rPr sz="1400" dirty="0">
                <a:latin typeface="Times New Roman"/>
                <a:cs typeface="Times New Roman"/>
              </a:rPr>
              <a:t>rei és el cap suprem de </a:t>
            </a:r>
            <a:r>
              <a:rPr sz="1400" spc="-5" dirty="0">
                <a:latin typeface="Times New Roman"/>
                <a:cs typeface="Times New Roman"/>
              </a:rPr>
              <a:t>l’Església d’Anglaterra.  </a:t>
            </a:r>
            <a:r>
              <a:rPr sz="1400" dirty="0">
                <a:latin typeface="Times New Roman"/>
                <a:cs typeface="Times New Roman"/>
              </a:rPr>
              <a:t>Aquesta dignitat li </a:t>
            </a:r>
            <a:r>
              <a:rPr sz="1400" spc="-5" dirty="0">
                <a:latin typeface="Times New Roman"/>
                <a:cs typeface="Times New Roman"/>
              </a:rPr>
              <a:t>atorga </a:t>
            </a:r>
            <a:r>
              <a:rPr sz="1400" dirty="0">
                <a:latin typeface="Times New Roman"/>
                <a:cs typeface="Times New Roman"/>
              </a:rPr>
              <a:t>plens poders per a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examinar,  reformar, </a:t>
            </a:r>
            <a:r>
              <a:rPr sz="1400" dirty="0">
                <a:latin typeface="Times New Roman"/>
                <a:cs typeface="Times New Roman"/>
              </a:rPr>
              <a:t>reprimir i corregir les errades, les heretgies,  els abusos, les ofenses i les </a:t>
            </a:r>
            <a:r>
              <a:rPr sz="1400" spc="-5" dirty="0">
                <a:latin typeface="Times New Roman"/>
                <a:cs typeface="Times New Roman"/>
              </a:rPr>
              <a:t>irregularitats </a:t>
            </a:r>
            <a:r>
              <a:rPr sz="1400" dirty="0">
                <a:latin typeface="Times New Roman"/>
                <a:cs typeface="Times New Roman"/>
              </a:rPr>
              <a:t>per a  conservar la pau, la unitat i la </a:t>
            </a:r>
            <a:r>
              <a:rPr sz="1400" spc="-5" dirty="0">
                <a:latin typeface="Times New Roman"/>
                <a:cs typeface="Times New Roman"/>
              </a:rPr>
              <a:t>tranquil·litat </a:t>
            </a:r>
            <a:r>
              <a:rPr sz="1400" dirty="0">
                <a:latin typeface="Times New Roman"/>
                <a:cs typeface="Times New Roman"/>
              </a:rPr>
              <a:t>del seu  regne sense cap ingerència </a:t>
            </a:r>
            <a:r>
              <a:rPr sz="1400" spc="-5" dirty="0">
                <a:latin typeface="Times New Roman"/>
                <a:cs typeface="Times New Roman"/>
              </a:rPr>
              <a:t>d’autoritats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estrangeres.</a:t>
            </a:r>
            <a:endParaRPr sz="1400">
              <a:latin typeface="Times New Roman"/>
              <a:cs typeface="Times New Roman"/>
            </a:endParaRPr>
          </a:p>
          <a:p>
            <a:pPr marL="208343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ENRIC VIII </a:t>
            </a:r>
            <a:r>
              <a:rPr sz="1400" dirty="0">
                <a:latin typeface="Times New Roman"/>
                <a:cs typeface="Times New Roman"/>
              </a:rPr>
              <a:t>(i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Parlament):</a:t>
            </a:r>
            <a:endParaRPr sz="1400">
              <a:latin typeface="Times New Roman"/>
              <a:cs typeface="Times New Roman"/>
            </a:endParaRPr>
          </a:p>
          <a:p>
            <a:pPr marL="1400175">
              <a:lnSpc>
                <a:spcPct val="100000"/>
              </a:lnSpc>
            </a:pPr>
            <a:r>
              <a:rPr sz="1400" i="1" spc="-5" dirty="0">
                <a:latin typeface="Times New Roman"/>
                <a:cs typeface="Times New Roman"/>
              </a:rPr>
              <a:t>Acta </a:t>
            </a:r>
            <a:r>
              <a:rPr sz="1400" i="1" dirty="0">
                <a:latin typeface="Times New Roman"/>
                <a:cs typeface="Times New Roman"/>
              </a:rPr>
              <a:t>de </a:t>
            </a:r>
            <a:r>
              <a:rPr sz="1400" i="1" spc="-5" dirty="0">
                <a:latin typeface="Times New Roman"/>
                <a:cs typeface="Times New Roman"/>
              </a:rPr>
              <a:t>Supremacia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dirty="0">
                <a:latin typeface="Times New Roman"/>
                <a:cs typeface="Times New Roman"/>
              </a:rPr>
              <a:t>Londres,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1534.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60035" y="3966971"/>
            <a:ext cx="4230623" cy="2862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005" y="139065"/>
            <a:ext cx="4485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.- </a:t>
            </a:r>
            <a:r>
              <a:rPr spc="-5" dirty="0">
                <a:solidFill>
                  <a:schemeClr val="tx1"/>
                </a:solidFill>
              </a:rPr>
              <a:t>LA REFORMA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PROTESTANT.</a:t>
            </a:r>
          </a:p>
        </p:txBody>
      </p:sp>
      <p:sp>
        <p:nvSpPr>
          <p:cNvPr id="3" name="object 3"/>
          <p:cNvSpPr/>
          <p:nvPr/>
        </p:nvSpPr>
        <p:spPr>
          <a:xfrm>
            <a:off x="242315" y="737616"/>
            <a:ext cx="8673084" cy="520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0309" y="764705"/>
            <a:ext cx="8572500" cy="5108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546" y="759904"/>
          <a:ext cx="8572499" cy="5113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938">
                <a:tc rowSpan="2">
                  <a:txBody>
                    <a:bodyPr/>
                    <a:lstStyle/>
                    <a:p>
                      <a:pPr marL="659765">
                        <a:lnSpc>
                          <a:spcPts val="2285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CATÒLICS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ts val="2285"/>
                        </a:lnSpc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PROTESTANTS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8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LUTERANISME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85"/>
                        </a:lnSpc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CALVINISME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8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ANGLICANISME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268">
                <a:tc>
                  <a:txBody>
                    <a:bodyPr/>
                    <a:lstStyle/>
                    <a:p>
                      <a:pPr algn="ctr">
                        <a:lnSpc>
                          <a:spcPts val="228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Salvació per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les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obres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Salvació per la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Predestinació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8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Salvació per la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4">
                <a:tc>
                  <a:txBody>
                    <a:bodyPr/>
                    <a:lstStyle/>
                    <a:p>
                      <a:pPr algn="ctr">
                        <a:lnSpc>
                          <a:spcPts val="228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sagraments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2285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Dos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sagraments: baptisme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eucaristia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Obediència al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Papa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0820">
                        <a:lnSpc>
                          <a:spcPts val="229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reconeixen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l’autoritat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del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Papa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5335" marR="220979" indent="-546100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Autoritat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religiosa  del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rei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2495">
                <a:tc>
                  <a:txBody>
                    <a:bodyPr/>
                    <a:lstStyle/>
                    <a:p>
                      <a:pPr marL="194945" marR="188595" algn="ctr">
                        <a:lnSpc>
                          <a:spcPts val="2400"/>
                        </a:lnSpc>
                        <a:spcBef>
                          <a:spcPts val="1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Jerarquia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eclesiàstica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(cardenals, bisbes,  sacerdots)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2909">
                        <a:lnSpc>
                          <a:spcPts val="233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No hi ha jerarquia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eclesiàstica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6760" marR="232410" indent="-506095">
                        <a:lnSpc>
                          <a:spcPts val="2400"/>
                        </a:lnSpc>
                        <a:spcBef>
                          <a:spcPts val="1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Es mantenen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els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bisbes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2494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Cerimònies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fastuoses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54990" marR="548005" algn="ctr">
                        <a:lnSpc>
                          <a:spcPts val="2350"/>
                        </a:lnSpc>
                        <a:spcBef>
                          <a:spcPts val="12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(la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missa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és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la  principal)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8670" marR="248285" indent="-533400">
                        <a:lnSpc>
                          <a:spcPts val="2350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Cerimònies simples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(lectura de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la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Bíblia, sermons,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cants)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8805" marR="472440" indent="-119380">
                        <a:lnSpc>
                          <a:spcPts val="235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ò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  fastuoses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231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Acceptació del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dogma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catòlic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2315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Negació del dogma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catòlic.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375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L’única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font de veritat és la</a:t>
                      </a:r>
                      <a:r>
                        <a:rPr sz="2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Bíblia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12">
                <a:tc>
                  <a:txBody>
                    <a:bodyPr/>
                    <a:lstStyle/>
                    <a:p>
                      <a:pPr marL="842644" marR="88900" indent="-746760">
                        <a:lnSpc>
                          <a:spcPts val="2400"/>
                        </a:lnSpc>
                        <a:spcBef>
                          <a:spcPts val="2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Veneració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Verge</a:t>
                      </a:r>
                      <a:r>
                        <a:rPr sz="2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els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sants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44830">
                        <a:lnSpc>
                          <a:spcPts val="234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Els fidels no creuen ni en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Verge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ni en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els</a:t>
                      </a:r>
                      <a:r>
                        <a:rPr sz="20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sants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D5D5D"/>
                      </a:solidFill>
                      <a:prstDash val="solid"/>
                    </a:lnL>
                    <a:lnR w="9525">
                      <a:solidFill>
                        <a:srgbClr val="5D5D5D"/>
                      </a:solidFill>
                      <a:prstDash val="solid"/>
                    </a:lnR>
                    <a:lnT w="9525">
                      <a:solidFill>
                        <a:srgbClr val="5D5D5D"/>
                      </a:solidFill>
                      <a:prstDash val="solid"/>
                    </a:lnT>
                    <a:lnB w="9525">
                      <a:solidFill>
                        <a:srgbClr val="5D5D5D"/>
                      </a:solidFill>
                      <a:prstDash val="solid"/>
                    </a:lnB>
                    <a:solidFill>
                      <a:srgbClr val="B9E0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637026" y="6022085"/>
            <a:ext cx="1511935" cy="647700"/>
          </a:xfrm>
          <a:custGeom>
            <a:avLst/>
            <a:gdLst/>
            <a:ahLst/>
            <a:cxnLst/>
            <a:rect l="l" t="t" r="r" b="b"/>
            <a:pathLst>
              <a:path w="1511935" h="647700">
                <a:moveTo>
                  <a:pt x="755903" y="0"/>
                </a:moveTo>
                <a:lnTo>
                  <a:pt x="690685" y="1188"/>
                </a:lnTo>
                <a:lnTo>
                  <a:pt x="627006" y="4690"/>
                </a:lnTo>
                <a:lnTo>
                  <a:pt x="565094" y="10407"/>
                </a:lnTo>
                <a:lnTo>
                  <a:pt x="505176" y="18242"/>
                </a:lnTo>
                <a:lnTo>
                  <a:pt x="447478" y="28098"/>
                </a:lnTo>
                <a:lnTo>
                  <a:pt x="392229" y="39878"/>
                </a:lnTo>
                <a:lnTo>
                  <a:pt x="339654" y="53484"/>
                </a:lnTo>
                <a:lnTo>
                  <a:pt x="289981" y="68820"/>
                </a:lnTo>
                <a:lnTo>
                  <a:pt x="243436" y="85788"/>
                </a:lnTo>
                <a:lnTo>
                  <a:pt x="200247" y="104292"/>
                </a:lnTo>
                <a:lnTo>
                  <a:pt x="160641" y="124232"/>
                </a:lnTo>
                <a:lnTo>
                  <a:pt x="124844" y="145513"/>
                </a:lnTo>
                <a:lnTo>
                  <a:pt x="93084" y="168038"/>
                </a:lnTo>
                <a:lnTo>
                  <a:pt x="42581" y="216428"/>
                </a:lnTo>
                <a:lnTo>
                  <a:pt x="10947" y="268624"/>
                </a:lnTo>
                <a:lnTo>
                  <a:pt x="0" y="323849"/>
                </a:lnTo>
                <a:lnTo>
                  <a:pt x="2774" y="351792"/>
                </a:lnTo>
                <a:lnTo>
                  <a:pt x="24292" y="405600"/>
                </a:lnTo>
                <a:lnTo>
                  <a:pt x="65587" y="455990"/>
                </a:lnTo>
                <a:lnTo>
                  <a:pt x="124844" y="502186"/>
                </a:lnTo>
                <a:lnTo>
                  <a:pt x="160641" y="523467"/>
                </a:lnTo>
                <a:lnTo>
                  <a:pt x="200247" y="543407"/>
                </a:lnTo>
                <a:lnTo>
                  <a:pt x="243436" y="561911"/>
                </a:lnTo>
                <a:lnTo>
                  <a:pt x="289981" y="578879"/>
                </a:lnTo>
                <a:lnTo>
                  <a:pt x="339654" y="594215"/>
                </a:lnTo>
                <a:lnTo>
                  <a:pt x="392229" y="607821"/>
                </a:lnTo>
                <a:lnTo>
                  <a:pt x="447478" y="619601"/>
                </a:lnTo>
                <a:lnTo>
                  <a:pt x="505176" y="629457"/>
                </a:lnTo>
                <a:lnTo>
                  <a:pt x="565094" y="637292"/>
                </a:lnTo>
                <a:lnTo>
                  <a:pt x="627006" y="643009"/>
                </a:lnTo>
                <a:lnTo>
                  <a:pt x="690685" y="646511"/>
                </a:lnTo>
                <a:lnTo>
                  <a:pt x="755903" y="647699"/>
                </a:lnTo>
                <a:lnTo>
                  <a:pt x="821122" y="646511"/>
                </a:lnTo>
                <a:lnTo>
                  <a:pt x="884801" y="643009"/>
                </a:lnTo>
                <a:lnTo>
                  <a:pt x="946713" y="637292"/>
                </a:lnTo>
                <a:lnTo>
                  <a:pt x="1006631" y="629457"/>
                </a:lnTo>
                <a:lnTo>
                  <a:pt x="1064329" y="619601"/>
                </a:lnTo>
                <a:lnTo>
                  <a:pt x="1119578" y="607821"/>
                </a:lnTo>
                <a:lnTo>
                  <a:pt x="1172153" y="594215"/>
                </a:lnTo>
                <a:lnTo>
                  <a:pt x="1221826" y="578879"/>
                </a:lnTo>
                <a:lnTo>
                  <a:pt x="1268371" y="561911"/>
                </a:lnTo>
                <a:lnTo>
                  <a:pt x="1311560" y="543407"/>
                </a:lnTo>
                <a:lnTo>
                  <a:pt x="1351166" y="523467"/>
                </a:lnTo>
                <a:lnTo>
                  <a:pt x="1386963" y="502186"/>
                </a:lnTo>
                <a:lnTo>
                  <a:pt x="1418723" y="479661"/>
                </a:lnTo>
                <a:lnTo>
                  <a:pt x="1469226" y="431271"/>
                </a:lnTo>
                <a:lnTo>
                  <a:pt x="1500860" y="379075"/>
                </a:lnTo>
                <a:lnTo>
                  <a:pt x="1511808" y="323849"/>
                </a:lnTo>
                <a:lnTo>
                  <a:pt x="1509033" y="295907"/>
                </a:lnTo>
                <a:lnTo>
                  <a:pt x="1487515" y="242099"/>
                </a:lnTo>
                <a:lnTo>
                  <a:pt x="1446220" y="191709"/>
                </a:lnTo>
                <a:lnTo>
                  <a:pt x="1386963" y="145513"/>
                </a:lnTo>
                <a:lnTo>
                  <a:pt x="1351166" y="124232"/>
                </a:lnTo>
                <a:lnTo>
                  <a:pt x="1311560" y="104292"/>
                </a:lnTo>
                <a:lnTo>
                  <a:pt x="1268371" y="85788"/>
                </a:lnTo>
                <a:lnTo>
                  <a:pt x="1221826" y="68820"/>
                </a:lnTo>
                <a:lnTo>
                  <a:pt x="1172153" y="53484"/>
                </a:lnTo>
                <a:lnTo>
                  <a:pt x="1119578" y="39878"/>
                </a:lnTo>
                <a:lnTo>
                  <a:pt x="1064329" y="28098"/>
                </a:lnTo>
                <a:lnTo>
                  <a:pt x="1006631" y="18242"/>
                </a:lnTo>
                <a:lnTo>
                  <a:pt x="946713" y="10407"/>
                </a:lnTo>
                <a:lnTo>
                  <a:pt x="884801" y="4690"/>
                </a:lnTo>
                <a:lnTo>
                  <a:pt x="821122" y="1188"/>
                </a:lnTo>
                <a:lnTo>
                  <a:pt x="7559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7026" y="6022085"/>
            <a:ext cx="1511935" cy="647700"/>
          </a:xfrm>
          <a:custGeom>
            <a:avLst/>
            <a:gdLst/>
            <a:ahLst/>
            <a:cxnLst/>
            <a:rect l="l" t="t" r="r" b="b"/>
            <a:pathLst>
              <a:path w="1511935" h="647700">
                <a:moveTo>
                  <a:pt x="0" y="323849"/>
                </a:moveTo>
                <a:lnTo>
                  <a:pt x="10947" y="268624"/>
                </a:lnTo>
                <a:lnTo>
                  <a:pt x="42581" y="216428"/>
                </a:lnTo>
                <a:lnTo>
                  <a:pt x="93084" y="168038"/>
                </a:lnTo>
                <a:lnTo>
                  <a:pt x="124844" y="145513"/>
                </a:lnTo>
                <a:lnTo>
                  <a:pt x="160641" y="124232"/>
                </a:lnTo>
                <a:lnTo>
                  <a:pt x="200247" y="104292"/>
                </a:lnTo>
                <a:lnTo>
                  <a:pt x="243436" y="85788"/>
                </a:lnTo>
                <a:lnTo>
                  <a:pt x="289981" y="68820"/>
                </a:lnTo>
                <a:lnTo>
                  <a:pt x="339654" y="53484"/>
                </a:lnTo>
                <a:lnTo>
                  <a:pt x="392229" y="39878"/>
                </a:lnTo>
                <a:lnTo>
                  <a:pt x="447478" y="28098"/>
                </a:lnTo>
                <a:lnTo>
                  <a:pt x="505176" y="18242"/>
                </a:lnTo>
                <a:lnTo>
                  <a:pt x="565094" y="10407"/>
                </a:lnTo>
                <a:lnTo>
                  <a:pt x="627006" y="4690"/>
                </a:lnTo>
                <a:lnTo>
                  <a:pt x="690685" y="1188"/>
                </a:lnTo>
                <a:lnTo>
                  <a:pt x="755903" y="0"/>
                </a:lnTo>
                <a:lnTo>
                  <a:pt x="821122" y="1188"/>
                </a:lnTo>
                <a:lnTo>
                  <a:pt x="884801" y="4690"/>
                </a:lnTo>
                <a:lnTo>
                  <a:pt x="946713" y="10407"/>
                </a:lnTo>
                <a:lnTo>
                  <a:pt x="1006631" y="18242"/>
                </a:lnTo>
                <a:lnTo>
                  <a:pt x="1064329" y="28098"/>
                </a:lnTo>
                <a:lnTo>
                  <a:pt x="1119578" y="39878"/>
                </a:lnTo>
                <a:lnTo>
                  <a:pt x="1172153" y="53484"/>
                </a:lnTo>
                <a:lnTo>
                  <a:pt x="1221826" y="68820"/>
                </a:lnTo>
                <a:lnTo>
                  <a:pt x="1268371" y="85788"/>
                </a:lnTo>
                <a:lnTo>
                  <a:pt x="1311560" y="104292"/>
                </a:lnTo>
                <a:lnTo>
                  <a:pt x="1351166" y="124232"/>
                </a:lnTo>
                <a:lnTo>
                  <a:pt x="1386963" y="145513"/>
                </a:lnTo>
                <a:lnTo>
                  <a:pt x="1418723" y="168038"/>
                </a:lnTo>
                <a:lnTo>
                  <a:pt x="1469226" y="216428"/>
                </a:lnTo>
                <a:lnTo>
                  <a:pt x="1500860" y="268624"/>
                </a:lnTo>
                <a:lnTo>
                  <a:pt x="1511808" y="323849"/>
                </a:lnTo>
                <a:lnTo>
                  <a:pt x="1509033" y="351792"/>
                </a:lnTo>
                <a:lnTo>
                  <a:pt x="1487515" y="405600"/>
                </a:lnTo>
                <a:lnTo>
                  <a:pt x="1446220" y="455990"/>
                </a:lnTo>
                <a:lnTo>
                  <a:pt x="1386963" y="502186"/>
                </a:lnTo>
                <a:lnTo>
                  <a:pt x="1351166" y="523467"/>
                </a:lnTo>
                <a:lnTo>
                  <a:pt x="1311560" y="543407"/>
                </a:lnTo>
                <a:lnTo>
                  <a:pt x="1268371" y="561911"/>
                </a:lnTo>
                <a:lnTo>
                  <a:pt x="1221826" y="578879"/>
                </a:lnTo>
                <a:lnTo>
                  <a:pt x="1172153" y="594215"/>
                </a:lnTo>
                <a:lnTo>
                  <a:pt x="1119578" y="607821"/>
                </a:lnTo>
                <a:lnTo>
                  <a:pt x="1064329" y="619601"/>
                </a:lnTo>
                <a:lnTo>
                  <a:pt x="1006631" y="629457"/>
                </a:lnTo>
                <a:lnTo>
                  <a:pt x="946713" y="637292"/>
                </a:lnTo>
                <a:lnTo>
                  <a:pt x="884801" y="643009"/>
                </a:lnTo>
                <a:lnTo>
                  <a:pt x="821122" y="646511"/>
                </a:lnTo>
                <a:lnTo>
                  <a:pt x="755903" y="647699"/>
                </a:lnTo>
                <a:lnTo>
                  <a:pt x="690685" y="646511"/>
                </a:lnTo>
                <a:lnTo>
                  <a:pt x="627006" y="643009"/>
                </a:lnTo>
                <a:lnTo>
                  <a:pt x="565094" y="637292"/>
                </a:lnTo>
                <a:lnTo>
                  <a:pt x="505176" y="629457"/>
                </a:lnTo>
                <a:lnTo>
                  <a:pt x="447478" y="619601"/>
                </a:lnTo>
                <a:lnTo>
                  <a:pt x="392229" y="607821"/>
                </a:lnTo>
                <a:lnTo>
                  <a:pt x="339654" y="594215"/>
                </a:lnTo>
                <a:lnTo>
                  <a:pt x="289981" y="578879"/>
                </a:lnTo>
                <a:lnTo>
                  <a:pt x="243436" y="561911"/>
                </a:lnTo>
                <a:lnTo>
                  <a:pt x="200247" y="543407"/>
                </a:lnTo>
                <a:lnTo>
                  <a:pt x="160641" y="523467"/>
                </a:lnTo>
                <a:lnTo>
                  <a:pt x="124844" y="502186"/>
                </a:lnTo>
                <a:lnTo>
                  <a:pt x="93084" y="479661"/>
                </a:lnTo>
                <a:lnTo>
                  <a:pt x="42581" y="431271"/>
                </a:lnTo>
                <a:lnTo>
                  <a:pt x="10947" y="379075"/>
                </a:lnTo>
                <a:lnTo>
                  <a:pt x="0" y="32384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91736" y="6054953"/>
            <a:ext cx="800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  <a:hlinkClick r:id="rId4"/>
              </a:rPr>
              <a:t>Conflictos  religiosos</a:t>
            </a:r>
            <a:r>
              <a:rPr sz="1200" spc="-45" dirty="0">
                <a:latin typeface="Times New Roman"/>
                <a:cs typeface="Times New Roman"/>
                <a:hlinkClick r:id="rId4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4"/>
              </a:rPr>
              <a:t>en </a:t>
            </a:r>
            <a:r>
              <a:rPr sz="1200" dirty="0">
                <a:latin typeface="Times New Roman"/>
                <a:cs typeface="Times New Roman"/>
                <a:hlinkClick r:id="rId4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4"/>
              </a:rPr>
              <a:t>el s.</a:t>
            </a:r>
            <a:r>
              <a:rPr sz="1200" spc="-35" dirty="0">
                <a:latin typeface="Times New Roman"/>
                <a:cs typeface="Times New Roman"/>
                <a:hlinkClick r:id="rId4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4"/>
              </a:rPr>
              <a:t>XVI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938" y="140589"/>
            <a:ext cx="55740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 err="1">
                <a:solidFill>
                  <a:schemeClr val="tx1"/>
                </a:solidFill>
              </a:rPr>
              <a:t>Activitats</a:t>
            </a:r>
            <a:r>
              <a:rPr sz="2100" dirty="0">
                <a:solidFill>
                  <a:schemeClr val="tx1"/>
                </a:solidFill>
              </a:rPr>
              <a:t> </a:t>
            </a:r>
            <a:r>
              <a:rPr sz="2100" spc="-5" dirty="0">
                <a:solidFill>
                  <a:schemeClr val="tx1"/>
                </a:solidFill>
              </a:rPr>
              <a:t>LA REFORMA</a:t>
            </a:r>
            <a:r>
              <a:rPr sz="2100" spc="-50" dirty="0">
                <a:solidFill>
                  <a:schemeClr val="tx1"/>
                </a:solidFill>
              </a:rPr>
              <a:t> </a:t>
            </a:r>
            <a:r>
              <a:rPr sz="2100" spc="-5" dirty="0">
                <a:solidFill>
                  <a:schemeClr val="tx1"/>
                </a:solidFill>
              </a:rPr>
              <a:t>PROTESTANT.</a:t>
            </a:r>
            <a:endParaRPr sz="21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743457"/>
            <a:ext cx="6995159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1.-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partir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text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i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dels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teus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coneixements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respon</a:t>
            </a:r>
            <a:r>
              <a:rPr sz="1400" dirty="0">
                <a:latin typeface="Times New Roman"/>
                <a:cs typeface="Times New Roman"/>
              </a:rPr>
              <a:t>:</a:t>
            </a:r>
          </a:p>
          <a:p>
            <a:pPr marL="195580" indent="-183515">
              <a:lnSpc>
                <a:spcPct val="100000"/>
              </a:lnSpc>
              <a:buAutoNum type="alphaLcParenR"/>
              <a:tabLst>
                <a:tab pos="196215" algn="l"/>
              </a:tabLst>
            </a:pPr>
            <a:r>
              <a:rPr sz="1400" dirty="0" err="1">
                <a:latin typeface="Times New Roman"/>
                <a:cs typeface="Times New Roman"/>
              </a:rPr>
              <a:t>Classificació</a:t>
            </a:r>
            <a:r>
              <a:rPr sz="1400" dirty="0">
                <a:latin typeface="Times New Roman"/>
                <a:cs typeface="Times New Roman"/>
              </a:rPr>
              <a:t> del text: font, </a:t>
            </a:r>
            <a:r>
              <a:rPr sz="1400" spc="-5" dirty="0" err="1">
                <a:latin typeface="Times New Roman"/>
                <a:cs typeface="Times New Roman"/>
              </a:rPr>
              <a:t>caràcter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spc="-10" dirty="0" err="1">
                <a:latin typeface="Times New Roman"/>
                <a:cs typeface="Times New Roman"/>
              </a:rPr>
              <a:t>autor</a:t>
            </a:r>
            <a:r>
              <a:rPr sz="1400" spc="-10" dirty="0">
                <a:latin typeface="Times New Roman"/>
                <a:cs typeface="Times New Roman"/>
              </a:rPr>
              <a:t>, </a:t>
            </a:r>
            <a:r>
              <a:rPr sz="1400" dirty="0" err="1">
                <a:latin typeface="Times New Roman"/>
                <a:cs typeface="Times New Roman"/>
              </a:rPr>
              <a:t>informació</a:t>
            </a:r>
            <a:r>
              <a:rPr sz="1400" dirty="0">
                <a:latin typeface="Times New Roman"/>
                <a:cs typeface="Times New Roman"/>
              </a:rPr>
              <a:t> de </a:t>
            </a:r>
            <a:r>
              <a:rPr sz="1400" spc="-10" dirty="0" err="1">
                <a:latin typeface="Times New Roman"/>
                <a:cs typeface="Times New Roman"/>
              </a:rPr>
              <a:t>l’autor</a:t>
            </a:r>
            <a:r>
              <a:rPr sz="1400" spc="-10" dirty="0">
                <a:latin typeface="Times New Roman"/>
                <a:cs typeface="Times New Roman"/>
              </a:rPr>
              <a:t>, </a:t>
            </a:r>
            <a:r>
              <a:rPr sz="1400" dirty="0" err="1">
                <a:latin typeface="Times New Roman"/>
                <a:cs typeface="Times New Roman"/>
              </a:rPr>
              <a:t>llibre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d’on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s’ha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tret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dirty="0" err="1">
                <a:latin typeface="Times New Roman"/>
                <a:cs typeface="Times New Roman"/>
              </a:rPr>
              <a:t>lloc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i</a:t>
            </a:r>
            <a:r>
              <a:rPr sz="1400" spc="-24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any.</a:t>
            </a:r>
            <a:endParaRPr sz="1400" dirty="0">
              <a:latin typeface="Times New Roman"/>
              <a:cs typeface="Times New Roman"/>
            </a:endParaRPr>
          </a:p>
          <a:p>
            <a:pPr marL="201295" indent="-189230">
              <a:lnSpc>
                <a:spcPct val="100000"/>
              </a:lnSpc>
              <a:buAutoNum type="alphaLcParenR"/>
              <a:tabLst>
                <a:tab pos="201930" algn="l"/>
              </a:tabLst>
            </a:pPr>
            <a:r>
              <a:rPr sz="1400" spc="-25" dirty="0" err="1">
                <a:latin typeface="Times New Roman"/>
                <a:cs typeface="Times New Roman"/>
              </a:rPr>
              <a:t>Tema</a:t>
            </a:r>
            <a:r>
              <a:rPr sz="1400" spc="-2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 marL="195580" indent="-183515">
              <a:lnSpc>
                <a:spcPct val="100000"/>
              </a:lnSpc>
              <a:buAutoNum type="alphaLcParenR"/>
              <a:tabLst>
                <a:tab pos="196215" algn="l"/>
              </a:tabLst>
            </a:pPr>
            <a:r>
              <a:rPr sz="1400" spc="-5" dirty="0" err="1">
                <a:latin typeface="Times New Roman"/>
                <a:cs typeface="Times New Roman"/>
              </a:rPr>
              <a:t>Resumeix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(el </a:t>
            </a:r>
            <a:r>
              <a:rPr sz="1400" spc="-5" dirty="0" err="1">
                <a:latin typeface="Times New Roman"/>
                <a:cs typeface="Times New Roman"/>
              </a:rPr>
              <a:t>màxim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possible) </a:t>
            </a:r>
            <a:r>
              <a:rPr sz="1400" spc="-10" dirty="0" err="1">
                <a:latin typeface="Times New Roman"/>
                <a:cs typeface="Times New Roman"/>
              </a:rPr>
              <a:t>amb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 </a:t>
            </a:r>
            <a:r>
              <a:rPr sz="1400" dirty="0" err="1">
                <a:latin typeface="Times New Roman"/>
                <a:cs typeface="Times New Roman"/>
              </a:rPr>
              <a:t>te</a:t>
            </a:r>
            <a:r>
              <a:rPr lang="es-ES" sz="1400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es </a:t>
            </a:r>
            <a:r>
              <a:rPr sz="1400" dirty="0" err="1">
                <a:latin typeface="Times New Roman"/>
                <a:cs typeface="Times New Roman"/>
              </a:rPr>
              <a:t>paraules</a:t>
            </a:r>
            <a:r>
              <a:rPr sz="1400" dirty="0">
                <a:latin typeface="Times New Roman"/>
                <a:cs typeface="Times New Roman"/>
              </a:rPr>
              <a:t> les </a:t>
            </a:r>
            <a:r>
              <a:rPr sz="1400" dirty="0" err="1">
                <a:latin typeface="Times New Roman"/>
                <a:cs typeface="Times New Roman"/>
              </a:rPr>
              <a:t>idees</a:t>
            </a:r>
            <a:r>
              <a:rPr sz="1400" dirty="0">
                <a:latin typeface="Times New Roman"/>
                <a:cs typeface="Times New Roman"/>
              </a:rPr>
              <a:t> que </a:t>
            </a:r>
            <a:r>
              <a:rPr sz="1400" dirty="0" err="1">
                <a:latin typeface="Times New Roman"/>
                <a:cs typeface="Times New Roman"/>
              </a:rPr>
              <a:t>apareixen</a:t>
            </a:r>
            <a:r>
              <a:rPr sz="1400" dirty="0">
                <a:latin typeface="Times New Roman"/>
                <a:cs typeface="Times New Roman"/>
              </a:rPr>
              <a:t> al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text.</a:t>
            </a:r>
          </a:p>
          <a:p>
            <a:pPr marL="204470" indent="-192405">
              <a:lnSpc>
                <a:spcPct val="100000"/>
              </a:lnSpc>
              <a:buAutoNum type="alphaLcParenR"/>
              <a:tabLst>
                <a:tab pos="205104" algn="l"/>
              </a:tabLst>
            </a:pPr>
            <a:r>
              <a:rPr sz="1400" spc="-5" dirty="0" err="1">
                <a:latin typeface="Times New Roman"/>
                <a:cs typeface="Times New Roman"/>
              </a:rPr>
              <a:t>Què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criticava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Luter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 </a:t>
            </a:r>
            <a:r>
              <a:rPr sz="1400" dirty="0" err="1">
                <a:latin typeface="Times New Roman"/>
                <a:cs typeface="Times New Roman"/>
              </a:rPr>
              <a:t>l’església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catòlica</a:t>
            </a:r>
            <a:r>
              <a:rPr sz="1400" dirty="0">
                <a:latin typeface="Times New Roman"/>
                <a:cs typeface="Times New Roman"/>
              </a:rPr>
              <a:t>? </a:t>
            </a:r>
            <a:r>
              <a:rPr sz="1400" spc="-5" dirty="0" err="1">
                <a:latin typeface="Times New Roman"/>
                <a:cs typeface="Times New Roman"/>
              </a:rPr>
              <a:t>En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què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va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basar</a:t>
            </a:r>
            <a:r>
              <a:rPr sz="1400" dirty="0">
                <a:latin typeface="Times New Roman"/>
                <a:cs typeface="Times New Roman"/>
              </a:rPr>
              <a:t> la se</a:t>
            </a:r>
            <a:r>
              <a:rPr lang="es-ES" sz="1400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 err="1">
                <a:latin typeface="Times New Roman"/>
                <a:cs typeface="Times New Roman"/>
              </a:rPr>
              <a:t>reforma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religiosa?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594" y="2061210"/>
            <a:ext cx="8801100" cy="208788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90170" marR="124460">
              <a:lnSpc>
                <a:spcPct val="100000"/>
              </a:lnSpc>
              <a:spcBef>
                <a:spcPts val="615"/>
              </a:spcBef>
            </a:pPr>
            <a:r>
              <a:rPr sz="1400" dirty="0">
                <a:latin typeface="Times New Roman"/>
                <a:cs typeface="Times New Roman"/>
              </a:rPr>
              <a:t>21. </a:t>
            </a:r>
            <a:r>
              <a:rPr sz="1400" spc="-5" dirty="0">
                <a:latin typeface="Times New Roman"/>
                <a:cs typeface="Times New Roman"/>
              </a:rPr>
              <a:t>S’enganyen </a:t>
            </a:r>
            <a:r>
              <a:rPr sz="1400" dirty="0">
                <a:latin typeface="Times New Roman"/>
                <a:cs typeface="Times New Roman"/>
              </a:rPr>
              <a:t>aquells predicadors </a:t>
            </a:r>
            <a:r>
              <a:rPr sz="1400" spc="-5" dirty="0">
                <a:latin typeface="Times New Roman"/>
                <a:cs typeface="Times New Roman"/>
              </a:rPr>
              <a:t>d’indulgències </a:t>
            </a:r>
            <a:r>
              <a:rPr sz="1400" dirty="0">
                <a:latin typeface="Times New Roman"/>
                <a:cs typeface="Times New Roman"/>
              </a:rPr>
              <a:t>que diuen que per les indulgències papals </a:t>
            </a:r>
            <a:r>
              <a:rPr sz="1400" spc="-5" dirty="0">
                <a:latin typeface="Times New Roman"/>
                <a:cs typeface="Times New Roman"/>
              </a:rPr>
              <a:t>l’home </a:t>
            </a:r>
            <a:r>
              <a:rPr sz="1400" dirty="0">
                <a:latin typeface="Times New Roman"/>
                <a:cs typeface="Times New Roman"/>
              </a:rPr>
              <a:t>queda lliure de tota  pena i 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salva.</a:t>
            </a:r>
          </a:p>
          <a:p>
            <a:pPr marL="90170" marR="17145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32. Seran eternament </a:t>
            </a:r>
            <a:r>
              <a:rPr sz="1400" spc="-5" dirty="0">
                <a:latin typeface="Times New Roman"/>
                <a:cs typeface="Times New Roman"/>
              </a:rPr>
              <a:t>condemnats junt </a:t>
            </a:r>
            <a:r>
              <a:rPr sz="1400" dirty="0">
                <a:latin typeface="Times New Roman"/>
                <a:cs typeface="Times New Roman"/>
              </a:rPr>
              <a:t>a aquells que les prediquen, tots aquells que creguen que les cartes </a:t>
            </a:r>
            <a:r>
              <a:rPr sz="1400" spc="-5" dirty="0">
                <a:latin typeface="Times New Roman"/>
                <a:cs typeface="Times New Roman"/>
              </a:rPr>
              <a:t>d’indulgència  </a:t>
            </a:r>
            <a:r>
              <a:rPr sz="1400" dirty="0">
                <a:latin typeface="Times New Roman"/>
                <a:cs typeface="Times New Roman"/>
              </a:rPr>
              <a:t>els asseguren la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salvació.</a:t>
            </a:r>
          </a:p>
          <a:p>
            <a:pPr marL="90170" marR="497205">
              <a:lnSpc>
                <a:spcPct val="100000"/>
              </a:lnSpc>
              <a:buAutoNum type="arabicPeriod" startAt="43"/>
              <a:tabLst>
                <a:tab pos="356870" algn="l"/>
              </a:tabLst>
            </a:pPr>
            <a:r>
              <a:rPr sz="1400" spc="-5" dirty="0">
                <a:latin typeface="Times New Roman"/>
                <a:cs typeface="Times New Roman"/>
              </a:rPr>
              <a:t>S’ha d’ensenyar </a:t>
            </a:r>
            <a:r>
              <a:rPr sz="1400" dirty="0">
                <a:latin typeface="Times New Roman"/>
                <a:cs typeface="Times New Roman"/>
              </a:rPr>
              <a:t>als cristians que aquell que </a:t>
            </a:r>
            <a:r>
              <a:rPr sz="1400" spc="5" dirty="0">
                <a:latin typeface="Times New Roman"/>
                <a:cs typeface="Times New Roman"/>
              </a:rPr>
              <a:t>done </a:t>
            </a:r>
            <a:r>
              <a:rPr sz="1400" dirty="0">
                <a:latin typeface="Times New Roman"/>
                <a:cs typeface="Times New Roman"/>
              </a:rPr>
              <a:t>als pobres o </a:t>
            </a:r>
            <a:r>
              <a:rPr sz="1400" spc="-5" dirty="0">
                <a:latin typeface="Times New Roman"/>
                <a:cs typeface="Times New Roman"/>
              </a:rPr>
              <a:t>ajude </a:t>
            </a:r>
            <a:r>
              <a:rPr sz="1400" dirty="0">
                <a:latin typeface="Times New Roman"/>
                <a:cs typeface="Times New Roman"/>
              </a:rPr>
              <a:t>als necessitats obrarà </a:t>
            </a:r>
            <a:r>
              <a:rPr sz="1400" spc="-5" dirty="0">
                <a:latin typeface="Times New Roman"/>
                <a:cs typeface="Times New Roman"/>
              </a:rPr>
              <a:t>millor </a:t>
            </a:r>
            <a:r>
              <a:rPr sz="1400" dirty="0">
                <a:latin typeface="Times New Roman"/>
                <a:cs typeface="Times New Roman"/>
              </a:rPr>
              <a:t>que aquell que  </a:t>
            </a:r>
            <a:r>
              <a:rPr sz="1400" spc="-5" dirty="0">
                <a:latin typeface="Times New Roman"/>
                <a:cs typeface="Times New Roman"/>
              </a:rPr>
              <a:t>compre </a:t>
            </a:r>
            <a:r>
              <a:rPr sz="1400" dirty="0">
                <a:latin typeface="Times New Roman"/>
                <a:cs typeface="Times New Roman"/>
              </a:rPr>
              <a:t>indulgències.</a:t>
            </a:r>
          </a:p>
          <a:p>
            <a:pPr marL="356235" indent="-266700">
              <a:lnSpc>
                <a:spcPct val="100000"/>
              </a:lnSpc>
              <a:buAutoNum type="arabicPeriod" startAt="43"/>
              <a:tabLst>
                <a:tab pos="356870" algn="l"/>
              </a:tabLst>
            </a:pPr>
            <a:r>
              <a:rPr sz="1400" spc="-5" dirty="0">
                <a:latin typeface="Times New Roman"/>
                <a:cs typeface="Times New Roman"/>
              </a:rPr>
              <a:t>Per </a:t>
            </a:r>
            <a:r>
              <a:rPr sz="1400" dirty="0">
                <a:latin typeface="Times New Roman"/>
                <a:cs typeface="Times New Roman"/>
              </a:rPr>
              <a:t>l’exercici de la caritat </a:t>
            </a:r>
            <a:r>
              <a:rPr sz="1400" spc="-5" dirty="0">
                <a:latin typeface="Times New Roman"/>
                <a:cs typeface="Times New Roman"/>
              </a:rPr>
              <a:t>l’home </a:t>
            </a:r>
            <a:r>
              <a:rPr sz="1400" dirty="0">
                <a:latin typeface="Times New Roman"/>
                <a:cs typeface="Times New Roman"/>
              </a:rPr>
              <a:t>es fa </a:t>
            </a:r>
            <a:r>
              <a:rPr sz="1400" spc="-15" dirty="0">
                <a:latin typeface="Times New Roman"/>
                <a:cs typeface="Times New Roman"/>
              </a:rPr>
              <a:t>millor. </a:t>
            </a:r>
            <a:r>
              <a:rPr sz="1400" spc="-5" dirty="0">
                <a:latin typeface="Times New Roman"/>
                <a:cs typeface="Times New Roman"/>
              </a:rPr>
              <a:t>Les </a:t>
            </a:r>
            <a:r>
              <a:rPr sz="1400" dirty="0">
                <a:latin typeface="Times New Roman"/>
                <a:cs typeface="Times New Roman"/>
              </a:rPr>
              <a:t>indulgències, pel contrari, no </a:t>
            </a:r>
            <a:r>
              <a:rPr sz="1400" spc="-5" dirty="0">
                <a:latin typeface="Times New Roman"/>
                <a:cs typeface="Times New Roman"/>
              </a:rPr>
              <a:t>milloren, </a:t>
            </a:r>
            <a:r>
              <a:rPr sz="1400" dirty="0">
                <a:latin typeface="Times New Roman"/>
                <a:cs typeface="Times New Roman"/>
              </a:rPr>
              <a:t>no </a:t>
            </a:r>
            <a:r>
              <a:rPr sz="1400" spc="-5" dirty="0">
                <a:latin typeface="Times New Roman"/>
                <a:cs typeface="Times New Roman"/>
              </a:rPr>
              <a:t>eximeixen </a:t>
            </a:r>
            <a:r>
              <a:rPr sz="1400" dirty="0">
                <a:latin typeface="Times New Roman"/>
                <a:cs typeface="Times New Roman"/>
              </a:rPr>
              <a:t>de la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pena.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523748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Times New Roman"/>
                <a:cs typeface="Times New Roman"/>
              </a:rPr>
              <a:t>MARTÍ </a:t>
            </a:r>
            <a:r>
              <a:rPr sz="1400" spc="-5" dirty="0">
                <a:latin typeface="Times New Roman"/>
                <a:cs typeface="Times New Roman"/>
              </a:rPr>
              <a:t>LUTER: </a:t>
            </a:r>
            <a:r>
              <a:rPr sz="1400" i="1" dirty="0">
                <a:latin typeface="Times New Roman"/>
                <a:cs typeface="Times New Roman"/>
              </a:rPr>
              <a:t>Les 95 tesis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10" dirty="0">
                <a:latin typeface="Times New Roman"/>
                <a:cs typeface="Times New Roman"/>
              </a:rPr>
              <a:t>Wittenberg,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1517.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9938" y="140589"/>
            <a:ext cx="55740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 err="1">
                <a:solidFill>
                  <a:schemeClr val="tx1"/>
                </a:solidFill>
              </a:rPr>
              <a:t>Activitats</a:t>
            </a:r>
            <a:r>
              <a:rPr sz="2100" dirty="0">
                <a:solidFill>
                  <a:schemeClr val="tx1"/>
                </a:solidFill>
              </a:rPr>
              <a:t> </a:t>
            </a:r>
            <a:r>
              <a:rPr sz="2100" spc="-5" dirty="0">
                <a:solidFill>
                  <a:schemeClr val="tx1"/>
                </a:solidFill>
              </a:rPr>
              <a:t>LA REFORMA</a:t>
            </a:r>
            <a:r>
              <a:rPr sz="2100" spc="-50" dirty="0">
                <a:solidFill>
                  <a:schemeClr val="tx1"/>
                </a:solidFill>
              </a:rPr>
              <a:t> </a:t>
            </a:r>
            <a:r>
              <a:rPr sz="2100" spc="-5" dirty="0">
                <a:solidFill>
                  <a:schemeClr val="tx1"/>
                </a:solidFill>
              </a:rPr>
              <a:t>PROTESTANT.</a:t>
            </a:r>
            <a:endParaRPr sz="21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743457"/>
            <a:ext cx="34804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2.- </a:t>
            </a:r>
            <a:r>
              <a:rPr sz="1400" spc="-5" dirty="0">
                <a:latin typeface="Times New Roman"/>
                <a:cs typeface="Times New Roman"/>
              </a:rPr>
              <a:t>Completa </a:t>
            </a:r>
            <a:r>
              <a:rPr sz="1400" dirty="0">
                <a:latin typeface="Times New Roman"/>
                <a:cs typeface="Times New Roman"/>
              </a:rPr>
              <a:t>a la teua llibreta el quadre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següent: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164" y="1118361"/>
          <a:ext cx="8713470" cy="5325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99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REFORMA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AUTOR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DOCTRINA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TERRITORIS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LUTERANISME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CALVINISME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ANGLICANISME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6</a:t>
            </a:r>
            <a:r>
              <a:rPr dirty="0">
                <a:solidFill>
                  <a:schemeClr val="tx1"/>
                </a:solidFill>
              </a:rPr>
              <a:t>.- </a:t>
            </a:r>
            <a:r>
              <a:rPr spc="-5" dirty="0">
                <a:solidFill>
                  <a:schemeClr val="tx1"/>
                </a:solidFill>
              </a:rPr>
              <a:t>LA CONTRAREFORMA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CATÒLICA</a:t>
            </a:r>
            <a:r>
              <a:rPr spc="-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568055" cy="115252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98755" marR="193675" algn="ctr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latin typeface="Times New Roman"/>
                <a:cs typeface="Times New Roman"/>
              </a:rPr>
              <a:t>Per </a:t>
            </a:r>
            <a:r>
              <a:rPr sz="1800" dirty="0">
                <a:latin typeface="Times New Roman"/>
                <a:cs typeface="Times New Roman"/>
              </a:rPr>
              <a:t>a frenar l’avanç de la </a:t>
            </a:r>
            <a:r>
              <a:rPr sz="1800" spc="-5" dirty="0">
                <a:latin typeface="Times New Roman"/>
                <a:cs typeface="Times New Roman"/>
              </a:rPr>
              <a:t>Reforma protestant l’Església </a:t>
            </a:r>
            <a:r>
              <a:rPr sz="1800" dirty="0">
                <a:latin typeface="Times New Roman"/>
                <a:cs typeface="Times New Roman"/>
              </a:rPr>
              <a:t>va fer dues </a:t>
            </a:r>
            <a:r>
              <a:rPr sz="1800" spc="-5" dirty="0">
                <a:latin typeface="Times New Roman"/>
                <a:cs typeface="Times New Roman"/>
              </a:rPr>
              <a:t>coses: </a:t>
            </a:r>
            <a:r>
              <a:rPr sz="1800" dirty="0">
                <a:latin typeface="Times New Roman"/>
                <a:cs typeface="Times New Roman"/>
              </a:rPr>
              <a:t>combatre-la de  </a:t>
            </a:r>
            <a:r>
              <a:rPr sz="1800" spc="-5" dirty="0">
                <a:latin typeface="Times New Roman"/>
                <a:cs typeface="Times New Roman"/>
              </a:rPr>
              <a:t>manera </a:t>
            </a:r>
            <a:r>
              <a:rPr sz="1800" dirty="0">
                <a:latin typeface="Times New Roman"/>
                <a:cs typeface="Times New Roman"/>
              </a:rPr>
              <a:t>violenta </a:t>
            </a:r>
            <a:r>
              <a:rPr sz="1800" spc="-5" dirty="0">
                <a:latin typeface="Times New Roman"/>
                <a:cs typeface="Times New Roman"/>
              </a:rPr>
              <a:t>amb </a:t>
            </a:r>
            <a:r>
              <a:rPr sz="1800" dirty="0">
                <a:latin typeface="Times New Roman"/>
                <a:cs typeface="Times New Roman"/>
              </a:rPr>
              <a:t>la creació del </a:t>
            </a:r>
            <a:r>
              <a:rPr sz="1800" spc="-10" dirty="0">
                <a:latin typeface="Times New Roman"/>
                <a:cs typeface="Times New Roman"/>
              </a:rPr>
              <a:t>Tribunal </a:t>
            </a:r>
            <a:r>
              <a:rPr sz="1800" dirty="0">
                <a:latin typeface="Times New Roman"/>
                <a:cs typeface="Times New Roman"/>
              </a:rPr>
              <a:t>de la Inquisició per a perseguir a tots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aquells  que con </a:t>
            </a:r>
            <a:r>
              <a:rPr sz="1800" spc="-5" dirty="0">
                <a:latin typeface="Times New Roman"/>
                <a:cs typeface="Times New Roman"/>
              </a:rPr>
              <a:t>complien </a:t>
            </a:r>
            <a:r>
              <a:rPr sz="1800" dirty="0">
                <a:latin typeface="Times New Roman"/>
                <a:cs typeface="Times New Roman"/>
              </a:rPr>
              <a:t>els </a:t>
            </a:r>
            <a:r>
              <a:rPr sz="1800" spc="-5" dirty="0">
                <a:latin typeface="Times New Roman"/>
                <a:cs typeface="Times New Roman"/>
              </a:rPr>
              <a:t>dogmes </a:t>
            </a:r>
            <a:r>
              <a:rPr sz="1800" dirty="0">
                <a:latin typeface="Times New Roman"/>
                <a:cs typeface="Times New Roman"/>
              </a:rPr>
              <a:t>catòlics i amb guerres contra els protestants (guerres de  religió) i fer la se</a:t>
            </a:r>
            <a:r>
              <a:rPr lang="es-ES" sz="1800" dirty="0">
                <a:latin typeface="Times New Roman"/>
                <a:cs typeface="Times New Roman"/>
              </a:rPr>
              <a:t>v</a:t>
            </a:r>
            <a:r>
              <a:rPr sz="1800" dirty="0">
                <a:latin typeface="Times New Roman"/>
                <a:cs typeface="Times New Roman"/>
              </a:rPr>
              <a:t>a pròpia </a:t>
            </a:r>
            <a:r>
              <a:rPr sz="1800" spc="-5" dirty="0">
                <a:latin typeface="Times New Roman"/>
                <a:cs typeface="Times New Roman"/>
              </a:rPr>
              <a:t>Reforma, </a:t>
            </a:r>
            <a:r>
              <a:rPr sz="1800" dirty="0">
                <a:latin typeface="Times New Roman"/>
                <a:cs typeface="Times New Roman"/>
              </a:rPr>
              <a:t>coneguda com a </a:t>
            </a:r>
            <a:r>
              <a:rPr sz="1800" spc="-5" dirty="0">
                <a:latin typeface="Times New Roman"/>
                <a:cs typeface="Times New Roman"/>
              </a:rPr>
              <a:t>Contrareforma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catòlica</a:t>
            </a:r>
          </a:p>
        </p:txBody>
      </p:sp>
      <p:sp>
        <p:nvSpPr>
          <p:cNvPr id="4" name="object 4"/>
          <p:cNvSpPr/>
          <p:nvPr/>
        </p:nvSpPr>
        <p:spPr>
          <a:xfrm>
            <a:off x="179831" y="1935479"/>
            <a:ext cx="22098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5748" y="1894332"/>
            <a:ext cx="2087879" cy="2327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256530"/>
            <a:ext cx="4043172" cy="2557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2791" y="1894332"/>
            <a:ext cx="1670304" cy="2602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0203" y="4276342"/>
            <a:ext cx="4186428" cy="2517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4159" y="1894332"/>
            <a:ext cx="1534668" cy="2330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6</a:t>
            </a:r>
            <a:r>
              <a:rPr dirty="0">
                <a:solidFill>
                  <a:schemeClr val="tx1"/>
                </a:solidFill>
              </a:rPr>
              <a:t>.- </a:t>
            </a:r>
            <a:r>
              <a:rPr spc="-5" dirty="0">
                <a:solidFill>
                  <a:schemeClr val="tx1"/>
                </a:solidFill>
              </a:rPr>
              <a:t>LA CONTRAREFORMA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CATÒLICA.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65" y="1053846"/>
            <a:ext cx="3023870" cy="1152525"/>
          </a:xfrm>
          <a:prstGeom prst="rect">
            <a:avLst/>
          </a:prstGeom>
          <a:solidFill>
            <a:srgbClr val="B9E08F"/>
          </a:solidFill>
          <a:ln w="25908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25095" marR="123189" algn="ctr">
              <a:lnSpc>
                <a:spcPct val="100000"/>
              </a:lnSpc>
              <a:spcBef>
                <a:spcPts val="150"/>
              </a:spcBef>
            </a:pPr>
            <a:r>
              <a:rPr sz="1800" spc="-5" dirty="0">
                <a:latin typeface="Times New Roman"/>
                <a:cs typeface="Times New Roman"/>
              </a:rPr>
              <a:t>A </a:t>
            </a:r>
            <a:r>
              <a:rPr sz="1800" dirty="0">
                <a:latin typeface="Times New Roman"/>
                <a:cs typeface="Times New Roman"/>
              </a:rPr>
              <a:t>mitjan segle </a:t>
            </a:r>
            <a:r>
              <a:rPr sz="1800" spc="-5" dirty="0">
                <a:latin typeface="Times New Roman"/>
                <a:cs typeface="Times New Roman"/>
              </a:rPr>
              <a:t>XVI </a:t>
            </a:r>
            <a:r>
              <a:rPr sz="1800" dirty="0">
                <a:latin typeface="Times New Roman"/>
                <a:cs typeface="Times New Roman"/>
              </a:rPr>
              <a:t>el papa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  convocar un concili (reunió  dels </a:t>
            </a:r>
            <a:r>
              <a:rPr sz="1800" spc="-5" dirty="0">
                <a:latin typeface="Times New Roman"/>
                <a:cs typeface="Times New Roman"/>
              </a:rPr>
              <a:t>membres més </a:t>
            </a:r>
            <a:r>
              <a:rPr sz="1800" dirty="0">
                <a:latin typeface="Times New Roman"/>
                <a:cs typeface="Times New Roman"/>
              </a:rPr>
              <a:t>importants  de </a:t>
            </a:r>
            <a:r>
              <a:rPr sz="1800" spc="-5" dirty="0">
                <a:latin typeface="Times New Roman"/>
                <a:cs typeface="Times New Roman"/>
              </a:rPr>
              <a:t>l’Església)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Trento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2246" y="694181"/>
            <a:ext cx="5553710" cy="864235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51130" marR="144780" indent="635" algn="ctr">
              <a:lnSpc>
                <a:spcPct val="100000"/>
              </a:lnSpc>
              <a:spcBef>
                <a:spcPts val="90"/>
              </a:spcBef>
            </a:pP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corregeixen errades: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prohibeix la venda d’indul-  gències,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creen </a:t>
            </a:r>
            <a:r>
              <a:rPr sz="1800" spc="-5" dirty="0">
                <a:latin typeface="Times New Roman"/>
                <a:cs typeface="Times New Roman"/>
              </a:rPr>
              <a:t>seminaris </a:t>
            </a:r>
            <a:r>
              <a:rPr sz="1800" dirty="0">
                <a:latin typeface="Times New Roman"/>
                <a:cs typeface="Times New Roman"/>
              </a:rPr>
              <a:t>per a </a:t>
            </a:r>
            <a:r>
              <a:rPr sz="1800" spc="-5" dirty="0">
                <a:latin typeface="Times New Roman"/>
                <a:cs typeface="Times New Roman"/>
              </a:rPr>
              <a:t>formar </a:t>
            </a:r>
            <a:r>
              <a:rPr sz="1800" dirty="0">
                <a:latin typeface="Times New Roman"/>
                <a:cs typeface="Times New Roman"/>
              </a:rPr>
              <a:t>als </a:t>
            </a:r>
            <a:r>
              <a:rPr sz="1800" spc="-5" dirty="0">
                <a:latin typeface="Times New Roman"/>
                <a:cs typeface="Times New Roman"/>
              </a:rPr>
              <a:t>sacerdots </a:t>
            </a:r>
            <a:r>
              <a:rPr sz="1800" dirty="0">
                <a:latin typeface="Times New Roman"/>
                <a:cs typeface="Times New Roman"/>
              </a:rPr>
              <a:t>i </a:t>
            </a:r>
            <a:r>
              <a:rPr sz="1800" spc="-5" dirty="0">
                <a:latin typeface="Times New Roman"/>
                <a:cs typeface="Times New Roman"/>
              </a:rPr>
              <a:t>es  </a:t>
            </a:r>
            <a:r>
              <a:rPr sz="1800" dirty="0">
                <a:latin typeface="Times New Roman"/>
                <a:cs typeface="Times New Roman"/>
              </a:rPr>
              <a:t>recorda als </a:t>
            </a:r>
            <a:r>
              <a:rPr sz="1800" spc="-5" dirty="0">
                <a:latin typeface="Times New Roman"/>
                <a:cs typeface="Times New Roman"/>
              </a:rPr>
              <a:t>clergues </a:t>
            </a:r>
            <a:r>
              <a:rPr sz="1800" dirty="0">
                <a:latin typeface="Times New Roman"/>
                <a:cs typeface="Times New Roman"/>
              </a:rPr>
              <a:t>que han de portar una vida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exemplar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31820" y="1086611"/>
            <a:ext cx="360045" cy="548640"/>
          </a:xfrm>
          <a:custGeom>
            <a:avLst/>
            <a:gdLst/>
            <a:ahLst/>
            <a:cxnLst/>
            <a:rect l="l" t="t" r="r" b="b"/>
            <a:pathLst>
              <a:path w="360045" h="548639">
                <a:moveTo>
                  <a:pt x="173608" y="535813"/>
                </a:moveTo>
                <a:lnTo>
                  <a:pt x="0" y="535813"/>
                </a:lnTo>
                <a:lnTo>
                  <a:pt x="0" y="548513"/>
                </a:lnTo>
                <a:lnTo>
                  <a:pt x="183515" y="548513"/>
                </a:lnTo>
                <a:lnTo>
                  <a:pt x="186308" y="545718"/>
                </a:lnTo>
                <a:lnTo>
                  <a:pt x="186308" y="542163"/>
                </a:lnTo>
                <a:lnTo>
                  <a:pt x="173608" y="542163"/>
                </a:lnTo>
                <a:lnTo>
                  <a:pt x="173608" y="535813"/>
                </a:lnTo>
                <a:close/>
              </a:path>
              <a:path w="360045" h="548639">
                <a:moveTo>
                  <a:pt x="283844" y="31750"/>
                </a:moveTo>
                <a:lnTo>
                  <a:pt x="176530" y="31750"/>
                </a:lnTo>
                <a:lnTo>
                  <a:pt x="173608" y="34543"/>
                </a:lnTo>
                <a:lnTo>
                  <a:pt x="173608" y="542163"/>
                </a:lnTo>
                <a:lnTo>
                  <a:pt x="179958" y="535813"/>
                </a:lnTo>
                <a:lnTo>
                  <a:pt x="186308" y="535813"/>
                </a:lnTo>
                <a:lnTo>
                  <a:pt x="186308" y="44450"/>
                </a:lnTo>
                <a:lnTo>
                  <a:pt x="179958" y="44450"/>
                </a:lnTo>
                <a:lnTo>
                  <a:pt x="186308" y="38100"/>
                </a:lnTo>
                <a:lnTo>
                  <a:pt x="283844" y="38100"/>
                </a:lnTo>
                <a:lnTo>
                  <a:pt x="283844" y="31750"/>
                </a:lnTo>
                <a:close/>
              </a:path>
              <a:path w="360045" h="548639">
                <a:moveTo>
                  <a:pt x="186308" y="535813"/>
                </a:moveTo>
                <a:lnTo>
                  <a:pt x="179958" y="535813"/>
                </a:lnTo>
                <a:lnTo>
                  <a:pt x="173608" y="542163"/>
                </a:lnTo>
                <a:lnTo>
                  <a:pt x="186308" y="542163"/>
                </a:lnTo>
                <a:lnTo>
                  <a:pt x="186308" y="535813"/>
                </a:lnTo>
                <a:close/>
              </a:path>
              <a:path w="360045" h="548639">
                <a:moveTo>
                  <a:pt x="283844" y="0"/>
                </a:moveTo>
                <a:lnTo>
                  <a:pt x="283844" y="76200"/>
                </a:lnTo>
                <a:lnTo>
                  <a:pt x="347344" y="44450"/>
                </a:lnTo>
                <a:lnTo>
                  <a:pt x="296544" y="44450"/>
                </a:lnTo>
                <a:lnTo>
                  <a:pt x="296544" y="31750"/>
                </a:lnTo>
                <a:lnTo>
                  <a:pt x="347344" y="31750"/>
                </a:lnTo>
                <a:lnTo>
                  <a:pt x="283844" y="0"/>
                </a:lnTo>
                <a:close/>
              </a:path>
              <a:path w="360045" h="548639">
                <a:moveTo>
                  <a:pt x="186308" y="38100"/>
                </a:moveTo>
                <a:lnTo>
                  <a:pt x="179958" y="44450"/>
                </a:lnTo>
                <a:lnTo>
                  <a:pt x="186308" y="44450"/>
                </a:lnTo>
                <a:lnTo>
                  <a:pt x="186308" y="38100"/>
                </a:lnTo>
                <a:close/>
              </a:path>
              <a:path w="360045" h="548639">
                <a:moveTo>
                  <a:pt x="283844" y="38100"/>
                </a:moveTo>
                <a:lnTo>
                  <a:pt x="186308" y="38100"/>
                </a:lnTo>
                <a:lnTo>
                  <a:pt x="186308" y="44450"/>
                </a:lnTo>
                <a:lnTo>
                  <a:pt x="283844" y="44450"/>
                </a:lnTo>
                <a:lnTo>
                  <a:pt x="283844" y="38100"/>
                </a:lnTo>
                <a:close/>
              </a:path>
              <a:path w="360045" h="548639">
                <a:moveTo>
                  <a:pt x="347344" y="31750"/>
                </a:moveTo>
                <a:lnTo>
                  <a:pt x="296544" y="31750"/>
                </a:lnTo>
                <a:lnTo>
                  <a:pt x="296544" y="44450"/>
                </a:lnTo>
                <a:lnTo>
                  <a:pt x="347344" y="44450"/>
                </a:lnTo>
                <a:lnTo>
                  <a:pt x="360044" y="38100"/>
                </a:lnTo>
                <a:lnTo>
                  <a:pt x="34734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1820" y="1622805"/>
            <a:ext cx="360045" cy="584835"/>
          </a:xfrm>
          <a:custGeom>
            <a:avLst/>
            <a:gdLst/>
            <a:ahLst/>
            <a:cxnLst/>
            <a:rect l="l" t="t" r="r" b="b"/>
            <a:pathLst>
              <a:path w="360045" h="584835">
                <a:moveTo>
                  <a:pt x="283844" y="508254"/>
                </a:moveTo>
                <a:lnTo>
                  <a:pt x="283844" y="584454"/>
                </a:lnTo>
                <a:lnTo>
                  <a:pt x="347344" y="552704"/>
                </a:lnTo>
                <a:lnTo>
                  <a:pt x="296544" y="552704"/>
                </a:lnTo>
                <a:lnTo>
                  <a:pt x="296544" y="540004"/>
                </a:lnTo>
                <a:lnTo>
                  <a:pt x="347344" y="540004"/>
                </a:lnTo>
                <a:lnTo>
                  <a:pt x="283844" y="508254"/>
                </a:lnTo>
                <a:close/>
              </a:path>
              <a:path w="360045" h="584835">
                <a:moveTo>
                  <a:pt x="173608" y="6350"/>
                </a:moveTo>
                <a:lnTo>
                  <a:pt x="173608" y="549910"/>
                </a:lnTo>
                <a:lnTo>
                  <a:pt x="176530" y="552704"/>
                </a:lnTo>
                <a:lnTo>
                  <a:pt x="283844" y="552704"/>
                </a:lnTo>
                <a:lnTo>
                  <a:pt x="283844" y="546354"/>
                </a:lnTo>
                <a:lnTo>
                  <a:pt x="186308" y="546354"/>
                </a:lnTo>
                <a:lnTo>
                  <a:pt x="179958" y="540004"/>
                </a:lnTo>
                <a:lnTo>
                  <a:pt x="186308" y="540004"/>
                </a:lnTo>
                <a:lnTo>
                  <a:pt x="186308" y="12700"/>
                </a:lnTo>
                <a:lnTo>
                  <a:pt x="179958" y="12700"/>
                </a:lnTo>
                <a:lnTo>
                  <a:pt x="173608" y="6350"/>
                </a:lnTo>
                <a:close/>
              </a:path>
              <a:path w="360045" h="584835">
                <a:moveTo>
                  <a:pt x="347344" y="540004"/>
                </a:moveTo>
                <a:lnTo>
                  <a:pt x="296544" y="540004"/>
                </a:lnTo>
                <a:lnTo>
                  <a:pt x="296544" y="552704"/>
                </a:lnTo>
                <a:lnTo>
                  <a:pt x="347344" y="552704"/>
                </a:lnTo>
                <a:lnTo>
                  <a:pt x="360044" y="546354"/>
                </a:lnTo>
                <a:lnTo>
                  <a:pt x="347344" y="540004"/>
                </a:lnTo>
                <a:close/>
              </a:path>
              <a:path w="360045" h="584835">
                <a:moveTo>
                  <a:pt x="186308" y="540004"/>
                </a:moveTo>
                <a:lnTo>
                  <a:pt x="179958" y="540004"/>
                </a:lnTo>
                <a:lnTo>
                  <a:pt x="186308" y="546354"/>
                </a:lnTo>
                <a:lnTo>
                  <a:pt x="186308" y="540004"/>
                </a:lnTo>
                <a:close/>
              </a:path>
              <a:path w="360045" h="584835">
                <a:moveTo>
                  <a:pt x="283844" y="540004"/>
                </a:moveTo>
                <a:lnTo>
                  <a:pt x="186308" y="540004"/>
                </a:lnTo>
                <a:lnTo>
                  <a:pt x="186308" y="546354"/>
                </a:lnTo>
                <a:lnTo>
                  <a:pt x="283844" y="546354"/>
                </a:lnTo>
                <a:lnTo>
                  <a:pt x="283844" y="540004"/>
                </a:lnTo>
                <a:close/>
              </a:path>
              <a:path w="360045" h="584835">
                <a:moveTo>
                  <a:pt x="183515" y="0"/>
                </a:moveTo>
                <a:lnTo>
                  <a:pt x="0" y="0"/>
                </a:lnTo>
                <a:lnTo>
                  <a:pt x="0" y="12700"/>
                </a:lnTo>
                <a:lnTo>
                  <a:pt x="173608" y="12700"/>
                </a:lnTo>
                <a:lnTo>
                  <a:pt x="173608" y="6350"/>
                </a:lnTo>
                <a:lnTo>
                  <a:pt x="186308" y="6350"/>
                </a:lnTo>
                <a:lnTo>
                  <a:pt x="186308" y="2794"/>
                </a:lnTo>
                <a:lnTo>
                  <a:pt x="183515" y="0"/>
                </a:lnTo>
                <a:close/>
              </a:path>
              <a:path w="360045" h="584835">
                <a:moveTo>
                  <a:pt x="186308" y="6350"/>
                </a:moveTo>
                <a:lnTo>
                  <a:pt x="173608" y="6350"/>
                </a:lnTo>
                <a:lnTo>
                  <a:pt x="179958" y="12700"/>
                </a:lnTo>
                <a:lnTo>
                  <a:pt x="186308" y="12700"/>
                </a:lnTo>
                <a:lnTo>
                  <a:pt x="186308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92246" y="1629917"/>
            <a:ext cx="5329555" cy="1080770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25"/>
              </a:lnSpc>
            </a:pP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reafirmen </a:t>
            </a:r>
            <a:r>
              <a:rPr sz="1800" spc="-5" dirty="0">
                <a:latin typeface="Times New Roman"/>
                <a:cs typeface="Times New Roman"/>
              </a:rPr>
              <a:t>els dogmes </a:t>
            </a:r>
            <a:r>
              <a:rPr sz="1800" dirty="0">
                <a:latin typeface="Times New Roman"/>
                <a:cs typeface="Times New Roman"/>
              </a:rPr>
              <a:t>catòlics: autoritat del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papa,</a:t>
            </a:r>
            <a:endParaRPr sz="1800">
              <a:latin typeface="Times New Roman"/>
              <a:cs typeface="Times New Roman"/>
            </a:endParaRPr>
          </a:p>
          <a:p>
            <a:pPr marL="215265" marR="21018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importància de les bones </a:t>
            </a:r>
            <a:r>
              <a:rPr sz="1800" spc="-5" dirty="0">
                <a:latin typeface="Times New Roman"/>
                <a:cs typeface="Times New Roman"/>
              </a:rPr>
              <a:t>obres </a:t>
            </a:r>
            <a:r>
              <a:rPr sz="1800" dirty="0">
                <a:latin typeface="Times New Roman"/>
                <a:cs typeface="Times New Roman"/>
              </a:rPr>
              <a:t>i no </a:t>
            </a:r>
            <a:r>
              <a:rPr sz="1800" spc="-5" dirty="0">
                <a:latin typeface="Times New Roman"/>
                <a:cs typeface="Times New Roman"/>
              </a:rPr>
              <a:t>sols </a:t>
            </a:r>
            <a:r>
              <a:rPr sz="1800" dirty="0">
                <a:latin typeface="Times New Roman"/>
                <a:cs typeface="Times New Roman"/>
              </a:rPr>
              <a:t>de la fe per a  </a:t>
            </a:r>
            <a:r>
              <a:rPr sz="1800" spc="-5" dirty="0">
                <a:latin typeface="Times New Roman"/>
                <a:cs typeface="Times New Roman"/>
              </a:rPr>
              <a:t>salvar-se, set sagraments, </a:t>
            </a:r>
            <a:r>
              <a:rPr sz="1800" dirty="0">
                <a:latin typeface="Times New Roman"/>
                <a:cs typeface="Times New Roman"/>
              </a:rPr>
              <a:t>caràcter sagrat de la </a:t>
            </a:r>
            <a:r>
              <a:rPr sz="1800" spc="-5" dirty="0">
                <a:latin typeface="Times New Roman"/>
                <a:cs typeface="Times New Roman"/>
              </a:rPr>
              <a:t>missa </a:t>
            </a:r>
            <a:r>
              <a:rPr sz="1800" dirty="0">
                <a:latin typeface="Times New Roman"/>
                <a:cs typeface="Times New Roman"/>
              </a:rPr>
              <a:t>i  culte a la </a:t>
            </a:r>
            <a:r>
              <a:rPr sz="1800" spc="-5" dirty="0">
                <a:latin typeface="Times New Roman"/>
                <a:cs typeface="Times New Roman"/>
              </a:rPr>
              <a:t>Mare </a:t>
            </a:r>
            <a:r>
              <a:rPr sz="1800" dirty="0">
                <a:latin typeface="Times New Roman"/>
                <a:cs typeface="Times New Roman"/>
              </a:rPr>
              <a:t>de Déu i als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" y="4631434"/>
            <a:ext cx="8906256" cy="218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539" y="2330195"/>
            <a:ext cx="3290316" cy="2106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0731" y="2764535"/>
            <a:ext cx="1367027" cy="203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6264" y="2759964"/>
            <a:ext cx="1089660" cy="1821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6215" y="2759964"/>
            <a:ext cx="2523743" cy="1825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926" y="139065"/>
            <a:ext cx="424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u="none" dirty="0">
                <a:solidFill>
                  <a:schemeClr val="tx1"/>
                </a:solidFill>
              </a:rPr>
              <a:t>1</a:t>
            </a:r>
            <a:r>
              <a:rPr u="none" dirty="0">
                <a:solidFill>
                  <a:schemeClr val="tx1"/>
                </a:solidFill>
              </a:rPr>
              <a:t>.2.- </a:t>
            </a:r>
            <a:r>
              <a:rPr spc="-5" dirty="0">
                <a:solidFill>
                  <a:schemeClr val="tx1"/>
                </a:solidFill>
              </a:rPr>
              <a:t>Les </a:t>
            </a:r>
            <a:r>
              <a:rPr dirty="0">
                <a:solidFill>
                  <a:schemeClr val="tx1"/>
                </a:solidFill>
              </a:rPr>
              <a:t>expedicions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portugueses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5904230" cy="36004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Times New Roman"/>
                <a:cs typeface="Times New Roman"/>
              </a:rPr>
              <a:t>Portugal busca vorejar </a:t>
            </a:r>
            <a:r>
              <a:rPr sz="1800" spc="-5" dirty="0">
                <a:latin typeface="Times New Roman"/>
                <a:cs typeface="Times New Roman"/>
              </a:rPr>
              <a:t>Àfrica </a:t>
            </a:r>
            <a:r>
              <a:rPr sz="1800" dirty="0">
                <a:latin typeface="Times New Roman"/>
                <a:cs typeface="Times New Roman"/>
              </a:rPr>
              <a:t>per arribar per </a:t>
            </a:r>
            <a:r>
              <a:rPr sz="1800" spc="-5" dirty="0">
                <a:latin typeface="Times New Roman"/>
                <a:cs typeface="Times New Roman"/>
              </a:rPr>
              <a:t>mar </a:t>
            </a:r>
            <a:r>
              <a:rPr sz="1800" dirty="0">
                <a:latin typeface="Times New Roman"/>
                <a:cs typeface="Times New Roman"/>
              </a:rPr>
              <a:t>a les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Índies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125474"/>
            <a:ext cx="6696709" cy="36004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Times New Roman"/>
                <a:cs typeface="Times New Roman"/>
              </a:rPr>
              <a:t>Bartolomeu </a:t>
            </a:r>
            <a:r>
              <a:rPr sz="1800" spc="-5" dirty="0">
                <a:latin typeface="Times New Roman"/>
                <a:cs typeface="Times New Roman"/>
              </a:rPr>
              <a:t>Dias </a:t>
            </a:r>
            <a:r>
              <a:rPr sz="1800" dirty="0">
                <a:latin typeface="Times New Roman"/>
                <a:cs typeface="Times New Roman"/>
              </a:rPr>
              <a:t>arriba per primera vegada al cap de Bona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Esperança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594" y="1558289"/>
            <a:ext cx="6263640" cy="36004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265"/>
              </a:spcBef>
            </a:pPr>
            <a:r>
              <a:rPr sz="1800" spc="-45" dirty="0">
                <a:latin typeface="Times New Roman"/>
                <a:cs typeface="Times New Roman"/>
              </a:rPr>
              <a:t>Vasco </a:t>
            </a:r>
            <a:r>
              <a:rPr sz="1800" dirty="0">
                <a:latin typeface="Times New Roman"/>
                <a:cs typeface="Times New Roman"/>
              </a:rPr>
              <a:t>da </a:t>
            </a:r>
            <a:r>
              <a:rPr sz="1800" spc="-5" dirty="0">
                <a:latin typeface="Times New Roman"/>
                <a:cs typeface="Times New Roman"/>
              </a:rPr>
              <a:t>Gama serà </a:t>
            </a:r>
            <a:r>
              <a:rPr sz="1800" dirty="0">
                <a:latin typeface="Times New Roman"/>
                <a:cs typeface="Times New Roman"/>
              </a:rPr>
              <a:t>el </a:t>
            </a:r>
            <a:r>
              <a:rPr sz="1800" spc="-5" dirty="0">
                <a:latin typeface="Times New Roman"/>
                <a:cs typeface="Times New Roman"/>
              </a:rPr>
              <a:t>primer </a:t>
            </a:r>
            <a:r>
              <a:rPr sz="1800" dirty="0">
                <a:latin typeface="Times New Roman"/>
                <a:cs typeface="Times New Roman"/>
              </a:rPr>
              <a:t>en arribar a l’Índia vorejant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Àfrica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594" y="1989582"/>
            <a:ext cx="7560945" cy="36004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1800" spc="-5" dirty="0">
                <a:latin typeface="Times New Roman"/>
                <a:cs typeface="Times New Roman"/>
              </a:rPr>
              <a:t>Aquestes </a:t>
            </a:r>
            <a:r>
              <a:rPr sz="1800" dirty="0">
                <a:latin typeface="Times New Roman"/>
                <a:cs typeface="Times New Roman"/>
              </a:rPr>
              <a:t>rutes permeten a </a:t>
            </a:r>
            <a:r>
              <a:rPr sz="1800" spc="-5" dirty="0">
                <a:latin typeface="Times New Roman"/>
                <a:cs typeface="Times New Roman"/>
              </a:rPr>
              <a:t>Portugal </a:t>
            </a:r>
            <a:r>
              <a:rPr sz="1800" dirty="0">
                <a:latin typeface="Times New Roman"/>
                <a:cs typeface="Times New Roman"/>
              </a:rPr>
              <a:t>controlar el comerç de la seda i </a:t>
            </a:r>
            <a:r>
              <a:rPr sz="1800" spc="-5" dirty="0">
                <a:latin typeface="Times New Roman"/>
                <a:cs typeface="Times New Roman"/>
              </a:rPr>
              <a:t>les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espècies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" y="2421634"/>
            <a:ext cx="6690359" cy="4401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4783" y="2436876"/>
            <a:ext cx="1837944" cy="2144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7916" y="4652771"/>
            <a:ext cx="1973579" cy="2194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6</a:t>
            </a:r>
            <a:r>
              <a:rPr dirty="0">
                <a:solidFill>
                  <a:schemeClr val="tx1"/>
                </a:solidFill>
              </a:rPr>
              <a:t>.- </a:t>
            </a:r>
            <a:r>
              <a:rPr spc="-5" dirty="0">
                <a:solidFill>
                  <a:schemeClr val="tx1"/>
                </a:solidFill>
              </a:rPr>
              <a:t>LA CONTRAREFORMA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CATÒLICA.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8568055" cy="647700"/>
          </a:xfrm>
          <a:prstGeom prst="rect">
            <a:avLst/>
          </a:prstGeom>
          <a:solidFill>
            <a:srgbClr val="B9E08F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A més es creen </a:t>
            </a:r>
            <a:r>
              <a:rPr sz="1800" spc="-5" dirty="0">
                <a:latin typeface="Times New Roman"/>
                <a:cs typeface="Times New Roman"/>
              </a:rPr>
              <a:t>nous </a:t>
            </a:r>
            <a:r>
              <a:rPr sz="1800" dirty="0">
                <a:latin typeface="Times New Roman"/>
                <a:cs typeface="Times New Roman"/>
              </a:rPr>
              <a:t>ordes religiosos com la Companyia de </a:t>
            </a:r>
            <a:r>
              <a:rPr sz="1800" spc="-5" dirty="0">
                <a:latin typeface="Times New Roman"/>
                <a:cs typeface="Times New Roman"/>
              </a:rPr>
              <a:t>Jesús </a:t>
            </a:r>
            <a:r>
              <a:rPr sz="1800" dirty="0">
                <a:latin typeface="Times New Roman"/>
                <a:cs typeface="Times New Roman"/>
              </a:rPr>
              <a:t>(jesuïtes) per a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predicar</a:t>
            </a:r>
            <a:endParaRPr sz="180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les idees de la </a:t>
            </a:r>
            <a:r>
              <a:rPr sz="1800" spc="-5" dirty="0">
                <a:latin typeface="Times New Roman"/>
                <a:cs typeface="Times New Roman"/>
              </a:rPr>
              <a:t>Contrareforma </a:t>
            </a:r>
            <a:r>
              <a:rPr sz="1800" dirty="0">
                <a:latin typeface="Times New Roman"/>
                <a:cs typeface="Times New Roman"/>
              </a:rPr>
              <a:t>i defensar el catolicisme i al papa front a les idees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protestants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236" y="1456944"/>
            <a:ext cx="2519172" cy="2321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3964" y="1467610"/>
            <a:ext cx="4514088" cy="5273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1" y="3838955"/>
            <a:ext cx="3649979" cy="2900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lang="es-ES" dirty="0">
                <a:solidFill>
                  <a:schemeClr val="tx1"/>
                </a:solidFill>
              </a:rPr>
              <a:t>6</a:t>
            </a:r>
            <a:r>
              <a:rPr dirty="0">
                <a:solidFill>
                  <a:schemeClr val="tx1"/>
                </a:solidFill>
              </a:rPr>
              <a:t>.- </a:t>
            </a:r>
            <a:r>
              <a:rPr spc="-5" dirty="0">
                <a:solidFill>
                  <a:schemeClr val="tx1"/>
                </a:solidFill>
              </a:rPr>
              <a:t>LA CONTRAREFORMA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CATÒLICA.</a:t>
            </a:r>
          </a:p>
        </p:txBody>
      </p:sp>
      <p:sp>
        <p:nvSpPr>
          <p:cNvPr id="3" name="object 3"/>
          <p:cNvSpPr/>
          <p:nvPr/>
        </p:nvSpPr>
        <p:spPr>
          <a:xfrm>
            <a:off x="419100" y="595882"/>
            <a:ext cx="8314944" cy="6217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6843" y="139065"/>
            <a:ext cx="7040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>
                <a:solidFill>
                  <a:schemeClr val="tx1"/>
                </a:solidFill>
              </a:rPr>
              <a:t>Exercici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LA CONTRAREFORMA</a:t>
            </a:r>
            <a:r>
              <a:rPr spc="-4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CATÒLICA.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598170"/>
            <a:ext cx="809307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1.-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partir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 la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lectura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dels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textos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i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els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teus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coneixements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respon</a:t>
            </a:r>
            <a:r>
              <a:rPr sz="1400" dirty="0">
                <a:latin typeface="Times New Roman"/>
                <a:cs typeface="Times New Roman"/>
              </a:rPr>
              <a:t>:</a:t>
            </a:r>
          </a:p>
          <a:p>
            <a:pPr marL="195580" indent="-183515">
              <a:lnSpc>
                <a:spcPct val="100000"/>
              </a:lnSpc>
              <a:buAutoNum type="alphaLcParenR"/>
              <a:tabLst>
                <a:tab pos="196215" algn="l"/>
              </a:tabLst>
            </a:pPr>
            <a:r>
              <a:rPr sz="1400" spc="-5" dirty="0" err="1">
                <a:latin typeface="Times New Roman"/>
                <a:cs typeface="Times New Roman"/>
              </a:rPr>
              <a:t>Resumeix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en</a:t>
            </a:r>
            <a:r>
              <a:rPr sz="1400" dirty="0">
                <a:latin typeface="Times New Roman"/>
                <a:cs typeface="Times New Roman"/>
              </a:rPr>
              <a:t> una </a:t>
            </a:r>
            <a:r>
              <a:rPr sz="1400" dirty="0" err="1">
                <a:latin typeface="Times New Roman"/>
                <a:cs typeface="Times New Roman"/>
              </a:rPr>
              <a:t>frase</a:t>
            </a:r>
            <a:r>
              <a:rPr sz="1400" dirty="0">
                <a:latin typeface="Times New Roman"/>
                <a:cs typeface="Times New Roman"/>
              </a:rPr>
              <a:t> (</a:t>
            </a:r>
            <a:r>
              <a:rPr sz="1400" dirty="0" err="1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amb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 </a:t>
            </a:r>
            <a:r>
              <a:rPr sz="1400" dirty="0" err="1">
                <a:latin typeface="Times New Roman"/>
                <a:cs typeface="Times New Roman"/>
              </a:rPr>
              <a:t>te</a:t>
            </a:r>
            <a:r>
              <a:rPr lang="es-ES" sz="1400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es </a:t>
            </a:r>
            <a:r>
              <a:rPr sz="1400" dirty="0" err="1">
                <a:latin typeface="Times New Roman"/>
                <a:cs typeface="Times New Roman"/>
              </a:rPr>
              <a:t>paraules</a:t>
            </a:r>
            <a:r>
              <a:rPr sz="1400" dirty="0">
                <a:latin typeface="Times New Roman"/>
                <a:cs typeface="Times New Roman"/>
              </a:rPr>
              <a:t>) </a:t>
            </a:r>
            <a:r>
              <a:rPr sz="1400" dirty="0" err="1">
                <a:latin typeface="Times New Roman"/>
                <a:cs typeface="Times New Roman"/>
              </a:rPr>
              <a:t>cada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text.</a:t>
            </a:r>
          </a:p>
          <a:p>
            <a:pPr marL="204470" indent="-192405">
              <a:lnSpc>
                <a:spcPct val="100000"/>
              </a:lnSpc>
              <a:buAutoNum type="alphaLcParenR"/>
              <a:tabLst>
                <a:tab pos="205104" algn="l"/>
              </a:tabLst>
            </a:pPr>
            <a:r>
              <a:rPr sz="1400" spc="-5" dirty="0">
                <a:latin typeface="Times New Roman"/>
                <a:cs typeface="Times New Roman"/>
              </a:rPr>
              <a:t>Qui </a:t>
            </a:r>
            <a:r>
              <a:rPr sz="1400" dirty="0" err="1">
                <a:latin typeface="Times New Roman"/>
                <a:cs typeface="Times New Roman"/>
              </a:rPr>
              <a:t>creus</a:t>
            </a:r>
            <a:r>
              <a:rPr sz="1400" dirty="0">
                <a:latin typeface="Times New Roman"/>
                <a:cs typeface="Times New Roman"/>
              </a:rPr>
              <a:t> que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pogut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escriure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</a:t>
            </a:r>
            <a:r>
              <a:rPr sz="1400" spc="-5" dirty="0">
                <a:latin typeface="Times New Roman"/>
                <a:cs typeface="Times New Roman"/>
              </a:rPr>
              <a:t> primer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text?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què</a:t>
            </a:r>
            <a:r>
              <a:rPr sz="1400" dirty="0">
                <a:latin typeface="Times New Roman"/>
                <a:cs typeface="Times New Roman"/>
              </a:rPr>
              <a:t>?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quina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religió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correspon</a:t>
            </a:r>
            <a:r>
              <a:rPr sz="1400" dirty="0">
                <a:latin typeface="Times New Roman"/>
                <a:cs typeface="Times New Roman"/>
              </a:rPr>
              <a:t>?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Explica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sàpigues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 err="1">
                <a:latin typeface="Times New Roman"/>
                <a:cs typeface="Times New Roman"/>
              </a:rPr>
              <a:t>sobre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ella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71755">
              <a:lnSpc>
                <a:spcPct val="100000"/>
              </a:lnSpc>
              <a:buAutoNum type="alphaLcParenR" startAt="3"/>
              <a:tabLst>
                <a:tab pos="196215" algn="l"/>
              </a:tabLst>
            </a:pPr>
            <a:r>
              <a:rPr sz="1400" spc="-5" dirty="0">
                <a:latin typeface="Times New Roman"/>
                <a:cs typeface="Times New Roman"/>
              </a:rPr>
              <a:t>Qui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creus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pogut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escriure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segon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text?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què</a:t>
            </a:r>
            <a:r>
              <a:rPr sz="1400" dirty="0">
                <a:latin typeface="Times New Roman"/>
                <a:cs typeface="Times New Roman"/>
              </a:rPr>
              <a:t>?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quina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religió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correspon</a:t>
            </a:r>
            <a:r>
              <a:rPr sz="1400" dirty="0">
                <a:latin typeface="Times New Roman"/>
                <a:cs typeface="Times New Roman"/>
              </a:rPr>
              <a:t>?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Explica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sàpigues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dirty="0" err="1">
                <a:latin typeface="Times New Roman"/>
                <a:cs typeface="Times New Roman"/>
              </a:rPr>
              <a:t>sobre</a:t>
            </a:r>
            <a:r>
              <a:rPr sz="1400" dirty="0">
                <a:latin typeface="Times New Roman"/>
                <a:cs typeface="Times New Roman"/>
              </a:rPr>
              <a:t> el que fa </a:t>
            </a:r>
            <a:r>
              <a:rPr sz="1400" dirty="0" err="1">
                <a:latin typeface="Times New Roman"/>
                <a:cs typeface="Times New Roman"/>
              </a:rPr>
              <a:t>eixa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religió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en</a:t>
            </a:r>
            <a:r>
              <a:rPr sz="1400" dirty="0">
                <a:latin typeface="Times New Roman"/>
                <a:cs typeface="Times New Roman"/>
              </a:rPr>
              <a:t> el </a:t>
            </a:r>
            <a:r>
              <a:rPr sz="1400" dirty="0" err="1">
                <a:latin typeface="Times New Roman"/>
                <a:cs typeface="Times New Roman"/>
              </a:rPr>
              <a:t>segle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XVI.</a:t>
            </a:r>
            <a:endParaRPr sz="1400" dirty="0">
              <a:latin typeface="Times New Roman"/>
              <a:cs typeface="Times New Roman"/>
            </a:endParaRPr>
          </a:p>
          <a:p>
            <a:pPr marL="12700" marR="73025">
              <a:lnSpc>
                <a:spcPct val="100000"/>
              </a:lnSpc>
              <a:buAutoNum type="alphaLcParenR" startAt="3"/>
              <a:tabLst>
                <a:tab pos="205104" algn="l"/>
              </a:tabLst>
            </a:pPr>
            <a:r>
              <a:rPr sz="1400" spc="-5" dirty="0">
                <a:latin typeface="Times New Roman"/>
                <a:cs typeface="Times New Roman"/>
              </a:rPr>
              <a:t>Qui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creus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pogut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>
                <a:latin typeface="Times New Roman"/>
                <a:cs typeface="Times New Roman"/>
              </a:rPr>
              <a:t>escriure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tercer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text?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què</a:t>
            </a:r>
            <a:r>
              <a:rPr sz="1400" dirty="0">
                <a:latin typeface="Times New Roman"/>
                <a:cs typeface="Times New Roman"/>
              </a:rPr>
              <a:t>?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quina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religió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correspon</a:t>
            </a:r>
            <a:r>
              <a:rPr sz="1400" dirty="0">
                <a:latin typeface="Times New Roman"/>
                <a:cs typeface="Times New Roman"/>
              </a:rPr>
              <a:t>?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Explica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sàpigues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dirty="0" err="1">
                <a:latin typeface="Times New Roman"/>
                <a:cs typeface="Times New Roman"/>
              </a:rPr>
              <a:t>sobre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ella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123825">
              <a:lnSpc>
                <a:spcPct val="100000"/>
              </a:lnSpc>
              <a:buAutoNum type="alphaLcParenR" startAt="3"/>
              <a:tabLst>
                <a:tab pos="196215" algn="l"/>
              </a:tabLst>
            </a:pPr>
            <a:r>
              <a:rPr sz="1400" spc="-5" dirty="0">
                <a:latin typeface="Times New Roman"/>
                <a:cs typeface="Times New Roman"/>
              </a:rPr>
              <a:t>Qui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creus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pogut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escriure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quart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text?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què</a:t>
            </a:r>
            <a:r>
              <a:rPr sz="1400" dirty="0">
                <a:latin typeface="Times New Roman"/>
                <a:cs typeface="Times New Roman"/>
              </a:rPr>
              <a:t>?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quina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religió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correspon</a:t>
            </a:r>
            <a:r>
              <a:rPr sz="1400" dirty="0">
                <a:latin typeface="Times New Roman"/>
                <a:cs typeface="Times New Roman"/>
              </a:rPr>
              <a:t>?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Explica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sàpigues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dirty="0" err="1">
                <a:latin typeface="Times New Roman"/>
                <a:cs typeface="Times New Roman"/>
              </a:rPr>
              <a:t>sobre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ella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318" y="2925317"/>
            <a:ext cx="3883660" cy="1649095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400" spc="-5" dirty="0">
                <a:latin typeface="Times New Roman"/>
                <a:cs typeface="Times New Roman"/>
              </a:rPr>
              <a:t>TEXT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</a:p>
          <a:p>
            <a:pPr marL="90170" marR="23558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Anomenem </a:t>
            </a:r>
            <a:r>
              <a:rPr sz="1400" dirty="0">
                <a:latin typeface="Times New Roman"/>
                <a:cs typeface="Times New Roman"/>
              </a:rPr>
              <a:t>predestinació a la voluntat eterna de  Déu, per la qual ha </a:t>
            </a:r>
            <a:r>
              <a:rPr sz="1400" spc="-5" dirty="0">
                <a:latin typeface="Times New Roman"/>
                <a:cs typeface="Times New Roman"/>
              </a:rPr>
              <a:t>determinat </a:t>
            </a:r>
            <a:r>
              <a:rPr sz="1400" dirty="0">
                <a:latin typeface="Times New Roman"/>
                <a:cs typeface="Times New Roman"/>
              </a:rPr>
              <a:t>el que volia fer de  cada </a:t>
            </a:r>
            <a:r>
              <a:rPr sz="1400" spc="-5" dirty="0">
                <a:latin typeface="Times New Roman"/>
                <a:cs typeface="Times New Roman"/>
              </a:rPr>
              <a:t>home. Déu </a:t>
            </a:r>
            <a:r>
              <a:rPr sz="1400" dirty="0">
                <a:latin typeface="Times New Roman"/>
                <a:cs typeface="Times New Roman"/>
              </a:rPr>
              <a:t>no els ha creat a tots iguals, de la  </a:t>
            </a:r>
            <a:r>
              <a:rPr sz="1400" spc="-5" dirty="0">
                <a:latin typeface="Times New Roman"/>
                <a:cs typeface="Times New Roman"/>
              </a:rPr>
              <a:t>mateixa </a:t>
            </a:r>
            <a:r>
              <a:rPr sz="1400" dirty="0">
                <a:latin typeface="Times New Roman"/>
                <a:cs typeface="Times New Roman"/>
              </a:rPr>
              <a:t>condició, sinó que uns són convocats a la  salvació eterna i d’altres a la condemnació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eterna.  </a:t>
            </a:r>
            <a:r>
              <a:rPr sz="1400" spc="-5" dirty="0">
                <a:latin typeface="Times New Roman"/>
                <a:cs typeface="Times New Roman"/>
              </a:rPr>
              <a:t>Per </a:t>
            </a:r>
            <a:r>
              <a:rPr sz="1400" dirty="0">
                <a:latin typeface="Times New Roman"/>
                <a:cs typeface="Times New Roman"/>
              </a:rPr>
              <a:t>tant, </a:t>
            </a:r>
            <a:r>
              <a:rPr sz="1400" spc="-5" dirty="0">
                <a:latin typeface="Times New Roman"/>
                <a:cs typeface="Times New Roman"/>
              </a:rPr>
              <a:t>l’home </a:t>
            </a:r>
            <a:r>
              <a:rPr sz="1400" dirty="0">
                <a:latin typeface="Times New Roman"/>
                <a:cs typeface="Times New Roman"/>
              </a:rPr>
              <a:t>està predestinat a vida o a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mort.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0485" y="4869941"/>
            <a:ext cx="4084320" cy="1663064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1400" spc="-5" dirty="0">
                <a:latin typeface="Times New Roman"/>
                <a:cs typeface="Times New Roman"/>
              </a:rPr>
              <a:t>TEXT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</a:t>
            </a:r>
          </a:p>
          <a:p>
            <a:pPr marL="90805" marR="11239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El </a:t>
            </a:r>
            <a:r>
              <a:rPr sz="1400" dirty="0">
                <a:latin typeface="Times New Roman"/>
                <a:cs typeface="Times New Roman"/>
              </a:rPr>
              <a:t>rei és el cap suprem de </a:t>
            </a:r>
            <a:r>
              <a:rPr sz="1400" spc="-5" dirty="0">
                <a:latin typeface="Times New Roman"/>
                <a:cs typeface="Times New Roman"/>
              </a:rPr>
              <a:t>l’Església d’Anglaterra.  </a:t>
            </a:r>
            <a:r>
              <a:rPr sz="1400" dirty="0">
                <a:latin typeface="Times New Roman"/>
                <a:cs typeface="Times New Roman"/>
              </a:rPr>
              <a:t>Aquesta dignitat li </a:t>
            </a:r>
            <a:r>
              <a:rPr sz="1400" spc="-5" dirty="0">
                <a:latin typeface="Times New Roman"/>
                <a:cs typeface="Times New Roman"/>
              </a:rPr>
              <a:t>atorga </a:t>
            </a:r>
            <a:r>
              <a:rPr sz="1400" dirty="0">
                <a:latin typeface="Times New Roman"/>
                <a:cs typeface="Times New Roman"/>
              </a:rPr>
              <a:t>plens poders per a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examinar,  reformar, </a:t>
            </a:r>
            <a:r>
              <a:rPr sz="1400" spc="-5" dirty="0">
                <a:latin typeface="Times New Roman"/>
                <a:cs typeface="Times New Roman"/>
              </a:rPr>
              <a:t>reprimir </a:t>
            </a:r>
            <a:r>
              <a:rPr sz="1400" dirty="0">
                <a:latin typeface="Times New Roman"/>
                <a:cs typeface="Times New Roman"/>
              </a:rPr>
              <a:t>i corregir les errades, les heretgies,  els abusos, les ofenses i les </a:t>
            </a:r>
            <a:r>
              <a:rPr sz="1400" spc="-5" dirty="0">
                <a:latin typeface="Times New Roman"/>
                <a:cs typeface="Times New Roman"/>
              </a:rPr>
              <a:t>irregularitats </a:t>
            </a:r>
            <a:r>
              <a:rPr sz="1400" dirty="0">
                <a:latin typeface="Times New Roman"/>
                <a:cs typeface="Times New Roman"/>
              </a:rPr>
              <a:t>per a  conservar la pau, la unitat i la </a:t>
            </a:r>
            <a:r>
              <a:rPr sz="1400" spc="-5" dirty="0">
                <a:latin typeface="Times New Roman"/>
                <a:cs typeface="Times New Roman"/>
              </a:rPr>
              <a:t>tranquil·litat </a:t>
            </a:r>
            <a:r>
              <a:rPr sz="1400" dirty="0">
                <a:latin typeface="Times New Roman"/>
                <a:cs typeface="Times New Roman"/>
              </a:rPr>
              <a:t>del seu  regne sense cap ingerència </a:t>
            </a:r>
            <a:r>
              <a:rPr sz="1400" spc="-5" dirty="0">
                <a:latin typeface="Times New Roman"/>
                <a:cs typeface="Times New Roman"/>
              </a:rPr>
              <a:t>d’autoritats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estrangeres.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318" y="4859273"/>
            <a:ext cx="3961129" cy="181102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400" spc="-5" dirty="0">
                <a:latin typeface="Times New Roman"/>
                <a:cs typeface="Times New Roman"/>
              </a:rPr>
              <a:t>TEXT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</a:t>
            </a:r>
          </a:p>
          <a:p>
            <a:pPr marL="90170" marR="237490" algn="just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És </a:t>
            </a:r>
            <a:r>
              <a:rPr sz="1400" dirty="0">
                <a:latin typeface="Times New Roman"/>
                <a:cs typeface="Times New Roman"/>
              </a:rPr>
              <a:t>sols la fe, sense cap concurs de les obres, la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  </a:t>
            </a:r>
            <a:r>
              <a:rPr sz="1400" spc="-5" dirty="0">
                <a:latin typeface="Times New Roman"/>
                <a:cs typeface="Times New Roman"/>
              </a:rPr>
              <a:t>atorga </a:t>
            </a:r>
            <a:r>
              <a:rPr sz="1400" dirty="0">
                <a:latin typeface="Times New Roman"/>
                <a:cs typeface="Times New Roman"/>
              </a:rPr>
              <a:t>la justícia, la llibertat i la felicitat. Si tens fe  </a:t>
            </a:r>
            <a:r>
              <a:rPr sz="1400" spc="-5" dirty="0">
                <a:latin typeface="Times New Roman"/>
                <a:cs typeface="Times New Roman"/>
              </a:rPr>
              <a:t>obtindràs </a:t>
            </a:r>
            <a:r>
              <a:rPr sz="1400" dirty="0">
                <a:latin typeface="Times New Roman"/>
                <a:cs typeface="Times New Roman"/>
              </a:rPr>
              <a:t>la salvació i la vida eterna; si no en tens,  no et seran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concedides.</a:t>
            </a:r>
          </a:p>
          <a:p>
            <a:pPr marL="90170" marR="30797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Has </a:t>
            </a:r>
            <a:r>
              <a:rPr sz="1400" dirty="0">
                <a:latin typeface="Times New Roman"/>
                <a:cs typeface="Times New Roman"/>
              </a:rPr>
              <a:t>de tenir una fe </a:t>
            </a:r>
            <a:r>
              <a:rPr sz="1400" spc="-5" dirty="0">
                <a:latin typeface="Times New Roman"/>
                <a:cs typeface="Times New Roman"/>
              </a:rPr>
              <a:t>ferma </a:t>
            </a:r>
            <a:r>
              <a:rPr sz="1400" dirty="0">
                <a:latin typeface="Times New Roman"/>
                <a:cs typeface="Times New Roman"/>
              </a:rPr>
              <a:t>i </a:t>
            </a:r>
            <a:r>
              <a:rPr sz="1400" spc="-5" dirty="0">
                <a:latin typeface="Times New Roman"/>
                <a:cs typeface="Times New Roman"/>
              </a:rPr>
              <a:t>atorgar-hi </a:t>
            </a:r>
            <a:r>
              <a:rPr sz="1400" dirty="0">
                <a:latin typeface="Times New Roman"/>
                <a:cs typeface="Times New Roman"/>
              </a:rPr>
              <a:t>tota la teua  confiança; aleshores, a causa d’aquesta fe, tots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els  pecats et seran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perdonats.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50485" y="2925317"/>
            <a:ext cx="3954779" cy="185928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400" spc="-5" dirty="0">
                <a:latin typeface="Times New Roman"/>
                <a:cs typeface="Times New Roman"/>
              </a:rPr>
              <a:t>TEXT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</a:p>
          <a:p>
            <a:pPr marL="90805" marR="46482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Si algú diu que tots els cristians tenen el poder  d’anunciar la paraula de </a:t>
            </a:r>
            <a:r>
              <a:rPr sz="1400" spc="-5" dirty="0">
                <a:latin typeface="Times New Roman"/>
                <a:cs typeface="Times New Roman"/>
              </a:rPr>
              <a:t>Déu </a:t>
            </a:r>
            <a:r>
              <a:rPr sz="1400" dirty="0">
                <a:latin typeface="Times New Roman"/>
                <a:cs typeface="Times New Roman"/>
              </a:rPr>
              <a:t>i </a:t>
            </a:r>
            <a:r>
              <a:rPr sz="1400" spc="-5" dirty="0">
                <a:latin typeface="Times New Roman"/>
                <a:cs typeface="Times New Roman"/>
              </a:rPr>
              <a:t>d’administrar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els  sagraments, ha de ser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excomunicat.</a:t>
            </a:r>
          </a:p>
          <a:p>
            <a:pPr marL="90805" marR="126364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Si </a:t>
            </a:r>
            <a:r>
              <a:rPr sz="1400" dirty="0">
                <a:latin typeface="Times New Roman"/>
                <a:cs typeface="Times New Roman"/>
              </a:rPr>
              <a:t>algú diu que en l’Església no hi ha jerarquia  </a:t>
            </a:r>
            <a:r>
              <a:rPr sz="1400" spc="-5" dirty="0">
                <a:latin typeface="Times New Roman"/>
                <a:cs typeface="Times New Roman"/>
              </a:rPr>
              <a:t>instituïda </a:t>
            </a:r>
            <a:r>
              <a:rPr sz="1400" dirty="0">
                <a:latin typeface="Times New Roman"/>
                <a:cs typeface="Times New Roman"/>
              </a:rPr>
              <a:t>per </a:t>
            </a:r>
            <a:r>
              <a:rPr sz="1400" spc="-5" dirty="0">
                <a:latin typeface="Times New Roman"/>
                <a:cs typeface="Times New Roman"/>
              </a:rPr>
              <a:t>disposició </a:t>
            </a:r>
            <a:r>
              <a:rPr sz="1400" dirty="0">
                <a:latin typeface="Times New Roman"/>
                <a:cs typeface="Times New Roman"/>
              </a:rPr>
              <a:t>divina, que es </a:t>
            </a:r>
            <a:r>
              <a:rPr sz="1400" spc="-5" dirty="0">
                <a:latin typeface="Times New Roman"/>
                <a:cs typeface="Times New Roman"/>
              </a:rPr>
              <a:t>compon </a:t>
            </a:r>
            <a:r>
              <a:rPr sz="1400" dirty="0">
                <a:latin typeface="Times New Roman"/>
                <a:cs typeface="Times New Roman"/>
              </a:rPr>
              <a:t>de  sacerdots, bisbes i cardenals, ha de ser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excomunicat.  </a:t>
            </a:r>
            <a:r>
              <a:rPr sz="1400" spc="-5" dirty="0">
                <a:latin typeface="Times New Roman"/>
                <a:cs typeface="Times New Roman"/>
              </a:rPr>
              <a:t>(Excomunicar: </a:t>
            </a:r>
            <a:r>
              <a:rPr sz="1400" dirty="0">
                <a:latin typeface="Times New Roman"/>
                <a:cs typeface="Times New Roman"/>
              </a:rPr>
              <a:t>expulsar de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l’Església).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5" y="139065"/>
            <a:ext cx="7063104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lang="es-ES" u="none" dirty="0">
                <a:solidFill>
                  <a:schemeClr val="tx1"/>
                </a:solidFill>
              </a:rPr>
              <a:t>1</a:t>
            </a:r>
            <a:r>
              <a:rPr u="none" dirty="0">
                <a:solidFill>
                  <a:schemeClr val="tx1"/>
                </a:solidFill>
              </a:rPr>
              <a:t>.3.-</a:t>
            </a:r>
            <a:r>
              <a:rPr dirty="0">
                <a:solidFill>
                  <a:schemeClr val="tx1"/>
                </a:solidFill>
              </a:rPr>
              <a:t> Cristòfol Colom i el </a:t>
            </a:r>
            <a:r>
              <a:rPr spc="-5" dirty="0">
                <a:solidFill>
                  <a:schemeClr val="tx1"/>
                </a:solidFill>
              </a:rPr>
              <a:t>descobriment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d’Amèrica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148" y="765428"/>
            <a:ext cx="7344409" cy="64770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Colom pensava que la </a:t>
            </a:r>
            <a:r>
              <a:rPr sz="1800" spc="-25" dirty="0">
                <a:latin typeface="Times New Roman"/>
                <a:cs typeface="Times New Roman"/>
              </a:rPr>
              <a:t>Terra </a:t>
            </a:r>
            <a:r>
              <a:rPr sz="1800" dirty="0">
                <a:latin typeface="Times New Roman"/>
                <a:cs typeface="Times New Roman"/>
              </a:rPr>
              <a:t>era rodona i, per tant, que </a:t>
            </a:r>
            <a:r>
              <a:rPr sz="1800" spc="-5" dirty="0">
                <a:latin typeface="Times New Roman"/>
                <a:cs typeface="Times New Roman"/>
              </a:rPr>
              <a:t>podia </a:t>
            </a:r>
            <a:r>
              <a:rPr sz="1800" dirty="0">
                <a:latin typeface="Times New Roman"/>
                <a:cs typeface="Times New Roman"/>
              </a:rPr>
              <a:t>arribar de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forma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més </a:t>
            </a:r>
            <a:r>
              <a:rPr sz="1800" dirty="0">
                <a:latin typeface="Times New Roman"/>
                <a:cs typeface="Times New Roman"/>
              </a:rPr>
              <a:t>ràpida a les Índies navegant cap a l’oest i creuant l’oceà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Atlàntic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5039995" cy="57658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61290" marR="159385" indent="14605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Times New Roman"/>
                <a:cs typeface="Times New Roman"/>
              </a:rPr>
              <a:t>La reina acceptà el projecte, </a:t>
            </a:r>
            <a:r>
              <a:rPr lang="es-ES" sz="1800" dirty="0">
                <a:latin typeface="Times New Roman"/>
                <a:cs typeface="Times New Roman"/>
              </a:rPr>
              <a:t>el</a:t>
            </a:r>
            <a:r>
              <a:rPr sz="1800" dirty="0">
                <a:latin typeface="Times New Roman"/>
                <a:cs typeface="Times New Roman"/>
              </a:rPr>
              <a:t> finançà i li oferí  governar les terres trobades i un 10% dels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beneficis</a:t>
            </a:r>
          </a:p>
        </p:txBody>
      </p:sp>
      <p:sp>
        <p:nvSpPr>
          <p:cNvPr id="5" name="object 5"/>
          <p:cNvSpPr/>
          <p:nvPr/>
        </p:nvSpPr>
        <p:spPr>
          <a:xfrm>
            <a:off x="7583423" y="693419"/>
            <a:ext cx="1534668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5241" y="1413510"/>
            <a:ext cx="1655445" cy="647700"/>
          </a:xfrm>
          <a:custGeom>
            <a:avLst/>
            <a:gdLst/>
            <a:ahLst/>
            <a:cxnLst/>
            <a:rect l="l" t="t" r="r" b="b"/>
            <a:pathLst>
              <a:path w="1655445" h="647700">
                <a:moveTo>
                  <a:pt x="827532" y="0"/>
                </a:moveTo>
                <a:lnTo>
                  <a:pt x="759656" y="1073"/>
                </a:lnTo>
                <a:lnTo>
                  <a:pt x="693292" y="4239"/>
                </a:lnTo>
                <a:lnTo>
                  <a:pt x="628653" y="9414"/>
                </a:lnTo>
                <a:lnTo>
                  <a:pt x="565952" y="16514"/>
                </a:lnTo>
                <a:lnTo>
                  <a:pt x="505402" y="25455"/>
                </a:lnTo>
                <a:lnTo>
                  <a:pt x="447215" y="36155"/>
                </a:lnTo>
                <a:lnTo>
                  <a:pt x="391605" y="48530"/>
                </a:lnTo>
                <a:lnTo>
                  <a:pt x="338785" y="62496"/>
                </a:lnTo>
                <a:lnTo>
                  <a:pt x="288966" y="77970"/>
                </a:lnTo>
                <a:lnTo>
                  <a:pt x="242363" y="94868"/>
                </a:lnTo>
                <a:lnTo>
                  <a:pt x="199188" y="113108"/>
                </a:lnTo>
                <a:lnTo>
                  <a:pt x="159654" y="132606"/>
                </a:lnTo>
                <a:lnTo>
                  <a:pt x="123973" y="153278"/>
                </a:lnTo>
                <a:lnTo>
                  <a:pt x="92360" y="175040"/>
                </a:lnTo>
                <a:lnTo>
                  <a:pt x="42184" y="221504"/>
                </a:lnTo>
                <a:lnTo>
                  <a:pt x="10829" y="271329"/>
                </a:lnTo>
                <a:lnTo>
                  <a:pt x="0" y="323850"/>
                </a:lnTo>
                <a:lnTo>
                  <a:pt x="2742" y="350405"/>
                </a:lnTo>
                <a:lnTo>
                  <a:pt x="24048" y="401661"/>
                </a:lnTo>
                <a:lnTo>
                  <a:pt x="65025" y="449889"/>
                </a:lnTo>
                <a:lnTo>
                  <a:pt x="123973" y="494421"/>
                </a:lnTo>
                <a:lnTo>
                  <a:pt x="159654" y="515093"/>
                </a:lnTo>
                <a:lnTo>
                  <a:pt x="199188" y="534591"/>
                </a:lnTo>
                <a:lnTo>
                  <a:pt x="242363" y="552831"/>
                </a:lnTo>
                <a:lnTo>
                  <a:pt x="288966" y="569729"/>
                </a:lnTo>
                <a:lnTo>
                  <a:pt x="338785" y="585203"/>
                </a:lnTo>
                <a:lnTo>
                  <a:pt x="391605" y="599169"/>
                </a:lnTo>
                <a:lnTo>
                  <a:pt x="447215" y="611544"/>
                </a:lnTo>
                <a:lnTo>
                  <a:pt x="505402" y="622244"/>
                </a:lnTo>
                <a:lnTo>
                  <a:pt x="565952" y="631185"/>
                </a:lnTo>
                <a:lnTo>
                  <a:pt x="628653" y="638285"/>
                </a:lnTo>
                <a:lnTo>
                  <a:pt x="693292" y="643460"/>
                </a:lnTo>
                <a:lnTo>
                  <a:pt x="759656" y="646626"/>
                </a:lnTo>
                <a:lnTo>
                  <a:pt x="827532" y="647700"/>
                </a:lnTo>
                <a:lnTo>
                  <a:pt x="895407" y="646626"/>
                </a:lnTo>
                <a:lnTo>
                  <a:pt x="961771" y="643460"/>
                </a:lnTo>
                <a:lnTo>
                  <a:pt x="1026410" y="638285"/>
                </a:lnTo>
                <a:lnTo>
                  <a:pt x="1089111" y="631185"/>
                </a:lnTo>
                <a:lnTo>
                  <a:pt x="1149661" y="622244"/>
                </a:lnTo>
                <a:lnTo>
                  <a:pt x="1207848" y="611544"/>
                </a:lnTo>
                <a:lnTo>
                  <a:pt x="1263458" y="599169"/>
                </a:lnTo>
                <a:lnTo>
                  <a:pt x="1316278" y="585203"/>
                </a:lnTo>
                <a:lnTo>
                  <a:pt x="1366097" y="569729"/>
                </a:lnTo>
                <a:lnTo>
                  <a:pt x="1412700" y="552831"/>
                </a:lnTo>
                <a:lnTo>
                  <a:pt x="1455875" y="534591"/>
                </a:lnTo>
                <a:lnTo>
                  <a:pt x="1495409" y="515093"/>
                </a:lnTo>
                <a:lnTo>
                  <a:pt x="1531090" y="494421"/>
                </a:lnTo>
                <a:lnTo>
                  <a:pt x="1562703" y="472659"/>
                </a:lnTo>
                <a:lnTo>
                  <a:pt x="1612879" y="426195"/>
                </a:lnTo>
                <a:lnTo>
                  <a:pt x="1644234" y="376370"/>
                </a:lnTo>
                <a:lnTo>
                  <a:pt x="1655064" y="323850"/>
                </a:lnTo>
                <a:lnTo>
                  <a:pt x="1652321" y="297294"/>
                </a:lnTo>
                <a:lnTo>
                  <a:pt x="1631015" y="246038"/>
                </a:lnTo>
                <a:lnTo>
                  <a:pt x="1590038" y="197810"/>
                </a:lnTo>
                <a:lnTo>
                  <a:pt x="1531090" y="153278"/>
                </a:lnTo>
                <a:lnTo>
                  <a:pt x="1495409" y="132606"/>
                </a:lnTo>
                <a:lnTo>
                  <a:pt x="1455875" y="113108"/>
                </a:lnTo>
                <a:lnTo>
                  <a:pt x="1412700" y="94868"/>
                </a:lnTo>
                <a:lnTo>
                  <a:pt x="1366097" y="77970"/>
                </a:lnTo>
                <a:lnTo>
                  <a:pt x="1316278" y="62496"/>
                </a:lnTo>
                <a:lnTo>
                  <a:pt x="1263458" y="48530"/>
                </a:lnTo>
                <a:lnTo>
                  <a:pt x="1207848" y="36155"/>
                </a:lnTo>
                <a:lnTo>
                  <a:pt x="1149661" y="25455"/>
                </a:lnTo>
                <a:lnTo>
                  <a:pt x="1089111" y="16514"/>
                </a:lnTo>
                <a:lnTo>
                  <a:pt x="1026410" y="9414"/>
                </a:lnTo>
                <a:lnTo>
                  <a:pt x="961771" y="4239"/>
                </a:lnTo>
                <a:lnTo>
                  <a:pt x="895407" y="1073"/>
                </a:lnTo>
                <a:lnTo>
                  <a:pt x="82753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5241" y="1413510"/>
            <a:ext cx="1655445" cy="647700"/>
          </a:xfrm>
          <a:custGeom>
            <a:avLst/>
            <a:gdLst/>
            <a:ahLst/>
            <a:cxnLst/>
            <a:rect l="l" t="t" r="r" b="b"/>
            <a:pathLst>
              <a:path w="1655445" h="647700">
                <a:moveTo>
                  <a:pt x="0" y="323850"/>
                </a:moveTo>
                <a:lnTo>
                  <a:pt x="10829" y="271329"/>
                </a:lnTo>
                <a:lnTo>
                  <a:pt x="42184" y="221504"/>
                </a:lnTo>
                <a:lnTo>
                  <a:pt x="92360" y="175040"/>
                </a:lnTo>
                <a:lnTo>
                  <a:pt x="123973" y="153278"/>
                </a:lnTo>
                <a:lnTo>
                  <a:pt x="159654" y="132606"/>
                </a:lnTo>
                <a:lnTo>
                  <a:pt x="199188" y="113108"/>
                </a:lnTo>
                <a:lnTo>
                  <a:pt x="242363" y="94868"/>
                </a:lnTo>
                <a:lnTo>
                  <a:pt x="288966" y="77970"/>
                </a:lnTo>
                <a:lnTo>
                  <a:pt x="338785" y="62496"/>
                </a:lnTo>
                <a:lnTo>
                  <a:pt x="391605" y="48530"/>
                </a:lnTo>
                <a:lnTo>
                  <a:pt x="447215" y="36155"/>
                </a:lnTo>
                <a:lnTo>
                  <a:pt x="505402" y="25455"/>
                </a:lnTo>
                <a:lnTo>
                  <a:pt x="565952" y="16514"/>
                </a:lnTo>
                <a:lnTo>
                  <a:pt x="628653" y="9414"/>
                </a:lnTo>
                <a:lnTo>
                  <a:pt x="693292" y="4239"/>
                </a:lnTo>
                <a:lnTo>
                  <a:pt x="759656" y="1073"/>
                </a:lnTo>
                <a:lnTo>
                  <a:pt x="827532" y="0"/>
                </a:lnTo>
                <a:lnTo>
                  <a:pt x="895407" y="1073"/>
                </a:lnTo>
                <a:lnTo>
                  <a:pt x="961771" y="4239"/>
                </a:lnTo>
                <a:lnTo>
                  <a:pt x="1026410" y="9414"/>
                </a:lnTo>
                <a:lnTo>
                  <a:pt x="1089111" y="16514"/>
                </a:lnTo>
                <a:lnTo>
                  <a:pt x="1149661" y="25455"/>
                </a:lnTo>
                <a:lnTo>
                  <a:pt x="1207848" y="36155"/>
                </a:lnTo>
                <a:lnTo>
                  <a:pt x="1263458" y="48530"/>
                </a:lnTo>
                <a:lnTo>
                  <a:pt x="1316278" y="62496"/>
                </a:lnTo>
                <a:lnTo>
                  <a:pt x="1366097" y="77970"/>
                </a:lnTo>
                <a:lnTo>
                  <a:pt x="1412700" y="94868"/>
                </a:lnTo>
                <a:lnTo>
                  <a:pt x="1455875" y="113108"/>
                </a:lnTo>
                <a:lnTo>
                  <a:pt x="1495409" y="132606"/>
                </a:lnTo>
                <a:lnTo>
                  <a:pt x="1531090" y="153278"/>
                </a:lnTo>
                <a:lnTo>
                  <a:pt x="1562703" y="175040"/>
                </a:lnTo>
                <a:lnTo>
                  <a:pt x="1612879" y="221504"/>
                </a:lnTo>
                <a:lnTo>
                  <a:pt x="1644234" y="271329"/>
                </a:lnTo>
                <a:lnTo>
                  <a:pt x="1655064" y="323850"/>
                </a:lnTo>
                <a:lnTo>
                  <a:pt x="1652321" y="350405"/>
                </a:lnTo>
                <a:lnTo>
                  <a:pt x="1631015" y="401661"/>
                </a:lnTo>
                <a:lnTo>
                  <a:pt x="1590038" y="449889"/>
                </a:lnTo>
                <a:lnTo>
                  <a:pt x="1531090" y="494421"/>
                </a:lnTo>
                <a:lnTo>
                  <a:pt x="1495409" y="515093"/>
                </a:lnTo>
                <a:lnTo>
                  <a:pt x="1455875" y="534591"/>
                </a:lnTo>
                <a:lnTo>
                  <a:pt x="1412700" y="552831"/>
                </a:lnTo>
                <a:lnTo>
                  <a:pt x="1366097" y="569729"/>
                </a:lnTo>
                <a:lnTo>
                  <a:pt x="1316278" y="585203"/>
                </a:lnTo>
                <a:lnTo>
                  <a:pt x="1263458" y="599169"/>
                </a:lnTo>
                <a:lnTo>
                  <a:pt x="1207848" y="611544"/>
                </a:lnTo>
                <a:lnTo>
                  <a:pt x="1149661" y="622244"/>
                </a:lnTo>
                <a:lnTo>
                  <a:pt x="1089111" y="631185"/>
                </a:lnTo>
                <a:lnTo>
                  <a:pt x="1026410" y="638285"/>
                </a:lnTo>
                <a:lnTo>
                  <a:pt x="961771" y="643460"/>
                </a:lnTo>
                <a:lnTo>
                  <a:pt x="895407" y="646626"/>
                </a:lnTo>
                <a:lnTo>
                  <a:pt x="827532" y="647700"/>
                </a:lnTo>
                <a:lnTo>
                  <a:pt x="759656" y="646626"/>
                </a:lnTo>
                <a:lnTo>
                  <a:pt x="693292" y="643460"/>
                </a:lnTo>
                <a:lnTo>
                  <a:pt x="628653" y="638285"/>
                </a:lnTo>
                <a:lnTo>
                  <a:pt x="565952" y="631185"/>
                </a:lnTo>
                <a:lnTo>
                  <a:pt x="505402" y="622244"/>
                </a:lnTo>
                <a:lnTo>
                  <a:pt x="447215" y="611544"/>
                </a:lnTo>
                <a:lnTo>
                  <a:pt x="391605" y="599169"/>
                </a:lnTo>
                <a:lnTo>
                  <a:pt x="338785" y="585203"/>
                </a:lnTo>
                <a:lnTo>
                  <a:pt x="288966" y="569729"/>
                </a:lnTo>
                <a:lnTo>
                  <a:pt x="242363" y="552831"/>
                </a:lnTo>
                <a:lnTo>
                  <a:pt x="199188" y="534591"/>
                </a:lnTo>
                <a:lnTo>
                  <a:pt x="159654" y="515093"/>
                </a:lnTo>
                <a:lnTo>
                  <a:pt x="123973" y="494421"/>
                </a:lnTo>
                <a:lnTo>
                  <a:pt x="92360" y="472659"/>
                </a:lnTo>
                <a:lnTo>
                  <a:pt x="42184" y="426195"/>
                </a:lnTo>
                <a:lnTo>
                  <a:pt x="10829" y="376370"/>
                </a:lnTo>
                <a:lnTo>
                  <a:pt x="0" y="32385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27953" y="1445514"/>
            <a:ext cx="930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  <a:hlinkClick r:id="rId3"/>
              </a:rPr>
              <a:t>C</a:t>
            </a:r>
            <a:r>
              <a:rPr sz="1200" spc="-5" dirty="0">
                <a:latin typeface="Times New Roman"/>
                <a:cs typeface="Times New Roman"/>
                <a:hlinkClick r:id="rId3"/>
              </a:rPr>
              <a:t>a</a:t>
            </a:r>
            <a:r>
              <a:rPr sz="1200" dirty="0">
                <a:latin typeface="Times New Roman"/>
                <a:cs typeface="Times New Roman"/>
                <a:hlinkClick r:id="rId3"/>
              </a:rPr>
              <a:t>pitula</a:t>
            </a:r>
            <a:r>
              <a:rPr sz="1200" spc="-10" dirty="0">
                <a:latin typeface="Times New Roman"/>
                <a:cs typeface="Times New Roman"/>
                <a:hlinkClick r:id="rId3"/>
              </a:rPr>
              <a:t>c</a:t>
            </a:r>
            <a:r>
              <a:rPr sz="1200" dirty="0">
                <a:latin typeface="Times New Roman"/>
                <a:cs typeface="Times New Roman"/>
                <a:hlinkClick r:id="rId3"/>
              </a:rPr>
              <a:t>iones  de </a:t>
            </a:r>
            <a:r>
              <a:rPr sz="1200" spc="-5" dirty="0">
                <a:latin typeface="Times New Roman"/>
                <a:cs typeface="Times New Roman"/>
                <a:hlinkClick r:id="rId3"/>
              </a:rPr>
              <a:t>Santa </a:t>
            </a:r>
            <a:r>
              <a:rPr sz="1200" spc="-15" dirty="0">
                <a:latin typeface="Times New Roman"/>
                <a:cs typeface="Times New Roman"/>
                <a:hlinkClick r:id="rId3"/>
              </a:rPr>
              <a:t>Fé  </a:t>
            </a:r>
            <a:r>
              <a:rPr sz="1200" spc="-10" dirty="0">
                <a:latin typeface="Times New Roman"/>
                <a:cs typeface="Times New Roman"/>
                <a:hlinkClick r:id="rId3"/>
              </a:rPr>
              <a:t>(Isabel)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" y="2060446"/>
            <a:ext cx="5361432" cy="4757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7255" y="2133600"/>
            <a:ext cx="1964436" cy="2375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3507" y="2174748"/>
            <a:ext cx="1597152" cy="2261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37453" y="4583428"/>
            <a:ext cx="3554095" cy="2158365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1440" marR="85090" algn="just">
              <a:lnSpc>
                <a:spcPct val="100000"/>
              </a:lnSpc>
              <a:spcBef>
                <a:spcPts val="545"/>
              </a:spcBef>
            </a:pPr>
            <a:r>
              <a:rPr sz="1200" spc="-25" dirty="0">
                <a:latin typeface="Times New Roman"/>
                <a:cs typeface="Times New Roman"/>
              </a:rPr>
              <a:t>Vostres </a:t>
            </a:r>
            <a:r>
              <a:rPr sz="1200" spc="-5" dirty="0">
                <a:latin typeface="Times New Roman"/>
                <a:cs typeface="Times New Roman"/>
              </a:rPr>
              <a:t>Alteses donen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atorguen </a:t>
            </a:r>
            <a:r>
              <a:rPr sz="1200" dirty="0">
                <a:latin typeface="Times New Roman"/>
                <a:cs typeface="Times New Roman"/>
              </a:rPr>
              <a:t>a Cristòfol Colom, </a:t>
            </a:r>
            <a:r>
              <a:rPr sz="1200" spc="-5" dirty="0">
                <a:latin typeface="Times New Roman"/>
                <a:cs typeface="Times New Roman"/>
              </a:rPr>
              <a:t>en  satisfacció </a:t>
            </a:r>
            <a:r>
              <a:rPr sz="1200" dirty="0">
                <a:latin typeface="Times New Roman"/>
                <a:cs typeface="Times New Roman"/>
              </a:rPr>
              <a:t>del viatge que ara, </a:t>
            </a:r>
            <a:r>
              <a:rPr sz="1200" spc="-5" dirty="0">
                <a:latin typeface="Times New Roman"/>
                <a:cs typeface="Times New Roman"/>
              </a:rPr>
              <a:t>amb </a:t>
            </a:r>
            <a:r>
              <a:rPr sz="1200" dirty="0">
                <a:latin typeface="Times New Roman"/>
                <a:cs typeface="Times New Roman"/>
              </a:rPr>
              <a:t>ajuda </a:t>
            </a:r>
            <a:r>
              <a:rPr sz="1200" spc="5" dirty="0">
                <a:latin typeface="Times New Roman"/>
                <a:cs typeface="Times New Roman"/>
              </a:rPr>
              <a:t>de </a:t>
            </a:r>
            <a:r>
              <a:rPr sz="1200" dirty="0">
                <a:latin typeface="Times New Roman"/>
                <a:cs typeface="Times New Roman"/>
              </a:rPr>
              <a:t>Déu, va a  </a:t>
            </a:r>
            <a:r>
              <a:rPr sz="1200" spc="-5" dirty="0">
                <a:latin typeface="Times New Roman"/>
                <a:cs typeface="Times New Roman"/>
              </a:rPr>
              <a:t>emprendre:</a:t>
            </a:r>
            <a:endParaRPr sz="1200">
              <a:latin typeface="Times New Roman"/>
              <a:cs typeface="Times New Roman"/>
            </a:endParaRPr>
          </a:p>
          <a:p>
            <a:pPr marL="320040" marR="84455" indent="-228600">
              <a:lnSpc>
                <a:spcPct val="100000"/>
              </a:lnSpc>
              <a:buAutoNum type="arabicPeriod"/>
              <a:tabLst>
                <a:tab pos="320675" algn="l"/>
              </a:tabLst>
            </a:pPr>
            <a:r>
              <a:rPr sz="1200" spc="-10" dirty="0">
                <a:latin typeface="Times New Roman"/>
                <a:cs typeface="Times New Roman"/>
              </a:rPr>
              <a:t>Fer </a:t>
            </a:r>
            <a:r>
              <a:rPr sz="1200" dirty="0">
                <a:latin typeface="Times New Roman"/>
                <a:cs typeface="Times New Roman"/>
              </a:rPr>
              <a:t>a don Cristòfol Colom </a:t>
            </a:r>
            <a:r>
              <a:rPr sz="1200" spc="-5" dirty="0">
                <a:latin typeface="Times New Roman"/>
                <a:cs typeface="Times New Roman"/>
              </a:rPr>
              <a:t>el seu </a:t>
            </a:r>
            <a:r>
              <a:rPr sz="1200" dirty="0">
                <a:latin typeface="Times New Roman"/>
                <a:cs typeface="Times New Roman"/>
              </a:rPr>
              <a:t>almirall </a:t>
            </a:r>
            <a:r>
              <a:rPr sz="1200" spc="-5" dirty="0">
                <a:latin typeface="Times New Roman"/>
                <a:cs typeface="Times New Roman"/>
              </a:rPr>
              <a:t>en </a:t>
            </a:r>
            <a:r>
              <a:rPr sz="1200" dirty="0">
                <a:latin typeface="Times New Roman"/>
                <a:cs typeface="Times New Roman"/>
              </a:rPr>
              <a:t>totes  </a:t>
            </a:r>
            <a:r>
              <a:rPr sz="1200" spc="-5" dirty="0">
                <a:latin typeface="Times New Roman"/>
                <a:cs typeface="Times New Roman"/>
              </a:rPr>
              <a:t>les </a:t>
            </a:r>
            <a:r>
              <a:rPr sz="1200" dirty="0">
                <a:latin typeface="Times New Roman"/>
                <a:cs typeface="Times New Roman"/>
              </a:rPr>
              <a:t>illes i </a:t>
            </a:r>
            <a:r>
              <a:rPr sz="1200" spc="-5" dirty="0">
                <a:latin typeface="Times New Roman"/>
                <a:cs typeface="Times New Roman"/>
              </a:rPr>
              <a:t>terres fermes </a:t>
            </a:r>
            <a:r>
              <a:rPr sz="1200" dirty="0">
                <a:latin typeface="Times New Roman"/>
                <a:cs typeface="Times New Roman"/>
              </a:rPr>
              <a:t>que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descobrirà.</a:t>
            </a:r>
            <a:endParaRPr sz="1200">
              <a:latin typeface="Times New Roman"/>
              <a:cs typeface="Times New Roman"/>
            </a:endParaRPr>
          </a:p>
          <a:p>
            <a:pPr marL="320040" marR="83185" indent="-228600">
              <a:lnSpc>
                <a:spcPct val="100000"/>
              </a:lnSpc>
              <a:buAutoNum type="arabicPeriod"/>
              <a:tabLst>
                <a:tab pos="320675" algn="l"/>
              </a:tabLst>
            </a:pPr>
            <a:r>
              <a:rPr sz="1200" spc="-10" dirty="0">
                <a:latin typeface="Times New Roman"/>
                <a:cs typeface="Times New Roman"/>
              </a:rPr>
              <a:t>Fer-lo </a:t>
            </a:r>
            <a:r>
              <a:rPr sz="1200" spc="-15" dirty="0">
                <a:latin typeface="Times New Roman"/>
                <a:cs typeface="Times New Roman"/>
              </a:rPr>
              <a:t>Virrei </a:t>
            </a:r>
            <a:r>
              <a:rPr sz="1200" dirty="0">
                <a:latin typeface="Times New Roman"/>
                <a:cs typeface="Times New Roman"/>
              </a:rPr>
              <a:t>o Governador </a:t>
            </a:r>
            <a:r>
              <a:rPr sz="1200" spc="-5" dirty="0">
                <a:latin typeface="Times New Roman"/>
                <a:cs typeface="Times New Roman"/>
              </a:rPr>
              <a:t>General en </a:t>
            </a:r>
            <a:r>
              <a:rPr sz="1200" dirty="0">
                <a:latin typeface="Times New Roman"/>
                <a:cs typeface="Times New Roman"/>
              </a:rPr>
              <a:t>totes les  </a:t>
            </a:r>
            <a:r>
              <a:rPr sz="1200" spc="-5" dirty="0">
                <a:latin typeface="Times New Roman"/>
                <a:cs typeface="Times New Roman"/>
              </a:rPr>
              <a:t>dites terres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fermes.</a:t>
            </a:r>
            <a:endParaRPr sz="1200">
              <a:latin typeface="Times New Roman"/>
              <a:cs typeface="Times New Roman"/>
            </a:endParaRPr>
          </a:p>
          <a:p>
            <a:pPr marL="320040" marR="85090" indent="-228600">
              <a:lnSpc>
                <a:spcPct val="100000"/>
              </a:lnSpc>
              <a:buAutoNum type="arabicPeriod"/>
              <a:tabLst>
                <a:tab pos="320675" algn="l"/>
              </a:tabLst>
            </a:pPr>
            <a:r>
              <a:rPr sz="1200" spc="-10" dirty="0">
                <a:latin typeface="Times New Roman"/>
                <a:cs typeface="Times New Roman"/>
              </a:rPr>
              <a:t>Fer </a:t>
            </a:r>
            <a:r>
              <a:rPr sz="1200" dirty="0">
                <a:latin typeface="Times New Roman"/>
                <a:cs typeface="Times New Roman"/>
              </a:rPr>
              <a:t>mercè a don Cristòfol Colom de </a:t>
            </a:r>
            <a:r>
              <a:rPr sz="1200" spc="5" dirty="0">
                <a:latin typeface="Times New Roman"/>
                <a:cs typeface="Times New Roman"/>
              </a:rPr>
              <a:t>la </a:t>
            </a:r>
            <a:r>
              <a:rPr sz="1200" dirty="0">
                <a:latin typeface="Times New Roman"/>
                <a:cs typeface="Times New Roman"/>
              </a:rPr>
              <a:t>dècima part  de </a:t>
            </a:r>
            <a:r>
              <a:rPr sz="1200" spc="-5" dirty="0">
                <a:latin typeface="Times New Roman"/>
                <a:cs typeface="Times New Roman"/>
              </a:rPr>
              <a:t>totes les riqueses </a:t>
            </a:r>
            <a:r>
              <a:rPr sz="1200" dirty="0">
                <a:latin typeface="Times New Roman"/>
                <a:cs typeface="Times New Roman"/>
              </a:rPr>
              <a:t>que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trobe.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353820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Capitulacions de Santa Fe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(1492).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5" y="139065"/>
            <a:ext cx="7063104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lang="es-ES" u="none" dirty="0">
                <a:solidFill>
                  <a:schemeClr val="tx1"/>
                </a:solidFill>
              </a:rPr>
              <a:t>1</a:t>
            </a:r>
            <a:r>
              <a:rPr u="none" dirty="0">
                <a:solidFill>
                  <a:schemeClr val="tx1"/>
                </a:solidFill>
              </a:rPr>
              <a:t>.3.-</a:t>
            </a:r>
            <a:r>
              <a:rPr dirty="0">
                <a:solidFill>
                  <a:schemeClr val="tx1"/>
                </a:solidFill>
              </a:rPr>
              <a:t> Cristòfol Colom i el </a:t>
            </a:r>
            <a:r>
              <a:rPr spc="-5" dirty="0">
                <a:solidFill>
                  <a:schemeClr val="tx1"/>
                </a:solidFill>
              </a:rPr>
              <a:t>descobriment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d’Amèrica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5039995" cy="57658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Times New Roman"/>
                <a:cs typeface="Times New Roman"/>
              </a:rPr>
              <a:t>El 12 d’octubre del 1492 Colom descobrí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Amèrica</a:t>
            </a:r>
            <a:endParaRPr sz="180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per accident, creient que </a:t>
            </a:r>
            <a:r>
              <a:rPr sz="1800" spc="-5" dirty="0">
                <a:latin typeface="Times New Roman"/>
                <a:cs typeface="Times New Roman"/>
              </a:rPr>
              <a:t>havia </a:t>
            </a:r>
            <a:r>
              <a:rPr sz="1800" dirty="0">
                <a:latin typeface="Times New Roman"/>
                <a:cs typeface="Times New Roman"/>
              </a:rPr>
              <a:t>arribat a les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Índies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5241" y="613409"/>
            <a:ext cx="1871980" cy="728980"/>
          </a:xfrm>
          <a:custGeom>
            <a:avLst/>
            <a:gdLst/>
            <a:ahLst/>
            <a:cxnLst/>
            <a:rect l="l" t="t" r="r" b="b"/>
            <a:pathLst>
              <a:path w="1871979" h="728980">
                <a:moveTo>
                  <a:pt x="935736" y="0"/>
                </a:moveTo>
                <a:lnTo>
                  <a:pt x="868913" y="914"/>
                </a:lnTo>
                <a:lnTo>
                  <a:pt x="803357" y="3616"/>
                </a:lnTo>
                <a:lnTo>
                  <a:pt x="739228" y="8045"/>
                </a:lnTo>
                <a:lnTo>
                  <a:pt x="676683" y="14138"/>
                </a:lnTo>
                <a:lnTo>
                  <a:pt x="615880" y="21835"/>
                </a:lnTo>
                <a:lnTo>
                  <a:pt x="556979" y="31073"/>
                </a:lnTo>
                <a:lnTo>
                  <a:pt x="500137" y="41790"/>
                </a:lnTo>
                <a:lnTo>
                  <a:pt x="445513" y="53926"/>
                </a:lnTo>
                <a:lnTo>
                  <a:pt x="393265" y="67418"/>
                </a:lnTo>
                <a:lnTo>
                  <a:pt x="343552" y="82206"/>
                </a:lnTo>
                <a:lnTo>
                  <a:pt x="296532" y="98226"/>
                </a:lnTo>
                <a:lnTo>
                  <a:pt x="252363" y="115418"/>
                </a:lnTo>
                <a:lnTo>
                  <a:pt x="211204" y="133720"/>
                </a:lnTo>
                <a:lnTo>
                  <a:pt x="173214" y="153071"/>
                </a:lnTo>
                <a:lnTo>
                  <a:pt x="138550" y="173408"/>
                </a:lnTo>
                <a:lnTo>
                  <a:pt x="79835" y="216797"/>
                </a:lnTo>
                <a:lnTo>
                  <a:pt x="36326" y="263393"/>
                </a:lnTo>
                <a:lnTo>
                  <a:pt x="9292" y="312703"/>
                </a:lnTo>
                <a:lnTo>
                  <a:pt x="0" y="364236"/>
                </a:lnTo>
                <a:lnTo>
                  <a:pt x="2349" y="390248"/>
                </a:lnTo>
                <a:lnTo>
                  <a:pt x="20671" y="440731"/>
                </a:lnTo>
                <a:lnTo>
                  <a:pt x="56100" y="488746"/>
                </a:lnTo>
                <a:lnTo>
                  <a:pt x="107370" y="533800"/>
                </a:lnTo>
                <a:lnTo>
                  <a:pt x="173214" y="575400"/>
                </a:lnTo>
                <a:lnTo>
                  <a:pt x="211204" y="594751"/>
                </a:lnTo>
                <a:lnTo>
                  <a:pt x="252363" y="613053"/>
                </a:lnTo>
                <a:lnTo>
                  <a:pt x="296532" y="630245"/>
                </a:lnTo>
                <a:lnTo>
                  <a:pt x="343552" y="646265"/>
                </a:lnTo>
                <a:lnTo>
                  <a:pt x="393265" y="661053"/>
                </a:lnTo>
                <a:lnTo>
                  <a:pt x="445513" y="674545"/>
                </a:lnTo>
                <a:lnTo>
                  <a:pt x="500137" y="686681"/>
                </a:lnTo>
                <a:lnTo>
                  <a:pt x="556979" y="697398"/>
                </a:lnTo>
                <a:lnTo>
                  <a:pt x="615880" y="706636"/>
                </a:lnTo>
                <a:lnTo>
                  <a:pt x="676683" y="714333"/>
                </a:lnTo>
                <a:lnTo>
                  <a:pt x="739228" y="720426"/>
                </a:lnTo>
                <a:lnTo>
                  <a:pt x="803357" y="724855"/>
                </a:lnTo>
                <a:lnTo>
                  <a:pt x="868913" y="727557"/>
                </a:lnTo>
                <a:lnTo>
                  <a:pt x="935736" y="728472"/>
                </a:lnTo>
                <a:lnTo>
                  <a:pt x="1002558" y="727557"/>
                </a:lnTo>
                <a:lnTo>
                  <a:pt x="1068114" y="724855"/>
                </a:lnTo>
                <a:lnTo>
                  <a:pt x="1132243" y="720426"/>
                </a:lnTo>
                <a:lnTo>
                  <a:pt x="1194788" y="714333"/>
                </a:lnTo>
                <a:lnTo>
                  <a:pt x="1255591" y="706636"/>
                </a:lnTo>
                <a:lnTo>
                  <a:pt x="1314492" y="697398"/>
                </a:lnTo>
                <a:lnTo>
                  <a:pt x="1371334" y="686681"/>
                </a:lnTo>
                <a:lnTo>
                  <a:pt x="1425958" y="674545"/>
                </a:lnTo>
                <a:lnTo>
                  <a:pt x="1478206" y="661053"/>
                </a:lnTo>
                <a:lnTo>
                  <a:pt x="1527919" y="646265"/>
                </a:lnTo>
                <a:lnTo>
                  <a:pt x="1574939" y="630245"/>
                </a:lnTo>
                <a:lnTo>
                  <a:pt x="1619108" y="613053"/>
                </a:lnTo>
                <a:lnTo>
                  <a:pt x="1660267" y="594751"/>
                </a:lnTo>
                <a:lnTo>
                  <a:pt x="1698257" y="575400"/>
                </a:lnTo>
                <a:lnTo>
                  <a:pt x="1732921" y="555063"/>
                </a:lnTo>
                <a:lnTo>
                  <a:pt x="1791636" y="511674"/>
                </a:lnTo>
                <a:lnTo>
                  <a:pt x="1835145" y="465078"/>
                </a:lnTo>
                <a:lnTo>
                  <a:pt x="1862179" y="415768"/>
                </a:lnTo>
                <a:lnTo>
                  <a:pt x="1871472" y="364236"/>
                </a:lnTo>
                <a:lnTo>
                  <a:pt x="1869122" y="338223"/>
                </a:lnTo>
                <a:lnTo>
                  <a:pt x="1850800" y="287740"/>
                </a:lnTo>
                <a:lnTo>
                  <a:pt x="1815371" y="239725"/>
                </a:lnTo>
                <a:lnTo>
                  <a:pt x="1764101" y="194671"/>
                </a:lnTo>
                <a:lnTo>
                  <a:pt x="1698257" y="153071"/>
                </a:lnTo>
                <a:lnTo>
                  <a:pt x="1660267" y="133720"/>
                </a:lnTo>
                <a:lnTo>
                  <a:pt x="1619108" y="115418"/>
                </a:lnTo>
                <a:lnTo>
                  <a:pt x="1574939" y="98226"/>
                </a:lnTo>
                <a:lnTo>
                  <a:pt x="1527919" y="82206"/>
                </a:lnTo>
                <a:lnTo>
                  <a:pt x="1478206" y="67418"/>
                </a:lnTo>
                <a:lnTo>
                  <a:pt x="1425958" y="53926"/>
                </a:lnTo>
                <a:lnTo>
                  <a:pt x="1371334" y="41790"/>
                </a:lnTo>
                <a:lnTo>
                  <a:pt x="1314492" y="31073"/>
                </a:lnTo>
                <a:lnTo>
                  <a:pt x="1255591" y="21835"/>
                </a:lnTo>
                <a:lnTo>
                  <a:pt x="1194788" y="14138"/>
                </a:lnTo>
                <a:lnTo>
                  <a:pt x="1132243" y="8045"/>
                </a:lnTo>
                <a:lnTo>
                  <a:pt x="1068114" y="3616"/>
                </a:lnTo>
                <a:lnTo>
                  <a:pt x="1002558" y="914"/>
                </a:lnTo>
                <a:lnTo>
                  <a:pt x="9357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5241" y="613409"/>
            <a:ext cx="1871980" cy="728980"/>
          </a:xfrm>
          <a:custGeom>
            <a:avLst/>
            <a:gdLst/>
            <a:ahLst/>
            <a:cxnLst/>
            <a:rect l="l" t="t" r="r" b="b"/>
            <a:pathLst>
              <a:path w="1871979" h="728980">
                <a:moveTo>
                  <a:pt x="0" y="364236"/>
                </a:moveTo>
                <a:lnTo>
                  <a:pt x="9292" y="312703"/>
                </a:lnTo>
                <a:lnTo>
                  <a:pt x="36326" y="263393"/>
                </a:lnTo>
                <a:lnTo>
                  <a:pt x="79835" y="216797"/>
                </a:lnTo>
                <a:lnTo>
                  <a:pt x="138550" y="173408"/>
                </a:lnTo>
                <a:lnTo>
                  <a:pt x="173214" y="153071"/>
                </a:lnTo>
                <a:lnTo>
                  <a:pt x="211204" y="133720"/>
                </a:lnTo>
                <a:lnTo>
                  <a:pt x="252363" y="115418"/>
                </a:lnTo>
                <a:lnTo>
                  <a:pt x="296532" y="98226"/>
                </a:lnTo>
                <a:lnTo>
                  <a:pt x="343552" y="82206"/>
                </a:lnTo>
                <a:lnTo>
                  <a:pt x="393265" y="67418"/>
                </a:lnTo>
                <a:lnTo>
                  <a:pt x="445513" y="53926"/>
                </a:lnTo>
                <a:lnTo>
                  <a:pt x="500137" y="41790"/>
                </a:lnTo>
                <a:lnTo>
                  <a:pt x="556979" y="31073"/>
                </a:lnTo>
                <a:lnTo>
                  <a:pt x="615880" y="21835"/>
                </a:lnTo>
                <a:lnTo>
                  <a:pt x="676683" y="14138"/>
                </a:lnTo>
                <a:lnTo>
                  <a:pt x="739228" y="8045"/>
                </a:lnTo>
                <a:lnTo>
                  <a:pt x="803357" y="3616"/>
                </a:lnTo>
                <a:lnTo>
                  <a:pt x="868913" y="914"/>
                </a:lnTo>
                <a:lnTo>
                  <a:pt x="935736" y="0"/>
                </a:lnTo>
                <a:lnTo>
                  <a:pt x="1002558" y="914"/>
                </a:lnTo>
                <a:lnTo>
                  <a:pt x="1068114" y="3616"/>
                </a:lnTo>
                <a:lnTo>
                  <a:pt x="1132243" y="8045"/>
                </a:lnTo>
                <a:lnTo>
                  <a:pt x="1194788" y="14138"/>
                </a:lnTo>
                <a:lnTo>
                  <a:pt x="1255591" y="21835"/>
                </a:lnTo>
                <a:lnTo>
                  <a:pt x="1314492" y="31073"/>
                </a:lnTo>
                <a:lnTo>
                  <a:pt x="1371334" y="41790"/>
                </a:lnTo>
                <a:lnTo>
                  <a:pt x="1425958" y="53926"/>
                </a:lnTo>
                <a:lnTo>
                  <a:pt x="1478206" y="67418"/>
                </a:lnTo>
                <a:lnTo>
                  <a:pt x="1527919" y="82206"/>
                </a:lnTo>
                <a:lnTo>
                  <a:pt x="1574939" y="98226"/>
                </a:lnTo>
                <a:lnTo>
                  <a:pt x="1619108" y="115418"/>
                </a:lnTo>
                <a:lnTo>
                  <a:pt x="1660267" y="133720"/>
                </a:lnTo>
                <a:lnTo>
                  <a:pt x="1698257" y="153071"/>
                </a:lnTo>
                <a:lnTo>
                  <a:pt x="1732921" y="173408"/>
                </a:lnTo>
                <a:lnTo>
                  <a:pt x="1791636" y="216797"/>
                </a:lnTo>
                <a:lnTo>
                  <a:pt x="1835145" y="263393"/>
                </a:lnTo>
                <a:lnTo>
                  <a:pt x="1862179" y="312703"/>
                </a:lnTo>
                <a:lnTo>
                  <a:pt x="1871472" y="364236"/>
                </a:lnTo>
                <a:lnTo>
                  <a:pt x="1869122" y="390248"/>
                </a:lnTo>
                <a:lnTo>
                  <a:pt x="1850800" y="440731"/>
                </a:lnTo>
                <a:lnTo>
                  <a:pt x="1815371" y="488746"/>
                </a:lnTo>
                <a:lnTo>
                  <a:pt x="1764101" y="533800"/>
                </a:lnTo>
                <a:lnTo>
                  <a:pt x="1698257" y="575400"/>
                </a:lnTo>
                <a:lnTo>
                  <a:pt x="1660267" y="594751"/>
                </a:lnTo>
                <a:lnTo>
                  <a:pt x="1619108" y="613053"/>
                </a:lnTo>
                <a:lnTo>
                  <a:pt x="1574939" y="630245"/>
                </a:lnTo>
                <a:lnTo>
                  <a:pt x="1527919" y="646265"/>
                </a:lnTo>
                <a:lnTo>
                  <a:pt x="1478206" y="661053"/>
                </a:lnTo>
                <a:lnTo>
                  <a:pt x="1425958" y="674545"/>
                </a:lnTo>
                <a:lnTo>
                  <a:pt x="1371334" y="686681"/>
                </a:lnTo>
                <a:lnTo>
                  <a:pt x="1314492" y="697398"/>
                </a:lnTo>
                <a:lnTo>
                  <a:pt x="1255591" y="706636"/>
                </a:lnTo>
                <a:lnTo>
                  <a:pt x="1194788" y="714333"/>
                </a:lnTo>
                <a:lnTo>
                  <a:pt x="1132243" y="720426"/>
                </a:lnTo>
                <a:lnTo>
                  <a:pt x="1068114" y="724855"/>
                </a:lnTo>
                <a:lnTo>
                  <a:pt x="1002558" y="727557"/>
                </a:lnTo>
                <a:lnTo>
                  <a:pt x="935736" y="728472"/>
                </a:lnTo>
                <a:lnTo>
                  <a:pt x="868913" y="727557"/>
                </a:lnTo>
                <a:lnTo>
                  <a:pt x="803357" y="724855"/>
                </a:lnTo>
                <a:lnTo>
                  <a:pt x="739228" y="720426"/>
                </a:lnTo>
                <a:lnTo>
                  <a:pt x="676683" y="714333"/>
                </a:lnTo>
                <a:lnTo>
                  <a:pt x="615880" y="706636"/>
                </a:lnTo>
                <a:lnTo>
                  <a:pt x="556979" y="697398"/>
                </a:lnTo>
                <a:lnTo>
                  <a:pt x="500137" y="686681"/>
                </a:lnTo>
                <a:lnTo>
                  <a:pt x="445513" y="674545"/>
                </a:lnTo>
                <a:lnTo>
                  <a:pt x="393265" y="661053"/>
                </a:lnTo>
                <a:lnTo>
                  <a:pt x="343552" y="646265"/>
                </a:lnTo>
                <a:lnTo>
                  <a:pt x="296532" y="630245"/>
                </a:lnTo>
                <a:lnTo>
                  <a:pt x="252363" y="613053"/>
                </a:lnTo>
                <a:lnTo>
                  <a:pt x="211204" y="594751"/>
                </a:lnTo>
                <a:lnTo>
                  <a:pt x="173214" y="575400"/>
                </a:lnTo>
                <a:lnTo>
                  <a:pt x="138550" y="555063"/>
                </a:lnTo>
                <a:lnTo>
                  <a:pt x="79835" y="511674"/>
                </a:lnTo>
                <a:lnTo>
                  <a:pt x="36326" y="465078"/>
                </a:lnTo>
                <a:lnTo>
                  <a:pt x="9292" y="415768"/>
                </a:lnTo>
                <a:lnTo>
                  <a:pt x="0" y="36423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30621" y="685291"/>
            <a:ext cx="1139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  <a:hlinkClick r:id="rId2"/>
              </a:rPr>
              <a:t>El</a:t>
            </a:r>
            <a:r>
              <a:rPr sz="1200" spc="-35" dirty="0">
                <a:latin typeface="Times New Roman"/>
                <a:cs typeface="Times New Roman"/>
                <a:hlinkClick r:id="rId2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2"/>
              </a:rPr>
              <a:t>descubrimiento </a:t>
            </a:r>
            <a:r>
              <a:rPr sz="1200" dirty="0">
                <a:latin typeface="Times New Roman"/>
                <a:cs typeface="Times New Roman"/>
                <a:hlinkClick r:id="rId2"/>
              </a:rPr>
              <a:t> de </a:t>
            </a:r>
            <a:r>
              <a:rPr sz="1200" spc="-5" dirty="0">
                <a:latin typeface="Times New Roman"/>
                <a:cs typeface="Times New Roman"/>
                <a:hlinkClick r:id="rId2"/>
              </a:rPr>
              <a:t>América  (Artehistoria)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1493" y="613409"/>
            <a:ext cx="1664335" cy="719455"/>
          </a:xfrm>
          <a:custGeom>
            <a:avLst/>
            <a:gdLst/>
            <a:ahLst/>
            <a:cxnLst/>
            <a:rect l="l" t="t" r="r" b="b"/>
            <a:pathLst>
              <a:path w="1664334" h="719455">
                <a:moveTo>
                  <a:pt x="832103" y="0"/>
                </a:moveTo>
                <a:lnTo>
                  <a:pt x="767068" y="1082"/>
                </a:lnTo>
                <a:lnTo>
                  <a:pt x="703403" y="4275"/>
                </a:lnTo>
                <a:lnTo>
                  <a:pt x="641292" y="9499"/>
                </a:lnTo>
                <a:lnTo>
                  <a:pt x="580922" y="16674"/>
                </a:lnTo>
                <a:lnTo>
                  <a:pt x="522477" y="25720"/>
                </a:lnTo>
                <a:lnTo>
                  <a:pt x="466141" y="36558"/>
                </a:lnTo>
                <a:lnTo>
                  <a:pt x="412100" y="49106"/>
                </a:lnTo>
                <a:lnTo>
                  <a:pt x="360539" y="63286"/>
                </a:lnTo>
                <a:lnTo>
                  <a:pt x="311642" y="79016"/>
                </a:lnTo>
                <a:lnTo>
                  <a:pt x="265594" y="96218"/>
                </a:lnTo>
                <a:lnTo>
                  <a:pt x="222581" y="114811"/>
                </a:lnTo>
                <a:lnTo>
                  <a:pt x="182786" y="134716"/>
                </a:lnTo>
                <a:lnTo>
                  <a:pt x="146396" y="155851"/>
                </a:lnTo>
                <a:lnTo>
                  <a:pt x="113594" y="178138"/>
                </a:lnTo>
                <a:lnTo>
                  <a:pt x="59497" y="225846"/>
                </a:lnTo>
                <a:lnTo>
                  <a:pt x="21973" y="277199"/>
                </a:lnTo>
                <a:lnTo>
                  <a:pt x="2503" y="331557"/>
                </a:lnTo>
                <a:lnTo>
                  <a:pt x="0" y="359663"/>
                </a:lnTo>
                <a:lnTo>
                  <a:pt x="2503" y="387770"/>
                </a:lnTo>
                <a:lnTo>
                  <a:pt x="21973" y="442128"/>
                </a:lnTo>
                <a:lnTo>
                  <a:pt x="59497" y="493481"/>
                </a:lnTo>
                <a:lnTo>
                  <a:pt x="113594" y="541189"/>
                </a:lnTo>
                <a:lnTo>
                  <a:pt x="146396" y="563476"/>
                </a:lnTo>
                <a:lnTo>
                  <a:pt x="182786" y="584611"/>
                </a:lnTo>
                <a:lnTo>
                  <a:pt x="222581" y="604516"/>
                </a:lnTo>
                <a:lnTo>
                  <a:pt x="265594" y="623109"/>
                </a:lnTo>
                <a:lnTo>
                  <a:pt x="311642" y="640311"/>
                </a:lnTo>
                <a:lnTo>
                  <a:pt x="360539" y="656041"/>
                </a:lnTo>
                <a:lnTo>
                  <a:pt x="412100" y="670221"/>
                </a:lnTo>
                <a:lnTo>
                  <a:pt x="466141" y="682769"/>
                </a:lnTo>
                <a:lnTo>
                  <a:pt x="522477" y="693607"/>
                </a:lnTo>
                <a:lnTo>
                  <a:pt x="580922" y="702653"/>
                </a:lnTo>
                <a:lnTo>
                  <a:pt x="641292" y="709828"/>
                </a:lnTo>
                <a:lnTo>
                  <a:pt x="703403" y="715052"/>
                </a:lnTo>
                <a:lnTo>
                  <a:pt x="767068" y="718245"/>
                </a:lnTo>
                <a:lnTo>
                  <a:pt x="832103" y="719327"/>
                </a:lnTo>
                <a:lnTo>
                  <a:pt x="897139" y="718245"/>
                </a:lnTo>
                <a:lnTo>
                  <a:pt x="960804" y="715052"/>
                </a:lnTo>
                <a:lnTo>
                  <a:pt x="1022915" y="709828"/>
                </a:lnTo>
                <a:lnTo>
                  <a:pt x="1083285" y="702653"/>
                </a:lnTo>
                <a:lnTo>
                  <a:pt x="1141730" y="693607"/>
                </a:lnTo>
                <a:lnTo>
                  <a:pt x="1198066" y="682769"/>
                </a:lnTo>
                <a:lnTo>
                  <a:pt x="1252107" y="670221"/>
                </a:lnTo>
                <a:lnTo>
                  <a:pt x="1303668" y="656041"/>
                </a:lnTo>
                <a:lnTo>
                  <a:pt x="1352565" y="640311"/>
                </a:lnTo>
                <a:lnTo>
                  <a:pt x="1398613" y="623109"/>
                </a:lnTo>
                <a:lnTo>
                  <a:pt x="1441626" y="604516"/>
                </a:lnTo>
                <a:lnTo>
                  <a:pt x="1481421" y="584611"/>
                </a:lnTo>
                <a:lnTo>
                  <a:pt x="1517811" y="563476"/>
                </a:lnTo>
                <a:lnTo>
                  <a:pt x="1550613" y="541189"/>
                </a:lnTo>
                <a:lnTo>
                  <a:pt x="1604710" y="493481"/>
                </a:lnTo>
                <a:lnTo>
                  <a:pt x="1642234" y="442128"/>
                </a:lnTo>
                <a:lnTo>
                  <a:pt x="1661704" y="387770"/>
                </a:lnTo>
                <a:lnTo>
                  <a:pt x="1664207" y="359663"/>
                </a:lnTo>
                <a:lnTo>
                  <a:pt x="1661704" y="331557"/>
                </a:lnTo>
                <a:lnTo>
                  <a:pt x="1642234" y="277199"/>
                </a:lnTo>
                <a:lnTo>
                  <a:pt x="1604710" y="225846"/>
                </a:lnTo>
                <a:lnTo>
                  <a:pt x="1550613" y="178138"/>
                </a:lnTo>
                <a:lnTo>
                  <a:pt x="1517811" y="155851"/>
                </a:lnTo>
                <a:lnTo>
                  <a:pt x="1481421" y="134716"/>
                </a:lnTo>
                <a:lnTo>
                  <a:pt x="1441626" y="114811"/>
                </a:lnTo>
                <a:lnTo>
                  <a:pt x="1398613" y="96218"/>
                </a:lnTo>
                <a:lnTo>
                  <a:pt x="1352565" y="79016"/>
                </a:lnTo>
                <a:lnTo>
                  <a:pt x="1303668" y="63286"/>
                </a:lnTo>
                <a:lnTo>
                  <a:pt x="1252107" y="49106"/>
                </a:lnTo>
                <a:lnTo>
                  <a:pt x="1198066" y="36558"/>
                </a:lnTo>
                <a:lnTo>
                  <a:pt x="1141730" y="25720"/>
                </a:lnTo>
                <a:lnTo>
                  <a:pt x="1083285" y="16674"/>
                </a:lnTo>
                <a:lnTo>
                  <a:pt x="1022915" y="9499"/>
                </a:lnTo>
                <a:lnTo>
                  <a:pt x="960804" y="4275"/>
                </a:lnTo>
                <a:lnTo>
                  <a:pt x="897139" y="1082"/>
                </a:lnTo>
                <a:lnTo>
                  <a:pt x="8321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1493" y="613409"/>
            <a:ext cx="1664335" cy="719455"/>
          </a:xfrm>
          <a:custGeom>
            <a:avLst/>
            <a:gdLst/>
            <a:ahLst/>
            <a:cxnLst/>
            <a:rect l="l" t="t" r="r" b="b"/>
            <a:pathLst>
              <a:path w="1664334" h="719455">
                <a:moveTo>
                  <a:pt x="0" y="359663"/>
                </a:moveTo>
                <a:lnTo>
                  <a:pt x="9889" y="304042"/>
                </a:lnTo>
                <a:lnTo>
                  <a:pt x="38571" y="251107"/>
                </a:lnTo>
                <a:lnTo>
                  <a:pt x="84566" y="201496"/>
                </a:lnTo>
                <a:lnTo>
                  <a:pt x="146396" y="155851"/>
                </a:lnTo>
                <a:lnTo>
                  <a:pt x="182786" y="134716"/>
                </a:lnTo>
                <a:lnTo>
                  <a:pt x="222581" y="114811"/>
                </a:lnTo>
                <a:lnTo>
                  <a:pt x="265594" y="96218"/>
                </a:lnTo>
                <a:lnTo>
                  <a:pt x="311642" y="79016"/>
                </a:lnTo>
                <a:lnTo>
                  <a:pt x="360539" y="63286"/>
                </a:lnTo>
                <a:lnTo>
                  <a:pt x="412100" y="49106"/>
                </a:lnTo>
                <a:lnTo>
                  <a:pt x="466141" y="36558"/>
                </a:lnTo>
                <a:lnTo>
                  <a:pt x="522477" y="25720"/>
                </a:lnTo>
                <a:lnTo>
                  <a:pt x="580922" y="16674"/>
                </a:lnTo>
                <a:lnTo>
                  <a:pt x="641292" y="9499"/>
                </a:lnTo>
                <a:lnTo>
                  <a:pt x="703403" y="4275"/>
                </a:lnTo>
                <a:lnTo>
                  <a:pt x="767068" y="1082"/>
                </a:lnTo>
                <a:lnTo>
                  <a:pt x="832103" y="0"/>
                </a:lnTo>
                <a:lnTo>
                  <a:pt x="897139" y="1082"/>
                </a:lnTo>
                <a:lnTo>
                  <a:pt x="960804" y="4275"/>
                </a:lnTo>
                <a:lnTo>
                  <a:pt x="1022915" y="9499"/>
                </a:lnTo>
                <a:lnTo>
                  <a:pt x="1083285" y="16674"/>
                </a:lnTo>
                <a:lnTo>
                  <a:pt x="1141730" y="25720"/>
                </a:lnTo>
                <a:lnTo>
                  <a:pt x="1198066" y="36558"/>
                </a:lnTo>
                <a:lnTo>
                  <a:pt x="1252107" y="49106"/>
                </a:lnTo>
                <a:lnTo>
                  <a:pt x="1303668" y="63286"/>
                </a:lnTo>
                <a:lnTo>
                  <a:pt x="1352565" y="79016"/>
                </a:lnTo>
                <a:lnTo>
                  <a:pt x="1398613" y="96218"/>
                </a:lnTo>
                <a:lnTo>
                  <a:pt x="1441626" y="114811"/>
                </a:lnTo>
                <a:lnTo>
                  <a:pt x="1481421" y="134716"/>
                </a:lnTo>
                <a:lnTo>
                  <a:pt x="1517811" y="155851"/>
                </a:lnTo>
                <a:lnTo>
                  <a:pt x="1550613" y="178138"/>
                </a:lnTo>
                <a:lnTo>
                  <a:pt x="1604710" y="225846"/>
                </a:lnTo>
                <a:lnTo>
                  <a:pt x="1642234" y="277199"/>
                </a:lnTo>
                <a:lnTo>
                  <a:pt x="1661704" y="331557"/>
                </a:lnTo>
                <a:lnTo>
                  <a:pt x="1664207" y="359663"/>
                </a:lnTo>
                <a:lnTo>
                  <a:pt x="1661704" y="387770"/>
                </a:lnTo>
                <a:lnTo>
                  <a:pt x="1642234" y="442128"/>
                </a:lnTo>
                <a:lnTo>
                  <a:pt x="1604710" y="493481"/>
                </a:lnTo>
                <a:lnTo>
                  <a:pt x="1550613" y="541189"/>
                </a:lnTo>
                <a:lnTo>
                  <a:pt x="1517811" y="563476"/>
                </a:lnTo>
                <a:lnTo>
                  <a:pt x="1481421" y="584611"/>
                </a:lnTo>
                <a:lnTo>
                  <a:pt x="1441626" y="604516"/>
                </a:lnTo>
                <a:lnTo>
                  <a:pt x="1398613" y="623109"/>
                </a:lnTo>
                <a:lnTo>
                  <a:pt x="1352565" y="640311"/>
                </a:lnTo>
                <a:lnTo>
                  <a:pt x="1303668" y="656041"/>
                </a:lnTo>
                <a:lnTo>
                  <a:pt x="1252107" y="670221"/>
                </a:lnTo>
                <a:lnTo>
                  <a:pt x="1198066" y="682769"/>
                </a:lnTo>
                <a:lnTo>
                  <a:pt x="1141730" y="693607"/>
                </a:lnTo>
                <a:lnTo>
                  <a:pt x="1083285" y="702653"/>
                </a:lnTo>
                <a:lnTo>
                  <a:pt x="1022915" y="709828"/>
                </a:lnTo>
                <a:lnTo>
                  <a:pt x="960804" y="715052"/>
                </a:lnTo>
                <a:lnTo>
                  <a:pt x="897139" y="718245"/>
                </a:lnTo>
                <a:lnTo>
                  <a:pt x="832103" y="719327"/>
                </a:lnTo>
                <a:lnTo>
                  <a:pt x="767068" y="718245"/>
                </a:lnTo>
                <a:lnTo>
                  <a:pt x="703403" y="715052"/>
                </a:lnTo>
                <a:lnTo>
                  <a:pt x="641292" y="709828"/>
                </a:lnTo>
                <a:lnTo>
                  <a:pt x="580922" y="702653"/>
                </a:lnTo>
                <a:lnTo>
                  <a:pt x="522477" y="693607"/>
                </a:lnTo>
                <a:lnTo>
                  <a:pt x="466141" y="682769"/>
                </a:lnTo>
                <a:lnTo>
                  <a:pt x="412100" y="670221"/>
                </a:lnTo>
                <a:lnTo>
                  <a:pt x="360539" y="656041"/>
                </a:lnTo>
                <a:lnTo>
                  <a:pt x="311642" y="640311"/>
                </a:lnTo>
                <a:lnTo>
                  <a:pt x="265594" y="623109"/>
                </a:lnTo>
                <a:lnTo>
                  <a:pt x="222581" y="604516"/>
                </a:lnTo>
                <a:lnTo>
                  <a:pt x="182786" y="584611"/>
                </a:lnTo>
                <a:lnTo>
                  <a:pt x="146396" y="563476"/>
                </a:lnTo>
                <a:lnTo>
                  <a:pt x="113594" y="541189"/>
                </a:lnTo>
                <a:lnTo>
                  <a:pt x="59497" y="493481"/>
                </a:lnTo>
                <a:lnTo>
                  <a:pt x="21973" y="442128"/>
                </a:lnTo>
                <a:lnTo>
                  <a:pt x="2503" y="387770"/>
                </a:lnTo>
                <a:lnTo>
                  <a:pt x="0" y="359663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5250" y="681354"/>
            <a:ext cx="997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  <a:hlinkClick r:id="rId3"/>
              </a:rPr>
              <a:t>D</a:t>
            </a:r>
            <a:r>
              <a:rPr sz="1200" spc="-5" dirty="0">
                <a:latin typeface="Times New Roman"/>
                <a:cs typeface="Times New Roman"/>
                <a:hlinkClick r:id="rId3"/>
              </a:rPr>
              <a:t>es</a:t>
            </a:r>
            <a:r>
              <a:rPr sz="1200" spc="-10" dirty="0">
                <a:latin typeface="Times New Roman"/>
                <a:cs typeface="Times New Roman"/>
                <a:hlinkClick r:id="rId3"/>
              </a:rPr>
              <a:t>c</a:t>
            </a:r>
            <a:r>
              <a:rPr sz="1200" dirty="0">
                <a:latin typeface="Times New Roman"/>
                <a:cs typeface="Times New Roman"/>
                <a:hlinkClick r:id="rId3"/>
              </a:rPr>
              <a:t>ubrimi</a:t>
            </a:r>
            <a:r>
              <a:rPr sz="1200" spc="-5" dirty="0">
                <a:latin typeface="Times New Roman"/>
                <a:cs typeface="Times New Roman"/>
                <a:hlinkClick r:id="rId3"/>
              </a:rPr>
              <a:t>e</a:t>
            </a:r>
            <a:r>
              <a:rPr sz="1200" dirty="0">
                <a:latin typeface="Times New Roman"/>
                <a:cs typeface="Times New Roman"/>
                <a:hlinkClick r:id="rId3"/>
              </a:rPr>
              <a:t>nto  de </a:t>
            </a:r>
            <a:r>
              <a:rPr sz="1200" spc="-5" dirty="0">
                <a:latin typeface="Times New Roman"/>
                <a:cs typeface="Times New Roman"/>
                <a:hlinkClick r:id="rId3"/>
              </a:rPr>
              <a:t>América  </a:t>
            </a:r>
            <a:r>
              <a:rPr sz="1200" spc="-10" dirty="0">
                <a:latin typeface="Times New Roman"/>
                <a:cs typeface="Times New Roman"/>
                <a:hlinkClick r:id="rId3"/>
              </a:rPr>
              <a:t>(Isabel)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67" y="4184903"/>
            <a:ext cx="9064752" cy="2124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0035" y="1917192"/>
            <a:ext cx="4239768" cy="1929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51" y="1542288"/>
            <a:ext cx="4812792" cy="2540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115" y="139065"/>
            <a:ext cx="7077583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lang="es-ES" u="none" dirty="0">
                <a:solidFill>
                  <a:schemeClr val="tx1"/>
                </a:solidFill>
              </a:rPr>
              <a:t>1</a:t>
            </a:r>
            <a:r>
              <a:rPr u="none" dirty="0">
                <a:solidFill>
                  <a:schemeClr val="tx1"/>
                </a:solidFill>
              </a:rPr>
              <a:t>.3.-</a:t>
            </a:r>
            <a:r>
              <a:rPr dirty="0">
                <a:solidFill>
                  <a:schemeClr val="tx1"/>
                </a:solidFill>
              </a:rPr>
              <a:t> Cristòfol Colom i el </a:t>
            </a:r>
            <a:r>
              <a:rPr spc="-5" dirty="0">
                <a:solidFill>
                  <a:schemeClr val="tx1"/>
                </a:solidFill>
              </a:rPr>
              <a:t>descobriment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d’Amèrica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5328285" cy="64770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Colom va fer tres viatges </a:t>
            </a:r>
            <a:r>
              <a:rPr sz="1800" spc="-5" dirty="0">
                <a:latin typeface="Times New Roman"/>
                <a:cs typeface="Times New Roman"/>
              </a:rPr>
              <a:t>més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Amèrica, </a:t>
            </a:r>
            <a:r>
              <a:rPr sz="1800" dirty="0">
                <a:latin typeface="Times New Roman"/>
                <a:cs typeface="Times New Roman"/>
              </a:rPr>
              <a:t>però va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morir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sense saber </a:t>
            </a:r>
            <a:r>
              <a:rPr sz="1800" dirty="0">
                <a:latin typeface="Times New Roman"/>
                <a:cs typeface="Times New Roman"/>
              </a:rPr>
              <a:t>que havia descobert un nou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continent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594" y="1413510"/>
            <a:ext cx="8208645" cy="647700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Times New Roman"/>
                <a:cs typeface="Times New Roman"/>
              </a:rPr>
              <a:t>Per </a:t>
            </a:r>
            <a:r>
              <a:rPr sz="1800" dirty="0">
                <a:latin typeface="Times New Roman"/>
                <a:cs typeface="Times New Roman"/>
              </a:rPr>
              <a:t>a evitar disputes, Castella i Portugal </a:t>
            </a: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repartiren el </a:t>
            </a:r>
            <a:r>
              <a:rPr sz="1800" spc="-5" dirty="0">
                <a:latin typeface="Times New Roman"/>
                <a:cs typeface="Times New Roman"/>
              </a:rPr>
              <a:t>món </a:t>
            </a:r>
            <a:r>
              <a:rPr sz="1800" dirty="0">
                <a:latin typeface="Times New Roman"/>
                <a:cs typeface="Times New Roman"/>
              </a:rPr>
              <a:t>pel tractat de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Tordesillas,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quedant </a:t>
            </a:r>
            <a:r>
              <a:rPr sz="1800" spc="-5" dirty="0">
                <a:latin typeface="Times New Roman"/>
                <a:cs typeface="Times New Roman"/>
              </a:rPr>
              <a:t>Àfrica, Orient </a:t>
            </a:r>
            <a:r>
              <a:rPr sz="1800" dirty="0">
                <a:latin typeface="Times New Roman"/>
                <a:cs typeface="Times New Roman"/>
              </a:rPr>
              <a:t>i Brasil </a:t>
            </a:r>
            <a:r>
              <a:rPr sz="1800" spc="-5" dirty="0">
                <a:latin typeface="Times New Roman"/>
                <a:cs typeface="Times New Roman"/>
              </a:rPr>
              <a:t>per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Portugal </a:t>
            </a:r>
            <a:r>
              <a:rPr sz="1800" dirty="0">
                <a:latin typeface="Times New Roman"/>
                <a:cs typeface="Times New Roman"/>
              </a:rPr>
              <a:t>i la resta </a:t>
            </a:r>
            <a:r>
              <a:rPr sz="1800" spc="-5" dirty="0">
                <a:latin typeface="Times New Roman"/>
                <a:cs typeface="Times New Roman"/>
              </a:rPr>
              <a:t>d’Amèrica </a:t>
            </a:r>
            <a:r>
              <a:rPr sz="1800" dirty="0">
                <a:latin typeface="Times New Roman"/>
                <a:cs typeface="Times New Roman"/>
              </a:rPr>
              <a:t>per 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Castella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115" y="2133600"/>
            <a:ext cx="8798052" cy="4587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6714" y="694181"/>
            <a:ext cx="1511935" cy="647700"/>
          </a:xfrm>
          <a:custGeom>
            <a:avLst/>
            <a:gdLst/>
            <a:ahLst/>
            <a:cxnLst/>
            <a:rect l="l" t="t" r="r" b="b"/>
            <a:pathLst>
              <a:path w="1511934" h="647700">
                <a:moveTo>
                  <a:pt x="755903" y="0"/>
                </a:moveTo>
                <a:lnTo>
                  <a:pt x="690685" y="1189"/>
                </a:lnTo>
                <a:lnTo>
                  <a:pt x="627006" y="4691"/>
                </a:lnTo>
                <a:lnTo>
                  <a:pt x="565094" y="10409"/>
                </a:lnTo>
                <a:lnTo>
                  <a:pt x="505176" y="18246"/>
                </a:lnTo>
                <a:lnTo>
                  <a:pt x="447478" y="28104"/>
                </a:lnTo>
                <a:lnTo>
                  <a:pt x="392229" y="39886"/>
                </a:lnTo>
                <a:lnTo>
                  <a:pt x="339654" y="53494"/>
                </a:lnTo>
                <a:lnTo>
                  <a:pt x="289981" y="68832"/>
                </a:lnTo>
                <a:lnTo>
                  <a:pt x="243436" y="85802"/>
                </a:lnTo>
                <a:lnTo>
                  <a:pt x="200247" y="104307"/>
                </a:lnTo>
                <a:lnTo>
                  <a:pt x="160641" y="124248"/>
                </a:lnTo>
                <a:lnTo>
                  <a:pt x="124844" y="145530"/>
                </a:lnTo>
                <a:lnTo>
                  <a:pt x="93084" y="168055"/>
                </a:lnTo>
                <a:lnTo>
                  <a:pt x="42581" y="216443"/>
                </a:lnTo>
                <a:lnTo>
                  <a:pt x="10947" y="268634"/>
                </a:lnTo>
                <a:lnTo>
                  <a:pt x="0" y="323850"/>
                </a:lnTo>
                <a:lnTo>
                  <a:pt x="2774" y="351787"/>
                </a:lnTo>
                <a:lnTo>
                  <a:pt x="24292" y="405587"/>
                </a:lnTo>
                <a:lnTo>
                  <a:pt x="65587" y="455974"/>
                </a:lnTo>
                <a:lnTo>
                  <a:pt x="124844" y="502169"/>
                </a:lnTo>
                <a:lnTo>
                  <a:pt x="160641" y="523451"/>
                </a:lnTo>
                <a:lnTo>
                  <a:pt x="200247" y="543392"/>
                </a:lnTo>
                <a:lnTo>
                  <a:pt x="243436" y="561897"/>
                </a:lnTo>
                <a:lnTo>
                  <a:pt x="289981" y="578867"/>
                </a:lnTo>
                <a:lnTo>
                  <a:pt x="339654" y="594205"/>
                </a:lnTo>
                <a:lnTo>
                  <a:pt x="392229" y="607813"/>
                </a:lnTo>
                <a:lnTo>
                  <a:pt x="447478" y="619595"/>
                </a:lnTo>
                <a:lnTo>
                  <a:pt x="505176" y="629453"/>
                </a:lnTo>
                <a:lnTo>
                  <a:pt x="565094" y="637290"/>
                </a:lnTo>
                <a:lnTo>
                  <a:pt x="627006" y="643008"/>
                </a:lnTo>
                <a:lnTo>
                  <a:pt x="690685" y="646510"/>
                </a:lnTo>
                <a:lnTo>
                  <a:pt x="755903" y="647700"/>
                </a:lnTo>
                <a:lnTo>
                  <a:pt x="821122" y="646510"/>
                </a:lnTo>
                <a:lnTo>
                  <a:pt x="884801" y="643008"/>
                </a:lnTo>
                <a:lnTo>
                  <a:pt x="946713" y="637290"/>
                </a:lnTo>
                <a:lnTo>
                  <a:pt x="1006631" y="629453"/>
                </a:lnTo>
                <a:lnTo>
                  <a:pt x="1064329" y="619595"/>
                </a:lnTo>
                <a:lnTo>
                  <a:pt x="1119578" y="607813"/>
                </a:lnTo>
                <a:lnTo>
                  <a:pt x="1172153" y="594205"/>
                </a:lnTo>
                <a:lnTo>
                  <a:pt x="1221826" y="578867"/>
                </a:lnTo>
                <a:lnTo>
                  <a:pt x="1268371" y="561897"/>
                </a:lnTo>
                <a:lnTo>
                  <a:pt x="1311560" y="543392"/>
                </a:lnTo>
                <a:lnTo>
                  <a:pt x="1351166" y="523451"/>
                </a:lnTo>
                <a:lnTo>
                  <a:pt x="1386963" y="502169"/>
                </a:lnTo>
                <a:lnTo>
                  <a:pt x="1418723" y="479644"/>
                </a:lnTo>
                <a:lnTo>
                  <a:pt x="1469226" y="431256"/>
                </a:lnTo>
                <a:lnTo>
                  <a:pt x="1500860" y="379065"/>
                </a:lnTo>
                <a:lnTo>
                  <a:pt x="1511807" y="323850"/>
                </a:lnTo>
                <a:lnTo>
                  <a:pt x="1509033" y="295912"/>
                </a:lnTo>
                <a:lnTo>
                  <a:pt x="1487515" y="242112"/>
                </a:lnTo>
                <a:lnTo>
                  <a:pt x="1446220" y="191725"/>
                </a:lnTo>
                <a:lnTo>
                  <a:pt x="1386963" y="145530"/>
                </a:lnTo>
                <a:lnTo>
                  <a:pt x="1351166" y="124248"/>
                </a:lnTo>
                <a:lnTo>
                  <a:pt x="1311560" y="104307"/>
                </a:lnTo>
                <a:lnTo>
                  <a:pt x="1268371" y="85802"/>
                </a:lnTo>
                <a:lnTo>
                  <a:pt x="1221826" y="68832"/>
                </a:lnTo>
                <a:lnTo>
                  <a:pt x="1172153" y="53494"/>
                </a:lnTo>
                <a:lnTo>
                  <a:pt x="1119578" y="39886"/>
                </a:lnTo>
                <a:lnTo>
                  <a:pt x="1064329" y="28104"/>
                </a:lnTo>
                <a:lnTo>
                  <a:pt x="1006631" y="18246"/>
                </a:lnTo>
                <a:lnTo>
                  <a:pt x="946713" y="10409"/>
                </a:lnTo>
                <a:lnTo>
                  <a:pt x="884801" y="4691"/>
                </a:lnTo>
                <a:lnTo>
                  <a:pt x="821122" y="1189"/>
                </a:lnTo>
                <a:lnTo>
                  <a:pt x="7559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6714" y="694181"/>
            <a:ext cx="1511935" cy="647700"/>
          </a:xfrm>
          <a:custGeom>
            <a:avLst/>
            <a:gdLst/>
            <a:ahLst/>
            <a:cxnLst/>
            <a:rect l="l" t="t" r="r" b="b"/>
            <a:pathLst>
              <a:path w="1511934" h="647700">
                <a:moveTo>
                  <a:pt x="0" y="323850"/>
                </a:moveTo>
                <a:lnTo>
                  <a:pt x="10947" y="268634"/>
                </a:lnTo>
                <a:lnTo>
                  <a:pt x="42581" y="216443"/>
                </a:lnTo>
                <a:lnTo>
                  <a:pt x="93084" y="168055"/>
                </a:lnTo>
                <a:lnTo>
                  <a:pt x="124844" y="145530"/>
                </a:lnTo>
                <a:lnTo>
                  <a:pt x="160641" y="124248"/>
                </a:lnTo>
                <a:lnTo>
                  <a:pt x="200247" y="104307"/>
                </a:lnTo>
                <a:lnTo>
                  <a:pt x="243436" y="85802"/>
                </a:lnTo>
                <a:lnTo>
                  <a:pt x="289981" y="68832"/>
                </a:lnTo>
                <a:lnTo>
                  <a:pt x="339654" y="53494"/>
                </a:lnTo>
                <a:lnTo>
                  <a:pt x="392229" y="39886"/>
                </a:lnTo>
                <a:lnTo>
                  <a:pt x="447478" y="28104"/>
                </a:lnTo>
                <a:lnTo>
                  <a:pt x="505176" y="18246"/>
                </a:lnTo>
                <a:lnTo>
                  <a:pt x="565094" y="10409"/>
                </a:lnTo>
                <a:lnTo>
                  <a:pt x="627006" y="4691"/>
                </a:lnTo>
                <a:lnTo>
                  <a:pt x="690685" y="1189"/>
                </a:lnTo>
                <a:lnTo>
                  <a:pt x="755903" y="0"/>
                </a:lnTo>
                <a:lnTo>
                  <a:pt x="821122" y="1189"/>
                </a:lnTo>
                <a:lnTo>
                  <a:pt x="884801" y="4691"/>
                </a:lnTo>
                <a:lnTo>
                  <a:pt x="946713" y="10409"/>
                </a:lnTo>
                <a:lnTo>
                  <a:pt x="1006631" y="18246"/>
                </a:lnTo>
                <a:lnTo>
                  <a:pt x="1064329" y="28104"/>
                </a:lnTo>
                <a:lnTo>
                  <a:pt x="1119578" y="39886"/>
                </a:lnTo>
                <a:lnTo>
                  <a:pt x="1172153" y="53494"/>
                </a:lnTo>
                <a:lnTo>
                  <a:pt x="1221826" y="68832"/>
                </a:lnTo>
                <a:lnTo>
                  <a:pt x="1268371" y="85802"/>
                </a:lnTo>
                <a:lnTo>
                  <a:pt x="1311560" y="104307"/>
                </a:lnTo>
                <a:lnTo>
                  <a:pt x="1351166" y="124248"/>
                </a:lnTo>
                <a:lnTo>
                  <a:pt x="1386963" y="145530"/>
                </a:lnTo>
                <a:lnTo>
                  <a:pt x="1418723" y="168055"/>
                </a:lnTo>
                <a:lnTo>
                  <a:pt x="1469226" y="216443"/>
                </a:lnTo>
                <a:lnTo>
                  <a:pt x="1500860" y="268634"/>
                </a:lnTo>
                <a:lnTo>
                  <a:pt x="1511807" y="323850"/>
                </a:lnTo>
                <a:lnTo>
                  <a:pt x="1509033" y="351787"/>
                </a:lnTo>
                <a:lnTo>
                  <a:pt x="1487515" y="405587"/>
                </a:lnTo>
                <a:lnTo>
                  <a:pt x="1446220" y="455974"/>
                </a:lnTo>
                <a:lnTo>
                  <a:pt x="1386963" y="502169"/>
                </a:lnTo>
                <a:lnTo>
                  <a:pt x="1351166" y="523451"/>
                </a:lnTo>
                <a:lnTo>
                  <a:pt x="1311560" y="543392"/>
                </a:lnTo>
                <a:lnTo>
                  <a:pt x="1268371" y="561897"/>
                </a:lnTo>
                <a:lnTo>
                  <a:pt x="1221826" y="578867"/>
                </a:lnTo>
                <a:lnTo>
                  <a:pt x="1172153" y="594205"/>
                </a:lnTo>
                <a:lnTo>
                  <a:pt x="1119578" y="607813"/>
                </a:lnTo>
                <a:lnTo>
                  <a:pt x="1064329" y="619595"/>
                </a:lnTo>
                <a:lnTo>
                  <a:pt x="1006631" y="629453"/>
                </a:lnTo>
                <a:lnTo>
                  <a:pt x="946713" y="637290"/>
                </a:lnTo>
                <a:lnTo>
                  <a:pt x="884801" y="643008"/>
                </a:lnTo>
                <a:lnTo>
                  <a:pt x="821122" y="646510"/>
                </a:lnTo>
                <a:lnTo>
                  <a:pt x="755903" y="647700"/>
                </a:lnTo>
                <a:lnTo>
                  <a:pt x="690685" y="646510"/>
                </a:lnTo>
                <a:lnTo>
                  <a:pt x="627006" y="643008"/>
                </a:lnTo>
                <a:lnTo>
                  <a:pt x="565094" y="637290"/>
                </a:lnTo>
                <a:lnTo>
                  <a:pt x="505176" y="629453"/>
                </a:lnTo>
                <a:lnTo>
                  <a:pt x="447478" y="619595"/>
                </a:lnTo>
                <a:lnTo>
                  <a:pt x="392229" y="607813"/>
                </a:lnTo>
                <a:lnTo>
                  <a:pt x="339654" y="594205"/>
                </a:lnTo>
                <a:lnTo>
                  <a:pt x="289981" y="578867"/>
                </a:lnTo>
                <a:lnTo>
                  <a:pt x="243436" y="561897"/>
                </a:lnTo>
                <a:lnTo>
                  <a:pt x="200247" y="543392"/>
                </a:lnTo>
                <a:lnTo>
                  <a:pt x="160641" y="523451"/>
                </a:lnTo>
                <a:lnTo>
                  <a:pt x="124844" y="502169"/>
                </a:lnTo>
                <a:lnTo>
                  <a:pt x="93084" y="479644"/>
                </a:lnTo>
                <a:lnTo>
                  <a:pt x="42581" y="431256"/>
                </a:lnTo>
                <a:lnTo>
                  <a:pt x="10947" y="379065"/>
                </a:lnTo>
                <a:lnTo>
                  <a:pt x="0" y="323850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47558" y="725170"/>
            <a:ext cx="691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  <a:hlinkClick r:id="rId3"/>
              </a:rPr>
              <a:t>Tratado </a:t>
            </a:r>
            <a:r>
              <a:rPr sz="1200" dirty="0">
                <a:latin typeface="Times New Roman"/>
                <a:cs typeface="Times New Roman"/>
                <a:hlinkClick r:id="rId3"/>
              </a:rPr>
              <a:t>de  </a:t>
            </a:r>
            <a:r>
              <a:rPr sz="1200" spc="-90" dirty="0">
                <a:latin typeface="Times New Roman"/>
                <a:cs typeface="Times New Roman"/>
                <a:hlinkClick r:id="rId3"/>
              </a:rPr>
              <a:t>T</a:t>
            </a:r>
            <a:r>
              <a:rPr sz="1200" dirty="0">
                <a:latin typeface="Times New Roman"/>
                <a:cs typeface="Times New Roman"/>
                <a:hlinkClick r:id="rId3"/>
              </a:rPr>
              <a:t>o</a:t>
            </a:r>
            <a:r>
              <a:rPr sz="1200" spc="-10" dirty="0">
                <a:latin typeface="Times New Roman"/>
                <a:cs typeface="Times New Roman"/>
                <a:hlinkClick r:id="rId3"/>
              </a:rPr>
              <a:t>r</a:t>
            </a:r>
            <a:r>
              <a:rPr sz="1200" dirty="0">
                <a:latin typeface="Times New Roman"/>
                <a:cs typeface="Times New Roman"/>
                <a:hlinkClick r:id="rId3"/>
              </a:rPr>
              <a:t>d</a:t>
            </a:r>
            <a:r>
              <a:rPr sz="1200" spc="-10" dirty="0">
                <a:latin typeface="Times New Roman"/>
                <a:cs typeface="Times New Roman"/>
                <a:hlinkClick r:id="rId3"/>
              </a:rPr>
              <a:t>e</a:t>
            </a:r>
            <a:r>
              <a:rPr sz="1200" dirty="0">
                <a:latin typeface="Times New Roman"/>
                <a:cs typeface="Times New Roman"/>
                <a:hlinkClick r:id="rId3"/>
              </a:rPr>
              <a:t>sill</a:t>
            </a:r>
            <a:r>
              <a:rPr sz="1200" spc="-5" dirty="0">
                <a:latin typeface="Times New Roman"/>
                <a:cs typeface="Times New Roman"/>
                <a:hlinkClick r:id="rId3"/>
              </a:rPr>
              <a:t>a</a:t>
            </a:r>
            <a:r>
              <a:rPr sz="1200" dirty="0">
                <a:latin typeface="Times New Roman"/>
                <a:cs typeface="Times New Roman"/>
                <a:hlinkClick r:id="rId3"/>
              </a:rPr>
              <a:t>s  </a:t>
            </a:r>
            <a:r>
              <a:rPr sz="1200" spc="-10" dirty="0">
                <a:latin typeface="Times New Roman"/>
                <a:cs typeface="Times New Roman"/>
                <a:hlinkClick r:id="rId3"/>
              </a:rPr>
              <a:t>(Isabel)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3278" y="621030"/>
            <a:ext cx="1511935" cy="721360"/>
          </a:xfrm>
          <a:custGeom>
            <a:avLst/>
            <a:gdLst/>
            <a:ahLst/>
            <a:cxnLst/>
            <a:rect l="l" t="t" r="r" b="b"/>
            <a:pathLst>
              <a:path w="1511934" h="721360">
                <a:moveTo>
                  <a:pt x="755904" y="0"/>
                </a:moveTo>
                <a:lnTo>
                  <a:pt x="693911" y="1195"/>
                </a:lnTo>
                <a:lnTo>
                  <a:pt x="633298" y="4718"/>
                </a:lnTo>
                <a:lnTo>
                  <a:pt x="574259" y="10477"/>
                </a:lnTo>
                <a:lnTo>
                  <a:pt x="516989" y="18379"/>
                </a:lnTo>
                <a:lnTo>
                  <a:pt x="461682" y="28330"/>
                </a:lnTo>
                <a:lnTo>
                  <a:pt x="408533" y="40239"/>
                </a:lnTo>
                <a:lnTo>
                  <a:pt x="357737" y="54011"/>
                </a:lnTo>
                <a:lnTo>
                  <a:pt x="309487" y="69555"/>
                </a:lnTo>
                <a:lnTo>
                  <a:pt x="263980" y="86777"/>
                </a:lnTo>
                <a:lnTo>
                  <a:pt x="221408" y="105584"/>
                </a:lnTo>
                <a:lnTo>
                  <a:pt x="181968" y="125884"/>
                </a:lnTo>
                <a:lnTo>
                  <a:pt x="145852" y="147584"/>
                </a:lnTo>
                <a:lnTo>
                  <a:pt x="113257" y="170590"/>
                </a:lnTo>
                <a:lnTo>
                  <a:pt x="59406" y="220152"/>
                </a:lnTo>
                <a:lnTo>
                  <a:pt x="21970" y="273827"/>
                </a:lnTo>
                <a:lnTo>
                  <a:pt x="2505" y="330872"/>
                </a:lnTo>
                <a:lnTo>
                  <a:pt x="0" y="360425"/>
                </a:lnTo>
                <a:lnTo>
                  <a:pt x="2505" y="389979"/>
                </a:lnTo>
                <a:lnTo>
                  <a:pt x="21970" y="447024"/>
                </a:lnTo>
                <a:lnTo>
                  <a:pt x="59406" y="500699"/>
                </a:lnTo>
                <a:lnTo>
                  <a:pt x="113257" y="550261"/>
                </a:lnTo>
                <a:lnTo>
                  <a:pt x="145852" y="573267"/>
                </a:lnTo>
                <a:lnTo>
                  <a:pt x="181968" y="594967"/>
                </a:lnTo>
                <a:lnTo>
                  <a:pt x="221408" y="615267"/>
                </a:lnTo>
                <a:lnTo>
                  <a:pt x="263980" y="634074"/>
                </a:lnTo>
                <a:lnTo>
                  <a:pt x="309487" y="651296"/>
                </a:lnTo>
                <a:lnTo>
                  <a:pt x="357737" y="666840"/>
                </a:lnTo>
                <a:lnTo>
                  <a:pt x="408533" y="680612"/>
                </a:lnTo>
                <a:lnTo>
                  <a:pt x="461682" y="692521"/>
                </a:lnTo>
                <a:lnTo>
                  <a:pt x="516989" y="702472"/>
                </a:lnTo>
                <a:lnTo>
                  <a:pt x="574259" y="710374"/>
                </a:lnTo>
                <a:lnTo>
                  <a:pt x="633298" y="716133"/>
                </a:lnTo>
                <a:lnTo>
                  <a:pt x="693911" y="719656"/>
                </a:lnTo>
                <a:lnTo>
                  <a:pt x="755904" y="720852"/>
                </a:lnTo>
                <a:lnTo>
                  <a:pt x="817896" y="719656"/>
                </a:lnTo>
                <a:lnTo>
                  <a:pt x="878509" y="716133"/>
                </a:lnTo>
                <a:lnTo>
                  <a:pt x="937548" y="710374"/>
                </a:lnTo>
                <a:lnTo>
                  <a:pt x="994818" y="702472"/>
                </a:lnTo>
                <a:lnTo>
                  <a:pt x="1050125" y="692521"/>
                </a:lnTo>
                <a:lnTo>
                  <a:pt x="1103274" y="680612"/>
                </a:lnTo>
                <a:lnTo>
                  <a:pt x="1154070" y="666840"/>
                </a:lnTo>
                <a:lnTo>
                  <a:pt x="1202320" y="651296"/>
                </a:lnTo>
                <a:lnTo>
                  <a:pt x="1247827" y="634074"/>
                </a:lnTo>
                <a:lnTo>
                  <a:pt x="1290399" y="615267"/>
                </a:lnTo>
                <a:lnTo>
                  <a:pt x="1329839" y="594967"/>
                </a:lnTo>
                <a:lnTo>
                  <a:pt x="1365955" y="573267"/>
                </a:lnTo>
                <a:lnTo>
                  <a:pt x="1398550" y="550261"/>
                </a:lnTo>
                <a:lnTo>
                  <a:pt x="1452401" y="500699"/>
                </a:lnTo>
                <a:lnTo>
                  <a:pt x="1489837" y="447024"/>
                </a:lnTo>
                <a:lnTo>
                  <a:pt x="1509302" y="389979"/>
                </a:lnTo>
                <a:lnTo>
                  <a:pt x="1511807" y="360425"/>
                </a:lnTo>
                <a:lnTo>
                  <a:pt x="1509302" y="330872"/>
                </a:lnTo>
                <a:lnTo>
                  <a:pt x="1489837" y="273827"/>
                </a:lnTo>
                <a:lnTo>
                  <a:pt x="1452401" y="220152"/>
                </a:lnTo>
                <a:lnTo>
                  <a:pt x="1398550" y="170590"/>
                </a:lnTo>
                <a:lnTo>
                  <a:pt x="1365955" y="147584"/>
                </a:lnTo>
                <a:lnTo>
                  <a:pt x="1329839" y="125884"/>
                </a:lnTo>
                <a:lnTo>
                  <a:pt x="1290399" y="105584"/>
                </a:lnTo>
                <a:lnTo>
                  <a:pt x="1247827" y="86777"/>
                </a:lnTo>
                <a:lnTo>
                  <a:pt x="1202320" y="69555"/>
                </a:lnTo>
                <a:lnTo>
                  <a:pt x="1154070" y="54011"/>
                </a:lnTo>
                <a:lnTo>
                  <a:pt x="1103274" y="40239"/>
                </a:lnTo>
                <a:lnTo>
                  <a:pt x="1050125" y="28330"/>
                </a:lnTo>
                <a:lnTo>
                  <a:pt x="994818" y="18379"/>
                </a:lnTo>
                <a:lnTo>
                  <a:pt x="937548" y="10477"/>
                </a:lnTo>
                <a:lnTo>
                  <a:pt x="878509" y="4718"/>
                </a:lnTo>
                <a:lnTo>
                  <a:pt x="817896" y="1195"/>
                </a:lnTo>
                <a:lnTo>
                  <a:pt x="7559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3278" y="621030"/>
            <a:ext cx="1511935" cy="721360"/>
          </a:xfrm>
          <a:custGeom>
            <a:avLst/>
            <a:gdLst/>
            <a:ahLst/>
            <a:cxnLst/>
            <a:rect l="l" t="t" r="r" b="b"/>
            <a:pathLst>
              <a:path w="1511934" h="721360">
                <a:moveTo>
                  <a:pt x="0" y="360425"/>
                </a:moveTo>
                <a:lnTo>
                  <a:pt x="9894" y="301974"/>
                </a:lnTo>
                <a:lnTo>
                  <a:pt x="38538" y="246522"/>
                </a:lnTo>
                <a:lnTo>
                  <a:pt x="84377" y="194811"/>
                </a:lnTo>
                <a:lnTo>
                  <a:pt x="145852" y="147584"/>
                </a:lnTo>
                <a:lnTo>
                  <a:pt x="181968" y="125884"/>
                </a:lnTo>
                <a:lnTo>
                  <a:pt x="221408" y="105584"/>
                </a:lnTo>
                <a:lnTo>
                  <a:pt x="263980" y="86777"/>
                </a:lnTo>
                <a:lnTo>
                  <a:pt x="309487" y="69555"/>
                </a:lnTo>
                <a:lnTo>
                  <a:pt x="357737" y="54011"/>
                </a:lnTo>
                <a:lnTo>
                  <a:pt x="408533" y="40239"/>
                </a:lnTo>
                <a:lnTo>
                  <a:pt x="461682" y="28330"/>
                </a:lnTo>
                <a:lnTo>
                  <a:pt x="516989" y="18379"/>
                </a:lnTo>
                <a:lnTo>
                  <a:pt x="574259" y="10477"/>
                </a:lnTo>
                <a:lnTo>
                  <a:pt x="633298" y="4718"/>
                </a:lnTo>
                <a:lnTo>
                  <a:pt x="693911" y="1195"/>
                </a:lnTo>
                <a:lnTo>
                  <a:pt x="755904" y="0"/>
                </a:lnTo>
                <a:lnTo>
                  <a:pt x="817896" y="1195"/>
                </a:lnTo>
                <a:lnTo>
                  <a:pt x="878509" y="4718"/>
                </a:lnTo>
                <a:lnTo>
                  <a:pt x="937548" y="10477"/>
                </a:lnTo>
                <a:lnTo>
                  <a:pt x="994818" y="18379"/>
                </a:lnTo>
                <a:lnTo>
                  <a:pt x="1050125" y="28330"/>
                </a:lnTo>
                <a:lnTo>
                  <a:pt x="1103274" y="40239"/>
                </a:lnTo>
                <a:lnTo>
                  <a:pt x="1154070" y="54011"/>
                </a:lnTo>
                <a:lnTo>
                  <a:pt x="1202320" y="69555"/>
                </a:lnTo>
                <a:lnTo>
                  <a:pt x="1247827" y="86777"/>
                </a:lnTo>
                <a:lnTo>
                  <a:pt x="1290399" y="105584"/>
                </a:lnTo>
                <a:lnTo>
                  <a:pt x="1329839" y="125884"/>
                </a:lnTo>
                <a:lnTo>
                  <a:pt x="1365955" y="147584"/>
                </a:lnTo>
                <a:lnTo>
                  <a:pt x="1398550" y="170590"/>
                </a:lnTo>
                <a:lnTo>
                  <a:pt x="1452401" y="220152"/>
                </a:lnTo>
                <a:lnTo>
                  <a:pt x="1489837" y="273827"/>
                </a:lnTo>
                <a:lnTo>
                  <a:pt x="1509302" y="330872"/>
                </a:lnTo>
                <a:lnTo>
                  <a:pt x="1511807" y="360425"/>
                </a:lnTo>
                <a:lnTo>
                  <a:pt x="1509302" y="389979"/>
                </a:lnTo>
                <a:lnTo>
                  <a:pt x="1489837" y="447024"/>
                </a:lnTo>
                <a:lnTo>
                  <a:pt x="1452401" y="500699"/>
                </a:lnTo>
                <a:lnTo>
                  <a:pt x="1398550" y="550261"/>
                </a:lnTo>
                <a:lnTo>
                  <a:pt x="1365955" y="573267"/>
                </a:lnTo>
                <a:lnTo>
                  <a:pt x="1329839" y="594967"/>
                </a:lnTo>
                <a:lnTo>
                  <a:pt x="1290399" y="615267"/>
                </a:lnTo>
                <a:lnTo>
                  <a:pt x="1247827" y="634074"/>
                </a:lnTo>
                <a:lnTo>
                  <a:pt x="1202320" y="651296"/>
                </a:lnTo>
                <a:lnTo>
                  <a:pt x="1154070" y="666840"/>
                </a:lnTo>
                <a:lnTo>
                  <a:pt x="1103274" y="680612"/>
                </a:lnTo>
                <a:lnTo>
                  <a:pt x="1050125" y="692521"/>
                </a:lnTo>
                <a:lnTo>
                  <a:pt x="994818" y="702472"/>
                </a:lnTo>
                <a:lnTo>
                  <a:pt x="937548" y="710374"/>
                </a:lnTo>
                <a:lnTo>
                  <a:pt x="878509" y="716133"/>
                </a:lnTo>
                <a:lnTo>
                  <a:pt x="817896" y="719656"/>
                </a:lnTo>
                <a:lnTo>
                  <a:pt x="755904" y="720852"/>
                </a:lnTo>
                <a:lnTo>
                  <a:pt x="693911" y="719656"/>
                </a:lnTo>
                <a:lnTo>
                  <a:pt x="633298" y="716133"/>
                </a:lnTo>
                <a:lnTo>
                  <a:pt x="574259" y="710374"/>
                </a:lnTo>
                <a:lnTo>
                  <a:pt x="516989" y="702472"/>
                </a:lnTo>
                <a:lnTo>
                  <a:pt x="461682" y="692521"/>
                </a:lnTo>
                <a:lnTo>
                  <a:pt x="408533" y="680612"/>
                </a:lnTo>
                <a:lnTo>
                  <a:pt x="357737" y="666840"/>
                </a:lnTo>
                <a:lnTo>
                  <a:pt x="309487" y="651296"/>
                </a:lnTo>
                <a:lnTo>
                  <a:pt x="263980" y="634074"/>
                </a:lnTo>
                <a:lnTo>
                  <a:pt x="221408" y="615267"/>
                </a:lnTo>
                <a:lnTo>
                  <a:pt x="181968" y="594967"/>
                </a:lnTo>
                <a:lnTo>
                  <a:pt x="145852" y="573267"/>
                </a:lnTo>
                <a:lnTo>
                  <a:pt x="113257" y="550261"/>
                </a:lnTo>
                <a:lnTo>
                  <a:pt x="59406" y="500699"/>
                </a:lnTo>
                <a:lnTo>
                  <a:pt x="21970" y="447024"/>
                </a:lnTo>
                <a:lnTo>
                  <a:pt x="2505" y="389979"/>
                </a:lnTo>
                <a:lnTo>
                  <a:pt x="0" y="36042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82461" y="689228"/>
            <a:ext cx="853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09220" algn="ctr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  <a:hlinkClick r:id="rId4"/>
              </a:rPr>
              <a:t>Los</a:t>
            </a:r>
            <a:r>
              <a:rPr sz="1200" spc="-35" dirty="0">
                <a:latin typeface="Times New Roman"/>
                <a:cs typeface="Times New Roman"/>
                <a:hlinkClick r:id="rId4"/>
              </a:rPr>
              <a:t> </a:t>
            </a:r>
            <a:r>
              <a:rPr sz="1200" spc="-5" dirty="0">
                <a:latin typeface="Times New Roman"/>
                <a:cs typeface="Times New Roman"/>
                <a:hlinkClick r:id="rId4"/>
              </a:rPr>
              <a:t>viajes  </a:t>
            </a:r>
            <a:r>
              <a:rPr sz="1200" dirty="0">
                <a:latin typeface="Times New Roman"/>
                <a:cs typeface="Times New Roman"/>
                <a:hlinkClick r:id="rId4"/>
              </a:rPr>
              <a:t>de</a:t>
            </a:r>
            <a:r>
              <a:rPr sz="1200" spc="-50" dirty="0">
                <a:latin typeface="Times New Roman"/>
                <a:cs typeface="Times New Roman"/>
                <a:hlinkClick r:id="rId4"/>
              </a:rPr>
              <a:t> </a:t>
            </a:r>
            <a:r>
              <a:rPr sz="1200" dirty="0">
                <a:latin typeface="Times New Roman"/>
                <a:cs typeface="Times New Roman"/>
                <a:hlinkClick r:id="rId4"/>
              </a:rPr>
              <a:t>Colón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  <a:hlinkClick r:id="rId4"/>
              </a:rPr>
              <a:t>(Artehistoria)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5" y="139065"/>
            <a:ext cx="7063104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lang="es-ES" u="none" dirty="0">
                <a:solidFill>
                  <a:schemeClr val="tx1"/>
                </a:solidFill>
              </a:rPr>
              <a:t>1</a:t>
            </a:r>
            <a:r>
              <a:rPr u="none" dirty="0">
                <a:solidFill>
                  <a:schemeClr val="tx1"/>
                </a:solidFill>
              </a:rPr>
              <a:t>.3.-</a:t>
            </a:r>
            <a:r>
              <a:rPr dirty="0">
                <a:solidFill>
                  <a:schemeClr val="tx1"/>
                </a:solidFill>
              </a:rPr>
              <a:t> Cristòfol Colom i el </a:t>
            </a:r>
            <a:r>
              <a:rPr spc="-5" dirty="0">
                <a:solidFill>
                  <a:schemeClr val="tx1"/>
                </a:solidFill>
              </a:rPr>
              <a:t>descobriment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d’Amèrica</a:t>
            </a:r>
            <a:r>
              <a:rPr u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594" y="694181"/>
            <a:ext cx="6408420" cy="595035"/>
          </a:xfrm>
          <a:prstGeom prst="rect">
            <a:avLst/>
          </a:prstGeom>
          <a:solidFill>
            <a:srgbClr val="FFCC99"/>
          </a:solidFill>
          <a:ln w="25907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Els </a:t>
            </a:r>
            <a:r>
              <a:rPr sz="1800" spc="-5" dirty="0">
                <a:latin typeface="Times New Roman"/>
                <a:cs typeface="Times New Roman"/>
              </a:rPr>
              <a:t>primers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demostrar </a:t>
            </a:r>
            <a:r>
              <a:rPr sz="1800" dirty="0">
                <a:latin typeface="Times New Roman"/>
                <a:cs typeface="Times New Roman"/>
              </a:rPr>
              <a:t>que la </a:t>
            </a:r>
            <a:r>
              <a:rPr sz="1800" spc="-25" dirty="0">
                <a:latin typeface="Times New Roman"/>
                <a:cs typeface="Times New Roman"/>
              </a:rPr>
              <a:t>Terra </a:t>
            </a:r>
            <a:r>
              <a:rPr sz="1800" dirty="0">
                <a:latin typeface="Times New Roman"/>
                <a:cs typeface="Times New Roman"/>
              </a:rPr>
              <a:t>és rodona van ser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Magallanes</a:t>
            </a: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 Elcano, que van </a:t>
            </a:r>
            <a:r>
              <a:rPr lang="es-ES" sz="1800" dirty="0" err="1">
                <a:latin typeface="Times New Roman"/>
                <a:cs typeface="Times New Roman"/>
              </a:rPr>
              <a:t>fer</a:t>
            </a:r>
            <a:r>
              <a:rPr sz="1800" dirty="0">
                <a:latin typeface="Times New Roman"/>
                <a:cs typeface="Times New Roman"/>
              </a:rPr>
              <a:t> la </a:t>
            </a:r>
            <a:r>
              <a:rPr sz="1800" spc="-5" dirty="0">
                <a:latin typeface="Times New Roman"/>
                <a:cs typeface="Times New Roman"/>
              </a:rPr>
              <a:t>primera </a:t>
            </a:r>
            <a:r>
              <a:rPr sz="1800" dirty="0">
                <a:latin typeface="Times New Roman"/>
                <a:cs typeface="Times New Roman"/>
              </a:rPr>
              <a:t>volta al </a:t>
            </a:r>
            <a:r>
              <a:rPr sz="1800" spc="-5" dirty="0">
                <a:latin typeface="Times New Roman"/>
                <a:cs typeface="Times New Roman"/>
              </a:rPr>
              <a:t>món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(1519-22)</a:t>
            </a:r>
          </a:p>
        </p:txBody>
      </p:sp>
      <p:sp>
        <p:nvSpPr>
          <p:cNvPr id="4" name="object 4"/>
          <p:cNvSpPr/>
          <p:nvPr/>
        </p:nvSpPr>
        <p:spPr>
          <a:xfrm>
            <a:off x="7020306" y="621030"/>
            <a:ext cx="1584960" cy="721360"/>
          </a:xfrm>
          <a:custGeom>
            <a:avLst/>
            <a:gdLst/>
            <a:ahLst/>
            <a:cxnLst/>
            <a:rect l="l" t="t" r="r" b="b"/>
            <a:pathLst>
              <a:path w="1584959" h="721360">
                <a:moveTo>
                  <a:pt x="792479" y="0"/>
                </a:moveTo>
                <a:lnTo>
                  <a:pt x="727488" y="1195"/>
                </a:lnTo>
                <a:lnTo>
                  <a:pt x="663943" y="4718"/>
                </a:lnTo>
                <a:lnTo>
                  <a:pt x="602048" y="10477"/>
                </a:lnTo>
                <a:lnTo>
                  <a:pt x="542007" y="18379"/>
                </a:lnTo>
                <a:lnTo>
                  <a:pt x="484024" y="28330"/>
                </a:lnTo>
                <a:lnTo>
                  <a:pt x="428304" y="40239"/>
                </a:lnTo>
                <a:lnTo>
                  <a:pt x="375049" y="54011"/>
                </a:lnTo>
                <a:lnTo>
                  <a:pt x="324465" y="69555"/>
                </a:lnTo>
                <a:lnTo>
                  <a:pt x="276755" y="86777"/>
                </a:lnTo>
                <a:lnTo>
                  <a:pt x="232124" y="105584"/>
                </a:lnTo>
                <a:lnTo>
                  <a:pt x="190774" y="125884"/>
                </a:lnTo>
                <a:lnTo>
                  <a:pt x="152912" y="147584"/>
                </a:lnTo>
                <a:lnTo>
                  <a:pt x="118739" y="170590"/>
                </a:lnTo>
                <a:lnTo>
                  <a:pt x="88461" y="194811"/>
                </a:lnTo>
                <a:lnTo>
                  <a:pt x="40404" y="246522"/>
                </a:lnTo>
                <a:lnTo>
                  <a:pt x="10373" y="301974"/>
                </a:lnTo>
                <a:lnTo>
                  <a:pt x="0" y="360425"/>
                </a:lnTo>
                <a:lnTo>
                  <a:pt x="2627" y="389979"/>
                </a:lnTo>
                <a:lnTo>
                  <a:pt x="23033" y="447024"/>
                </a:lnTo>
                <a:lnTo>
                  <a:pt x="62281" y="500699"/>
                </a:lnTo>
                <a:lnTo>
                  <a:pt x="118739" y="550261"/>
                </a:lnTo>
                <a:lnTo>
                  <a:pt x="152912" y="573267"/>
                </a:lnTo>
                <a:lnTo>
                  <a:pt x="190774" y="594967"/>
                </a:lnTo>
                <a:lnTo>
                  <a:pt x="232124" y="615267"/>
                </a:lnTo>
                <a:lnTo>
                  <a:pt x="276755" y="634074"/>
                </a:lnTo>
                <a:lnTo>
                  <a:pt x="324465" y="651296"/>
                </a:lnTo>
                <a:lnTo>
                  <a:pt x="375049" y="666840"/>
                </a:lnTo>
                <a:lnTo>
                  <a:pt x="428304" y="680612"/>
                </a:lnTo>
                <a:lnTo>
                  <a:pt x="484024" y="692521"/>
                </a:lnTo>
                <a:lnTo>
                  <a:pt x="542007" y="702472"/>
                </a:lnTo>
                <a:lnTo>
                  <a:pt x="602048" y="710374"/>
                </a:lnTo>
                <a:lnTo>
                  <a:pt x="663943" y="716133"/>
                </a:lnTo>
                <a:lnTo>
                  <a:pt x="727488" y="719656"/>
                </a:lnTo>
                <a:lnTo>
                  <a:pt x="792479" y="720852"/>
                </a:lnTo>
                <a:lnTo>
                  <a:pt x="857471" y="719656"/>
                </a:lnTo>
                <a:lnTo>
                  <a:pt x="921016" y="716133"/>
                </a:lnTo>
                <a:lnTo>
                  <a:pt x="982911" y="710374"/>
                </a:lnTo>
                <a:lnTo>
                  <a:pt x="1042952" y="702472"/>
                </a:lnTo>
                <a:lnTo>
                  <a:pt x="1100935" y="692521"/>
                </a:lnTo>
                <a:lnTo>
                  <a:pt x="1156655" y="680612"/>
                </a:lnTo>
                <a:lnTo>
                  <a:pt x="1209910" y="666840"/>
                </a:lnTo>
                <a:lnTo>
                  <a:pt x="1260494" y="651296"/>
                </a:lnTo>
                <a:lnTo>
                  <a:pt x="1308204" y="634074"/>
                </a:lnTo>
                <a:lnTo>
                  <a:pt x="1352835" y="615267"/>
                </a:lnTo>
                <a:lnTo>
                  <a:pt x="1394185" y="594967"/>
                </a:lnTo>
                <a:lnTo>
                  <a:pt x="1432047" y="573267"/>
                </a:lnTo>
                <a:lnTo>
                  <a:pt x="1466220" y="550261"/>
                </a:lnTo>
                <a:lnTo>
                  <a:pt x="1496498" y="526040"/>
                </a:lnTo>
                <a:lnTo>
                  <a:pt x="1544555" y="474329"/>
                </a:lnTo>
                <a:lnTo>
                  <a:pt x="1574586" y="418877"/>
                </a:lnTo>
                <a:lnTo>
                  <a:pt x="1584960" y="360425"/>
                </a:lnTo>
                <a:lnTo>
                  <a:pt x="1582332" y="330872"/>
                </a:lnTo>
                <a:lnTo>
                  <a:pt x="1561926" y="273827"/>
                </a:lnTo>
                <a:lnTo>
                  <a:pt x="1522678" y="220152"/>
                </a:lnTo>
                <a:lnTo>
                  <a:pt x="1466220" y="170590"/>
                </a:lnTo>
                <a:lnTo>
                  <a:pt x="1432047" y="147584"/>
                </a:lnTo>
                <a:lnTo>
                  <a:pt x="1394185" y="125884"/>
                </a:lnTo>
                <a:lnTo>
                  <a:pt x="1352835" y="105584"/>
                </a:lnTo>
                <a:lnTo>
                  <a:pt x="1308204" y="86777"/>
                </a:lnTo>
                <a:lnTo>
                  <a:pt x="1260494" y="69555"/>
                </a:lnTo>
                <a:lnTo>
                  <a:pt x="1209910" y="54011"/>
                </a:lnTo>
                <a:lnTo>
                  <a:pt x="1156655" y="40239"/>
                </a:lnTo>
                <a:lnTo>
                  <a:pt x="1100935" y="28330"/>
                </a:lnTo>
                <a:lnTo>
                  <a:pt x="1042952" y="18379"/>
                </a:lnTo>
                <a:lnTo>
                  <a:pt x="982911" y="10477"/>
                </a:lnTo>
                <a:lnTo>
                  <a:pt x="921016" y="4718"/>
                </a:lnTo>
                <a:lnTo>
                  <a:pt x="857471" y="1195"/>
                </a:lnTo>
                <a:lnTo>
                  <a:pt x="79247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0306" y="621030"/>
            <a:ext cx="1584960" cy="721360"/>
          </a:xfrm>
          <a:custGeom>
            <a:avLst/>
            <a:gdLst/>
            <a:ahLst/>
            <a:cxnLst/>
            <a:rect l="l" t="t" r="r" b="b"/>
            <a:pathLst>
              <a:path w="1584959" h="721360">
                <a:moveTo>
                  <a:pt x="0" y="360425"/>
                </a:moveTo>
                <a:lnTo>
                  <a:pt x="10373" y="301974"/>
                </a:lnTo>
                <a:lnTo>
                  <a:pt x="40404" y="246522"/>
                </a:lnTo>
                <a:lnTo>
                  <a:pt x="88461" y="194811"/>
                </a:lnTo>
                <a:lnTo>
                  <a:pt x="118739" y="170590"/>
                </a:lnTo>
                <a:lnTo>
                  <a:pt x="152912" y="147584"/>
                </a:lnTo>
                <a:lnTo>
                  <a:pt x="190774" y="125884"/>
                </a:lnTo>
                <a:lnTo>
                  <a:pt x="232124" y="105584"/>
                </a:lnTo>
                <a:lnTo>
                  <a:pt x="276755" y="86777"/>
                </a:lnTo>
                <a:lnTo>
                  <a:pt x="324465" y="69555"/>
                </a:lnTo>
                <a:lnTo>
                  <a:pt x="375049" y="54011"/>
                </a:lnTo>
                <a:lnTo>
                  <a:pt x="428304" y="40239"/>
                </a:lnTo>
                <a:lnTo>
                  <a:pt x="484024" y="28330"/>
                </a:lnTo>
                <a:lnTo>
                  <a:pt x="542007" y="18379"/>
                </a:lnTo>
                <a:lnTo>
                  <a:pt x="602048" y="10477"/>
                </a:lnTo>
                <a:lnTo>
                  <a:pt x="663943" y="4718"/>
                </a:lnTo>
                <a:lnTo>
                  <a:pt x="727488" y="1195"/>
                </a:lnTo>
                <a:lnTo>
                  <a:pt x="792479" y="0"/>
                </a:lnTo>
                <a:lnTo>
                  <a:pt x="857471" y="1195"/>
                </a:lnTo>
                <a:lnTo>
                  <a:pt x="921016" y="4718"/>
                </a:lnTo>
                <a:lnTo>
                  <a:pt x="982911" y="10477"/>
                </a:lnTo>
                <a:lnTo>
                  <a:pt x="1042952" y="18379"/>
                </a:lnTo>
                <a:lnTo>
                  <a:pt x="1100935" y="28330"/>
                </a:lnTo>
                <a:lnTo>
                  <a:pt x="1156655" y="40239"/>
                </a:lnTo>
                <a:lnTo>
                  <a:pt x="1209910" y="54011"/>
                </a:lnTo>
                <a:lnTo>
                  <a:pt x="1260494" y="69555"/>
                </a:lnTo>
                <a:lnTo>
                  <a:pt x="1308204" y="86777"/>
                </a:lnTo>
                <a:lnTo>
                  <a:pt x="1352835" y="105584"/>
                </a:lnTo>
                <a:lnTo>
                  <a:pt x="1394185" y="125884"/>
                </a:lnTo>
                <a:lnTo>
                  <a:pt x="1432047" y="147584"/>
                </a:lnTo>
                <a:lnTo>
                  <a:pt x="1466220" y="170590"/>
                </a:lnTo>
                <a:lnTo>
                  <a:pt x="1496498" y="194811"/>
                </a:lnTo>
                <a:lnTo>
                  <a:pt x="1544555" y="246522"/>
                </a:lnTo>
                <a:lnTo>
                  <a:pt x="1574586" y="301974"/>
                </a:lnTo>
                <a:lnTo>
                  <a:pt x="1584960" y="360425"/>
                </a:lnTo>
                <a:lnTo>
                  <a:pt x="1582332" y="389979"/>
                </a:lnTo>
                <a:lnTo>
                  <a:pt x="1561926" y="447024"/>
                </a:lnTo>
                <a:lnTo>
                  <a:pt x="1522678" y="500699"/>
                </a:lnTo>
                <a:lnTo>
                  <a:pt x="1466220" y="550261"/>
                </a:lnTo>
                <a:lnTo>
                  <a:pt x="1432047" y="573267"/>
                </a:lnTo>
                <a:lnTo>
                  <a:pt x="1394185" y="594967"/>
                </a:lnTo>
                <a:lnTo>
                  <a:pt x="1352835" y="615267"/>
                </a:lnTo>
                <a:lnTo>
                  <a:pt x="1308204" y="634074"/>
                </a:lnTo>
                <a:lnTo>
                  <a:pt x="1260494" y="651296"/>
                </a:lnTo>
                <a:lnTo>
                  <a:pt x="1209910" y="666840"/>
                </a:lnTo>
                <a:lnTo>
                  <a:pt x="1156655" y="680612"/>
                </a:lnTo>
                <a:lnTo>
                  <a:pt x="1100935" y="692521"/>
                </a:lnTo>
                <a:lnTo>
                  <a:pt x="1042952" y="702472"/>
                </a:lnTo>
                <a:lnTo>
                  <a:pt x="982911" y="710374"/>
                </a:lnTo>
                <a:lnTo>
                  <a:pt x="921016" y="716133"/>
                </a:lnTo>
                <a:lnTo>
                  <a:pt x="857471" y="719656"/>
                </a:lnTo>
                <a:lnTo>
                  <a:pt x="792479" y="720852"/>
                </a:lnTo>
                <a:lnTo>
                  <a:pt x="727488" y="719656"/>
                </a:lnTo>
                <a:lnTo>
                  <a:pt x="663943" y="716133"/>
                </a:lnTo>
                <a:lnTo>
                  <a:pt x="602048" y="710374"/>
                </a:lnTo>
                <a:lnTo>
                  <a:pt x="542007" y="702472"/>
                </a:lnTo>
                <a:lnTo>
                  <a:pt x="484024" y="692521"/>
                </a:lnTo>
                <a:lnTo>
                  <a:pt x="428304" y="680612"/>
                </a:lnTo>
                <a:lnTo>
                  <a:pt x="375049" y="666840"/>
                </a:lnTo>
                <a:lnTo>
                  <a:pt x="324465" y="651296"/>
                </a:lnTo>
                <a:lnTo>
                  <a:pt x="276755" y="634074"/>
                </a:lnTo>
                <a:lnTo>
                  <a:pt x="232124" y="615267"/>
                </a:lnTo>
                <a:lnTo>
                  <a:pt x="190774" y="594967"/>
                </a:lnTo>
                <a:lnTo>
                  <a:pt x="152912" y="573267"/>
                </a:lnTo>
                <a:lnTo>
                  <a:pt x="118739" y="550261"/>
                </a:lnTo>
                <a:lnTo>
                  <a:pt x="88461" y="526040"/>
                </a:lnTo>
                <a:lnTo>
                  <a:pt x="40404" y="474329"/>
                </a:lnTo>
                <a:lnTo>
                  <a:pt x="10373" y="418877"/>
                </a:lnTo>
                <a:lnTo>
                  <a:pt x="0" y="36042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87208" y="689228"/>
            <a:ext cx="854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  <a:hlinkClick r:id="rId2"/>
              </a:rPr>
              <a:t>La </a:t>
            </a:r>
            <a:r>
              <a:rPr sz="1200" spc="-5" dirty="0">
                <a:latin typeface="Times New Roman"/>
                <a:cs typeface="Times New Roman"/>
                <a:hlinkClick r:id="rId2"/>
              </a:rPr>
              <a:t>vuelta al  </a:t>
            </a:r>
            <a:r>
              <a:rPr sz="1200" dirty="0">
                <a:latin typeface="Times New Roman"/>
                <a:cs typeface="Times New Roman"/>
                <a:hlinkClick r:id="rId2"/>
              </a:rPr>
              <a:t>mundo  </a:t>
            </a:r>
            <a:r>
              <a:rPr sz="1200" spc="-5" dirty="0">
                <a:latin typeface="Times New Roman"/>
                <a:cs typeface="Times New Roman"/>
                <a:hlinkClick r:id="rId2"/>
              </a:rPr>
              <a:t>(A</a:t>
            </a:r>
            <a:r>
              <a:rPr sz="1200" spc="-15" dirty="0">
                <a:latin typeface="Times New Roman"/>
                <a:cs typeface="Times New Roman"/>
                <a:hlinkClick r:id="rId2"/>
              </a:rPr>
              <a:t>r</a:t>
            </a:r>
            <a:r>
              <a:rPr sz="1200" spc="-5" dirty="0">
                <a:latin typeface="Times New Roman"/>
                <a:cs typeface="Times New Roman"/>
                <a:hlinkClick r:id="rId2"/>
              </a:rPr>
              <a:t>tehist</a:t>
            </a:r>
            <a:r>
              <a:rPr sz="1200" dirty="0">
                <a:latin typeface="Times New Roman"/>
                <a:cs typeface="Times New Roman"/>
                <a:hlinkClick r:id="rId2"/>
              </a:rPr>
              <a:t>ori</a:t>
            </a:r>
            <a:r>
              <a:rPr sz="1200" spc="-5" dirty="0">
                <a:latin typeface="Times New Roman"/>
                <a:cs typeface="Times New Roman"/>
                <a:hlinkClick r:id="rId2"/>
              </a:rPr>
              <a:t>a</a:t>
            </a:r>
            <a:r>
              <a:rPr sz="1200" dirty="0">
                <a:latin typeface="Times New Roman"/>
                <a:cs typeface="Times New Roman"/>
                <a:hlinkClick r:id="rId2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204" y="5382766"/>
            <a:ext cx="8881872" cy="1461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76" y="1406651"/>
            <a:ext cx="7089647" cy="394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25868" y="1411224"/>
            <a:ext cx="1566672" cy="1949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5868" y="3390900"/>
            <a:ext cx="1566672" cy="1958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4556</Words>
  <Application>Microsoft Office PowerPoint</Application>
  <PresentationFormat>Presentació en pantalla (4:3)</PresentationFormat>
  <Paragraphs>358</Paragraphs>
  <Slides>52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52</vt:i4>
      </vt:variant>
    </vt:vector>
  </HeadingPairs>
  <TitlesOfParts>
    <vt:vector size="55" baseType="lpstr">
      <vt:lpstr>Calibri</vt:lpstr>
      <vt:lpstr>Times New Roman</vt:lpstr>
      <vt:lpstr>Office Theme</vt:lpstr>
      <vt:lpstr>UNITAT 6 RENAIXEMENT I TEMPS MODERNS</vt:lpstr>
      <vt:lpstr>UNITAT 6.- RENAIXEMENT I TEMPS MODERNS </vt:lpstr>
      <vt:lpstr>1.- ELS GRANS DESCOBRIMENTS GEOGRÀFICS.</vt:lpstr>
      <vt:lpstr>1.1.- Causes dels descobriments.</vt:lpstr>
      <vt:lpstr>1.2.- Les expedicions portugueses.</vt:lpstr>
      <vt:lpstr>1.3.- Cristòfol Colom i el descobriment d’Amèrica.</vt:lpstr>
      <vt:lpstr>1.3.- Cristòfol Colom i el descobriment d’Amèrica.</vt:lpstr>
      <vt:lpstr>1.3.- Cristòfol Colom i el descobriment d’Amèrica.</vt:lpstr>
      <vt:lpstr>1.3.- Cristòfol Colom i el descobriment d’Amèrica.</vt:lpstr>
      <vt:lpstr>Activitat. ELS GRANS DESCOBRIMENTS GEOGRÀFICS.</vt:lpstr>
      <vt:lpstr>2.- Antigues civilitzacions americanes.</vt:lpstr>
      <vt:lpstr>Presentació del PowerPoint</vt:lpstr>
      <vt:lpstr>2.- Antigues civilitzacions americanes.</vt:lpstr>
      <vt:lpstr>2.- Antigues civilitzacions americanes.</vt:lpstr>
      <vt:lpstr>Activitat Antigues civilitzacions americanes.</vt:lpstr>
      <vt:lpstr>1.  Conquesta.</vt:lpstr>
      <vt:lpstr>1.- Conquesta.</vt:lpstr>
      <vt:lpstr>1.- Conquesta.</vt:lpstr>
      <vt:lpstr>Presentació del PowerPoint</vt:lpstr>
      <vt:lpstr>1.- Conquesta.</vt:lpstr>
      <vt:lpstr>2.- Organització.</vt:lpstr>
      <vt:lpstr>3.- Colonització.</vt:lpstr>
      <vt:lpstr>3.- Colonització.</vt:lpstr>
      <vt:lpstr>3.- Colonització.</vt:lpstr>
      <vt:lpstr>Presentació del PowerPoint</vt:lpstr>
      <vt:lpstr>4.- Conseqüències.</vt:lpstr>
      <vt:lpstr>Activitats CONQUESTA I COLONITZACIÓ  DE L’AMÈRICA CASTELLANA.</vt:lpstr>
      <vt:lpstr>Activitats CONQUESTA I COLONITZACIÓ  DE L’AMÈRICA CASTELLANA.</vt:lpstr>
      <vt:lpstr>Activitats CONQUESTA I COLONITZACIÓ  DE L’AMÈRICA CASTELLANA.</vt:lpstr>
      <vt:lpstr>ACTIVITATS DE SÍNTESI.</vt:lpstr>
      <vt:lpstr>3.- CREIXEMENT I CANVIS AL SEGLE XV.</vt:lpstr>
      <vt:lpstr>1.1.- Creixement demogràfic.</vt:lpstr>
      <vt:lpstr>1.2.- Creixement econòmic.</vt:lpstr>
      <vt:lpstr>1.2.- Creixement econòmic.</vt:lpstr>
      <vt:lpstr>4.- L’HUMANISME.</vt:lpstr>
      <vt:lpstr>4.- L’HUMANISME.</vt:lpstr>
      <vt:lpstr>Presentació del PowerPoint</vt:lpstr>
      <vt:lpstr>Activitats  L’HUMANISME.</vt:lpstr>
      <vt:lpstr>5.- LA REFORMA PROTESTANT.</vt:lpstr>
      <vt:lpstr>5.1.- Causes de la Reforma.</vt:lpstr>
      <vt:lpstr>5.2.- La Reforma de Martí Luter.</vt:lpstr>
      <vt:lpstr>5.2.- La Reforma de Martí Luter.</vt:lpstr>
      <vt:lpstr>5.3.- El calvinisme.</vt:lpstr>
      <vt:lpstr>5.4.- L’anglicanisme.</vt:lpstr>
      <vt:lpstr>5.- LA REFORMA PROTESTANT.</vt:lpstr>
      <vt:lpstr>Activitats LA REFORMA PROTESTANT.</vt:lpstr>
      <vt:lpstr>Activitats LA REFORMA PROTESTANT.</vt:lpstr>
      <vt:lpstr>6.- LA CONTRAREFORMA CATÒLICA.</vt:lpstr>
      <vt:lpstr>6.- LA CONTRAREFORMA CATÒLICA.</vt:lpstr>
      <vt:lpstr>6.- LA CONTRAREFORMA CATÒLICA.</vt:lpstr>
      <vt:lpstr>6.- LA CONTRAREFORMA CATÒLICA.</vt:lpstr>
      <vt:lpstr>Exercici LA CONTRAREFORMA CATÒLICA.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 EL NAIXEMENT DEL  MÓN MODERN</dc:title>
  <dc:creator>Àlex Resa Valdivia</dc:creator>
  <cp:lastModifiedBy>Àlex Resa Valdivia</cp:lastModifiedBy>
  <cp:revision>22</cp:revision>
  <dcterms:created xsi:type="dcterms:W3CDTF">2019-06-30T16:47:55Z</dcterms:created>
  <dcterms:modified xsi:type="dcterms:W3CDTF">2019-12-24T18:55:02Z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2019-06-30T00:00:00Z</vt:filetime>
  </property>
</Properties>
</file>