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A2142-8A38-44F5-AE2B-9D4BB35D2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8800" dirty="0"/>
              <a:t>LLATÍ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99D2EA-18C9-44D4-A5B6-5D280BADBB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2n BATXILLERAT</a:t>
            </a:r>
          </a:p>
        </p:txBody>
      </p:sp>
    </p:spTree>
    <p:extLst>
      <p:ext uri="{BB962C8B-B14F-4D97-AF65-F5344CB8AC3E}">
        <p14:creationId xmlns:p14="http://schemas.microsoft.com/office/powerpoint/2010/main" val="370924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BC91B6-039C-4EDD-A1D9-57E7B0786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TEMARI</a:t>
            </a:r>
            <a:br>
              <a:rPr lang="es-ES" dirty="0"/>
            </a:br>
            <a:r>
              <a:rPr lang="es-ES" dirty="0"/>
              <a:t>LLENGUA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47EF0E-B166-4AED-BCB8-A29CDC8A2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7775" y="432124"/>
            <a:ext cx="7262190" cy="615420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s-ES" dirty="0"/>
          </a:p>
          <a:p>
            <a:pPr lvl="0"/>
            <a:r>
              <a:rPr lang="ca-ES" dirty="0"/>
              <a:t>Llatinismes</a:t>
            </a:r>
            <a:endParaRPr lang="es-ES" dirty="0"/>
          </a:p>
          <a:p>
            <a:pPr lvl="0"/>
            <a:r>
              <a:rPr lang="ca-ES" dirty="0"/>
              <a:t>Verbs:  </a:t>
            </a:r>
            <a:endParaRPr lang="es-ES" dirty="0"/>
          </a:p>
          <a:p>
            <a:pPr lvl="1"/>
            <a:r>
              <a:rPr lang="ca-ES" dirty="0"/>
              <a:t>Tema de present: Veu activa i passiva: present, pretèrit imperfet i futur imperfet d’indicatiu / present i pretèrit imperfet de subjuntiu.</a:t>
            </a:r>
            <a:endParaRPr lang="es-ES" dirty="0"/>
          </a:p>
          <a:p>
            <a:pPr lvl="1"/>
            <a:r>
              <a:rPr lang="ca-ES" dirty="0"/>
              <a:t>Tema de perfet: Veu activa i passiva: pretèrit perfet, pretèrit plusquamperfet, futur perfet d’indicatiu/ pretèrit perfet i pretèrit plusquamperfet de subjuntiu. </a:t>
            </a:r>
            <a:endParaRPr lang="es-ES" dirty="0"/>
          </a:p>
          <a:p>
            <a:pPr lvl="1"/>
            <a:r>
              <a:rPr lang="ca-ES" dirty="0"/>
              <a:t>Participis de present i passat.</a:t>
            </a:r>
            <a:endParaRPr lang="es-ES" dirty="0"/>
          </a:p>
          <a:p>
            <a:pPr lvl="1"/>
            <a:r>
              <a:rPr lang="ca-ES" dirty="0"/>
              <a:t>Infinitius de present i passat. </a:t>
            </a:r>
            <a:endParaRPr lang="es-ES" dirty="0"/>
          </a:p>
          <a:p>
            <a:pPr lvl="0"/>
            <a:r>
              <a:rPr lang="ca-ES" dirty="0"/>
              <a:t>Sintaxi:   </a:t>
            </a:r>
            <a:endParaRPr lang="es-ES" dirty="0"/>
          </a:p>
          <a:p>
            <a:pPr lvl="1"/>
            <a:r>
              <a:rPr lang="ca-ES" dirty="0"/>
              <a:t>Oracions amb participi concertat i participi no concertat.</a:t>
            </a:r>
            <a:endParaRPr lang="es-ES" dirty="0"/>
          </a:p>
          <a:p>
            <a:pPr lvl="1"/>
            <a:r>
              <a:rPr lang="ca-ES" dirty="0"/>
              <a:t>Oracions amb infinitius. </a:t>
            </a:r>
            <a:endParaRPr lang="es-ES" dirty="0"/>
          </a:p>
          <a:p>
            <a:pPr lvl="1"/>
            <a:r>
              <a:rPr lang="ca-ES" dirty="0"/>
              <a:t>Oracions subordinades introduïdes per CUM (temporals i temporals-causals).</a:t>
            </a:r>
            <a:endParaRPr lang="es-ES" dirty="0"/>
          </a:p>
          <a:p>
            <a:pPr lvl="1"/>
            <a:r>
              <a:rPr lang="ca-ES" dirty="0"/>
              <a:t>Oracions subordinades introduïdes per UT (completives, finals, consecutives, completives). </a:t>
            </a:r>
            <a:endParaRPr lang="es-ES" dirty="0"/>
          </a:p>
          <a:p>
            <a:pPr lvl="1"/>
            <a:r>
              <a:rPr lang="ca-ES" dirty="0"/>
              <a:t>Oracions subordinades introduïdes per NE (completives i finals).</a:t>
            </a:r>
            <a:endParaRPr lang="es-ES" dirty="0"/>
          </a:p>
          <a:p>
            <a:pPr lvl="1"/>
            <a:r>
              <a:rPr lang="ca-ES" dirty="0"/>
              <a:t>Oracions subordinades introduïdes per UT NON (consecutives).</a:t>
            </a:r>
          </a:p>
          <a:p>
            <a:pPr lvl="1"/>
            <a:r>
              <a:rPr lang="ca-ES" dirty="0"/>
              <a:t>Oracions de relatiu.</a:t>
            </a:r>
          </a:p>
          <a:p>
            <a:pPr lvl="1"/>
            <a:r>
              <a:rPr lang="ca-ES" dirty="0"/>
              <a:t>Oracions en veu passiva.  </a:t>
            </a:r>
            <a:endParaRPr lang="es-ES" dirty="0"/>
          </a:p>
          <a:p>
            <a:endParaRPr lang="es-ES" dirty="0"/>
          </a:p>
        </p:txBody>
      </p:sp>
      <p:pic>
        <p:nvPicPr>
          <p:cNvPr id="3074" name="Picture 2" descr="Resultat d'imatges de icono pluma escribir">
            <a:extLst>
              <a:ext uri="{FF2B5EF4-FFF2-40B4-BE49-F238E27FC236}">
                <a16:creationId xmlns:a16="http://schemas.microsoft.com/office/drawing/2014/main" id="{880ED00B-B2E4-4A97-8262-E74AE8CF3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010" y="-129504"/>
            <a:ext cx="1723990" cy="172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10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119D9-FB72-4E9E-883B-6B78370B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TEMARI</a:t>
            </a:r>
            <a:br>
              <a:rPr lang="es-ES" dirty="0"/>
            </a:br>
            <a:r>
              <a:rPr lang="es-ES" dirty="0"/>
              <a:t>LITERATURA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35A3B5-87CA-4270-AED6-B81CD4B3B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7143" y="789934"/>
            <a:ext cx="7179570" cy="4603701"/>
          </a:xfrm>
        </p:spPr>
        <p:txBody>
          <a:bodyPr numCol="2">
            <a:normAutofit/>
          </a:bodyPr>
          <a:lstStyle/>
          <a:p>
            <a:pPr marL="0" indent="0" algn="ctr">
              <a:buNone/>
            </a:pPr>
            <a:endParaRPr lang="ca-ES" b="1" dirty="0"/>
          </a:p>
          <a:p>
            <a:pPr marL="0" indent="0" algn="ctr">
              <a:buNone/>
            </a:pPr>
            <a:endParaRPr lang="ca-ES" b="1" dirty="0"/>
          </a:p>
          <a:p>
            <a:pPr marL="0" indent="0" algn="ctr">
              <a:buNone/>
            </a:pPr>
            <a:r>
              <a:rPr lang="ca-ES" b="1" dirty="0"/>
              <a:t>Autors:</a:t>
            </a:r>
            <a:endParaRPr lang="es-ES" b="1" dirty="0"/>
          </a:p>
          <a:p>
            <a:pPr lvl="0" algn="just"/>
            <a:r>
              <a:rPr lang="ca-ES" dirty="0"/>
              <a:t>Horaci</a:t>
            </a:r>
            <a:endParaRPr lang="es-ES" dirty="0"/>
          </a:p>
          <a:p>
            <a:pPr lvl="0" algn="just"/>
            <a:r>
              <a:rPr lang="ca-ES" dirty="0"/>
              <a:t>Ovidi</a:t>
            </a:r>
            <a:endParaRPr lang="es-ES" dirty="0"/>
          </a:p>
          <a:p>
            <a:pPr lvl="0" algn="just"/>
            <a:r>
              <a:rPr lang="ca-ES" dirty="0" err="1"/>
              <a:t>Plaute</a:t>
            </a:r>
            <a:r>
              <a:rPr lang="ca-ES" dirty="0"/>
              <a:t> i Terenci</a:t>
            </a:r>
            <a:endParaRPr lang="es-ES" dirty="0"/>
          </a:p>
          <a:p>
            <a:pPr lvl="0" algn="just"/>
            <a:r>
              <a:rPr lang="ca-ES" dirty="0"/>
              <a:t>Tit </a:t>
            </a:r>
            <a:r>
              <a:rPr lang="ca-ES" dirty="0" err="1"/>
              <a:t>Livi</a:t>
            </a:r>
            <a:endParaRPr lang="es-ES" dirty="0"/>
          </a:p>
          <a:p>
            <a:pPr lvl="0" algn="just"/>
            <a:r>
              <a:rPr lang="ca-ES" dirty="0"/>
              <a:t>Virgili</a:t>
            </a:r>
            <a:endParaRPr lang="es-ES" dirty="0"/>
          </a:p>
          <a:p>
            <a:pPr lvl="0" algn="just"/>
            <a:r>
              <a:rPr lang="ca-ES" dirty="0" err="1"/>
              <a:t>Ciceró</a:t>
            </a:r>
            <a:endParaRPr lang="ca-ES" dirty="0"/>
          </a:p>
          <a:p>
            <a:pPr lvl="0" algn="just"/>
            <a:endParaRPr lang="ca-ES" dirty="0"/>
          </a:p>
          <a:p>
            <a:pPr lvl="0" algn="just"/>
            <a:endParaRPr lang="ca-ES" dirty="0"/>
          </a:p>
          <a:p>
            <a:pPr lvl="0" algn="just"/>
            <a:endParaRPr lang="ca-ES" dirty="0"/>
          </a:p>
          <a:p>
            <a:pPr marL="0" indent="0" algn="ctr">
              <a:buNone/>
            </a:pPr>
            <a:r>
              <a:rPr lang="ca-ES" b="1" dirty="0"/>
              <a:t>Lectures: </a:t>
            </a:r>
          </a:p>
          <a:p>
            <a:pPr marL="0" indent="0" algn="ctr">
              <a:buNone/>
            </a:pPr>
            <a:endParaRPr lang="es-ES" b="1" dirty="0"/>
          </a:p>
          <a:p>
            <a:pPr algn="just"/>
            <a:r>
              <a:rPr lang="ca-ES" dirty="0"/>
              <a:t>Ovidi. </a:t>
            </a:r>
            <a:r>
              <a:rPr lang="ca-ES" i="1" dirty="0"/>
              <a:t>Les metamorfosis</a:t>
            </a:r>
            <a:r>
              <a:rPr lang="ca-ES" dirty="0"/>
              <a:t> (selecció). </a:t>
            </a:r>
          </a:p>
          <a:p>
            <a:pPr algn="just"/>
            <a:r>
              <a:rPr lang="ca-ES" dirty="0" err="1"/>
              <a:t>Plaute</a:t>
            </a:r>
            <a:r>
              <a:rPr lang="ca-ES" dirty="0"/>
              <a:t>, </a:t>
            </a:r>
            <a:r>
              <a:rPr lang="ca-ES" i="1" dirty="0"/>
              <a:t>Els bessons </a:t>
            </a:r>
            <a:r>
              <a:rPr lang="ca-ES" dirty="0"/>
              <a:t>(obra completa).</a:t>
            </a:r>
            <a:endParaRPr lang="es-ES" dirty="0"/>
          </a:p>
          <a:p>
            <a:endParaRPr lang="es-ES" dirty="0"/>
          </a:p>
        </p:txBody>
      </p:sp>
      <p:pic>
        <p:nvPicPr>
          <p:cNvPr id="2050" name="Picture 2" descr="Resultat d'imatges de icono literatura">
            <a:extLst>
              <a:ext uri="{FF2B5EF4-FFF2-40B4-BE49-F238E27FC236}">
                <a16:creationId xmlns:a16="http://schemas.microsoft.com/office/drawing/2014/main" id="{5DC0AE41-00D8-420B-988E-363AC1387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878" y="422769"/>
            <a:ext cx="1321490" cy="132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6D17D84-CAA2-4F22-A201-1C500E47B6EB}"/>
              </a:ext>
            </a:extLst>
          </p:cNvPr>
          <p:cNvSpPr txBox="1"/>
          <p:nvPr/>
        </p:nvSpPr>
        <p:spPr>
          <a:xfrm>
            <a:off x="3313043" y="5113741"/>
            <a:ext cx="8653670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ca-ES" sz="3000" b="1" dirty="0">
                <a:solidFill>
                  <a:schemeClr val="bg1"/>
                </a:solidFill>
              </a:rPr>
              <a:t>IMPORTANT!</a:t>
            </a:r>
          </a:p>
          <a:p>
            <a:r>
              <a:rPr lang="ca-ES" sz="2000" dirty="0">
                <a:solidFill>
                  <a:schemeClr val="bg1"/>
                </a:solidFill>
              </a:rPr>
              <a:t>COMPRAR LLIBRE DE LECTURA 1R TRIMESTRE</a:t>
            </a:r>
            <a:r>
              <a:rPr lang="ca-ES" sz="3000" dirty="0">
                <a:solidFill>
                  <a:schemeClr val="bg1"/>
                </a:solidFill>
              </a:rPr>
              <a:t>:</a:t>
            </a:r>
          </a:p>
          <a:p>
            <a:r>
              <a:rPr lang="ca-ES" dirty="0">
                <a:solidFill>
                  <a:schemeClr val="bg1"/>
                </a:solidFill>
              </a:rPr>
              <a:t>PLAUTE, Els bessons. Introducció, traducció i notes d’Esther Artigas, Martorell (Adesiara, </a:t>
            </a:r>
            <a:r>
              <a:rPr lang="ca-ES" dirty="0" err="1">
                <a:solidFill>
                  <a:schemeClr val="bg1"/>
                </a:solidFill>
              </a:rPr>
              <a:t>aetas</a:t>
            </a:r>
            <a:r>
              <a:rPr lang="ca-ES" dirty="0">
                <a:solidFill>
                  <a:schemeClr val="bg1"/>
                </a:solidFill>
              </a:rPr>
              <a:t> 13) 2012.  ISBN: </a:t>
            </a:r>
            <a:r>
              <a:rPr lang="es-ES" dirty="0">
                <a:solidFill>
                  <a:schemeClr val="bg1"/>
                </a:solidFill>
              </a:rPr>
              <a:t>978-84-92405-45-9</a:t>
            </a:r>
            <a:endParaRPr lang="ca-ES" dirty="0">
              <a:solidFill>
                <a:schemeClr val="bg1"/>
              </a:solidFill>
            </a:endParaRPr>
          </a:p>
        </p:txBody>
      </p:sp>
      <p:pic>
        <p:nvPicPr>
          <p:cNvPr id="2054" name="Picture 6" descr="Resultat d'imatges de flecha icono color">
            <a:extLst>
              <a:ext uri="{FF2B5EF4-FFF2-40B4-BE49-F238E27FC236}">
                <a16:creationId xmlns:a16="http://schemas.microsoft.com/office/drawing/2014/main" id="{3A162112-31E4-4D79-8F31-6D76A5840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286" y="5113741"/>
            <a:ext cx="1566950" cy="15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57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543EC-C404-47C7-8A79-9533123D3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AVALUACIÓ </a:t>
            </a:r>
            <a:br>
              <a:rPr lang="es-ES" b="1" dirty="0"/>
            </a:br>
            <a:r>
              <a:rPr lang="es-ES" b="1" dirty="0"/>
              <a:t>2n BATXILLERAT</a:t>
            </a:r>
            <a:br>
              <a:rPr lang="es-ES" b="1" dirty="0"/>
            </a:b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5594BB-D37B-4C05-9989-B1FE1E791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193586"/>
            <a:ext cx="6281873" cy="5248622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a-ES" sz="2200" dirty="0"/>
              <a:t>Cada trimestre efectuarem 3 controls: </a:t>
            </a:r>
          </a:p>
          <a:p>
            <a:pPr algn="just">
              <a:lnSpc>
                <a:spcPct val="200000"/>
              </a:lnSpc>
            </a:pPr>
            <a:r>
              <a:rPr lang="ca-ES" sz="2200" dirty="0"/>
              <a:t>2 de llengua     60%</a:t>
            </a:r>
          </a:p>
          <a:p>
            <a:pPr algn="just">
              <a:lnSpc>
                <a:spcPct val="200000"/>
              </a:lnSpc>
            </a:pPr>
            <a:r>
              <a:rPr lang="ca-ES" sz="2200" dirty="0"/>
              <a:t>1 de literatura  40 %</a:t>
            </a:r>
            <a:endParaRPr lang="es-ES" sz="2200" dirty="0"/>
          </a:p>
        </p:txBody>
      </p:sp>
      <p:pic>
        <p:nvPicPr>
          <p:cNvPr id="4098" name="Picture 2" descr="Resultat d'imatges de examen icono">
            <a:extLst>
              <a:ext uri="{FF2B5EF4-FFF2-40B4-BE49-F238E27FC236}">
                <a16:creationId xmlns:a16="http://schemas.microsoft.com/office/drawing/2014/main" id="{4E582B0D-C450-495D-AD6D-A383F32E7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193" y="2947528"/>
            <a:ext cx="3910472" cy="391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2F30324-B2DF-40F5-B750-6AB3587F5234}"/>
              </a:ext>
            </a:extLst>
          </p:cNvPr>
          <p:cNvSpPr txBox="1"/>
          <p:nvPr/>
        </p:nvSpPr>
        <p:spPr>
          <a:xfrm>
            <a:off x="2638120" y="5442208"/>
            <a:ext cx="4832150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ca-ES" sz="3000" b="1" dirty="0">
                <a:solidFill>
                  <a:schemeClr val="bg1"/>
                </a:solidFill>
              </a:rPr>
              <a:t>AGAFEU L’AGENDA PER MARCAR LES DATES!</a:t>
            </a:r>
          </a:p>
        </p:txBody>
      </p:sp>
    </p:spTree>
    <p:extLst>
      <p:ext uri="{BB962C8B-B14F-4D97-AF65-F5344CB8AC3E}">
        <p14:creationId xmlns:p14="http://schemas.microsoft.com/office/powerpoint/2010/main" val="205331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F0A8BEE6-70CD-4950-AF1B-07B8FB9B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999" y="2386759"/>
            <a:ext cx="5776646" cy="1178032"/>
          </a:xfrm>
        </p:spPr>
        <p:txBody>
          <a:bodyPr>
            <a:normAutofit fontScale="90000"/>
          </a:bodyPr>
          <a:lstStyle/>
          <a:p>
            <a:r>
              <a:rPr lang="ca-ES" dirty="0"/>
              <a:t>AQUEST CURS ÉS MOLT CURT!</a:t>
            </a:r>
            <a:br>
              <a:rPr lang="ca-ES" dirty="0"/>
            </a:br>
            <a:r>
              <a:rPr lang="ca-ES" dirty="0"/>
              <a:t>PER TANT, ENS HEM DE POSAR LES PILES DES DEL PRIMER DIA!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C4F57F-C77F-4286-A732-C526AF737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173" y="3286539"/>
            <a:ext cx="6410298" cy="1598932"/>
          </a:xfrm>
        </p:spPr>
        <p:txBody>
          <a:bodyPr>
            <a:normAutofit fontScale="92500" lnSpcReduction="10000"/>
          </a:bodyPr>
          <a:lstStyle/>
          <a:p>
            <a:endParaRPr lang="ca-ES" dirty="0"/>
          </a:p>
          <a:p>
            <a:r>
              <a:rPr lang="ca-ES" dirty="0"/>
              <a:t>1r trimestre: 12/09/19- 10/11/19</a:t>
            </a:r>
          </a:p>
          <a:p>
            <a:r>
              <a:rPr lang="ca-ES" dirty="0"/>
              <a:t>2n trimestre: 11/12/19- 16/02/20</a:t>
            </a:r>
          </a:p>
          <a:p>
            <a:r>
              <a:rPr lang="ca-ES" dirty="0"/>
              <a:t>3r trimestre: 17/02/20- 05/05/20</a:t>
            </a:r>
          </a:p>
        </p:txBody>
      </p:sp>
      <p:pic>
        <p:nvPicPr>
          <p:cNvPr id="1026" name="Picture 2" descr="Resultat d'imatges de gif estudiando">
            <a:extLst>
              <a:ext uri="{FF2B5EF4-FFF2-40B4-BE49-F238E27FC236}">
                <a16:creationId xmlns:a16="http://schemas.microsoft.com/office/drawing/2014/main" id="{3C82BAD5-AFD0-46DA-AEF4-1AC0799072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941" y="1826936"/>
            <a:ext cx="5189698" cy="291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96475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66</TotalTime>
  <Words>246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LLATÍ</vt:lpstr>
      <vt:lpstr>TEMARI LLENGUA</vt:lpstr>
      <vt:lpstr>TEMARI LITERATURA</vt:lpstr>
      <vt:lpstr>AVALUACIÓ  2n BATXILLERAT  </vt:lpstr>
      <vt:lpstr>AQUEST CURS ÉS MOLT CURT! PER TANT, ENS HEM DE POSAR LES PILES DES DEL PRIMER DIA!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LLATÍ</dc:title>
  <dc:creator>Lola Del pozo gragera</dc:creator>
  <cp:lastModifiedBy>Lola del Pozo Gragera</cp:lastModifiedBy>
  <cp:revision>8</cp:revision>
  <dcterms:created xsi:type="dcterms:W3CDTF">2017-09-08T10:24:34Z</dcterms:created>
  <dcterms:modified xsi:type="dcterms:W3CDTF">2019-08-31T18:50:38Z</dcterms:modified>
</cp:coreProperties>
</file>