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2"/>
  </p:sldMasterIdLst>
  <p:notesMasterIdLst>
    <p:notesMasterId r:id="rId35"/>
  </p:notesMasterIdLst>
  <p:handoutMasterIdLst>
    <p:handoutMasterId r:id="rId36"/>
  </p:handoutMasterIdLst>
  <p:sldIdLst>
    <p:sldId id="256" r:id="rId3"/>
    <p:sldId id="257" r:id="rId4"/>
    <p:sldId id="270" r:id="rId5"/>
    <p:sldId id="267" r:id="rId6"/>
    <p:sldId id="282" r:id="rId7"/>
    <p:sldId id="268" r:id="rId8"/>
    <p:sldId id="272" r:id="rId9"/>
    <p:sldId id="260" r:id="rId10"/>
    <p:sldId id="261" r:id="rId11"/>
    <p:sldId id="283" r:id="rId12"/>
    <p:sldId id="271" r:id="rId13"/>
    <p:sldId id="273" r:id="rId14"/>
    <p:sldId id="274" r:id="rId15"/>
    <p:sldId id="275" r:id="rId16"/>
    <p:sldId id="281" r:id="rId17"/>
    <p:sldId id="276" r:id="rId18"/>
    <p:sldId id="277" r:id="rId19"/>
    <p:sldId id="278" r:id="rId20"/>
    <p:sldId id="280" r:id="rId21"/>
    <p:sldId id="279" r:id="rId22"/>
    <p:sldId id="284" r:id="rId23"/>
    <p:sldId id="285" r:id="rId24"/>
    <p:sldId id="286" r:id="rId25"/>
    <p:sldId id="287" r:id="rId26"/>
    <p:sldId id="288" r:id="rId27"/>
    <p:sldId id="289" r:id="rId28"/>
    <p:sldId id="269" r:id="rId29"/>
    <p:sldId id="290" r:id="rId30"/>
    <p:sldId id="291" r:id="rId31"/>
    <p:sldId id="292" r:id="rId32"/>
    <p:sldId id="293" r:id="rId33"/>
    <p:sldId id="294" r:id="rId34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200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2880">
          <p15:clr>
            <a:srgbClr val="A4A3A4"/>
          </p15:clr>
        </p15:guide>
        <p15:guide id="5" orient="horz" pos="3216">
          <p15:clr>
            <a:srgbClr val="A4A3A4"/>
          </p15:clr>
        </p15:guide>
        <p15:guide id="6" orient="horz" pos="816">
          <p15:clr>
            <a:srgbClr val="A4A3A4"/>
          </p15:clr>
        </p15:guide>
        <p15:guide id="7" orient="horz" pos="175">
          <p15:clr>
            <a:srgbClr val="A4A3A4"/>
          </p15:clr>
        </p15:guide>
        <p15:guide id="8" pos="3839">
          <p15:clr>
            <a:srgbClr val="A4A3A4"/>
          </p15:clr>
        </p15:guide>
        <p15:guide id="9" pos="959">
          <p15:clr>
            <a:srgbClr val="A4A3A4"/>
          </p15:clr>
        </p15:guide>
        <p15:guide id="10" pos="6719">
          <p15:clr>
            <a:srgbClr val="A4A3A4"/>
          </p15:clr>
        </p15:guide>
        <p15:guide id="11" pos="6143">
          <p15:clr>
            <a:srgbClr val="A4A3A4"/>
          </p15:clr>
        </p15:guide>
        <p15:guide id="12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>
      <p:cViewPr varScale="1">
        <p:scale>
          <a:sx n="72" d="100"/>
          <a:sy n="72" d="100"/>
        </p:scale>
        <p:origin x="660" y="78"/>
      </p:cViewPr>
      <p:guideLst>
        <p:guide orient="horz" pos="2160"/>
        <p:guide orient="horz" pos="1200"/>
        <p:guide orient="horz" pos="3888"/>
        <p:guide orient="horz" pos="2880"/>
        <p:guide orient="horz" pos="3216"/>
        <p:guide orient="horz" pos="816"/>
        <p:guide orient="horz" pos="175"/>
        <p:guide pos="3839"/>
        <p:guide pos="959"/>
        <p:guide pos="6719"/>
        <p:guide pos="6143"/>
        <p:guide pos="28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5" d="100"/>
          <a:sy n="55" d="100"/>
        </p:scale>
        <p:origin x="3072" y="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s-ES"/>
              <a:t>17/04/2018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s-ES"/>
              <a:t>17/04/2018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/>
          </a:p>
        </p:txBody>
      </p:sp>
      <p:grpSp>
        <p:nvGrpSpPr>
          <p:cNvPr id="256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s-ES"/>
              <a:t>17/04/2018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line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s-ES"/>
              <a:t>17/04/2018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s-ES"/>
              <a:t>17/04/2018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5" name="line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s-ES"/>
              <a:t>17/04/2018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8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s-ES"/>
              <a:t>17/04/2018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s-ES"/>
              <a:t>17/04/2018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line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ln>
                  <a:noFill/>
                </a:ln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s-ES"/>
              <a:t>17/04/2018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s-ES"/>
              <a:t>17/04/2018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" name="frame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s-ES"/>
              <a:t>17/04/2018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" name="frame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s-ES"/>
              <a:t>17/04/2018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/>
              <a:t>Haga clic para modificar el estilo de título del patrón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s-ES"/>
              <a:pPr/>
              <a:t>17/04/2018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80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youtube.com/watch?v=hpHYF4kPaJU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Ys4axRGiU6Y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fk4JUVTVvE" TargetMode="External"/><Relationship Id="rId2" Type="http://schemas.openxmlformats.org/officeDocument/2006/relationships/hyperlink" Target="https://play.kahoot.it/#/lobby?quizId=6dc56961-e564-4427-bba0-d3c3c17a620f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s://www.youtube.com/watch?v=8sLy5VCMuKM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es-ES_tradnl" sz="5400" b="0" i="0" dirty="0" err="1">
                <a:solidFill>
                  <a:schemeClr val="tx1"/>
                </a:solidFill>
                <a:latin typeface="Consolas"/>
                <a:ea typeface="+mj-ea"/>
                <a:cs typeface="+mj-cs"/>
              </a:rPr>
              <a:t>Amfiteatres</a:t>
            </a:r>
            <a:r>
              <a:rPr lang="es-ES_tradnl" sz="5400" b="0" i="0" dirty="0">
                <a:solidFill>
                  <a:schemeClr val="tx1"/>
                </a:solidFill>
                <a:latin typeface="Consolas"/>
                <a:ea typeface="+mj-ea"/>
                <a:cs typeface="+mj-cs"/>
              </a:rPr>
              <a:t> </a:t>
            </a:r>
            <a:r>
              <a:rPr lang="es-ES_tradnl" sz="5400" b="0" i="0" dirty="0" err="1">
                <a:solidFill>
                  <a:schemeClr val="tx1"/>
                </a:solidFill>
                <a:latin typeface="Consolas"/>
                <a:ea typeface="+mj-ea"/>
                <a:cs typeface="+mj-cs"/>
              </a:rPr>
              <a:t>romans</a:t>
            </a:r>
            <a:endParaRPr lang="es-ES_tradnl" sz="5400" b="0" i="0" dirty="0">
              <a:solidFill>
                <a:schemeClr val="tx1"/>
              </a:solidFill>
              <a:latin typeface="Consolas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5400" dirty="0" err="1"/>
              <a:t>Caceres</a:t>
            </a:r>
            <a:endParaRPr lang="es-ES" sz="5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1700808"/>
            <a:ext cx="5745832" cy="4309374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961" y="1700808"/>
            <a:ext cx="5745832" cy="430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32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dirty="0"/>
              <a:t>Batalles </a:t>
            </a:r>
            <a:r>
              <a:rPr lang="es-ES" sz="4800" dirty="0" err="1"/>
              <a:t>navals</a:t>
            </a:r>
            <a:endParaRPr lang="es-ES" sz="4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6" b="13787"/>
          <a:stretch/>
        </p:blipFill>
        <p:spPr>
          <a:xfrm>
            <a:off x="1432149" y="1628800"/>
            <a:ext cx="9324528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4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sz="4800" dirty="0" err="1"/>
              <a:t>Amfiteatre</a:t>
            </a:r>
            <a:r>
              <a:rPr lang="es-ES" sz="4800" dirty="0"/>
              <a:t> i </a:t>
            </a:r>
            <a:r>
              <a:rPr lang="es-ES" sz="4800" dirty="0" err="1"/>
              <a:t>teatre</a:t>
            </a:r>
            <a:r>
              <a:rPr lang="es-ES" sz="4800" dirty="0"/>
              <a:t> de </a:t>
            </a:r>
            <a:r>
              <a:rPr lang="es-ES" sz="4800" dirty="0" err="1"/>
              <a:t>Mèrida</a:t>
            </a:r>
            <a:endParaRPr lang="es-ES" sz="4800" dirty="0"/>
          </a:p>
        </p:txBody>
      </p:sp>
      <p:pic>
        <p:nvPicPr>
          <p:cNvPr id="3" name="Picture 6" descr="Teatro y anfiteatro Mérid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2" r="84" b="11770"/>
          <a:stretch/>
        </p:blipFill>
        <p:spPr>
          <a:xfrm>
            <a:off x="2349996" y="1628800"/>
            <a:ext cx="7272808" cy="43442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595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dirty="0" err="1"/>
              <a:t>Amfiteatre</a:t>
            </a:r>
            <a:r>
              <a:rPr lang="es-ES" sz="4800" dirty="0"/>
              <a:t> Nimes</a:t>
            </a:r>
          </a:p>
        </p:txBody>
      </p:sp>
      <p:pic>
        <p:nvPicPr>
          <p:cNvPr id="3" name="Picture 4" descr="Nim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8" r="220" b="14647"/>
          <a:stretch/>
        </p:blipFill>
        <p:spPr bwMode="auto">
          <a:xfrm>
            <a:off x="1701924" y="1844824"/>
            <a:ext cx="8515671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43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dirty="0" err="1"/>
              <a:t>Amfiteatre</a:t>
            </a:r>
            <a:r>
              <a:rPr lang="es-ES" sz="4800"/>
              <a:t> Verona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868" y="1628800"/>
            <a:ext cx="10058400" cy="3902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0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400" dirty="0" err="1"/>
              <a:t>Amfiteatre</a:t>
            </a:r>
            <a:r>
              <a:rPr lang="es-ES" sz="4400" dirty="0"/>
              <a:t> Verona II</a:t>
            </a:r>
          </a:p>
        </p:txBody>
      </p:sp>
      <p:pic>
        <p:nvPicPr>
          <p:cNvPr id="3" name="Picture 5" descr="Verona-II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4"/>
          <a:stretch/>
        </p:blipFill>
        <p:spPr>
          <a:xfrm>
            <a:off x="2133972" y="1700808"/>
            <a:ext cx="8297936" cy="41764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0419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altLang="es-ES" sz="4800" dirty="0" err="1"/>
              <a:t>Amfiteatre</a:t>
            </a:r>
            <a:r>
              <a:rPr lang="es-ES" altLang="es-ES" sz="4800" dirty="0"/>
              <a:t> Arles</a:t>
            </a:r>
            <a:endParaRPr lang="es-ES" sz="4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7" r="1010"/>
          <a:stretch/>
        </p:blipFill>
        <p:spPr>
          <a:xfrm>
            <a:off x="2854052" y="1700808"/>
            <a:ext cx="7056784" cy="431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57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altLang="es-ES" sz="4000" dirty="0" err="1"/>
              <a:t>Amfiteatre</a:t>
            </a:r>
            <a:r>
              <a:rPr lang="es-ES" altLang="es-ES" sz="4000" dirty="0"/>
              <a:t> El </a:t>
            </a:r>
            <a:r>
              <a:rPr lang="es-ES" altLang="es-ES" sz="4000" dirty="0" err="1"/>
              <a:t>Jem</a:t>
            </a:r>
            <a:r>
              <a:rPr lang="es-ES" altLang="es-ES" sz="4000" dirty="0"/>
              <a:t> (</a:t>
            </a:r>
            <a:r>
              <a:rPr lang="es-ES" altLang="es-ES" sz="4000" dirty="0" err="1"/>
              <a:t>Tunísia</a:t>
            </a:r>
            <a:r>
              <a:rPr lang="es-ES" altLang="es-ES" sz="4000" dirty="0"/>
              <a:t>)</a:t>
            </a:r>
            <a:endParaRPr lang="es-ES" sz="4000" dirty="0"/>
          </a:p>
        </p:txBody>
      </p:sp>
      <p:pic>
        <p:nvPicPr>
          <p:cNvPr id="3" name="Picture 7" descr="ElJ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" t="22499" r="16619" b="13001"/>
          <a:stretch/>
        </p:blipFill>
        <p:spPr>
          <a:xfrm>
            <a:off x="3070076" y="1844824"/>
            <a:ext cx="6891436" cy="39667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3928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" altLang="es-ES" sz="4000" dirty="0" err="1"/>
              <a:t>Amfiteatre</a:t>
            </a:r>
            <a:r>
              <a:rPr lang="es-ES" altLang="es-ES" sz="4000" dirty="0"/>
              <a:t> </a:t>
            </a:r>
            <a:r>
              <a:rPr lang="es-ES" altLang="es-ES" sz="4000" dirty="0" err="1"/>
              <a:t>Leptis</a:t>
            </a:r>
            <a:r>
              <a:rPr lang="es-ES" altLang="es-ES" sz="4000" dirty="0"/>
              <a:t> Magna (</a:t>
            </a:r>
            <a:r>
              <a:rPr lang="es-ES" altLang="es-ES" sz="4000" dirty="0" err="1"/>
              <a:t>Líbia</a:t>
            </a:r>
            <a:r>
              <a:rPr lang="es-ES" altLang="es-ES" sz="4000" dirty="0"/>
              <a:t>)</a:t>
            </a:r>
            <a:endParaRPr lang="es-ES" sz="4000" dirty="0"/>
          </a:p>
        </p:txBody>
      </p:sp>
      <p:pic>
        <p:nvPicPr>
          <p:cNvPr id="3" name="Picture 6" descr="4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" t="21897"/>
          <a:stretch/>
        </p:blipFill>
        <p:spPr>
          <a:xfrm>
            <a:off x="2854052" y="1772816"/>
            <a:ext cx="7332770" cy="410445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069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dirty="0" err="1"/>
              <a:t>Colosseu</a:t>
            </a:r>
            <a:r>
              <a:rPr lang="es-ES" sz="4800" dirty="0"/>
              <a:t> de Roma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7" r="1192"/>
          <a:stretch/>
        </p:blipFill>
        <p:spPr>
          <a:xfrm>
            <a:off x="2450076" y="1700808"/>
            <a:ext cx="7443681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1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es-ES_tradnl" sz="4800" dirty="0" err="1">
                <a:latin typeface="Consolas"/>
              </a:rPr>
              <a:t>Què</a:t>
            </a:r>
            <a:r>
              <a:rPr lang="es-ES_tradnl" sz="4800" dirty="0">
                <a:latin typeface="Consolas"/>
              </a:rPr>
              <a:t> </a:t>
            </a:r>
            <a:r>
              <a:rPr lang="es-ES_tradnl" sz="4800" dirty="0" err="1">
                <a:latin typeface="Consolas"/>
              </a:rPr>
              <a:t>és</a:t>
            </a:r>
            <a:r>
              <a:rPr lang="es-ES_tradnl" sz="4800" dirty="0">
                <a:latin typeface="Consolas"/>
              </a:rPr>
              <a:t> un </a:t>
            </a:r>
            <a:r>
              <a:rPr lang="es-ES_tradnl" sz="4800" dirty="0" err="1">
                <a:latin typeface="Consolas"/>
              </a:rPr>
              <a:t>amfiteatre</a:t>
            </a:r>
            <a:r>
              <a:rPr lang="es-ES_tradnl" sz="4800" dirty="0">
                <a:latin typeface="Consolas"/>
              </a:rPr>
              <a:t>?</a:t>
            </a:r>
            <a:endParaRPr lang="es-ES_tradnl" sz="4800" b="0" i="0" dirty="0">
              <a:solidFill>
                <a:schemeClr val="tx1"/>
              </a:solidFill>
              <a:latin typeface="Consolas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693812" y="1844824"/>
            <a:ext cx="5004046" cy="4476328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es-ES" sz="4400" b="1" i="1" dirty="0" err="1"/>
              <a:t>amfi</a:t>
            </a:r>
            <a:r>
              <a:rPr lang="es-ES" sz="4400" b="1" i="1" dirty="0"/>
              <a:t>- </a:t>
            </a:r>
            <a:r>
              <a:rPr lang="es-ES" sz="4400" b="1" i="1" dirty="0" err="1"/>
              <a:t>teatre</a:t>
            </a:r>
            <a:r>
              <a:rPr lang="es-ES" sz="4400" b="1" i="1" dirty="0"/>
              <a:t>:</a:t>
            </a:r>
          </a:p>
          <a:p>
            <a:pPr marL="0" indent="0" fontAlgn="t">
              <a:buNone/>
            </a:pPr>
            <a:r>
              <a:rPr lang="es-ES" sz="3600" b="1" dirty="0" err="1"/>
              <a:t>Amfi</a:t>
            </a:r>
            <a:r>
              <a:rPr lang="es-ES" sz="3600" b="1" dirty="0"/>
              <a:t>: </a:t>
            </a:r>
            <a:r>
              <a:rPr lang="es-ES" sz="3600" dirty="0" err="1"/>
              <a:t>prefix</a:t>
            </a:r>
            <a:r>
              <a:rPr lang="es-ES" sz="3600" dirty="0"/>
              <a:t> que significa “</a:t>
            </a:r>
            <a:r>
              <a:rPr lang="es-ES" sz="3600" dirty="0" err="1"/>
              <a:t>ambdós</a:t>
            </a:r>
            <a:r>
              <a:rPr lang="es-ES" sz="3600" dirty="0"/>
              <a:t>”, “de </a:t>
            </a:r>
            <a:r>
              <a:rPr lang="es-ES" sz="3600" dirty="0" err="1"/>
              <a:t>dues</a:t>
            </a:r>
            <a:r>
              <a:rPr lang="es-ES" sz="3600" dirty="0"/>
              <a:t> </a:t>
            </a:r>
            <a:r>
              <a:rPr lang="es-ES" sz="3600" dirty="0" err="1"/>
              <a:t>maneres</a:t>
            </a:r>
            <a:r>
              <a:rPr lang="es-ES" sz="3600" dirty="0"/>
              <a:t>”, “a </a:t>
            </a:r>
            <a:r>
              <a:rPr lang="es-ES" sz="3600" dirty="0" err="1"/>
              <a:t>ambdós</a:t>
            </a:r>
            <a:r>
              <a:rPr lang="es-ES" sz="3600" dirty="0"/>
              <a:t> </a:t>
            </a:r>
            <a:r>
              <a:rPr lang="es-ES" sz="3600" dirty="0" err="1"/>
              <a:t>costats</a:t>
            </a:r>
            <a:r>
              <a:rPr lang="es-ES" sz="3600" dirty="0"/>
              <a:t>”. </a:t>
            </a:r>
          </a:p>
          <a:p>
            <a:pPr marL="548640">
              <a:buClr>
                <a:schemeClr val="tx1"/>
              </a:buClr>
              <a:buFont typeface="Wingdings"/>
              <a:buChar char="§"/>
            </a:pPr>
            <a:endParaRPr lang="es-ES_tradnl" dirty="0"/>
          </a:p>
          <a:p>
            <a:pPr marL="548640">
              <a:buClr>
                <a:schemeClr val="tx1"/>
              </a:buClr>
              <a:buFont typeface="Wingdings"/>
              <a:buChar char="§"/>
            </a:pPr>
            <a:endParaRPr lang="es-ES_tradnl" dirty="0"/>
          </a:p>
          <a:p>
            <a:pPr marL="548640">
              <a:buClr>
                <a:schemeClr val="tx1"/>
              </a:buClr>
              <a:buFont typeface="Wingdings"/>
              <a:buChar char="§"/>
            </a:pPr>
            <a:r>
              <a:rPr lang="es-ES_tradnl" dirty="0"/>
              <a:t> </a:t>
            </a:r>
            <a:endParaRPr lang="es-ES_tradnl" dirty="0">
              <a:latin typeface="Corbe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380" y="1988840"/>
            <a:ext cx="580096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altLang="es-ES" sz="4800" dirty="0" err="1"/>
              <a:t>Amfiteatre</a:t>
            </a:r>
            <a:r>
              <a:rPr lang="es-ES" altLang="es-ES" sz="4800" dirty="0"/>
              <a:t> Tarragona</a:t>
            </a:r>
            <a:endParaRPr lang="es-ES" sz="4800" dirty="0"/>
          </a:p>
        </p:txBody>
      </p:sp>
      <p:sp>
        <p:nvSpPr>
          <p:cNvPr id="4" name="Rectángulo 3"/>
          <p:cNvSpPr/>
          <p:nvPr/>
        </p:nvSpPr>
        <p:spPr>
          <a:xfrm>
            <a:off x="3249820" y="6165304"/>
            <a:ext cx="5689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48640">
              <a:buClr>
                <a:schemeClr val="tx1"/>
              </a:buClr>
              <a:buFont typeface="Wingdings"/>
              <a:buChar char="§"/>
            </a:pPr>
            <a:r>
              <a:rPr lang="es-ES_tradnl" dirty="0">
                <a:hlinkClick r:id="rId2"/>
              </a:rPr>
              <a:t>https://www.youtube.com/watch?v=hpHYF4kPaJU</a:t>
            </a:r>
            <a:endParaRPr lang="es-ES" dirty="0"/>
          </a:p>
        </p:txBody>
      </p:sp>
      <p:pic>
        <p:nvPicPr>
          <p:cNvPr id="5" name="Picture 5" descr="Tarra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49820" y="1639341"/>
            <a:ext cx="6034088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820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29916" y="2852936"/>
            <a:ext cx="9143998" cy="1020762"/>
          </a:xfrm>
        </p:spPr>
        <p:txBody>
          <a:bodyPr>
            <a:normAutofit fontScale="90000"/>
          </a:bodyPr>
          <a:lstStyle/>
          <a:p>
            <a:br>
              <a:rPr lang="es-ES" dirty="0">
                <a:hlinkClick r:id="rId2"/>
              </a:rPr>
            </a:br>
            <a:br>
              <a:rPr lang="es-ES" dirty="0">
                <a:hlinkClick r:id="rId2"/>
              </a:rPr>
            </a:br>
            <a:r>
              <a:rPr lang="es-ES" dirty="0">
                <a:hlinkClick r:id="rId2"/>
              </a:rPr>
              <a:t>https://www.youtube.com/watch?v=Ys4axRGiU6Y</a:t>
            </a:r>
            <a:br>
              <a:rPr lang="es-ES" dirty="0"/>
            </a:br>
            <a:br>
              <a:rPr lang="es-ES" dirty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783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es-ES_tradnl" dirty="0" err="1">
                <a:latin typeface="Consolas"/>
              </a:rPr>
              <a:t>Els</a:t>
            </a:r>
            <a:r>
              <a:rPr lang="es-ES_tradnl" dirty="0">
                <a:latin typeface="Consolas"/>
              </a:rPr>
              <a:t> </a:t>
            </a:r>
            <a:r>
              <a:rPr lang="es-ES_tradnl" dirty="0" err="1">
                <a:latin typeface="Consolas"/>
              </a:rPr>
              <a:t>gladiadors</a:t>
            </a:r>
            <a:endParaRPr lang="es-ES_tradnl" sz="5400" b="0" i="0" dirty="0">
              <a:solidFill>
                <a:schemeClr val="tx1"/>
              </a:solidFill>
              <a:latin typeface="Consolas"/>
              <a:ea typeface="+mj-ea"/>
              <a:cs typeface="+mj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l">
              <a:spcBef>
                <a:spcPts val="0"/>
              </a:spcBef>
              <a:buNone/>
            </a:pPr>
            <a:endParaRPr lang="es-ES_tradnl" b="0" i="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7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es-ES_tradnl" dirty="0">
                <a:latin typeface="Consolas"/>
              </a:rPr>
              <a:t>	</a:t>
            </a:r>
            <a:r>
              <a:rPr lang="es-ES_tradnl" sz="6600" dirty="0">
                <a:latin typeface="Consolas"/>
              </a:rPr>
              <a:t>Origen</a:t>
            </a:r>
            <a:endParaRPr lang="es-ES_tradnl" sz="6600" b="0" i="0" dirty="0">
              <a:solidFill>
                <a:schemeClr val="tx1"/>
              </a:solidFill>
              <a:latin typeface="Consolas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48640" indent="-274320" algn="just" defTabSz="9144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Wingdings"/>
              <a:buChar char="§"/>
            </a:pPr>
            <a:r>
              <a:rPr lang="es-ES_tradnl" sz="3600" b="0" i="0" dirty="0" err="1">
                <a:solidFill>
                  <a:schemeClr val="tx1"/>
                </a:solidFill>
                <a:latin typeface="Corbel"/>
              </a:rPr>
              <a:t>Els</a:t>
            </a:r>
            <a:r>
              <a:rPr lang="es-ES_tradnl" sz="3600" b="0" i="0" dirty="0">
                <a:solidFill>
                  <a:schemeClr val="tx1"/>
                </a:solidFill>
                <a:latin typeface="Corbel"/>
              </a:rPr>
              <a:t> </a:t>
            </a:r>
            <a:r>
              <a:rPr lang="es-ES_tradnl" sz="3600" b="0" i="0" dirty="0" err="1">
                <a:solidFill>
                  <a:schemeClr val="tx1"/>
                </a:solidFill>
                <a:latin typeface="Corbel"/>
              </a:rPr>
              <a:t>inventors</a:t>
            </a:r>
            <a:r>
              <a:rPr lang="es-ES_tradnl" sz="3600" b="0" i="0" dirty="0">
                <a:solidFill>
                  <a:schemeClr val="tx1"/>
                </a:solidFill>
                <a:latin typeface="Corbel"/>
              </a:rPr>
              <a:t> </a:t>
            </a:r>
            <a:r>
              <a:rPr lang="es-ES_tradnl" sz="3600" b="0" i="0" dirty="0" err="1">
                <a:solidFill>
                  <a:schemeClr val="tx1"/>
                </a:solidFill>
                <a:latin typeface="Corbel"/>
              </a:rPr>
              <a:t>dels</a:t>
            </a:r>
            <a:r>
              <a:rPr lang="es-ES_tradnl" sz="3600" b="0" i="0" dirty="0">
                <a:solidFill>
                  <a:schemeClr val="tx1"/>
                </a:solidFill>
                <a:latin typeface="Corbel"/>
              </a:rPr>
              <a:t> </a:t>
            </a:r>
            <a:r>
              <a:rPr lang="es-ES_tradnl" sz="3600" b="0" i="0" dirty="0" err="1">
                <a:solidFill>
                  <a:schemeClr val="tx1"/>
                </a:solidFill>
                <a:latin typeface="Corbel"/>
              </a:rPr>
              <a:t>combats</a:t>
            </a:r>
            <a:r>
              <a:rPr lang="es-ES_tradnl" sz="3600" b="0" i="0" dirty="0">
                <a:solidFill>
                  <a:schemeClr val="tx1"/>
                </a:solidFill>
                <a:latin typeface="Corbel"/>
              </a:rPr>
              <a:t> de </a:t>
            </a:r>
            <a:r>
              <a:rPr lang="es-ES_tradnl" sz="3600" b="0" i="0" dirty="0" err="1">
                <a:solidFill>
                  <a:schemeClr val="tx1"/>
                </a:solidFill>
                <a:latin typeface="Corbel"/>
              </a:rPr>
              <a:t>gladiadors</a:t>
            </a:r>
            <a:r>
              <a:rPr lang="es-ES_tradnl" sz="3600" b="0" i="0" dirty="0">
                <a:solidFill>
                  <a:schemeClr val="tx1"/>
                </a:solidFill>
                <a:latin typeface="Corbel"/>
              </a:rPr>
              <a:t> van ser </a:t>
            </a:r>
            <a:r>
              <a:rPr lang="es-ES_tradnl" sz="3600" b="0" i="0" dirty="0" err="1">
                <a:solidFill>
                  <a:schemeClr val="tx1"/>
                </a:solidFill>
                <a:latin typeface="Corbel"/>
              </a:rPr>
              <a:t>els</a:t>
            </a:r>
            <a:r>
              <a:rPr lang="es-ES_tradnl" sz="3600" b="0" i="0" dirty="0">
                <a:solidFill>
                  <a:schemeClr val="tx1"/>
                </a:solidFill>
                <a:latin typeface="Corbel"/>
              </a:rPr>
              <a:t> etruscos, que </a:t>
            </a:r>
            <a:r>
              <a:rPr lang="es-ES_tradnl" sz="3600" b="0" i="0" dirty="0" err="1">
                <a:solidFill>
                  <a:schemeClr val="tx1"/>
                </a:solidFill>
                <a:latin typeface="Corbel"/>
              </a:rPr>
              <a:t>els</a:t>
            </a:r>
            <a:r>
              <a:rPr lang="es-ES_tradnl" sz="3600" b="0" i="0" dirty="0">
                <a:solidFill>
                  <a:schemeClr val="tx1"/>
                </a:solidFill>
                <a:latin typeface="Corbel"/>
              </a:rPr>
              <a:t> </a:t>
            </a:r>
            <a:r>
              <a:rPr lang="es-ES_tradnl" sz="3600" b="0" i="0" dirty="0" err="1">
                <a:solidFill>
                  <a:schemeClr val="tx1"/>
                </a:solidFill>
                <a:latin typeface="Corbel"/>
              </a:rPr>
              <a:t>organitzaven</a:t>
            </a:r>
            <a:r>
              <a:rPr lang="es-ES_tradnl" sz="3600" b="0" i="0" dirty="0">
                <a:solidFill>
                  <a:schemeClr val="tx1"/>
                </a:solidFill>
                <a:latin typeface="Corbel"/>
              </a:rPr>
              <a:t> </a:t>
            </a:r>
            <a:r>
              <a:rPr lang="es-ES_tradnl" sz="3600" b="0" i="0" dirty="0" err="1">
                <a:solidFill>
                  <a:schemeClr val="tx1"/>
                </a:solidFill>
                <a:latin typeface="Corbel"/>
              </a:rPr>
              <a:t>com</a:t>
            </a:r>
            <a:r>
              <a:rPr lang="es-ES_tradnl" sz="3600" b="0" i="0" dirty="0">
                <a:solidFill>
                  <a:schemeClr val="tx1"/>
                </a:solidFill>
                <a:latin typeface="Corbel"/>
              </a:rPr>
              <a:t> a </a:t>
            </a:r>
            <a:r>
              <a:rPr lang="es-ES_tradnl" sz="3600" b="0" i="0" dirty="0" err="1">
                <a:solidFill>
                  <a:schemeClr val="tx1"/>
                </a:solidFill>
                <a:latin typeface="Corbel"/>
              </a:rPr>
              <a:t>part</a:t>
            </a:r>
            <a:r>
              <a:rPr lang="es-ES_tradnl" sz="3600" b="0" i="0" dirty="0">
                <a:solidFill>
                  <a:schemeClr val="tx1"/>
                </a:solidFill>
                <a:latin typeface="Corbel"/>
              </a:rPr>
              <a:t> de la </a:t>
            </a:r>
            <a:r>
              <a:rPr lang="es-ES_tradnl" sz="3600" b="0" i="0" dirty="0" err="1">
                <a:solidFill>
                  <a:schemeClr val="accent1"/>
                </a:solidFill>
                <a:latin typeface="Corbel"/>
              </a:rPr>
              <a:t>ceremònia</a:t>
            </a:r>
            <a:r>
              <a:rPr lang="es-ES_tradnl" sz="3600" b="0" i="0" dirty="0">
                <a:solidFill>
                  <a:schemeClr val="accent1"/>
                </a:solidFill>
                <a:latin typeface="Corbel"/>
              </a:rPr>
              <a:t> </a:t>
            </a:r>
            <a:r>
              <a:rPr lang="es-ES_tradnl" sz="3600" b="0" i="0" dirty="0" err="1">
                <a:solidFill>
                  <a:schemeClr val="accent1"/>
                </a:solidFill>
                <a:latin typeface="Corbel"/>
              </a:rPr>
              <a:t>dels</a:t>
            </a:r>
            <a:r>
              <a:rPr lang="es-ES_tradnl" sz="3600" b="0" i="0" dirty="0">
                <a:solidFill>
                  <a:schemeClr val="accent1"/>
                </a:solidFill>
                <a:latin typeface="Corbel"/>
              </a:rPr>
              <a:t> </a:t>
            </a:r>
            <a:r>
              <a:rPr lang="es-ES_tradnl" sz="3600" b="0" i="0" dirty="0" err="1">
                <a:solidFill>
                  <a:schemeClr val="accent1"/>
                </a:solidFill>
                <a:latin typeface="Corbel"/>
              </a:rPr>
              <a:t>funerals</a:t>
            </a:r>
            <a:r>
              <a:rPr lang="es-ES_tradnl" sz="3600" b="0" i="0" dirty="0">
                <a:solidFill>
                  <a:schemeClr val="accent1"/>
                </a:solidFill>
                <a:latin typeface="Corbel"/>
              </a:rPr>
              <a:t> </a:t>
            </a:r>
            <a:r>
              <a:rPr lang="es-ES_tradnl" sz="3600" b="0" i="0" dirty="0">
                <a:solidFill>
                  <a:schemeClr val="tx1"/>
                </a:solidFill>
                <a:latin typeface="Corbel"/>
              </a:rPr>
              <a:t>de </a:t>
            </a:r>
            <a:r>
              <a:rPr lang="es-ES_tradnl" sz="3600" b="0" i="0" dirty="0" err="1">
                <a:solidFill>
                  <a:schemeClr val="tx1"/>
                </a:solidFill>
                <a:latin typeface="Corbel"/>
              </a:rPr>
              <a:t>personatges</a:t>
            </a:r>
            <a:r>
              <a:rPr lang="es-ES_tradnl" sz="3600" b="0" i="0" dirty="0">
                <a:solidFill>
                  <a:schemeClr val="tx1"/>
                </a:solidFill>
                <a:latin typeface="Corbel"/>
              </a:rPr>
              <a:t> </a:t>
            </a:r>
            <a:r>
              <a:rPr lang="es-ES_tradnl" sz="3600" b="0" i="0" dirty="0" err="1">
                <a:solidFill>
                  <a:schemeClr val="tx1"/>
                </a:solidFill>
                <a:latin typeface="Corbel"/>
              </a:rPr>
              <a:t>importants</a:t>
            </a:r>
            <a:r>
              <a:rPr lang="es-ES_tradnl" sz="3600" b="0" i="0" dirty="0">
                <a:solidFill>
                  <a:schemeClr val="tx1"/>
                </a:solidFill>
                <a:latin typeface="Corbel"/>
              </a:rPr>
              <a:t>. </a:t>
            </a:r>
          </a:p>
          <a:p>
            <a:pPr marL="548640" indent="-274320" algn="just" defTabSz="9144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Wingdings"/>
              <a:buChar char="§"/>
            </a:pPr>
            <a:r>
              <a:rPr lang="es-ES_tradnl" sz="3600" dirty="0" err="1">
                <a:latin typeface="Corbel"/>
              </a:rPr>
              <a:t>Més</a:t>
            </a:r>
            <a:r>
              <a:rPr lang="es-ES_tradnl" sz="3600" dirty="0">
                <a:latin typeface="Corbel"/>
              </a:rPr>
              <a:t> </a:t>
            </a:r>
            <a:r>
              <a:rPr lang="es-ES_tradnl" sz="3600" dirty="0" err="1">
                <a:latin typeface="Corbel"/>
              </a:rPr>
              <a:t>endavant</a:t>
            </a:r>
            <a:r>
              <a:rPr lang="es-ES_tradnl" sz="3600" dirty="0">
                <a:latin typeface="Corbel"/>
              </a:rPr>
              <a:t>, </a:t>
            </a:r>
            <a:r>
              <a:rPr lang="es-ES_tradnl" sz="3600" dirty="0" err="1">
                <a:latin typeface="Corbel"/>
              </a:rPr>
              <a:t>aquests</a:t>
            </a:r>
            <a:r>
              <a:rPr lang="es-ES_tradnl" sz="3600" dirty="0">
                <a:latin typeface="Corbel"/>
              </a:rPr>
              <a:t> </a:t>
            </a:r>
            <a:r>
              <a:rPr lang="es-ES_tradnl" sz="3600" dirty="0" err="1">
                <a:latin typeface="Corbel"/>
              </a:rPr>
              <a:t>combats</a:t>
            </a:r>
            <a:r>
              <a:rPr lang="es-ES_tradnl" sz="3600" dirty="0">
                <a:latin typeface="Corbel"/>
              </a:rPr>
              <a:t> van </a:t>
            </a:r>
            <a:r>
              <a:rPr lang="es-ES_tradnl" sz="3600" dirty="0" err="1">
                <a:latin typeface="Corbel"/>
              </a:rPr>
              <a:t>passar</a:t>
            </a:r>
            <a:r>
              <a:rPr lang="es-ES_tradnl" sz="3600" dirty="0">
                <a:latin typeface="Corbel"/>
              </a:rPr>
              <a:t> a ser </a:t>
            </a:r>
            <a:r>
              <a:rPr lang="es-ES_tradnl" sz="3600" dirty="0">
                <a:solidFill>
                  <a:schemeClr val="accent1"/>
                </a:solidFill>
                <a:latin typeface="Corbel"/>
              </a:rPr>
              <a:t>un </a:t>
            </a:r>
            <a:r>
              <a:rPr lang="es-ES_tradnl" sz="3600" dirty="0" err="1">
                <a:solidFill>
                  <a:schemeClr val="accent1"/>
                </a:solidFill>
                <a:latin typeface="Corbel"/>
              </a:rPr>
              <a:t>espectacle</a:t>
            </a:r>
            <a:r>
              <a:rPr lang="es-ES_tradnl" sz="3600" dirty="0">
                <a:solidFill>
                  <a:schemeClr val="accent1"/>
                </a:solidFill>
                <a:latin typeface="Corbel"/>
              </a:rPr>
              <a:t> </a:t>
            </a:r>
            <a:r>
              <a:rPr lang="es-ES_tradnl" sz="3600" dirty="0" err="1">
                <a:solidFill>
                  <a:schemeClr val="accent1"/>
                </a:solidFill>
                <a:latin typeface="Corbel"/>
              </a:rPr>
              <a:t>públic</a:t>
            </a:r>
            <a:r>
              <a:rPr lang="es-ES_tradnl" sz="3600" dirty="0">
                <a:solidFill>
                  <a:schemeClr val="accent1"/>
                </a:solidFill>
                <a:latin typeface="Corbel"/>
              </a:rPr>
              <a:t> de </a:t>
            </a:r>
            <a:r>
              <a:rPr lang="es-ES_tradnl" sz="3600" dirty="0" err="1">
                <a:solidFill>
                  <a:schemeClr val="accent1"/>
                </a:solidFill>
                <a:latin typeface="Corbel"/>
              </a:rPr>
              <a:t>masses</a:t>
            </a:r>
            <a:r>
              <a:rPr lang="es-ES_tradnl" sz="3600" dirty="0">
                <a:solidFill>
                  <a:schemeClr val="accent1"/>
                </a:solidFill>
                <a:latin typeface="Corbel"/>
              </a:rPr>
              <a:t>.</a:t>
            </a:r>
            <a:endParaRPr lang="es-ES_tradnl" sz="3600" b="0" i="0" dirty="0">
              <a:solidFill>
                <a:schemeClr val="accent1"/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288575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CF0974-6AA3-4CE1-83AB-065A3F8BF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Els</a:t>
            </a:r>
            <a:r>
              <a:rPr lang="es-ES" dirty="0"/>
              <a:t> </a:t>
            </a:r>
            <a:r>
              <a:rPr lang="es-ES" dirty="0" err="1"/>
              <a:t>gladiadors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D5DC0DB-93FA-40FF-84D2-A679A54F3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200000"/>
              </a:lnSpc>
            </a:pPr>
            <a:r>
              <a:rPr lang="es-ES" dirty="0"/>
              <a:t>Eren </a:t>
            </a:r>
            <a:r>
              <a:rPr lang="es-ES" dirty="0" err="1"/>
              <a:t>normalment</a:t>
            </a:r>
            <a:r>
              <a:rPr lang="es-ES" dirty="0"/>
              <a:t> </a:t>
            </a:r>
            <a:r>
              <a:rPr lang="es-ES" dirty="0" err="1"/>
              <a:t>presoners</a:t>
            </a:r>
            <a:r>
              <a:rPr lang="es-ES" dirty="0"/>
              <a:t> de guerra o </a:t>
            </a:r>
            <a:r>
              <a:rPr lang="es-ES" dirty="0" err="1"/>
              <a:t>condemnats</a:t>
            </a:r>
            <a:r>
              <a:rPr lang="es-ES" dirty="0"/>
              <a:t> a </a:t>
            </a:r>
            <a:r>
              <a:rPr lang="es-ES" dirty="0" err="1"/>
              <a:t>mort</a:t>
            </a:r>
            <a:r>
              <a:rPr lang="es-ES" dirty="0"/>
              <a:t>. </a:t>
            </a:r>
            <a:r>
              <a:rPr lang="es-ES" dirty="0" err="1"/>
              <a:t>Excepcionalment</a:t>
            </a:r>
            <a:r>
              <a:rPr lang="es-ES" dirty="0"/>
              <a:t> hi </a:t>
            </a:r>
            <a:r>
              <a:rPr lang="es-ES" dirty="0" err="1"/>
              <a:t>havia</a:t>
            </a:r>
            <a:r>
              <a:rPr lang="es-ES" dirty="0"/>
              <a:t> </a:t>
            </a:r>
            <a:r>
              <a:rPr lang="es-ES" dirty="0" err="1"/>
              <a:t>homes</a:t>
            </a:r>
            <a:r>
              <a:rPr lang="es-ES" dirty="0"/>
              <a:t> </a:t>
            </a:r>
            <a:r>
              <a:rPr lang="es-ES" dirty="0" err="1"/>
              <a:t>lliures</a:t>
            </a:r>
            <a:r>
              <a:rPr lang="es-ES" dirty="0"/>
              <a:t> que </a:t>
            </a:r>
            <a:r>
              <a:rPr lang="es-ES" dirty="0" err="1"/>
              <a:t>lluitaven</a:t>
            </a:r>
            <a:r>
              <a:rPr lang="es-ES" dirty="0"/>
              <a:t> per </a:t>
            </a:r>
            <a:r>
              <a:rPr lang="es-ES" dirty="0" err="1"/>
              <a:t>fer</a:t>
            </a:r>
            <a:r>
              <a:rPr lang="es-ES" dirty="0"/>
              <a:t>-se </a:t>
            </a:r>
            <a:r>
              <a:rPr lang="es-ES" dirty="0" err="1"/>
              <a:t>veure</a:t>
            </a:r>
            <a:r>
              <a:rPr lang="es-ES" dirty="0"/>
              <a:t>. </a:t>
            </a:r>
          </a:p>
          <a:p>
            <a:pPr algn="just">
              <a:lnSpc>
                <a:spcPct val="200000"/>
              </a:lnSpc>
            </a:pPr>
            <a:r>
              <a:rPr lang="es-ES" dirty="0" err="1"/>
              <a:t>S’estaven</a:t>
            </a:r>
            <a:r>
              <a:rPr lang="es-ES" dirty="0"/>
              <a:t> en </a:t>
            </a:r>
            <a:r>
              <a:rPr lang="es-ES" dirty="0" err="1"/>
              <a:t>grans</a:t>
            </a:r>
            <a:r>
              <a:rPr lang="es-ES" dirty="0"/>
              <a:t> </a:t>
            </a:r>
            <a:r>
              <a:rPr lang="es-ES" dirty="0" err="1"/>
              <a:t>casernes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vivien</a:t>
            </a:r>
            <a:r>
              <a:rPr lang="es-ES" dirty="0"/>
              <a:t> i </a:t>
            </a:r>
            <a:r>
              <a:rPr lang="es-ES" dirty="0" err="1"/>
              <a:t>s’entrenaven</a:t>
            </a:r>
            <a:r>
              <a:rPr lang="es-E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25038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dirty="0" err="1"/>
              <a:t>Els</a:t>
            </a:r>
            <a:r>
              <a:rPr lang="es-ES" sz="4800" dirty="0"/>
              <a:t> </a:t>
            </a:r>
            <a:r>
              <a:rPr lang="es-ES" sz="4800" dirty="0" err="1"/>
              <a:t>jocs</a:t>
            </a:r>
            <a:r>
              <a:rPr lang="es-ES" sz="4800" dirty="0"/>
              <a:t> de </a:t>
            </a:r>
            <a:r>
              <a:rPr lang="es-ES" sz="4800" dirty="0" err="1"/>
              <a:t>l’amfiteatre</a:t>
            </a:r>
            <a:endParaRPr lang="es-ES" sz="4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"/>
            <a:ext cx="12188825" cy="6798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0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6000" b="0" i="0" dirty="0" err="1">
                <a:solidFill>
                  <a:schemeClr val="tx1"/>
                </a:solidFill>
                <a:latin typeface="Consolas"/>
                <a:ea typeface="+mj-ea"/>
                <a:cs typeface="+mj-cs"/>
              </a:rPr>
              <a:t>Tipus</a:t>
            </a:r>
            <a:r>
              <a:rPr lang="en-US" sz="6000" b="0" i="0" dirty="0">
                <a:solidFill>
                  <a:schemeClr val="tx1"/>
                </a:solidFill>
                <a:latin typeface="Consolas"/>
                <a:ea typeface="+mj-ea"/>
                <a:cs typeface="+mj-cs"/>
              </a:rPr>
              <a:t> de </a:t>
            </a:r>
            <a:r>
              <a:rPr lang="en-US" sz="6000" b="0" i="0" dirty="0" err="1">
                <a:solidFill>
                  <a:schemeClr val="tx1"/>
                </a:solidFill>
                <a:latin typeface="Consolas"/>
                <a:ea typeface="+mj-ea"/>
                <a:cs typeface="+mj-cs"/>
              </a:rPr>
              <a:t>gladiadors</a:t>
            </a:r>
            <a:endParaRPr lang="en-US" sz="6000" b="0" i="0" dirty="0">
              <a:solidFill>
                <a:schemeClr val="tx1"/>
              </a:solidFill>
              <a:latin typeface="Consolas"/>
              <a:ea typeface="+mj-ea"/>
              <a:cs typeface="+mj-cs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3"/>
          <a:stretch/>
        </p:blipFill>
        <p:spPr>
          <a:xfrm>
            <a:off x="1989957" y="1700808"/>
            <a:ext cx="8676455" cy="4620930"/>
          </a:xfrm>
        </p:spPr>
      </p:pic>
    </p:spTree>
    <p:extLst>
      <p:ext uri="{BB962C8B-B14F-4D97-AF65-F5344CB8AC3E}">
        <p14:creationId xmlns:p14="http://schemas.microsoft.com/office/powerpoint/2010/main" val="132111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es-ES_tradnl" sz="6000" b="0" i="0" dirty="0" err="1">
                <a:solidFill>
                  <a:schemeClr val="tx1"/>
                </a:solidFill>
                <a:latin typeface="Consolas"/>
              </a:rPr>
              <a:t>Els</a:t>
            </a:r>
            <a:r>
              <a:rPr lang="es-ES_tradnl" sz="6000" b="0" i="0" dirty="0">
                <a:solidFill>
                  <a:schemeClr val="tx1"/>
                </a:solidFill>
                <a:latin typeface="Consolas"/>
              </a:rPr>
              <a:t> </a:t>
            </a:r>
            <a:r>
              <a:rPr lang="es-ES_tradnl" sz="6000" b="0" i="0" dirty="0" err="1">
                <a:solidFill>
                  <a:schemeClr val="tx1"/>
                </a:solidFill>
                <a:latin typeface="Consolas"/>
              </a:rPr>
              <a:t>combats</a:t>
            </a:r>
            <a:endParaRPr lang="es-ES_tradnl" sz="6000" b="0" i="0" dirty="0">
              <a:solidFill>
                <a:schemeClr val="tx1"/>
              </a:solidFill>
              <a:latin typeface="Consolas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633" y="1772816"/>
            <a:ext cx="7507559" cy="3866393"/>
          </a:xfrm>
        </p:spPr>
      </p:pic>
    </p:spTree>
    <p:extLst>
      <p:ext uri="{BB962C8B-B14F-4D97-AF65-F5344CB8AC3E}">
        <p14:creationId xmlns:p14="http://schemas.microsoft.com/office/powerpoint/2010/main" val="198955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err="1"/>
              <a:t>Els</a:t>
            </a:r>
            <a:r>
              <a:rPr lang="en-US" sz="6000" dirty="0"/>
              <a:t> combats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211" y="1628800"/>
            <a:ext cx="7326404" cy="486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83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dirty="0"/>
              <a:t>AVE CAESAR! MORITURI TE SALUTANT!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7" t="13700" r="6157" b="45265"/>
          <a:stretch/>
        </p:blipFill>
        <p:spPr>
          <a:xfrm>
            <a:off x="1269876" y="1988840"/>
            <a:ext cx="9970338" cy="36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38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dirty="0" err="1"/>
              <a:t>Com</a:t>
            </a:r>
            <a:r>
              <a:rPr lang="es-ES" sz="4800" dirty="0"/>
              <a:t> </a:t>
            </a:r>
            <a:r>
              <a:rPr lang="es-ES" sz="4800" dirty="0" err="1"/>
              <a:t>són</a:t>
            </a:r>
            <a:r>
              <a:rPr lang="es-ES" sz="4800" dirty="0"/>
              <a:t> </a:t>
            </a:r>
            <a:r>
              <a:rPr lang="es-ES" sz="4800" dirty="0" err="1"/>
              <a:t>els</a:t>
            </a:r>
            <a:r>
              <a:rPr lang="es-ES" sz="4800" dirty="0"/>
              <a:t> </a:t>
            </a:r>
            <a:r>
              <a:rPr lang="es-ES" sz="4800" dirty="0" err="1"/>
              <a:t>amfiteatres</a:t>
            </a:r>
            <a:r>
              <a:rPr lang="es-ES" sz="4800" dirty="0"/>
              <a:t>?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7788" y="1844824"/>
            <a:ext cx="6336704" cy="4248472"/>
          </a:xfrm>
        </p:spPr>
        <p:txBody>
          <a:bodyPr>
            <a:normAutofit/>
          </a:bodyPr>
          <a:lstStyle/>
          <a:p>
            <a:pPr marL="548640">
              <a:buClr>
                <a:schemeClr val="tx1"/>
              </a:buClr>
              <a:buFont typeface="Wingdings"/>
              <a:buChar char="§"/>
            </a:pPr>
            <a:r>
              <a:rPr lang="es-ES_tradnl" sz="2800" dirty="0" err="1"/>
              <a:t>Edifici</a:t>
            </a:r>
            <a:r>
              <a:rPr lang="es-ES_tradnl" sz="2800" dirty="0"/>
              <a:t> </a:t>
            </a:r>
            <a:r>
              <a:rPr lang="es-ES_tradnl" sz="2800" dirty="0" err="1"/>
              <a:t>molt</a:t>
            </a:r>
            <a:r>
              <a:rPr lang="es-ES_tradnl" sz="2800" dirty="0"/>
              <a:t> gran, de forma </a:t>
            </a:r>
            <a:r>
              <a:rPr lang="es-ES_tradnl" sz="2800" dirty="0" err="1"/>
              <a:t>el·líptica</a:t>
            </a:r>
            <a:r>
              <a:rPr lang="es-ES_tradnl" sz="2800" dirty="0"/>
              <a:t>.</a:t>
            </a:r>
          </a:p>
          <a:p>
            <a:pPr marL="548640">
              <a:buClr>
                <a:schemeClr val="tx1"/>
              </a:buClr>
              <a:buFont typeface="Wingdings"/>
              <a:buChar char="§"/>
            </a:pPr>
            <a:r>
              <a:rPr lang="es-ES_tradnl" sz="2800" dirty="0" err="1"/>
              <a:t>Amb</a:t>
            </a:r>
            <a:r>
              <a:rPr lang="es-ES_tradnl" sz="2800" dirty="0"/>
              <a:t> grades (</a:t>
            </a:r>
            <a:r>
              <a:rPr lang="es-ES_tradnl" sz="2800" dirty="0" err="1"/>
              <a:t>cavea</a:t>
            </a:r>
            <a:r>
              <a:rPr lang="es-ES_tradnl" sz="2800" dirty="0"/>
              <a:t>) </a:t>
            </a:r>
            <a:r>
              <a:rPr lang="es-ES_tradnl" sz="2800" dirty="0" err="1"/>
              <a:t>disposades</a:t>
            </a:r>
            <a:r>
              <a:rPr lang="es-ES_tradnl" sz="2800" dirty="0"/>
              <a:t> al </a:t>
            </a:r>
            <a:r>
              <a:rPr lang="es-ES_tradnl" sz="2800" dirty="0" err="1"/>
              <a:t>voltant</a:t>
            </a:r>
            <a:r>
              <a:rPr lang="es-ES_tradnl" sz="2800" dirty="0"/>
              <a:t> de </a:t>
            </a:r>
            <a:r>
              <a:rPr lang="es-ES_tradnl" sz="2800" dirty="0" err="1"/>
              <a:t>l’arena</a:t>
            </a:r>
            <a:r>
              <a:rPr lang="es-ES_tradnl" sz="2800" dirty="0"/>
              <a:t>. </a:t>
            </a:r>
          </a:p>
          <a:p>
            <a:pPr marL="548640">
              <a:buClr>
                <a:schemeClr val="tx1"/>
              </a:buClr>
              <a:buFont typeface="Wingdings"/>
              <a:buChar char="§"/>
            </a:pPr>
            <a:r>
              <a:rPr lang="es-ES_tradnl" sz="2800" dirty="0"/>
              <a:t>Les grades (</a:t>
            </a:r>
            <a:r>
              <a:rPr lang="es-ES_tradnl" sz="2800" dirty="0" err="1"/>
              <a:t>cavea</a:t>
            </a:r>
            <a:r>
              <a:rPr lang="es-ES_tradnl" sz="2800" dirty="0"/>
              <a:t>) </a:t>
            </a:r>
            <a:r>
              <a:rPr lang="es-ES_tradnl" sz="2800" dirty="0" err="1"/>
              <a:t>estaven</a:t>
            </a:r>
            <a:r>
              <a:rPr lang="es-ES_tradnl" sz="2800" dirty="0"/>
              <a:t> </a:t>
            </a:r>
            <a:r>
              <a:rPr lang="es-ES_tradnl" sz="2800" dirty="0" err="1"/>
              <a:t>dividides</a:t>
            </a:r>
            <a:r>
              <a:rPr lang="es-ES_tradnl" sz="2800" dirty="0"/>
              <a:t> per clases </a:t>
            </a:r>
            <a:r>
              <a:rPr lang="es-ES_tradnl" sz="2800" dirty="0" err="1"/>
              <a:t>socials</a:t>
            </a:r>
            <a:r>
              <a:rPr lang="es-ES_tradnl" sz="2800" dirty="0"/>
              <a:t>. </a:t>
            </a:r>
          </a:p>
          <a:p>
            <a:pPr marL="548640">
              <a:buClr>
                <a:schemeClr val="tx1"/>
              </a:buClr>
              <a:buFont typeface="Wingdings"/>
              <a:buChar char="§"/>
            </a:pPr>
            <a:r>
              <a:rPr lang="es-ES_tradnl" sz="2800" dirty="0"/>
              <a:t>A </a:t>
            </a:r>
            <a:r>
              <a:rPr lang="es-ES_tradnl" sz="2800" dirty="0" err="1"/>
              <a:t>l’arena</a:t>
            </a:r>
            <a:r>
              <a:rPr lang="es-ES_tradnl" sz="2800" dirty="0"/>
              <a:t> es </a:t>
            </a:r>
            <a:r>
              <a:rPr lang="es-ES_tradnl" sz="2800" dirty="0" err="1"/>
              <a:t>feien</a:t>
            </a:r>
            <a:r>
              <a:rPr lang="es-ES_tradnl" sz="2800" dirty="0"/>
              <a:t> </a:t>
            </a:r>
            <a:r>
              <a:rPr lang="es-ES_tradnl" sz="2800" dirty="0" err="1"/>
              <a:t>els</a:t>
            </a:r>
            <a:r>
              <a:rPr lang="es-ES_tradnl" sz="2800" dirty="0"/>
              <a:t> </a:t>
            </a:r>
            <a:r>
              <a:rPr lang="es-ES_tradnl" sz="2800" dirty="0" err="1"/>
              <a:t>espectacles</a:t>
            </a:r>
            <a:r>
              <a:rPr lang="es-ES_tradnl" sz="2800" dirty="0"/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9" t="-6" r="2749" b="27938"/>
          <a:stretch/>
        </p:blipFill>
        <p:spPr>
          <a:xfrm>
            <a:off x="6814492" y="1844824"/>
            <a:ext cx="4680520" cy="40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6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6000" dirty="0" err="1"/>
              <a:t>Caceres</a:t>
            </a:r>
            <a:endParaRPr lang="es-ES" sz="60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8" t="22827" r="6726" b="2508"/>
          <a:stretch/>
        </p:blipFill>
        <p:spPr>
          <a:xfrm>
            <a:off x="2494012" y="1628800"/>
            <a:ext cx="7452828" cy="4968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7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989956" y="1340768"/>
            <a:ext cx="8447013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500" dirty="0" err="1">
                <a:hlinkClick r:id="rId2"/>
              </a:rPr>
              <a:t>Kahoot</a:t>
            </a:r>
            <a:r>
              <a:rPr lang="es-ES" sz="2500" dirty="0">
                <a:hlinkClick r:id="rId2"/>
              </a:rPr>
              <a:t>:</a:t>
            </a:r>
          </a:p>
          <a:p>
            <a:endParaRPr lang="es-ES" sz="2500" dirty="0">
              <a:hlinkClick r:id="rId2"/>
            </a:endParaRPr>
          </a:p>
          <a:p>
            <a:r>
              <a:rPr lang="es-ES" sz="2500" dirty="0">
                <a:hlinkClick r:id="rId2"/>
              </a:rPr>
              <a:t>https://play.kahoot.it/#/lobby?quizId=6dc56961-e564-4427-bba0-d3c3c17a620f</a:t>
            </a:r>
            <a:endParaRPr lang="es-ES" sz="2500" dirty="0"/>
          </a:p>
          <a:p>
            <a:endParaRPr lang="es-ES" sz="2500" dirty="0"/>
          </a:p>
          <a:p>
            <a:r>
              <a:rPr lang="es-ES" sz="2500" dirty="0"/>
              <a:t>Batalla </a:t>
            </a:r>
            <a:r>
              <a:rPr lang="es-ES" sz="2500" dirty="0" err="1"/>
              <a:t>Gladiator</a:t>
            </a:r>
            <a:r>
              <a:rPr lang="es-ES" sz="2500" dirty="0"/>
              <a:t>: </a:t>
            </a:r>
            <a:r>
              <a:rPr lang="es-ES" sz="2500" dirty="0">
                <a:hlinkClick r:id="rId3"/>
              </a:rPr>
              <a:t>https://www.youtube.com/watch?v=Efk4JUVTVvE</a:t>
            </a:r>
            <a:endParaRPr lang="es-ES" sz="2500" dirty="0"/>
          </a:p>
          <a:p>
            <a:endParaRPr lang="es-ES" sz="2500" dirty="0"/>
          </a:p>
          <a:p>
            <a:endParaRPr lang="es-ES" sz="2500" dirty="0"/>
          </a:p>
          <a:p>
            <a:endParaRPr lang="es-ES" sz="2500" dirty="0"/>
          </a:p>
        </p:txBody>
      </p:sp>
    </p:spTree>
    <p:extLst>
      <p:ext uri="{BB962C8B-B14F-4D97-AF65-F5344CB8AC3E}">
        <p14:creationId xmlns:p14="http://schemas.microsoft.com/office/powerpoint/2010/main" val="292504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. Anfiteatro Segobriga">
            <a:hlinkClick r:id="" action="ppaction://media"/>
            <a:extLst>
              <a:ext uri="{FF2B5EF4-FFF2-40B4-BE49-F238E27FC236}">
                <a16:creationId xmlns:a16="http://schemas.microsoft.com/office/drawing/2014/main" id="{8075B06E-24C9-4D09-B9C2-B6CB59DFC6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88825" cy="685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8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es-ES_tradnl" sz="5400" dirty="0">
                <a:latin typeface="Consolas"/>
              </a:rPr>
              <a:t>El </a:t>
            </a:r>
            <a:r>
              <a:rPr lang="es-ES_tradnl" sz="5400" dirty="0" err="1">
                <a:latin typeface="Consolas"/>
              </a:rPr>
              <a:t>Colosseu</a:t>
            </a:r>
            <a:endParaRPr lang="es-ES_tradnl" sz="5400" b="0" i="0" dirty="0">
              <a:solidFill>
                <a:schemeClr val="tx1"/>
              </a:solidFill>
              <a:latin typeface="Consolas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65820" y="2070892"/>
            <a:ext cx="4248472" cy="3590356"/>
          </a:xfrm>
        </p:spPr>
        <p:txBody>
          <a:bodyPr>
            <a:normAutofit/>
          </a:bodyPr>
          <a:lstStyle/>
          <a:p>
            <a:r>
              <a:rPr lang="es-ES" sz="2800" dirty="0" err="1"/>
              <a:t>Amfiteatre</a:t>
            </a:r>
            <a:r>
              <a:rPr lang="es-ES" sz="2800" dirty="0"/>
              <a:t> </a:t>
            </a:r>
            <a:r>
              <a:rPr lang="es-ES" sz="2800" dirty="0" err="1"/>
              <a:t>més</a:t>
            </a:r>
            <a:r>
              <a:rPr lang="es-ES" sz="2800" dirty="0"/>
              <a:t> </a:t>
            </a:r>
            <a:r>
              <a:rPr lang="es-ES" sz="2800" dirty="0" err="1"/>
              <a:t>conegut</a:t>
            </a:r>
            <a:r>
              <a:rPr lang="es-ES" sz="2800" dirty="0"/>
              <a:t>. </a:t>
            </a:r>
          </a:p>
          <a:p>
            <a:pPr marL="0" indent="0">
              <a:buNone/>
            </a:pPr>
            <a:endParaRPr lang="es-ES" sz="2800" dirty="0"/>
          </a:p>
          <a:p>
            <a:pPr algn="just"/>
            <a:r>
              <a:rPr lang="es-ES" sz="2800" dirty="0"/>
              <a:t>Va </a:t>
            </a:r>
            <a:r>
              <a:rPr lang="es-ES" sz="2800" dirty="0" err="1"/>
              <a:t>rebre</a:t>
            </a:r>
            <a:r>
              <a:rPr lang="es-ES" sz="2800" dirty="0"/>
              <a:t> el </a:t>
            </a:r>
            <a:r>
              <a:rPr lang="es-ES" sz="2800" dirty="0" err="1"/>
              <a:t>nom</a:t>
            </a:r>
            <a:r>
              <a:rPr lang="es-ES" sz="2800" dirty="0"/>
              <a:t> de </a:t>
            </a:r>
            <a:r>
              <a:rPr lang="es-ES" sz="2800" dirty="0" err="1"/>
              <a:t>Colosseu</a:t>
            </a:r>
            <a:r>
              <a:rPr lang="es-ES" sz="2800" dirty="0"/>
              <a:t> a partir </a:t>
            </a:r>
            <a:r>
              <a:rPr lang="es-ES" sz="2800" dirty="0" err="1"/>
              <a:t>d’una</a:t>
            </a:r>
            <a:r>
              <a:rPr lang="es-ES" sz="2800" dirty="0"/>
              <a:t> estatua </a:t>
            </a:r>
            <a:r>
              <a:rPr lang="es-ES" sz="2800" dirty="0" err="1"/>
              <a:t>gegant</a:t>
            </a:r>
            <a:r>
              <a:rPr lang="es-ES" sz="2800" dirty="0"/>
              <a:t> de </a:t>
            </a:r>
            <a:r>
              <a:rPr lang="es-ES" sz="2800" dirty="0" err="1"/>
              <a:t>Neró</a:t>
            </a:r>
            <a:r>
              <a:rPr lang="es-ES" sz="2800" dirty="0"/>
              <a:t>, situada </a:t>
            </a:r>
            <a:r>
              <a:rPr lang="es-ES" sz="2800" dirty="0" err="1"/>
              <a:t>just</a:t>
            </a:r>
            <a:r>
              <a:rPr lang="es-ES" sz="2800" dirty="0"/>
              <a:t> al </a:t>
            </a:r>
            <a:r>
              <a:rPr lang="es-ES" sz="2800" dirty="0" err="1"/>
              <a:t>costat</a:t>
            </a:r>
            <a:r>
              <a:rPr lang="es-ES" sz="2800" dirty="0"/>
              <a:t> de </a:t>
            </a:r>
            <a:r>
              <a:rPr lang="es-ES" sz="2800" dirty="0" err="1"/>
              <a:t>l’amfiteatre</a:t>
            </a:r>
            <a:r>
              <a:rPr lang="es-ES" sz="2800" dirty="0"/>
              <a:t>. 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332" y="1916832"/>
            <a:ext cx="5472608" cy="4172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80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dirty="0" err="1"/>
              <a:t>Colosseu</a:t>
            </a:r>
            <a:r>
              <a:rPr lang="es-ES" sz="4800" dirty="0"/>
              <a:t> a </a:t>
            </a:r>
            <a:r>
              <a:rPr lang="es-ES" sz="4800" dirty="0" err="1"/>
              <a:t>l’actualitat</a:t>
            </a:r>
            <a:endParaRPr lang="es-ES" sz="4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81" y="1848779"/>
            <a:ext cx="6055719" cy="39604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4" t="13420" r="6702" b="2750"/>
          <a:stretch/>
        </p:blipFill>
        <p:spPr>
          <a:xfrm>
            <a:off x="6350000" y="1863451"/>
            <a:ext cx="5544616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6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en-US" sz="4800" dirty="0" err="1">
                <a:latin typeface="Consolas"/>
              </a:rPr>
              <a:t>Reconstrucció</a:t>
            </a:r>
            <a:r>
              <a:rPr lang="en-US" sz="4800" dirty="0">
                <a:latin typeface="Consolas"/>
              </a:rPr>
              <a:t> del </a:t>
            </a:r>
            <a:r>
              <a:rPr lang="en-US" sz="4800" dirty="0" err="1">
                <a:latin typeface="Consolas"/>
              </a:rPr>
              <a:t>Colosseu</a:t>
            </a:r>
            <a:br>
              <a:rPr lang="en-US" dirty="0">
                <a:latin typeface="Consolas"/>
              </a:rPr>
            </a:br>
            <a:endParaRPr lang="en-US" sz="3200" b="0" i="0" dirty="0">
              <a:solidFill>
                <a:schemeClr val="tx1"/>
              </a:solidFill>
              <a:latin typeface="Consolas"/>
              <a:ea typeface="+mj-ea"/>
              <a:cs typeface="+mj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7828" y="5999449"/>
            <a:ext cx="8784975" cy="577777"/>
          </a:xfrm>
        </p:spPr>
        <p:txBody>
          <a:bodyPr>
            <a:normAutofit fontScale="40000" lnSpcReduction="20000"/>
          </a:bodyPr>
          <a:lstStyle/>
          <a:p>
            <a:pPr>
              <a:buClr>
                <a:schemeClr val="tx1"/>
              </a:buClr>
              <a:buFont typeface="Wingdings"/>
              <a:buChar char="§"/>
            </a:pPr>
            <a:r>
              <a:rPr lang="es-ES_tradnl" sz="2900" dirty="0">
                <a:hlinkClick r:id="rId2"/>
              </a:rPr>
              <a:t>Https://www.youtube.com/watch?v=8sLy5VCMuKM</a:t>
            </a:r>
            <a:r>
              <a:rPr lang="es-ES_tradnl" sz="2900" dirty="0"/>
              <a:t> </a:t>
            </a:r>
            <a:r>
              <a:rPr lang="es-ES_tradnl" sz="2900" dirty="0" err="1"/>
              <a:t>reconstrucció</a:t>
            </a:r>
            <a:r>
              <a:rPr lang="es-ES_tradnl" sz="2900" dirty="0"/>
              <a:t> </a:t>
            </a:r>
            <a:r>
              <a:rPr lang="es-ES_tradnl" sz="2900" dirty="0" err="1"/>
              <a:t>colosseu</a:t>
            </a:r>
            <a:r>
              <a:rPr lang="es-ES_tradnl" sz="2900" dirty="0"/>
              <a:t>.</a:t>
            </a:r>
          </a:p>
          <a:p>
            <a:pPr>
              <a:buClr>
                <a:schemeClr val="tx1"/>
              </a:buClr>
              <a:buFont typeface="Wingdings"/>
              <a:buChar char="§"/>
            </a:pPr>
            <a:r>
              <a:rPr lang="es-ES_tradnl" sz="2900" dirty="0"/>
              <a:t>.</a:t>
            </a:r>
          </a:p>
          <a:p>
            <a:pPr marL="274320" indent="-274320" algn="l" defTabSz="9144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Wingdings"/>
              <a:buChar char="§"/>
            </a:pPr>
            <a:endParaRPr lang="en-US" sz="2400" b="0" i="0" dirty="0">
              <a:solidFill>
                <a:schemeClr val="tx1"/>
              </a:solidFill>
              <a:latin typeface="Corbel"/>
              <a:ea typeface="+mn-ea"/>
              <a:cs typeface="+mn-cs"/>
            </a:endParaRPr>
          </a:p>
          <a:p>
            <a:pPr marL="274320" indent="-274320" algn="l" defTabSz="914400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Wingdings"/>
              <a:buChar char="§"/>
            </a:pPr>
            <a:endParaRPr lang="en-US" sz="2400" b="0" i="0" dirty="0">
              <a:solidFill>
                <a:schemeClr val="tx1"/>
              </a:solidFill>
              <a:latin typeface="Corbel"/>
              <a:ea typeface="+mn-ea"/>
              <a:cs typeface="+mn-cs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726" y="1721425"/>
            <a:ext cx="6022057" cy="3916785"/>
          </a:xfrm>
        </p:spPr>
      </p:pic>
      <p:pic>
        <p:nvPicPr>
          <p:cNvPr id="8" name="Picture 8" descr="Coliseo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t="21487" r="2276"/>
          <a:stretch/>
        </p:blipFill>
        <p:spPr>
          <a:xfrm>
            <a:off x="189756" y="1721425"/>
            <a:ext cx="5904657" cy="3916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73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4800" dirty="0" err="1"/>
              <a:t>Estances</a:t>
            </a:r>
            <a:r>
              <a:rPr lang="es-ES" sz="4800" dirty="0"/>
              <a:t> </a:t>
            </a:r>
            <a:r>
              <a:rPr lang="es-ES" sz="4800" dirty="0" err="1"/>
              <a:t>subterrànies</a:t>
            </a:r>
            <a:endParaRPr lang="es-ES" sz="48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9" r="71564" b="-954"/>
          <a:stretch/>
        </p:blipFill>
        <p:spPr>
          <a:xfrm>
            <a:off x="2163960" y="1565109"/>
            <a:ext cx="2016224" cy="505200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4" t="2523" r="1014" b="20783"/>
          <a:stretch/>
        </p:blipFill>
        <p:spPr>
          <a:xfrm>
            <a:off x="4294212" y="1565109"/>
            <a:ext cx="6048672" cy="4981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6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Combats de </a:t>
            </a:r>
            <a:r>
              <a:rPr lang="en-US" sz="4800" dirty="0" err="1"/>
              <a:t>gladiadors</a:t>
            </a:r>
            <a:endParaRPr lang="en-US" sz="48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63" y="1772816"/>
            <a:ext cx="9867900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5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3892" y="332656"/>
            <a:ext cx="9143998" cy="1020762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Caceres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613" r="-12" b="9614"/>
          <a:stretch/>
        </p:blipFill>
        <p:spPr>
          <a:xfrm>
            <a:off x="1557908" y="1628800"/>
            <a:ext cx="9145016" cy="460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89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_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246D6E9-92F1-45A7-AC14-F118ED0693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pizarra (pantalla panorámica)</Template>
  <TotalTime>0</TotalTime>
  <Words>300</Words>
  <Application>Microsoft Office PowerPoint</Application>
  <PresentationFormat>Personalizado</PresentationFormat>
  <Paragraphs>55</Paragraphs>
  <Slides>32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6" baseType="lpstr">
      <vt:lpstr>Consolas</vt:lpstr>
      <vt:lpstr>Corbel</vt:lpstr>
      <vt:lpstr>Wingdings</vt:lpstr>
      <vt:lpstr>Chalkboard_16x9</vt:lpstr>
      <vt:lpstr>Amfiteatres romans</vt:lpstr>
      <vt:lpstr>Què és un amfiteatre?</vt:lpstr>
      <vt:lpstr>Com són els amfiteatres?</vt:lpstr>
      <vt:lpstr>El Colosseu</vt:lpstr>
      <vt:lpstr>Colosseu a l’actualitat</vt:lpstr>
      <vt:lpstr>Reconstrucció del Colosseu </vt:lpstr>
      <vt:lpstr>Estances subterrànies</vt:lpstr>
      <vt:lpstr>Combats de gladiadors</vt:lpstr>
      <vt:lpstr>Caceres</vt:lpstr>
      <vt:lpstr>Caceres</vt:lpstr>
      <vt:lpstr>Batalles navals</vt:lpstr>
      <vt:lpstr>Amfiteatre i teatre de Mèrida</vt:lpstr>
      <vt:lpstr>Amfiteatre Nimes</vt:lpstr>
      <vt:lpstr>Amfiteatre Verona</vt:lpstr>
      <vt:lpstr>Amfiteatre Verona II</vt:lpstr>
      <vt:lpstr>Amfiteatre Arles</vt:lpstr>
      <vt:lpstr>Amfiteatre El Jem (Tunísia)</vt:lpstr>
      <vt:lpstr>Amfiteatre Leptis Magna (Líbia)</vt:lpstr>
      <vt:lpstr>Colosseu de Roma</vt:lpstr>
      <vt:lpstr>Amfiteatre Tarragona</vt:lpstr>
      <vt:lpstr>  https://www.youtube.com/watch?v=Ys4axRGiU6Y  </vt:lpstr>
      <vt:lpstr>Els gladiadors</vt:lpstr>
      <vt:lpstr> Origen</vt:lpstr>
      <vt:lpstr>Els gladiadors</vt:lpstr>
      <vt:lpstr>Els jocs de l’amfiteatre</vt:lpstr>
      <vt:lpstr>Tipus de gladiadors</vt:lpstr>
      <vt:lpstr>Els combats</vt:lpstr>
      <vt:lpstr>Els combats</vt:lpstr>
      <vt:lpstr>AVE CAESAR! MORITURI TE SALUTANT!</vt:lpstr>
      <vt:lpstr>Caceres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2016-04-02T11:36:14Z</dcterms:created>
  <dcterms:modified xsi:type="dcterms:W3CDTF">2018-04-17T10:19:52Z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TC028048469991</vt:lpwstr>
  </property>
</Properties>
</file>