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1" r:id="rId2"/>
    <p:sldId id="262" r:id="rId3"/>
    <p:sldId id="263" r:id="rId4"/>
    <p:sldId id="271" r:id="rId5"/>
    <p:sldId id="265" r:id="rId6"/>
    <p:sldId id="270" r:id="rId7"/>
    <p:sldId id="273" r:id="rId8"/>
    <p:sldId id="274" r:id="rId9"/>
    <p:sldId id="275" r:id="rId10"/>
    <p:sldId id="280" r:id="rId11"/>
    <p:sldId id="281" r:id="rId12"/>
    <p:sldId id="282" r:id="rId13"/>
    <p:sldId id="283" r:id="rId14"/>
    <p:sldId id="284" r:id="rId15"/>
    <p:sldId id="277" r:id="rId16"/>
    <p:sldId id="278" r:id="rId17"/>
    <p:sldId id="279" r:id="rId18"/>
    <p:sldId id="264" r:id="rId19"/>
    <p:sldId id="256" r:id="rId20"/>
    <p:sldId id="257" r:id="rId21"/>
    <p:sldId id="258" r:id="rId22"/>
    <p:sldId id="259" r:id="rId23"/>
    <p:sldId id="260" r:id="rId2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81" d="100"/>
          <a:sy n="81" d="100"/>
        </p:scale>
        <p:origin x="-78" y="-702"/>
      </p:cViewPr>
      <p:guideLst>
        <p:guide orient="horz" pos="2160"/>
        <p:guide pos="3839"/>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13/11/2018</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‹Nº›</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13/11/2018</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‹Nº›</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19</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20</a:t>
            </a:fld>
            <a:endParaRPr lang="es-ES" dirty="0"/>
          </a:p>
        </p:txBody>
      </p:sp>
    </p:spTree>
    <p:extLst>
      <p:ext uri="{BB962C8B-B14F-4D97-AF65-F5344CB8AC3E}">
        <p14:creationId xmlns:p14="http://schemas.microsoft.com/office/powerpoint/2010/main" val="428567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13/11/2018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13/11/2018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13/11/2018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13/11/2018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13/11/2018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Editar los estilos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Editar los estilos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13/11/2018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13/11/2018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13/11/2018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Editar los estilos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13/11/2018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Editar los estilos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13/11/2018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‹Nº›</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13/11/2018</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‹Nº›</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BE7B0C-2EBB-4AB6-B64B-016B947138DB}"/>
              </a:ext>
            </a:extLst>
          </p:cNvPr>
          <p:cNvSpPr>
            <a:spLocks noGrp="1"/>
          </p:cNvSpPr>
          <p:nvPr>
            <p:ph type="ctrTitle"/>
          </p:nvPr>
        </p:nvSpPr>
        <p:spPr>
          <a:xfrm>
            <a:off x="1053852" y="1905000"/>
            <a:ext cx="9612561" cy="2667000"/>
          </a:xfrm>
        </p:spPr>
        <p:txBody>
          <a:bodyPr/>
          <a:lstStyle/>
          <a:p>
            <a:pPr algn="ctr"/>
            <a:r>
              <a:rPr lang="ca-ES" dirty="0"/>
              <a:t>La historiografia romana</a:t>
            </a:r>
          </a:p>
        </p:txBody>
      </p:sp>
      <p:sp>
        <p:nvSpPr>
          <p:cNvPr id="3" name="Subtítulo 2">
            <a:extLst>
              <a:ext uri="{FF2B5EF4-FFF2-40B4-BE49-F238E27FC236}">
                <a16:creationId xmlns:a16="http://schemas.microsoft.com/office/drawing/2014/main" xmlns="" id="{4F25672A-C87C-4160-8DF6-333E8C3F4B5F}"/>
              </a:ext>
            </a:extLst>
          </p:cNvPr>
          <p:cNvSpPr>
            <a:spLocks noGrp="1"/>
          </p:cNvSpPr>
          <p:nvPr>
            <p:ph type="subTitle" idx="1"/>
          </p:nvPr>
        </p:nvSpPr>
        <p:spPr/>
        <p:txBody>
          <a:bodyPr>
            <a:normAutofit/>
          </a:bodyPr>
          <a:lstStyle/>
          <a:p>
            <a:pPr algn="ctr"/>
            <a:r>
              <a:rPr lang="ca-ES" sz="4500" dirty="0"/>
              <a:t>Juli Cèsar i Tit </a:t>
            </a:r>
            <a:r>
              <a:rPr lang="ca-ES" sz="4500" dirty="0" err="1"/>
              <a:t>Livi</a:t>
            </a:r>
            <a:r>
              <a:rPr lang="ca-ES" sz="4500" dirty="0"/>
              <a:t> </a:t>
            </a:r>
          </a:p>
        </p:txBody>
      </p:sp>
    </p:spTree>
    <p:extLst>
      <p:ext uri="{BB962C8B-B14F-4D97-AF65-F5344CB8AC3E}">
        <p14:creationId xmlns:p14="http://schemas.microsoft.com/office/powerpoint/2010/main" val="22699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3" descr="Recorte de pantall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6323" y="3376614"/>
            <a:ext cx="7618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n 6"/>
          <p:cNvPicPr>
            <a:picLocks noChangeAspect="1"/>
          </p:cNvPicPr>
          <p:nvPr/>
        </p:nvPicPr>
        <p:blipFill>
          <a:blip r:embed="rId3">
            <a:extLst>
              <a:ext uri="{28A0092B-C50C-407E-A947-70E740481C1C}">
                <a14:useLocalDpi xmlns:a14="http://schemas.microsoft.com/office/drawing/2010/main" val="0"/>
              </a:ext>
            </a:extLst>
          </a:blip>
          <a:srcRect l="4453" t="3368" r="4076" b="42490"/>
          <a:stretch>
            <a:fillRect/>
          </a:stretch>
        </p:blipFill>
        <p:spPr bwMode="auto">
          <a:xfrm>
            <a:off x="1909266" y="1"/>
            <a:ext cx="8025896"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107922" y="228600"/>
            <a:ext cx="1558519" cy="584200"/>
          </a:xfrm>
          <a:prstGeom prst="rect">
            <a:avLst/>
          </a:prstGeom>
          <a:noFill/>
        </p:spPr>
        <p:txBody>
          <a:bodyPr>
            <a:spAutoFit/>
          </a:bodyPr>
          <a:lstStyle/>
          <a:p>
            <a:pPr eaLnBrk="1" fontAlgn="auto" hangingPunct="1">
              <a:spcBef>
                <a:spcPts val="0"/>
              </a:spcBef>
              <a:spcAft>
                <a:spcPts val="0"/>
              </a:spcAft>
              <a:defRPr/>
            </a:pPr>
            <a:r>
              <a:rPr lang="es-ES" sz="3200" b="1" dirty="0">
                <a:solidFill>
                  <a:schemeClr val="accent4"/>
                </a:solidFill>
                <a:latin typeface="+mn-lt"/>
              </a:rPr>
              <a:t>MAPA 1</a:t>
            </a:r>
          </a:p>
        </p:txBody>
      </p:sp>
    </p:spTree>
    <p:extLst>
      <p:ext uri="{BB962C8B-B14F-4D97-AF65-F5344CB8AC3E}">
        <p14:creationId xmlns:p14="http://schemas.microsoft.com/office/powerpoint/2010/main" val="2012895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p:cNvPicPr>
            <a:picLocks noChangeAspect="1"/>
          </p:cNvPicPr>
          <p:nvPr/>
        </p:nvPicPr>
        <p:blipFill>
          <a:blip r:embed="rId2">
            <a:extLst>
              <a:ext uri="{28A0092B-C50C-407E-A947-70E740481C1C}">
                <a14:useLocalDpi xmlns:a14="http://schemas.microsoft.com/office/drawing/2010/main" val="0"/>
              </a:ext>
            </a:extLst>
          </a:blip>
          <a:srcRect l="4964" t="3139" r="4593" b="42352"/>
          <a:stretch>
            <a:fillRect/>
          </a:stretch>
        </p:blipFill>
        <p:spPr bwMode="auto">
          <a:xfrm>
            <a:off x="2044168" y="0"/>
            <a:ext cx="7817989"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20619" y="134938"/>
            <a:ext cx="1923549" cy="862012"/>
          </a:xfrm>
          <a:prstGeom prst="rect">
            <a:avLst/>
          </a:prstGeom>
          <a:noFill/>
        </p:spPr>
        <p:txBody>
          <a:bodyPr>
            <a:spAutoFit/>
          </a:bodyPr>
          <a:lstStyle/>
          <a:p>
            <a:pPr algn="ctr" eaLnBrk="1" fontAlgn="auto" hangingPunct="1">
              <a:spcBef>
                <a:spcPts val="0"/>
              </a:spcBef>
              <a:spcAft>
                <a:spcPts val="0"/>
              </a:spcAft>
              <a:defRPr/>
            </a:pPr>
            <a:r>
              <a:rPr lang="es-ES" sz="3200" b="1" dirty="0">
                <a:solidFill>
                  <a:schemeClr val="accent4"/>
                </a:solidFill>
                <a:latin typeface="+mn-lt"/>
              </a:rPr>
              <a:t>MAPA 2</a:t>
            </a:r>
          </a:p>
          <a:p>
            <a:pPr eaLnBrk="1" fontAlgn="auto" hangingPunct="1">
              <a:spcBef>
                <a:spcPts val="0"/>
              </a:spcBef>
              <a:spcAft>
                <a:spcPts val="0"/>
              </a:spcAft>
              <a:defRPr/>
            </a:pPr>
            <a:endParaRPr lang="es-ES" dirty="0">
              <a:latin typeface="+mn-lt"/>
            </a:endParaRPr>
          </a:p>
        </p:txBody>
      </p:sp>
    </p:spTree>
    <p:extLst>
      <p:ext uri="{BB962C8B-B14F-4D97-AF65-F5344CB8AC3E}">
        <p14:creationId xmlns:p14="http://schemas.microsoft.com/office/powerpoint/2010/main" val="1477547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normAutofit fontScale="90000"/>
          </a:bodyPr>
          <a:lstStyle/>
          <a:p>
            <a:pPr algn="ctr"/>
            <a:r>
              <a:rPr lang="es-ES" sz="4000" smtClean="0"/>
              <a:t>Frase cèlebre de Cèsar: VENI, VIDI, VICI</a:t>
            </a:r>
          </a:p>
        </p:txBody>
      </p:sp>
      <p:pic>
        <p:nvPicPr>
          <p:cNvPr id="1843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8460" y="2159001"/>
            <a:ext cx="490727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760215" y="2616201"/>
            <a:ext cx="5216753" cy="2678113"/>
          </a:xfrm>
          <a:prstGeom prst="rect">
            <a:avLst/>
          </a:prstGeom>
          <a:noFill/>
        </p:spPr>
        <p:txBody>
          <a:bodyPr>
            <a:spAutoFit/>
          </a:bodyPr>
          <a:lstStyle/>
          <a:p>
            <a:pPr marL="342900" indent="-342900" eaLnBrk="1" fontAlgn="auto" hangingPunct="1">
              <a:spcBef>
                <a:spcPts val="0"/>
              </a:spcBef>
              <a:spcAft>
                <a:spcPts val="0"/>
              </a:spcAft>
              <a:buFont typeface="Wingdings" panose="05000000000000000000" pitchFamily="2" charset="2"/>
              <a:buChar char="Ø"/>
              <a:defRPr/>
            </a:pPr>
            <a:r>
              <a:rPr lang="es-ES" sz="2400" b="1" i="1" dirty="0" err="1">
                <a:solidFill>
                  <a:schemeClr val="accent3"/>
                </a:solidFill>
                <a:latin typeface="+mn-lt"/>
              </a:rPr>
              <a:t>Veni</a:t>
            </a:r>
            <a:r>
              <a:rPr lang="es-ES" sz="2400" b="1" i="1" dirty="0">
                <a:solidFill>
                  <a:schemeClr val="accent3"/>
                </a:solidFill>
                <a:latin typeface="+mn-lt"/>
              </a:rPr>
              <a:t>, </a:t>
            </a:r>
            <a:r>
              <a:rPr lang="es-ES" sz="2400" b="1" i="1" dirty="0" err="1">
                <a:solidFill>
                  <a:schemeClr val="accent3"/>
                </a:solidFill>
                <a:latin typeface="+mn-lt"/>
              </a:rPr>
              <a:t>vidi</a:t>
            </a:r>
            <a:r>
              <a:rPr lang="es-ES" sz="2400" b="1" i="1" dirty="0">
                <a:solidFill>
                  <a:schemeClr val="accent3"/>
                </a:solidFill>
                <a:latin typeface="+mn-lt"/>
              </a:rPr>
              <a:t>, </a:t>
            </a:r>
            <a:r>
              <a:rPr lang="es-ES" sz="2400" b="1" i="1" dirty="0" err="1">
                <a:solidFill>
                  <a:schemeClr val="accent3"/>
                </a:solidFill>
                <a:latin typeface="+mn-lt"/>
              </a:rPr>
              <a:t>vici</a:t>
            </a:r>
            <a:r>
              <a:rPr lang="es-ES" sz="2400" dirty="0">
                <a:latin typeface="+mn-lt"/>
              </a:rPr>
              <a:t> (</a:t>
            </a:r>
            <a:r>
              <a:rPr lang="es-ES" sz="2400" i="1" dirty="0" err="1">
                <a:solidFill>
                  <a:schemeClr val="tx2"/>
                </a:solidFill>
                <a:latin typeface="+mn-lt"/>
              </a:rPr>
              <a:t>vaig</a:t>
            </a:r>
            <a:r>
              <a:rPr lang="es-ES" sz="2400" i="1" dirty="0">
                <a:solidFill>
                  <a:schemeClr val="tx2"/>
                </a:solidFill>
                <a:latin typeface="+mn-lt"/>
              </a:rPr>
              <a:t> arribar, </a:t>
            </a:r>
            <a:r>
              <a:rPr lang="es-ES" sz="2400" i="1" dirty="0" err="1">
                <a:solidFill>
                  <a:schemeClr val="tx2"/>
                </a:solidFill>
                <a:latin typeface="+mn-lt"/>
              </a:rPr>
              <a:t>vaig</a:t>
            </a:r>
            <a:r>
              <a:rPr lang="es-ES" sz="2400" i="1" dirty="0">
                <a:solidFill>
                  <a:schemeClr val="tx2"/>
                </a:solidFill>
                <a:latin typeface="+mn-lt"/>
              </a:rPr>
              <a:t> </a:t>
            </a:r>
            <a:r>
              <a:rPr lang="es-ES" sz="2400" i="1" dirty="0" err="1">
                <a:solidFill>
                  <a:schemeClr val="tx2"/>
                </a:solidFill>
                <a:latin typeface="+mn-lt"/>
              </a:rPr>
              <a:t>veure</a:t>
            </a:r>
            <a:r>
              <a:rPr lang="es-ES" sz="2400" i="1" dirty="0">
                <a:solidFill>
                  <a:schemeClr val="tx2"/>
                </a:solidFill>
                <a:latin typeface="+mn-lt"/>
              </a:rPr>
              <a:t>, </a:t>
            </a:r>
            <a:r>
              <a:rPr lang="es-ES" sz="2400" i="1" dirty="0" err="1">
                <a:solidFill>
                  <a:schemeClr val="tx2"/>
                </a:solidFill>
                <a:latin typeface="+mn-lt"/>
              </a:rPr>
              <a:t>vaig</a:t>
            </a:r>
            <a:r>
              <a:rPr lang="es-ES" sz="2400" i="1" dirty="0">
                <a:solidFill>
                  <a:schemeClr val="tx2"/>
                </a:solidFill>
                <a:latin typeface="+mn-lt"/>
              </a:rPr>
              <a:t> </a:t>
            </a:r>
            <a:r>
              <a:rPr lang="es-ES" sz="2400" i="1" dirty="0" err="1">
                <a:solidFill>
                  <a:schemeClr val="tx2"/>
                </a:solidFill>
                <a:latin typeface="+mn-lt"/>
              </a:rPr>
              <a:t>vèncer</a:t>
            </a:r>
            <a:r>
              <a:rPr lang="es-ES" sz="2400" dirty="0">
                <a:solidFill>
                  <a:schemeClr val="tx2"/>
                </a:solidFill>
                <a:latin typeface="+mn-lt"/>
              </a:rPr>
              <a:t>) </a:t>
            </a:r>
            <a:r>
              <a:rPr lang="es-ES" sz="2400" dirty="0" err="1">
                <a:solidFill>
                  <a:schemeClr val="tx2"/>
                </a:solidFill>
                <a:latin typeface="+mn-lt"/>
              </a:rPr>
              <a:t>és</a:t>
            </a:r>
            <a:r>
              <a:rPr lang="es-ES" sz="2400" dirty="0">
                <a:solidFill>
                  <a:schemeClr val="tx2"/>
                </a:solidFill>
                <a:latin typeface="+mn-lt"/>
              </a:rPr>
              <a:t> una </a:t>
            </a:r>
            <a:r>
              <a:rPr lang="es-ES" sz="2400" dirty="0" err="1">
                <a:solidFill>
                  <a:schemeClr val="tx2"/>
                </a:solidFill>
                <a:latin typeface="+mn-lt"/>
              </a:rPr>
              <a:t>locució</a:t>
            </a:r>
            <a:r>
              <a:rPr lang="es-ES" sz="2400" dirty="0">
                <a:solidFill>
                  <a:schemeClr val="tx2"/>
                </a:solidFill>
                <a:latin typeface="+mn-lt"/>
              </a:rPr>
              <a:t> </a:t>
            </a:r>
            <a:r>
              <a:rPr lang="es-ES" sz="2400" dirty="0" err="1">
                <a:solidFill>
                  <a:schemeClr val="tx2"/>
                </a:solidFill>
                <a:latin typeface="+mn-lt"/>
              </a:rPr>
              <a:t>llatina</a:t>
            </a:r>
            <a:r>
              <a:rPr lang="es-ES" sz="2400" dirty="0">
                <a:solidFill>
                  <a:schemeClr val="tx2"/>
                </a:solidFill>
                <a:latin typeface="+mn-lt"/>
              </a:rPr>
              <a:t>  pronunciada per </a:t>
            </a:r>
            <a:r>
              <a:rPr lang="es-ES" sz="2400" dirty="0" err="1">
                <a:solidFill>
                  <a:schemeClr val="tx2"/>
                </a:solidFill>
                <a:latin typeface="+mn-lt"/>
              </a:rPr>
              <a:t>Juli</a:t>
            </a:r>
            <a:r>
              <a:rPr lang="es-ES" sz="2400" dirty="0">
                <a:solidFill>
                  <a:schemeClr val="tx2"/>
                </a:solidFill>
                <a:latin typeface="+mn-lt"/>
              </a:rPr>
              <a:t> </a:t>
            </a:r>
            <a:r>
              <a:rPr lang="es-ES" sz="2400" dirty="0" err="1">
                <a:solidFill>
                  <a:schemeClr val="tx2"/>
                </a:solidFill>
                <a:latin typeface="+mn-lt"/>
              </a:rPr>
              <a:t>Cèsar</a:t>
            </a:r>
            <a:r>
              <a:rPr lang="es-ES" sz="2400" dirty="0">
                <a:solidFill>
                  <a:schemeClr val="tx2"/>
                </a:solidFill>
                <a:latin typeface="+mn-lt"/>
              </a:rPr>
              <a:t>, </a:t>
            </a:r>
            <a:r>
              <a:rPr lang="es-ES" sz="2400" dirty="0" err="1">
                <a:solidFill>
                  <a:schemeClr val="tx2"/>
                </a:solidFill>
                <a:latin typeface="+mn-lt"/>
              </a:rPr>
              <a:t>l'any</a:t>
            </a:r>
            <a:r>
              <a:rPr lang="es-ES" sz="2400" dirty="0">
                <a:solidFill>
                  <a:schemeClr val="tx2"/>
                </a:solidFill>
                <a:latin typeface="+mn-lt"/>
              </a:rPr>
              <a:t> 47 </a:t>
            </a:r>
            <a:r>
              <a:rPr lang="es-ES" sz="2400" dirty="0" err="1">
                <a:solidFill>
                  <a:schemeClr val="tx2"/>
                </a:solidFill>
                <a:latin typeface="+mn-lt"/>
              </a:rPr>
              <a:t>a.C</a:t>
            </a:r>
            <a:r>
              <a:rPr lang="es-ES" sz="2400" dirty="0">
                <a:solidFill>
                  <a:schemeClr val="tx2"/>
                </a:solidFill>
                <a:latin typeface="+mn-lt"/>
              </a:rPr>
              <a:t> , </a:t>
            </a:r>
            <a:r>
              <a:rPr lang="es-ES" sz="2400" dirty="0" err="1">
                <a:solidFill>
                  <a:schemeClr val="tx2"/>
                </a:solidFill>
                <a:latin typeface="+mn-lt"/>
              </a:rPr>
              <a:t>davant</a:t>
            </a:r>
            <a:r>
              <a:rPr lang="es-ES" sz="2400" dirty="0">
                <a:solidFill>
                  <a:schemeClr val="tx2"/>
                </a:solidFill>
                <a:latin typeface="+mn-lt"/>
              </a:rPr>
              <a:t> del </a:t>
            </a:r>
            <a:r>
              <a:rPr lang="es-ES" sz="2400" dirty="0" err="1">
                <a:solidFill>
                  <a:schemeClr val="tx2"/>
                </a:solidFill>
                <a:latin typeface="+mn-lt"/>
              </a:rPr>
              <a:t>Senat</a:t>
            </a:r>
            <a:r>
              <a:rPr lang="es-ES" sz="2400" dirty="0">
                <a:solidFill>
                  <a:schemeClr val="tx2"/>
                </a:solidFill>
                <a:latin typeface="+mn-lt"/>
              </a:rPr>
              <a:t> </a:t>
            </a:r>
            <a:r>
              <a:rPr lang="es-ES" sz="2400" dirty="0" err="1">
                <a:solidFill>
                  <a:schemeClr val="tx2"/>
                </a:solidFill>
                <a:latin typeface="+mn-lt"/>
              </a:rPr>
              <a:t>romà</a:t>
            </a:r>
            <a:r>
              <a:rPr lang="es-ES" sz="2400" dirty="0">
                <a:solidFill>
                  <a:schemeClr val="tx2"/>
                </a:solidFill>
                <a:latin typeface="+mn-lt"/>
              </a:rPr>
              <a:t> </a:t>
            </a:r>
            <a:r>
              <a:rPr lang="es-ES" sz="2400" dirty="0" err="1">
                <a:solidFill>
                  <a:schemeClr val="tx2"/>
                </a:solidFill>
                <a:latin typeface="+mn-lt"/>
              </a:rPr>
              <a:t>descrivint</a:t>
            </a:r>
            <a:r>
              <a:rPr lang="es-ES" sz="2400" dirty="0">
                <a:solidFill>
                  <a:schemeClr val="tx2"/>
                </a:solidFill>
                <a:latin typeface="+mn-lt"/>
              </a:rPr>
              <a:t> la </a:t>
            </a:r>
            <a:r>
              <a:rPr lang="es-ES" sz="2400" dirty="0" err="1">
                <a:solidFill>
                  <a:schemeClr val="tx2"/>
                </a:solidFill>
                <a:latin typeface="+mn-lt"/>
              </a:rPr>
              <a:t>seva</a:t>
            </a:r>
            <a:r>
              <a:rPr lang="es-ES" sz="2400" dirty="0">
                <a:solidFill>
                  <a:schemeClr val="tx2"/>
                </a:solidFill>
                <a:latin typeface="+mn-lt"/>
              </a:rPr>
              <a:t> </a:t>
            </a:r>
            <a:r>
              <a:rPr lang="es-ES" sz="2400" dirty="0" err="1">
                <a:solidFill>
                  <a:schemeClr val="tx2"/>
                </a:solidFill>
                <a:latin typeface="+mn-lt"/>
              </a:rPr>
              <a:t>victòria</a:t>
            </a:r>
            <a:r>
              <a:rPr lang="es-ES" sz="2400" dirty="0">
                <a:solidFill>
                  <a:schemeClr val="tx2"/>
                </a:solidFill>
                <a:latin typeface="+mn-lt"/>
              </a:rPr>
              <a:t> </a:t>
            </a:r>
            <a:r>
              <a:rPr lang="es-ES" sz="2400" dirty="0" err="1">
                <a:solidFill>
                  <a:schemeClr val="tx2"/>
                </a:solidFill>
                <a:latin typeface="+mn-lt"/>
              </a:rPr>
              <a:t>recent</a:t>
            </a:r>
            <a:r>
              <a:rPr lang="es-ES" sz="2400" dirty="0">
                <a:solidFill>
                  <a:schemeClr val="tx2"/>
                </a:solidFill>
                <a:latin typeface="+mn-lt"/>
              </a:rPr>
              <a:t> a la batalla contra </a:t>
            </a:r>
            <a:r>
              <a:rPr lang="es-ES" sz="2400" dirty="0" err="1">
                <a:solidFill>
                  <a:schemeClr val="tx2"/>
                </a:solidFill>
                <a:latin typeface="+mn-lt"/>
              </a:rPr>
              <a:t>Farnaces</a:t>
            </a:r>
            <a:r>
              <a:rPr lang="es-ES" sz="2400" dirty="0">
                <a:solidFill>
                  <a:schemeClr val="tx2"/>
                </a:solidFill>
                <a:latin typeface="+mn-lt"/>
              </a:rPr>
              <a:t>, </a:t>
            </a:r>
            <a:r>
              <a:rPr lang="es-ES" sz="2400" dirty="0" err="1">
                <a:solidFill>
                  <a:schemeClr val="tx2"/>
                </a:solidFill>
                <a:latin typeface="+mn-lt"/>
              </a:rPr>
              <a:t>rei</a:t>
            </a:r>
            <a:r>
              <a:rPr lang="es-ES" sz="2400" dirty="0">
                <a:solidFill>
                  <a:schemeClr val="tx2"/>
                </a:solidFill>
                <a:latin typeface="+mn-lt"/>
              </a:rPr>
              <a:t> del Pont. </a:t>
            </a:r>
          </a:p>
        </p:txBody>
      </p:sp>
    </p:spTree>
    <p:extLst>
      <p:ext uri="{BB962C8B-B14F-4D97-AF65-F5344CB8AC3E}">
        <p14:creationId xmlns:p14="http://schemas.microsoft.com/office/powerpoint/2010/main" val="3792160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p:cNvPicPr>
            <a:picLocks noChangeAspect="1"/>
          </p:cNvPicPr>
          <p:nvPr/>
        </p:nvPicPr>
        <p:blipFill>
          <a:blip r:embed="rId2">
            <a:extLst>
              <a:ext uri="{28A0092B-C50C-407E-A947-70E740481C1C}">
                <a14:useLocalDpi xmlns:a14="http://schemas.microsoft.com/office/drawing/2010/main" val="0"/>
              </a:ext>
            </a:extLst>
          </a:blip>
          <a:srcRect l="4964" t="4314" r="4591" b="42354"/>
          <a:stretch>
            <a:fillRect/>
          </a:stretch>
        </p:blipFill>
        <p:spPr bwMode="auto">
          <a:xfrm>
            <a:off x="1841021" y="-53975"/>
            <a:ext cx="828141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07923" y="161925"/>
            <a:ext cx="1572803" cy="584200"/>
          </a:xfrm>
          <a:prstGeom prst="rect">
            <a:avLst/>
          </a:prstGeom>
          <a:noFill/>
        </p:spPr>
        <p:txBody>
          <a:bodyPr>
            <a:spAutoFit/>
          </a:bodyPr>
          <a:lstStyle/>
          <a:p>
            <a:pPr eaLnBrk="1" fontAlgn="auto" hangingPunct="1">
              <a:spcBef>
                <a:spcPts val="0"/>
              </a:spcBef>
              <a:spcAft>
                <a:spcPts val="0"/>
              </a:spcAft>
              <a:defRPr/>
            </a:pPr>
            <a:r>
              <a:rPr lang="es-ES" sz="3200" b="1" dirty="0">
                <a:solidFill>
                  <a:schemeClr val="accent4"/>
                </a:solidFill>
                <a:latin typeface="+mn-lt"/>
              </a:rPr>
              <a:t>MAPA 3</a:t>
            </a:r>
          </a:p>
        </p:txBody>
      </p:sp>
    </p:spTree>
    <p:extLst>
      <p:ext uri="{BB962C8B-B14F-4D97-AF65-F5344CB8AC3E}">
        <p14:creationId xmlns:p14="http://schemas.microsoft.com/office/powerpoint/2010/main" val="260098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pPr algn="ctr"/>
            <a:r>
              <a:rPr lang="es-ES" sz="4800" smtClean="0"/>
              <a:t>La segona guerra civil</a:t>
            </a:r>
            <a:r>
              <a:rPr lang="es-ES" sz="2800" smtClean="0"/>
              <a:t>: </a:t>
            </a:r>
            <a:br>
              <a:rPr lang="es-ES" sz="2800" smtClean="0"/>
            </a:br>
            <a:r>
              <a:rPr lang="es-ES" sz="2800" smtClean="0"/>
              <a:t>Juli Cèsar contra Pompeu</a:t>
            </a:r>
            <a:endParaRPr lang="es-ES" smtClean="0"/>
          </a:p>
        </p:txBody>
      </p:sp>
      <p:sp>
        <p:nvSpPr>
          <p:cNvPr id="3" name="Marcador de contenido 2"/>
          <p:cNvSpPr>
            <a:spLocks noGrp="1"/>
          </p:cNvSpPr>
          <p:nvPr>
            <p:ph idx="1"/>
          </p:nvPr>
        </p:nvSpPr>
        <p:spPr>
          <a:xfrm>
            <a:off x="1279192" y="2181226"/>
            <a:ext cx="10239883" cy="4676775"/>
          </a:xfrm>
        </p:spPr>
        <p:txBody>
          <a:bodyPr rtlCol="0">
            <a:normAutofit/>
          </a:bodyPr>
          <a:lstStyle/>
          <a:p>
            <a:pPr fontAlgn="auto">
              <a:spcAft>
                <a:spcPts val="0"/>
              </a:spcAft>
              <a:buFont typeface="Wingdings" pitchFamily="2" charset="2"/>
              <a:buChar char="Ø"/>
              <a:defRPr/>
            </a:pPr>
            <a:r>
              <a:rPr lang="ca-ES" altLang="es-ES" sz="3600" dirty="0"/>
              <a:t>CONSEQÜÈNCIA derrota de Pompeu: La dictadura de Cèsar.</a:t>
            </a:r>
          </a:p>
          <a:p>
            <a:pPr marL="0" indent="0" fontAlgn="auto">
              <a:spcAft>
                <a:spcPts val="0"/>
              </a:spcAft>
              <a:buFont typeface="Wingdings" pitchFamily="2" charset="2"/>
              <a:buNone/>
              <a:defRPr/>
            </a:pPr>
            <a:endParaRPr lang="ca-ES" altLang="es-ES" sz="3600" dirty="0"/>
          </a:p>
          <a:p>
            <a:pPr fontAlgn="auto">
              <a:spcAft>
                <a:spcPts val="0"/>
              </a:spcAft>
              <a:buFont typeface="Wingdings" pitchFamily="2" charset="2"/>
              <a:buChar char="Ø"/>
              <a:defRPr/>
            </a:pPr>
            <a:r>
              <a:rPr lang="ca-ES" altLang="es-ES" sz="3600" dirty="0"/>
              <a:t>L’any 45 aC. Cèsar controla tota Roma i introdueix reformes importants: el calendari julià, la concessió de ciutadania als habitants de la </a:t>
            </a:r>
            <a:r>
              <a:rPr lang="ca-ES" altLang="es-ES" sz="3600" dirty="0" err="1"/>
              <a:t>Gàl·lia</a:t>
            </a:r>
            <a:r>
              <a:rPr lang="ca-ES" altLang="es-ES" sz="3600" dirty="0"/>
              <a:t> i Hispània, etc.</a:t>
            </a:r>
          </a:p>
          <a:p>
            <a:pPr fontAlgn="auto">
              <a:spcAft>
                <a:spcPts val="0"/>
              </a:spcAft>
              <a:buFont typeface="Wingdings" pitchFamily="2" charset="2"/>
              <a:buChar char="Ø"/>
              <a:defRPr/>
            </a:pPr>
            <a:endParaRPr lang="ca-ES" altLang="es-ES" sz="3600" dirty="0"/>
          </a:p>
          <a:p>
            <a:pPr fontAlgn="auto">
              <a:spcAft>
                <a:spcPts val="0"/>
              </a:spcAft>
              <a:defRPr/>
            </a:pPr>
            <a:endParaRPr lang="es-ES" dirty="0"/>
          </a:p>
        </p:txBody>
      </p:sp>
    </p:spTree>
    <p:extLst>
      <p:ext uri="{BB962C8B-B14F-4D97-AF65-F5344CB8AC3E}">
        <p14:creationId xmlns:p14="http://schemas.microsoft.com/office/powerpoint/2010/main" val="708749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xmlns="" id="{75049B6A-0503-4D51-BCA8-A8100D647232}"/>
              </a:ext>
            </a:extLst>
          </p:cNvPr>
          <p:cNvSpPr>
            <a:spLocks noGrp="1"/>
          </p:cNvSpPr>
          <p:nvPr>
            <p:ph type="title"/>
          </p:nvPr>
        </p:nvSpPr>
        <p:spPr/>
        <p:txBody>
          <a:bodyPr/>
          <a:lstStyle/>
          <a:p>
            <a:pPr algn="ctr"/>
            <a:r>
              <a:rPr lang="es-ES" altLang="es-ES" sz="4399"/>
              <a:t>Assassinat de Juli Cèsar</a:t>
            </a:r>
          </a:p>
        </p:txBody>
      </p:sp>
      <p:sp>
        <p:nvSpPr>
          <p:cNvPr id="21507" name="Marcador de contenido 2">
            <a:extLst>
              <a:ext uri="{FF2B5EF4-FFF2-40B4-BE49-F238E27FC236}">
                <a16:creationId xmlns:a16="http://schemas.microsoft.com/office/drawing/2014/main" xmlns="" id="{984434A9-9E4E-4075-889B-457DB2C35AB5}"/>
              </a:ext>
            </a:extLst>
          </p:cNvPr>
          <p:cNvSpPr>
            <a:spLocks noGrp="1"/>
          </p:cNvSpPr>
          <p:nvPr>
            <p:ph idx="1"/>
          </p:nvPr>
        </p:nvSpPr>
        <p:spPr>
          <a:xfrm>
            <a:off x="436450" y="2560864"/>
            <a:ext cx="4781891" cy="3318598"/>
          </a:xfrm>
        </p:spPr>
        <p:txBody>
          <a:bodyPr/>
          <a:lstStyle/>
          <a:p>
            <a:pPr algn="just"/>
            <a:r>
              <a:rPr lang="ca-ES" altLang="es-ES" sz="2799"/>
              <a:t>Els partidaris de la República s’alarmen perquè una sola persona controla tant de poder i es forma un complot que culmina amb </a:t>
            </a:r>
            <a:r>
              <a:rPr lang="ca-ES" altLang="es-ES" sz="2799">
                <a:solidFill>
                  <a:schemeClr val="accent2"/>
                </a:solidFill>
              </a:rPr>
              <a:t>l’assassinat de Juli Cèsar</a:t>
            </a:r>
            <a:r>
              <a:rPr lang="ca-ES" altLang="es-ES" sz="2799"/>
              <a:t> (a les idus de Març del 44 a.C)</a:t>
            </a:r>
          </a:p>
          <a:p>
            <a:endParaRPr lang="ca-ES" altLang="es-ES" sz="2399"/>
          </a:p>
          <a:p>
            <a:endParaRPr lang="es-ES" altLang="es-ES"/>
          </a:p>
        </p:txBody>
      </p:sp>
      <p:pic>
        <p:nvPicPr>
          <p:cNvPr id="21508" name="Imagen 3">
            <a:extLst>
              <a:ext uri="{FF2B5EF4-FFF2-40B4-BE49-F238E27FC236}">
                <a16:creationId xmlns:a16="http://schemas.microsoft.com/office/drawing/2014/main" xmlns="" id="{14BFE5E6-79D7-4625-B985-C026275001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5172" y="2403742"/>
            <a:ext cx="4793001" cy="389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a:extLst>
              <a:ext uri="{FF2B5EF4-FFF2-40B4-BE49-F238E27FC236}">
                <a16:creationId xmlns:a16="http://schemas.microsoft.com/office/drawing/2014/main" xmlns="" id="{E85C2B2F-72CD-4871-9B9B-5B8A80EAAE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037" y="134208"/>
            <a:ext cx="9522520" cy="67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1">
            <a:extLst>
              <a:ext uri="{FF2B5EF4-FFF2-40B4-BE49-F238E27FC236}">
                <a16:creationId xmlns:a16="http://schemas.microsoft.com/office/drawing/2014/main" xmlns="" id="{7777937C-6B0D-4E24-9FF4-7EDC8802AE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969" y="142144"/>
            <a:ext cx="10927092" cy="652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9886AC-2FE6-4174-9C9E-2BD8807F0AB7}"/>
              </a:ext>
            </a:extLst>
          </p:cNvPr>
          <p:cNvSpPr>
            <a:spLocks noGrp="1"/>
          </p:cNvSpPr>
          <p:nvPr>
            <p:ph type="title"/>
          </p:nvPr>
        </p:nvSpPr>
        <p:spPr/>
        <p:txBody>
          <a:bodyPr/>
          <a:lstStyle/>
          <a:p>
            <a:pPr algn="ctr"/>
            <a:r>
              <a:rPr lang="ca-ES" dirty="0"/>
              <a:t>OBRA DE JULI CÈSAR</a:t>
            </a:r>
          </a:p>
        </p:txBody>
      </p:sp>
      <p:sp>
        <p:nvSpPr>
          <p:cNvPr id="3" name="Marcador de contenido 2">
            <a:extLst>
              <a:ext uri="{FF2B5EF4-FFF2-40B4-BE49-F238E27FC236}">
                <a16:creationId xmlns:a16="http://schemas.microsoft.com/office/drawing/2014/main" xmlns="" id="{8C8F65E8-B3A6-4A4D-90E0-70A0B6F05683}"/>
              </a:ext>
            </a:extLst>
          </p:cNvPr>
          <p:cNvSpPr>
            <a:spLocks noGrp="1"/>
          </p:cNvSpPr>
          <p:nvPr>
            <p:ph idx="1"/>
          </p:nvPr>
        </p:nvSpPr>
        <p:spPr>
          <a:xfrm>
            <a:off x="333772" y="1556792"/>
            <a:ext cx="11665296" cy="4824536"/>
          </a:xfrm>
        </p:spPr>
        <p:txBody>
          <a:bodyPr>
            <a:normAutofit fontScale="92500"/>
          </a:bodyPr>
          <a:lstStyle/>
          <a:p>
            <a:pPr algn="just">
              <a:lnSpc>
                <a:spcPct val="150000"/>
              </a:lnSpc>
            </a:pPr>
            <a:r>
              <a:rPr lang="ca-ES" dirty="0"/>
              <a:t>Ens han arribat dues obres de caràcter historiogràfic: </a:t>
            </a:r>
          </a:p>
          <a:p>
            <a:pPr algn="just">
              <a:lnSpc>
                <a:spcPct val="150000"/>
              </a:lnSpc>
            </a:pPr>
            <a:r>
              <a:rPr lang="ca-ES" i="1" dirty="0"/>
              <a:t>De </a:t>
            </a:r>
            <a:r>
              <a:rPr lang="ca-ES" i="1" dirty="0" err="1"/>
              <a:t>bello</a:t>
            </a:r>
            <a:r>
              <a:rPr lang="ca-ES" i="1" dirty="0"/>
              <a:t> </a:t>
            </a:r>
            <a:r>
              <a:rPr lang="ca-ES" i="1" dirty="0" err="1"/>
              <a:t>Gallico</a:t>
            </a:r>
            <a:r>
              <a:rPr lang="ca-ES" i="1" dirty="0"/>
              <a:t> </a:t>
            </a:r>
            <a:r>
              <a:rPr lang="ca-ES" dirty="0"/>
              <a:t>(Guerra de les </a:t>
            </a:r>
            <a:r>
              <a:rPr lang="ca-ES" dirty="0" err="1"/>
              <a:t>Gàl·lies</a:t>
            </a:r>
            <a:r>
              <a:rPr lang="ca-ES" dirty="0"/>
              <a:t>): Explica les diverses campanyes militars contra els habitants de la </a:t>
            </a:r>
            <a:r>
              <a:rPr lang="ca-ES" dirty="0" err="1"/>
              <a:t>Gàl·lia</a:t>
            </a:r>
            <a:r>
              <a:rPr lang="ca-ES" dirty="0"/>
              <a:t>. </a:t>
            </a:r>
          </a:p>
          <a:p>
            <a:pPr algn="just">
              <a:lnSpc>
                <a:spcPct val="150000"/>
              </a:lnSpc>
            </a:pPr>
            <a:r>
              <a:rPr lang="ca-ES" i="1" dirty="0"/>
              <a:t>De </a:t>
            </a:r>
            <a:r>
              <a:rPr lang="ca-ES" i="1" dirty="0" err="1"/>
              <a:t>bello</a:t>
            </a:r>
            <a:r>
              <a:rPr lang="ca-ES" i="1" dirty="0"/>
              <a:t> </a:t>
            </a:r>
            <a:r>
              <a:rPr lang="ca-ES" i="1" dirty="0" err="1"/>
              <a:t>civili</a:t>
            </a:r>
            <a:r>
              <a:rPr lang="ca-ES" i="1" dirty="0"/>
              <a:t> </a:t>
            </a:r>
            <a:r>
              <a:rPr lang="ca-ES" dirty="0"/>
              <a:t>(Guerra civil) : explica la guerra civil entre Cèsar i Pompeu. </a:t>
            </a:r>
          </a:p>
          <a:p>
            <a:pPr algn="just">
              <a:lnSpc>
                <a:spcPct val="150000"/>
              </a:lnSpc>
            </a:pPr>
            <a:r>
              <a:rPr lang="ca-ES" dirty="0"/>
              <a:t>Cèsar era un polític i militar, que utilitzava tots els mitjans al seu abast per incrementar la seva popularitat. Avui dia, els estudiosos de l’obra de Cèsar discuteixen sobre la veracitat del que explica. Uns diuen que Cèsar diu la veritat i que les imprecisions o inexactituds són involuntàries. Altres asseguren que la seva intenció era deformar la realitat per al seu benefici personal. </a:t>
            </a:r>
          </a:p>
          <a:p>
            <a:pPr marL="0" indent="0">
              <a:buNone/>
            </a:pPr>
            <a:endParaRPr lang="ca-ES" dirty="0"/>
          </a:p>
          <a:p>
            <a:endParaRPr lang="ca-ES" i="1" dirty="0"/>
          </a:p>
        </p:txBody>
      </p:sp>
    </p:spTree>
    <p:extLst>
      <p:ext uri="{BB962C8B-B14F-4D97-AF65-F5344CB8AC3E}">
        <p14:creationId xmlns:p14="http://schemas.microsoft.com/office/powerpoint/2010/main" val="374092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algn="ctr" rtl="0"/>
            <a:r>
              <a:rPr lang="es-ES" dirty="0" err="1"/>
              <a:t>Tit</a:t>
            </a:r>
            <a:r>
              <a:rPr lang="es-ES" dirty="0"/>
              <a:t> </a:t>
            </a:r>
            <a:r>
              <a:rPr lang="es-ES" dirty="0" err="1"/>
              <a:t>Livi</a:t>
            </a:r>
            <a:endParaRPr lang="es-E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55CBFC-046B-451C-B17B-FF892661D0C0}"/>
              </a:ext>
            </a:extLst>
          </p:cNvPr>
          <p:cNvSpPr>
            <a:spLocks noGrp="1"/>
          </p:cNvSpPr>
          <p:nvPr>
            <p:ph type="title"/>
          </p:nvPr>
        </p:nvSpPr>
        <p:spPr/>
        <p:txBody>
          <a:bodyPr/>
          <a:lstStyle/>
          <a:p>
            <a:pPr algn="ctr"/>
            <a:r>
              <a:rPr lang="ca-ES" dirty="0"/>
              <a:t>Historiografia romana</a:t>
            </a:r>
          </a:p>
        </p:txBody>
      </p:sp>
      <p:sp>
        <p:nvSpPr>
          <p:cNvPr id="3" name="Marcador de contenido 2">
            <a:extLst>
              <a:ext uri="{FF2B5EF4-FFF2-40B4-BE49-F238E27FC236}">
                <a16:creationId xmlns:a16="http://schemas.microsoft.com/office/drawing/2014/main" xmlns="" id="{E19A71BD-028E-4CE7-83B3-4E992A9561A6}"/>
              </a:ext>
            </a:extLst>
          </p:cNvPr>
          <p:cNvSpPr>
            <a:spLocks noGrp="1"/>
          </p:cNvSpPr>
          <p:nvPr>
            <p:ph idx="1"/>
          </p:nvPr>
        </p:nvSpPr>
        <p:spPr>
          <a:xfrm>
            <a:off x="1701924" y="1844824"/>
            <a:ext cx="9756578" cy="4327376"/>
          </a:xfrm>
        </p:spPr>
        <p:txBody>
          <a:bodyPr/>
          <a:lstStyle/>
          <a:p>
            <a:pPr>
              <a:lnSpc>
                <a:spcPct val="150000"/>
              </a:lnSpc>
            </a:pPr>
            <a:r>
              <a:rPr lang="ca-ES" dirty="0"/>
              <a:t>Els primers historiadors llatins es remunten al segle III aC, però aquests explicaven la història de Roma en llengua grega. </a:t>
            </a:r>
          </a:p>
          <a:p>
            <a:pPr>
              <a:lnSpc>
                <a:spcPct val="150000"/>
              </a:lnSpc>
            </a:pPr>
            <a:r>
              <a:rPr lang="ca-ES" dirty="0"/>
              <a:t>El primer historiador en llengua llatina va ser Marc </a:t>
            </a:r>
            <a:r>
              <a:rPr lang="ca-ES" dirty="0" err="1"/>
              <a:t>Porci</a:t>
            </a:r>
            <a:r>
              <a:rPr lang="ca-ES" dirty="0"/>
              <a:t> Cató (s. II </a:t>
            </a:r>
            <a:r>
              <a:rPr lang="ca-ES" dirty="0" err="1"/>
              <a:t>a.C</a:t>
            </a:r>
            <a:r>
              <a:rPr lang="ca-ES" dirty="0"/>
              <a:t>)</a:t>
            </a:r>
          </a:p>
          <a:p>
            <a:pPr>
              <a:lnSpc>
                <a:spcPct val="150000"/>
              </a:lnSpc>
            </a:pPr>
            <a:r>
              <a:rPr lang="ca-ES" dirty="0"/>
              <a:t>Fins el </a:t>
            </a:r>
            <a:r>
              <a:rPr lang="ca-ES" b="1" dirty="0"/>
              <a:t>segle I aC </a:t>
            </a:r>
            <a:r>
              <a:rPr lang="ca-ES" dirty="0"/>
              <a:t>no trobem altres historiadors de renom: </a:t>
            </a:r>
            <a:r>
              <a:rPr lang="ca-ES" b="1" dirty="0"/>
              <a:t>Juli Cèsar</a:t>
            </a:r>
            <a:r>
              <a:rPr lang="ca-ES" dirty="0"/>
              <a:t>, </a:t>
            </a:r>
            <a:r>
              <a:rPr lang="ca-ES" dirty="0" err="1"/>
              <a:t>Sal.lusti</a:t>
            </a:r>
            <a:r>
              <a:rPr lang="ca-ES" dirty="0"/>
              <a:t>, </a:t>
            </a:r>
            <a:r>
              <a:rPr lang="ca-ES" dirty="0" err="1"/>
              <a:t>Nepot</a:t>
            </a:r>
            <a:r>
              <a:rPr lang="ca-ES" dirty="0"/>
              <a:t> i </a:t>
            </a:r>
            <a:r>
              <a:rPr lang="ca-ES" b="1" dirty="0"/>
              <a:t>Tit </a:t>
            </a:r>
            <a:r>
              <a:rPr lang="ca-ES" b="1" dirty="0" err="1"/>
              <a:t>Livi</a:t>
            </a:r>
            <a:r>
              <a:rPr lang="ca-ES" dirty="0"/>
              <a:t>. </a:t>
            </a:r>
          </a:p>
          <a:p>
            <a:endParaRPr lang="ca-ES" dirty="0"/>
          </a:p>
          <a:p>
            <a:endParaRPr lang="ca-ES" dirty="0"/>
          </a:p>
        </p:txBody>
      </p:sp>
    </p:spTree>
    <p:extLst>
      <p:ext uri="{BB962C8B-B14F-4D97-AF65-F5344CB8AC3E}">
        <p14:creationId xmlns:p14="http://schemas.microsoft.com/office/powerpoint/2010/main" val="227041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a:r>
              <a:rPr lang="es-ES" dirty="0" err="1"/>
              <a:t>Context</a:t>
            </a:r>
            <a:r>
              <a:rPr lang="es-ES" dirty="0"/>
              <a:t> </a:t>
            </a:r>
            <a:r>
              <a:rPr lang="es-ES" dirty="0" err="1"/>
              <a:t>històric</a:t>
            </a:r>
            <a:endParaRPr lang="es-ES" dirty="0"/>
          </a:p>
        </p:txBody>
      </p:sp>
      <p:sp>
        <p:nvSpPr>
          <p:cNvPr id="3" name="Marcador de contenido 2">
            <a:extLst>
              <a:ext uri="{FF2B5EF4-FFF2-40B4-BE49-F238E27FC236}">
                <a16:creationId xmlns:a16="http://schemas.microsoft.com/office/drawing/2014/main" xmlns="" id="{2B753D0E-A850-4179-9221-7E8BE417C085}"/>
              </a:ext>
            </a:extLst>
          </p:cNvPr>
          <p:cNvSpPr>
            <a:spLocks noGrp="1"/>
          </p:cNvSpPr>
          <p:nvPr>
            <p:ph idx="1"/>
          </p:nvPr>
        </p:nvSpPr>
        <p:spPr>
          <a:xfrm>
            <a:off x="693812" y="1671328"/>
            <a:ext cx="11134973" cy="5157192"/>
          </a:xfrm>
        </p:spPr>
        <p:txBody>
          <a:bodyPr>
            <a:normAutofit/>
          </a:bodyPr>
          <a:lstStyle/>
          <a:p>
            <a:pPr algn="just">
              <a:lnSpc>
                <a:spcPct val="150000"/>
              </a:lnSpc>
              <a:buFont typeface="Wingdings" panose="05000000000000000000" pitchFamily="2" charset="2"/>
              <a:buChar char="v"/>
            </a:pPr>
            <a:r>
              <a:rPr lang="es-ES" sz="1600" dirty="0" err="1"/>
              <a:t>L’època</a:t>
            </a:r>
            <a:r>
              <a:rPr lang="es-ES" sz="1600" dirty="0"/>
              <a:t> final de la República va estar </a:t>
            </a:r>
            <a:r>
              <a:rPr lang="es-ES" sz="1600" dirty="0" err="1"/>
              <a:t>caracteritzada</a:t>
            </a:r>
            <a:r>
              <a:rPr lang="es-ES" sz="1600" dirty="0"/>
              <a:t> per </a:t>
            </a:r>
            <a:r>
              <a:rPr lang="es-ES" sz="1600" dirty="0" err="1"/>
              <a:t>convulsions</a:t>
            </a:r>
            <a:r>
              <a:rPr lang="es-ES" sz="1600" dirty="0"/>
              <a:t> </a:t>
            </a:r>
            <a:r>
              <a:rPr lang="es-ES" sz="1600" dirty="0" err="1"/>
              <a:t>polítiques</a:t>
            </a:r>
            <a:r>
              <a:rPr lang="es-ES" sz="1600" dirty="0"/>
              <a:t> i </a:t>
            </a:r>
            <a:r>
              <a:rPr lang="es-ES" sz="1600" dirty="0" err="1"/>
              <a:t>socials</a:t>
            </a:r>
            <a:r>
              <a:rPr lang="es-ES" sz="1600" dirty="0"/>
              <a:t> de tota mena, que provocaren entre </a:t>
            </a:r>
            <a:r>
              <a:rPr lang="es-ES" sz="1600" dirty="0" err="1"/>
              <a:t>els</a:t>
            </a:r>
            <a:r>
              <a:rPr lang="es-ES" sz="1600" dirty="0"/>
              <a:t> </a:t>
            </a:r>
            <a:r>
              <a:rPr lang="es-ES" sz="1600" dirty="0" err="1"/>
              <a:t>romans</a:t>
            </a:r>
            <a:r>
              <a:rPr lang="es-ES" sz="1600" dirty="0"/>
              <a:t> un gran </a:t>
            </a:r>
            <a:r>
              <a:rPr lang="es-ES" sz="1600" dirty="0" err="1"/>
              <a:t>pessimisme</a:t>
            </a:r>
            <a:r>
              <a:rPr lang="es-ES" sz="1600" dirty="0"/>
              <a:t> i la </a:t>
            </a:r>
            <a:r>
              <a:rPr lang="es-ES" sz="1600" dirty="0" err="1"/>
              <a:t>necessitat</a:t>
            </a:r>
            <a:r>
              <a:rPr lang="es-ES" sz="1600" dirty="0"/>
              <a:t> de recuperar </a:t>
            </a:r>
            <a:r>
              <a:rPr lang="es-ES" sz="1600" dirty="0" err="1"/>
              <a:t>definitivament</a:t>
            </a:r>
            <a:r>
              <a:rPr lang="es-ES" sz="1600" dirty="0"/>
              <a:t> la </a:t>
            </a:r>
            <a:r>
              <a:rPr lang="es-ES" sz="1600" dirty="0" err="1"/>
              <a:t>pau</a:t>
            </a:r>
            <a:r>
              <a:rPr lang="es-ES" sz="1600" dirty="0"/>
              <a:t>. </a:t>
            </a:r>
            <a:r>
              <a:rPr lang="es-ES" sz="1600" dirty="0" err="1"/>
              <a:t>Aleshores</a:t>
            </a:r>
            <a:r>
              <a:rPr lang="es-ES" sz="1600" dirty="0"/>
              <a:t> </a:t>
            </a:r>
            <a:r>
              <a:rPr lang="es-ES" sz="1600" dirty="0" err="1"/>
              <a:t>sorgeix</a:t>
            </a:r>
            <a:r>
              <a:rPr lang="es-ES" sz="1600" dirty="0"/>
              <a:t> la figura </a:t>
            </a:r>
            <a:r>
              <a:rPr lang="es-ES" sz="1600" dirty="0" err="1"/>
              <a:t>d’Octavi</a:t>
            </a:r>
            <a:r>
              <a:rPr lang="es-ES" sz="1600" dirty="0"/>
              <a:t> August que inicia un </a:t>
            </a:r>
            <a:r>
              <a:rPr lang="es-ES" sz="1600" dirty="0" err="1"/>
              <a:t>procés</a:t>
            </a:r>
            <a:r>
              <a:rPr lang="es-ES" sz="1600" dirty="0"/>
              <a:t> de </a:t>
            </a:r>
            <a:r>
              <a:rPr lang="es-ES" sz="1600" dirty="0" err="1"/>
              <a:t>regeneració</a:t>
            </a:r>
            <a:r>
              <a:rPr lang="es-ES" sz="1600" dirty="0"/>
              <a:t>. Per </a:t>
            </a:r>
            <a:r>
              <a:rPr lang="es-ES" sz="1600" dirty="0" err="1"/>
              <a:t>fer-ho</a:t>
            </a:r>
            <a:r>
              <a:rPr lang="es-ES" sz="1600" dirty="0"/>
              <a:t>, </a:t>
            </a:r>
            <a:r>
              <a:rPr lang="es-ES" sz="1600" dirty="0" err="1"/>
              <a:t>demana</a:t>
            </a:r>
            <a:r>
              <a:rPr lang="es-ES" sz="1600" dirty="0"/>
              <a:t> la </a:t>
            </a:r>
            <a:r>
              <a:rPr lang="es-ES" sz="1600" dirty="0" err="1"/>
              <a:t>col.laboració</a:t>
            </a:r>
            <a:r>
              <a:rPr lang="es-ES" sz="1600" dirty="0"/>
              <a:t> </a:t>
            </a:r>
            <a:r>
              <a:rPr lang="es-ES" sz="1600" dirty="0" err="1"/>
              <a:t>d’escriptors</a:t>
            </a:r>
            <a:r>
              <a:rPr lang="es-ES" sz="1600" dirty="0"/>
              <a:t> i </a:t>
            </a:r>
            <a:r>
              <a:rPr lang="es-ES" sz="1600" dirty="0" err="1"/>
              <a:t>intel.lectuals</a:t>
            </a:r>
            <a:r>
              <a:rPr lang="es-ES" sz="1600" dirty="0"/>
              <a:t>, de manera que es </a:t>
            </a:r>
            <a:r>
              <a:rPr lang="es-ES" sz="1600" dirty="0" err="1"/>
              <a:t>pugui</a:t>
            </a:r>
            <a:r>
              <a:rPr lang="es-ES" sz="1600" dirty="0"/>
              <a:t> reconstruir el </a:t>
            </a:r>
            <a:r>
              <a:rPr lang="es-ES" sz="1600" dirty="0" err="1"/>
              <a:t>prototip</a:t>
            </a:r>
            <a:r>
              <a:rPr lang="es-ES" sz="1600" dirty="0"/>
              <a:t> de </a:t>
            </a:r>
            <a:r>
              <a:rPr lang="es-ES" sz="1600" dirty="0" err="1"/>
              <a:t>l’antic</a:t>
            </a:r>
            <a:r>
              <a:rPr lang="es-ES" sz="1600" dirty="0"/>
              <a:t> </a:t>
            </a:r>
            <a:r>
              <a:rPr lang="es-ES" sz="1600" dirty="0" err="1"/>
              <a:t>ciutadà</a:t>
            </a:r>
            <a:r>
              <a:rPr lang="es-ES" sz="1600" dirty="0"/>
              <a:t> </a:t>
            </a:r>
            <a:r>
              <a:rPr lang="es-ES" sz="1600" dirty="0" err="1"/>
              <a:t>romà</a:t>
            </a:r>
            <a:r>
              <a:rPr lang="es-ES" sz="1600" dirty="0"/>
              <a:t> (</a:t>
            </a:r>
            <a:r>
              <a:rPr lang="es-ES" sz="1600" dirty="0" err="1"/>
              <a:t>heroic</a:t>
            </a:r>
            <a:r>
              <a:rPr lang="es-ES" sz="1600" dirty="0"/>
              <a:t>, </a:t>
            </a:r>
            <a:r>
              <a:rPr lang="es-ES" sz="1600" dirty="0" err="1"/>
              <a:t>treballador</a:t>
            </a:r>
            <a:r>
              <a:rPr lang="es-ES" sz="1600" dirty="0"/>
              <a:t>, </a:t>
            </a:r>
            <a:r>
              <a:rPr lang="es-ES" sz="1600" dirty="0" err="1"/>
              <a:t>tenaç</a:t>
            </a:r>
            <a:r>
              <a:rPr lang="es-ES" sz="1600" dirty="0"/>
              <a:t> i </a:t>
            </a:r>
            <a:r>
              <a:rPr lang="es-ES" sz="1600" dirty="0" err="1"/>
              <a:t>amant</a:t>
            </a:r>
            <a:r>
              <a:rPr lang="es-ES" sz="1600" dirty="0"/>
              <a:t> de la </a:t>
            </a:r>
            <a:r>
              <a:rPr lang="es-ES" sz="1600" dirty="0" err="1"/>
              <a:t>justícia</a:t>
            </a:r>
            <a:r>
              <a:rPr lang="es-ES" sz="1600" dirty="0"/>
              <a:t>).</a:t>
            </a:r>
          </a:p>
          <a:p>
            <a:pPr algn="just">
              <a:lnSpc>
                <a:spcPct val="150000"/>
              </a:lnSpc>
              <a:buFont typeface="Wingdings" panose="05000000000000000000" pitchFamily="2" charset="2"/>
              <a:buChar char="v"/>
            </a:pPr>
            <a:r>
              <a:rPr lang="es-ES" sz="1600" dirty="0" err="1"/>
              <a:t>Aquesta</a:t>
            </a:r>
            <a:r>
              <a:rPr lang="es-ES" sz="1600" dirty="0"/>
              <a:t> </a:t>
            </a:r>
            <a:r>
              <a:rPr lang="es-ES" sz="1600" dirty="0" err="1"/>
              <a:t>intenció</a:t>
            </a:r>
            <a:r>
              <a:rPr lang="es-ES" sz="1600" dirty="0"/>
              <a:t> </a:t>
            </a:r>
            <a:r>
              <a:rPr lang="es-ES" sz="1600" dirty="0" err="1"/>
              <a:t>d’August</a:t>
            </a:r>
            <a:r>
              <a:rPr lang="es-ES" sz="1600" dirty="0"/>
              <a:t> </a:t>
            </a:r>
            <a:r>
              <a:rPr lang="es-ES" sz="1600" dirty="0" err="1"/>
              <a:t>provocà</a:t>
            </a:r>
            <a:r>
              <a:rPr lang="es-ES" sz="1600" dirty="0"/>
              <a:t> que en </a:t>
            </a:r>
            <a:r>
              <a:rPr lang="es-ES" sz="1600" dirty="0" err="1"/>
              <a:t>aquesta</a:t>
            </a:r>
            <a:r>
              <a:rPr lang="es-ES" sz="1600" dirty="0"/>
              <a:t> </a:t>
            </a:r>
            <a:r>
              <a:rPr lang="es-ES" sz="1600" dirty="0" err="1"/>
              <a:t>època</a:t>
            </a:r>
            <a:r>
              <a:rPr lang="es-ES" sz="1600" dirty="0"/>
              <a:t> el </a:t>
            </a:r>
            <a:r>
              <a:rPr lang="es-ES" sz="1600" dirty="0" err="1"/>
              <a:t>gènere</a:t>
            </a:r>
            <a:r>
              <a:rPr lang="es-ES" sz="1600" dirty="0"/>
              <a:t> </a:t>
            </a:r>
            <a:r>
              <a:rPr lang="es-ES" sz="1600" dirty="0" err="1"/>
              <a:t>històric</a:t>
            </a:r>
            <a:r>
              <a:rPr lang="es-ES" sz="1600" dirty="0"/>
              <a:t> </a:t>
            </a:r>
            <a:r>
              <a:rPr lang="es-ES" sz="1600" dirty="0" err="1"/>
              <a:t>visqués</a:t>
            </a:r>
            <a:r>
              <a:rPr lang="es-ES" sz="1600" dirty="0"/>
              <a:t> un </a:t>
            </a:r>
            <a:r>
              <a:rPr lang="es-ES" sz="1600" dirty="0" err="1"/>
              <a:t>moment</a:t>
            </a:r>
            <a:r>
              <a:rPr lang="es-ES" sz="1600" dirty="0"/>
              <a:t> de gran </a:t>
            </a:r>
            <a:r>
              <a:rPr lang="es-ES" sz="1600" dirty="0" err="1"/>
              <a:t>impuls</a:t>
            </a:r>
            <a:r>
              <a:rPr lang="es-ES" sz="1600" dirty="0"/>
              <a:t>, ja que a través </a:t>
            </a:r>
            <a:r>
              <a:rPr lang="es-ES" sz="1600" dirty="0" err="1"/>
              <a:t>dels</a:t>
            </a:r>
            <a:r>
              <a:rPr lang="es-ES" sz="1600" dirty="0"/>
              <a:t> textos es van tornar a divulgar la </a:t>
            </a:r>
            <a:r>
              <a:rPr lang="es-ES" sz="1600" dirty="0" err="1"/>
              <a:t>grandesa</a:t>
            </a:r>
            <a:r>
              <a:rPr lang="es-ES" sz="1600" dirty="0"/>
              <a:t> del </a:t>
            </a:r>
            <a:r>
              <a:rPr lang="es-ES" sz="1600" dirty="0" err="1"/>
              <a:t>passat</a:t>
            </a:r>
            <a:r>
              <a:rPr lang="es-ES" sz="1600" dirty="0"/>
              <a:t> i </a:t>
            </a:r>
            <a:r>
              <a:rPr lang="es-ES" sz="1600" dirty="0" err="1"/>
              <a:t>l’orgull</a:t>
            </a:r>
            <a:r>
              <a:rPr lang="es-ES" sz="1600" dirty="0"/>
              <a:t> de </a:t>
            </a:r>
            <a:r>
              <a:rPr lang="es-ES" sz="1600" dirty="0" err="1"/>
              <a:t>pertànyer</a:t>
            </a:r>
            <a:r>
              <a:rPr lang="es-ES" sz="1600" dirty="0"/>
              <a:t> a Roma. </a:t>
            </a:r>
          </a:p>
          <a:p>
            <a:pPr algn="just">
              <a:lnSpc>
                <a:spcPct val="150000"/>
              </a:lnSpc>
              <a:buFont typeface="Wingdings" panose="05000000000000000000" pitchFamily="2" charset="2"/>
              <a:buChar char="v"/>
            </a:pPr>
            <a:r>
              <a:rPr lang="es-ES" sz="1600" dirty="0"/>
              <a:t>Les obres </a:t>
            </a:r>
            <a:r>
              <a:rPr lang="es-ES" sz="1600" dirty="0" err="1"/>
              <a:t>històriques</a:t>
            </a:r>
            <a:r>
              <a:rPr lang="es-ES" sz="1600" dirty="0"/>
              <a:t> </a:t>
            </a:r>
            <a:r>
              <a:rPr lang="es-ES" sz="1600" dirty="0" err="1"/>
              <a:t>d’aquest</a:t>
            </a:r>
            <a:r>
              <a:rPr lang="es-ES" sz="1600" dirty="0"/>
              <a:t> </a:t>
            </a:r>
            <a:r>
              <a:rPr lang="es-ES" sz="1600" dirty="0" err="1"/>
              <a:t>període</a:t>
            </a:r>
            <a:r>
              <a:rPr lang="es-ES" sz="1600" dirty="0"/>
              <a:t> </a:t>
            </a:r>
            <a:r>
              <a:rPr lang="es-ES" sz="1600" dirty="0" err="1"/>
              <a:t>tenen</a:t>
            </a:r>
            <a:r>
              <a:rPr lang="es-ES" sz="1600" dirty="0"/>
              <a:t> un valor </a:t>
            </a:r>
            <a:r>
              <a:rPr lang="es-ES" sz="1600" dirty="0" err="1"/>
              <a:t>psicològic</a:t>
            </a:r>
            <a:r>
              <a:rPr lang="es-ES" sz="1600" dirty="0"/>
              <a:t> i </a:t>
            </a:r>
            <a:r>
              <a:rPr lang="es-ES" sz="1600" dirty="0" err="1"/>
              <a:t>artístic</a:t>
            </a:r>
            <a:r>
              <a:rPr lang="es-ES" sz="1600" dirty="0"/>
              <a:t>, ja que no </a:t>
            </a:r>
            <a:r>
              <a:rPr lang="es-ES" sz="1600" dirty="0" err="1"/>
              <a:t>reflecteixen</a:t>
            </a:r>
            <a:r>
              <a:rPr lang="es-ES" sz="1600" dirty="0"/>
              <a:t> </a:t>
            </a:r>
            <a:r>
              <a:rPr lang="es-ES" sz="1600" dirty="0" err="1"/>
              <a:t>fidelment</a:t>
            </a:r>
            <a:r>
              <a:rPr lang="es-ES" sz="1600" dirty="0"/>
              <a:t> la </a:t>
            </a:r>
            <a:r>
              <a:rPr lang="es-ES" sz="1600" dirty="0" err="1"/>
              <a:t>realitat</a:t>
            </a:r>
            <a:r>
              <a:rPr lang="es-ES" sz="1600" dirty="0"/>
              <a:t>. </a:t>
            </a:r>
            <a:r>
              <a:rPr lang="es-ES" sz="1600" dirty="0" err="1"/>
              <a:t>Els</a:t>
            </a:r>
            <a:r>
              <a:rPr lang="es-ES" sz="1600" dirty="0"/>
              <a:t> </a:t>
            </a:r>
            <a:r>
              <a:rPr lang="es-ES" sz="1600" dirty="0" err="1"/>
              <a:t>historiadors</a:t>
            </a:r>
            <a:r>
              <a:rPr lang="es-ES" sz="1600" dirty="0"/>
              <a:t> no </a:t>
            </a:r>
            <a:r>
              <a:rPr lang="es-ES" sz="1600" dirty="0" err="1"/>
              <a:t>al.ludeixen</a:t>
            </a:r>
            <a:r>
              <a:rPr lang="es-ES" sz="1600" dirty="0"/>
              <a:t> a les </a:t>
            </a:r>
            <a:r>
              <a:rPr lang="es-ES" sz="1600" dirty="0" err="1"/>
              <a:t>fonts</a:t>
            </a:r>
            <a:r>
              <a:rPr lang="es-ES" sz="1600" dirty="0"/>
              <a:t> en </a:t>
            </a:r>
            <a:r>
              <a:rPr lang="es-ES" sz="1600" dirty="0" err="1"/>
              <a:t>què</a:t>
            </a:r>
            <a:r>
              <a:rPr lang="es-ES" sz="1600" dirty="0"/>
              <a:t> es basen, i ni tan </a:t>
            </a:r>
            <a:r>
              <a:rPr lang="es-ES" sz="1600" dirty="0" err="1"/>
              <a:t>sols</a:t>
            </a:r>
            <a:r>
              <a:rPr lang="es-ES" sz="1600" dirty="0"/>
              <a:t> consulten la </a:t>
            </a:r>
            <a:r>
              <a:rPr lang="es-ES" sz="1600" dirty="0" err="1"/>
              <a:t>documentació</a:t>
            </a:r>
            <a:r>
              <a:rPr lang="es-ES" sz="1600" dirty="0"/>
              <a:t> oficial </a:t>
            </a:r>
            <a:r>
              <a:rPr lang="es-ES" sz="1600" dirty="0" err="1"/>
              <a:t>existent</a:t>
            </a:r>
            <a:r>
              <a:rPr lang="es-ES" sz="1600" dirty="0"/>
              <a:t>, ja que consideren que la </a:t>
            </a:r>
            <a:r>
              <a:rPr lang="es-ES" sz="1600" dirty="0" err="1"/>
              <a:t>citació</a:t>
            </a:r>
            <a:r>
              <a:rPr lang="es-ES" sz="1600" dirty="0"/>
              <a:t> literal </a:t>
            </a:r>
            <a:r>
              <a:rPr lang="es-ES" sz="1600" dirty="0" err="1"/>
              <a:t>d’una</a:t>
            </a:r>
            <a:r>
              <a:rPr lang="es-ES" sz="1600" dirty="0"/>
              <a:t> </a:t>
            </a:r>
            <a:r>
              <a:rPr lang="es-ES" sz="1600" dirty="0" err="1"/>
              <a:t>font</a:t>
            </a:r>
            <a:r>
              <a:rPr lang="es-ES" sz="1600" dirty="0"/>
              <a:t> o </a:t>
            </a:r>
            <a:r>
              <a:rPr lang="es-ES" sz="1600" dirty="0" err="1"/>
              <a:t>d’un</a:t>
            </a:r>
            <a:r>
              <a:rPr lang="es-ES" sz="1600" dirty="0"/>
              <a:t> autor perjudica la </a:t>
            </a:r>
            <a:r>
              <a:rPr lang="es-ES" sz="1600" dirty="0" err="1"/>
              <a:t>qualitat</a:t>
            </a:r>
            <a:r>
              <a:rPr lang="es-ES" sz="1600" dirty="0"/>
              <a:t> artística de </a:t>
            </a:r>
            <a:r>
              <a:rPr lang="es-ES" sz="1600" dirty="0" err="1"/>
              <a:t>l’obra</a:t>
            </a:r>
            <a:r>
              <a:rPr lang="es-ES" sz="1600" dirty="0"/>
              <a:t>. </a:t>
            </a:r>
            <a:r>
              <a:rPr lang="es-ES" sz="1600" dirty="0" err="1"/>
              <a:t>Així</a:t>
            </a:r>
            <a:r>
              <a:rPr lang="es-ES" sz="1600" dirty="0"/>
              <a:t>, </a:t>
            </a:r>
            <a:r>
              <a:rPr lang="es-ES" sz="1600" dirty="0" err="1"/>
              <a:t>doncs</a:t>
            </a:r>
            <a:r>
              <a:rPr lang="es-ES" sz="1600" dirty="0"/>
              <a:t>, cal </a:t>
            </a:r>
            <a:r>
              <a:rPr lang="es-ES" sz="1600" dirty="0" err="1"/>
              <a:t>llegir</a:t>
            </a:r>
            <a:r>
              <a:rPr lang="es-ES" sz="1600" dirty="0"/>
              <a:t> </a:t>
            </a:r>
            <a:r>
              <a:rPr lang="es-ES" sz="1600" dirty="0" err="1"/>
              <a:t>aquests</a:t>
            </a:r>
            <a:r>
              <a:rPr lang="es-ES" sz="1600" dirty="0"/>
              <a:t> textos </a:t>
            </a:r>
            <a:r>
              <a:rPr lang="es-ES" sz="1600" dirty="0" err="1"/>
              <a:t>recordant</a:t>
            </a:r>
            <a:r>
              <a:rPr lang="es-ES" sz="1600" dirty="0"/>
              <a:t> que, per </a:t>
            </a:r>
            <a:r>
              <a:rPr lang="es-ES" sz="1600" dirty="0" err="1"/>
              <a:t>damunt</a:t>
            </a:r>
            <a:r>
              <a:rPr lang="es-ES" sz="1600" dirty="0"/>
              <a:t> de </a:t>
            </a:r>
            <a:r>
              <a:rPr lang="es-ES" sz="1600" dirty="0" err="1"/>
              <a:t>l’objectiu</a:t>
            </a:r>
            <a:r>
              <a:rPr lang="es-ES" sz="1600" dirty="0"/>
              <a:t> </a:t>
            </a:r>
            <a:r>
              <a:rPr lang="es-ES" sz="1600" dirty="0" err="1"/>
              <a:t>d’exposar</a:t>
            </a:r>
            <a:r>
              <a:rPr lang="es-ES" sz="1600" dirty="0"/>
              <a:t> la </a:t>
            </a:r>
            <a:r>
              <a:rPr lang="es-ES" sz="1600" dirty="0" err="1"/>
              <a:t>veritat</a:t>
            </a:r>
            <a:r>
              <a:rPr lang="es-ES" sz="1600" dirty="0"/>
              <a:t>, </a:t>
            </a:r>
            <a:r>
              <a:rPr lang="es-ES" sz="1600" dirty="0" err="1"/>
              <a:t>preval</a:t>
            </a:r>
            <a:r>
              <a:rPr lang="es-ES" sz="1600" dirty="0"/>
              <a:t> </a:t>
            </a:r>
            <a:r>
              <a:rPr lang="es-ES" sz="1600" dirty="0" err="1"/>
              <a:t>l’interès</a:t>
            </a:r>
            <a:r>
              <a:rPr lang="es-ES" sz="1600" dirty="0"/>
              <a:t> per destacar el valor moral del que es narra i la </a:t>
            </a:r>
            <a:r>
              <a:rPr lang="es-ES" sz="1600" dirty="0" err="1"/>
              <a:t>qualitat</a:t>
            </a:r>
            <a:r>
              <a:rPr lang="es-ES" sz="1600" dirty="0"/>
              <a:t> </a:t>
            </a:r>
            <a:r>
              <a:rPr lang="es-ES" sz="1600" dirty="0" err="1"/>
              <a:t>literària</a:t>
            </a:r>
            <a:r>
              <a:rPr lang="es-ES" sz="1600" dirty="0"/>
              <a:t> de </a:t>
            </a:r>
            <a:r>
              <a:rPr lang="es-ES" sz="1600" dirty="0" err="1"/>
              <a:t>l’escrit</a:t>
            </a:r>
            <a:r>
              <a:rPr lang="es-ES" sz="1600" dirty="0"/>
              <a:t>.</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0762A2-A242-405F-85B9-E0B091F40362}"/>
              </a:ext>
            </a:extLst>
          </p:cNvPr>
          <p:cNvSpPr>
            <a:spLocks noGrp="1"/>
          </p:cNvSpPr>
          <p:nvPr>
            <p:ph type="title"/>
          </p:nvPr>
        </p:nvSpPr>
        <p:spPr/>
        <p:txBody>
          <a:bodyPr/>
          <a:lstStyle/>
          <a:p>
            <a:pPr algn="ctr"/>
            <a:r>
              <a:rPr lang="es-ES" dirty="0"/>
              <a:t>Vida de </a:t>
            </a:r>
            <a:r>
              <a:rPr lang="es-ES" dirty="0" err="1"/>
              <a:t>Tit</a:t>
            </a:r>
            <a:r>
              <a:rPr lang="es-ES" dirty="0"/>
              <a:t> </a:t>
            </a:r>
            <a:r>
              <a:rPr lang="es-ES" dirty="0" err="1"/>
              <a:t>Livi</a:t>
            </a:r>
            <a:endParaRPr lang="es-ES" dirty="0"/>
          </a:p>
        </p:txBody>
      </p:sp>
      <p:sp>
        <p:nvSpPr>
          <p:cNvPr id="3" name="Marcador de contenido 2">
            <a:extLst>
              <a:ext uri="{FF2B5EF4-FFF2-40B4-BE49-F238E27FC236}">
                <a16:creationId xmlns:a16="http://schemas.microsoft.com/office/drawing/2014/main" xmlns="" id="{263731B4-858A-429B-82D0-C40CB85EB56F}"/>
              </a:ext>
            </a:extLst>
          </p:cNvPr>
          <p:cNvSpPr>
            <a:spLocks noGrp="1"/>
          </p:cNvSpPr>
          <p:nvPr>
            <p:ph idx="1"/>
          </p:nvPr>
        </p:nvSpPr>
        <p:spPr>
          <a:xfrm>
            <a:off x="261764" y="1628800"/>
            <a:ext cx="6552728" cy="5229199"/>
          </a:xfrm>
        </p:spPr>
        <p:txBody>
          <a:bodyPr>
            <a:normAutofit fontScale="85000" lnSpcReduction="20000"/>
          </a:bodyPr>
          <a:lstStyle/>
          <a:p>
            <a:pPr algn="just">
              <a:lnSpc>
                <a:spcPct val="150000"/>
              </a:lnSpc>
            </a:pPr>
            <a:r>
              <a:rPr lang="pt-BR" i="1" dirty="0" err="1"/>
              <a:t>Titus</a:t>
            </a:r>
            <a:r>
              <a:rPr lang="pt-BR" i="1" dirty="0"/>
              <a:t> </a:t>
            </a:r>
            <a:r>
              <a:rPr lang="pt-BR" i="1" dirty="0" err="1"/>
              <a:t>Livius</a:t>
            </a:r>
            <a:r>
              <a:rPr lang="pt-BR" i="1" dirty="0"/>
              <a:t> </a:t>
            </a:r>
            <a:r>
              <a:rPr lang="pt-BR" dirty="0" err="1"/>
              <a:t>nascut</a:t>
            </a:r>
            <a:r>
              <a:rPr lang="pt-BR" dirty="0"/>
              <a:t> a </a:t>
            </a:r>
            <a:r>
              <a:rPr lang="pt-BR" dirty="0" err="1"/>
              <a:t>Pàdua</a:t>
            </a:r>
            <a:r>
              <a:rPr lang="pt-BR" dirty="0"/>
              <a:t> </a:t>
            </a:r>
            <a:r>
              <a:rPr lang="pt-BR" dirty="0" err="1"/>
              <a:t>el</a:t>
            </a:r>
            <a:r>
              <a:rPr lang="pt-BR" dirty="0"/>
              <a:t> 59 a C, procedia d’una família </a:t>
            </a:r>
            <a:r>
              <a:rPr lang="pt-BR" dirty="0" err="1"/>
              <a:t>plebea</a:t>
            </a:r>
            <a:r>
              <a:rPr lang="pt-BR" dirty="0"/>
              <a:t> </a:t>
            </a:r>
            <a:r>
              <a:rPr lang="es-ES" dirty="0"/>
              <a:t>tenia </a:t>
            </a:r>
            <a:r>
              <a:rPr lang="es-ES" dirty="0" err="1"/>
              <a:t>avantpassats</a:t>
            </a:r>
            <a:r>
              <a:rPr lang="es-ES" dirty="0"/>
              <a:t> </a:t>
            </a:r>
            <a:r>
              <a:rPr lang="es-ES" dirty="0" err="1"/>
              <a:t>il·lustres</a:t>
            </a:r>
            <a:r>
              <a:rPr lang="es-ES" dirty="0"/>
              <a:t> de </a:t>
            </a:r>
            <a:r>
              <a:rPr lang="es-ES" dirty="0" err="1"/>
              <a:t>part</a:t>
            </a:r>
            <a:r>
              <a:rPr lang="es-ES" dirty="0"/>
              <a:t> de mare. A la </a:t>
            </a:r>
            <a:r>
              <a:rPr lang="es-ES" dirty="0" err="1"/>
              <a:t>seva</a:t>
            </a:r>
            <a:r>
              <a:rPr lang="es-ES" dirty="0"/>
              <a:t> </a:t>
            </a:r>
            <a:r>
              <a:rPr lang="es-ES" dirty="0" err="1"/>
              <a:t>ciutat</a:t>
            </a:r>
            <a:r>
              <a:rPr lang="es-ES" dirty="0"/>
              <a:t> natal </a:t>
            </a:r>
            <a:r>
              <a:rPr lang="es-ES" dirty="0" err="1"/>
              <a:t>fou</a:t>
            </a:r>
            <a:r>
              <a:rPr lang="es-ES" dirty="0"/>
              <a:t> </a:t>
            </a:r>
            <a:r>
              <a:rPr lang="es-ES" dirty="0" err="1"/>
              <a:t>educat</a:t>
            </a:r>
            <a:r>
              <a:rPr lang="es-ES" dirty="0"/>
              <a:t> i </a:t>
            </a:r>
            <a:r>
              <a:rPr lang="es-ES" dirty="0" err="1"/>
              <a:t>instruït</a:t>
            </a:r>
            <a:r>
              <a:rPr lang="es-ES" dirty="0"/>
              <a:t> per un </a:t>
            </a:r>
            <a:r>
              <a:rPr lang="es-ES" dirty="0" err="1"/>
              <a:t>gramàtic</a:t>
            </a:r>
            <a:r>
              <a:rPr lang="es-ES" dirty="0"/>
              <a:t>, </a:t>
            </a:r>
            <a:r>
              <a:rPr lang="es-ES" dirty="0" err="1"/>
              <a:t>amb</a:t>
            </a:r>
            <a:r>
              <a:rPr lang="es-ES" dirty="0"/>
              <a:t> qui </a:t>
            </a:r>
            <a:r>
              <a:rPr lang="es-ES" dirty="0" err="1"/>
              <a:t>aprendria</a:t>
            </a:r>
            <a:r>
              <a:rPr lang="es-ES" dirty="0"/>
              <a:t> a </a:t>
            </a:r>
            <a:r>
              <a:rPr lang="es-ES" dirty="0" err="1"/>
              <a:t>escriure</a:t>
            </a:r>
            <a:r>
              <a:rPr lang="es-ES" dirty="0"/>
              <a:t> en </a:t>
            </a:r>
            <a:r>
              <a:rPr lang="es-ES" dirty="0" err="1"/>
              <a:t>llatí</a:t>
            </a:r>
            <a:r>
              <a:rPr lang="es-ES" dirty="0"/>
              <a:t> i en </a:t>
            </a:r>
            <a:r>
              <a:rPr lang="es-ES" dirty="0" err="1"/>
              <a:t>grec</a:t>
            </a:r>
            <a:r>
              <a:rPr lang="es-ES" dirty="0"/>
              <a:t>, i </a:t>
            </a:r>
            <a:r>
              <a:rPr lang="es-ES" dirty="0" err="1"/>
              <a:t>més</a:t>
            </a:r>
            <a:r>
              <a:rPr lang="es-ES" dirty="0"/>
              <a:t> </a:t>
            </a:r>
            <a:r>
              <a:rPr lang="es-ES" dirty="0" err="1"/>
              <a:t>endavant</a:t>
            </a:r>
            <a:r>
              <a:rPr lang="es-ES" dirty="0"/>
              <a:t> va </a:t>
            </a:r>
            <a:r>
              <a:rPr lang="es-ES" dirty="0" err="1"/>
              <a:t>rebre</a:t>
            </a:r>
            <a:r>
              <a:rPr lang="es-ES" dirty="0"/>
              <a:t> la </a:t>
            </a:r>
            <a:r>
              <a:rPr lang="es-ES" dirty="0" err="1"/>
              <a:t>formació</a:t>
            </a:r>
            <a:r>
              <a:rPr lang="es-ES" dirty="0"/>
              <a:t> </a:t>
            </a:r>
            <a:r>
              <a:rPr lang="es-ES" dirty="0" err="1"/>
              <a:t>d’un</a:t>
            </a:r>
            <a:r>
              <a:rPr lang="es-ES" dirty="0"/>
              <a:t> </a:t>
            </a:r>
            <a:r>
              <a:rPr lang="es-ES" dirty="0" err="1"/>
              <a:t>retòric</a:t>
            </a:r>
            <a:r>
              <a:rPr lang="es-ES" dirty="0"/>
              <a:t>. </a:t>
            </a:r>
          </a:p>
          <a:p>
            <a:pPr algn="just">
              <a:lnSpc>
                <a:spcPct val="150000"/>
              </a:lnSpc>
            </a:pPr>
            <a:r>
              <a:rPr lang="es-ES" dirty="0" err="1"/>
              <a:t>Més</a:t>
            </a:r>
            <a:r>
              <a:rPr lang="es-ES" dirty="0"/>
              <a:t> </a:t>
            </a:r>
            <a:r>
              <a:rPr lang="es-ES" dirty="0" err="1"/>
              <a:t>tard</a:t>
            </a:r>
            <a:r>
              <a:rPr lang="es-ES" dirty="0"/>
              <a:t>, va </a:t>
            </a:r>
            <a:r>
              <a:rPr lang="es-ES" dirty="0" err="1"/>
              <a:t>marxar</a:t>
            </a:r>
            <a:r>
              <a:rPr lang="es-ES" dirty="0"/>
              <a:t> a Roma, </a:t>
            </a:r>
            <a:r>
              <a:rPr lang="es-ES" dirty="0" err="1"/>
              <a:t>on</a:t>
            </a:r>
            <a:r>
              <a:rPr lang="es-ES" dirty="0"/>
              <a:t> va </a:t>
            </a:r>
            <a:r>
              <a:rPr lang="es-ES" dirty="0" err="1"/>
              <a:t>viure</a:t>
            </a:r>
            <a:r>
              <a:rPr lang="es-ES" dirty="0"/>
              <a:t> la </a:t>
            </a:r>
            <a:r>
              <a:rPr lang="es-ES" dirty="0" err="1"/>
              <a:t>major</a:t>
            </a:r>
            <a:r>
              <a:rPr lang="es-ES" dirty="0"/>
              <a:t> </a:t>
            </a:r>
            <a:r>
              <a:rPr lang="es-ES" dirty="0" err="1"/>
              <a:t>part</a:t>
            </a:r>
            <a:r>
              <a:rPr lang="es-ES" dirty="0"/>
              <a:t> de la </a:t>
            </a:r>
            <a:r>
              <a:rPr lang="es-ES" dirty="0" err="1"/>
              <a:t>seva</a:t>
            </a:r>
            <a:r>
              <a:rPr lang="es-ES" dirty="0"/>
              <a:t> vida. Tot i que era </a:t>
            </a:r>
            <a:r>
              <a:rPr lang="es-ES" dirty="0" err="1"/>
              <a:t>conegut</a:t>
            </a:r>
            <a:r>
              <a:rPr lang="es-ES" dirty="0"/>
              <a:t> que </a:t>
            </a:r>
            <a:r>
              <a:rPr lang="es-ES" dirty="0" err="1"/>
              <a:t>Tit</a:t>
            </a:r>
            <a:r>
              <a:rPr lang="es-ES" dirty="0"/>
              <a:t> </a:t>
            </a:r>
            <a:r>
              <a:rPr lang="es-ES" dirty="0" err="1"/>
              <a:t>Livi</a:t>
            </a:r>
            <a:r>
              <a:rPr lang="es-ES" dirty="0"/>
              <a:t> tenia </a:t>
            </a:r>
            <a:r>
              <a:rPr lang="es-ES" dirty="0" err="1"/>
              <a:t>conviccions</a:t>
            </a:r>
            <a:r>
              <a:rPr lang="es-ES" dirty="0"/>
              <a:t> </a:t>
            </a:r>
            <a:r>
              <a:rPr lang="es-ES" dirty="0" err="1"/>
              <a:t>republicanes</a:t>
            </a:r>
            <a:r>
              <a:rPr lang="es-ES" dirty="0"/>
              <a:t>, </a:t>
            </a:r>
            <a:r>
              <a:rPr lang="es-ES" dirty="0" err="1"/>
              <a:t>fou</a:t>
            </a:r>
            <a:r>
              <a:rPr lang="es-ES" dirty="0"/>
              <a:t> </a:t>
            </a:r>
            <a:r>
              <a:rPr lang="es-ES" dirty="0" err="1"/>
              <a:t>tingut</a:t>
            </a:r>
            <a:r>
              <a:rPr lang="es-ES" dirty="0"/>
              <a:t> en gran </a:t>
            </a:r>
            <a:r>
              <a:rPr lang="es-ES" dirty="0" err="1"/>
              <a:t>consideració</a:t>
            </a:r>
            <a:r>
              <a:rPr lang="es-ES" dirty="0"/>
              <a:t> en la </a:t>
            </a:r>
            <a:r>
              <a:rPr lang="es-ES" dirty="0" err="1"/>
              <a:t>cort</a:t>
            </a:r>
            <a:r>
              <a:rPr lang="es-ES" dirty="0"/>
              <a:t> </a:t>
            </a:r>
            <a:r>
              <a:rPr lang="es-ES" dirty="0" err="1"/>
              <a:t>d’August</a:t>
            </a:r>
            <a:r>
              <a:rPr lang="es-ES" dirty="0"/>
              <a:t> i </a:t>
            </a:r>
            <a:r>
              <a:rPr lang="es-ES" dirty="0" err="1"/>
              <a:t>esdevingué</a:t>
            </a:r>
            <a:r>
              <a:rPr lang="es-ES" dirty="0"/>
              <a:t> </a:t>
            </a:r>
            <a:r>
              <a:rPr lang="es-ES" dirty="0" err="1"/>
              <a:t>amic</a:t>
            </a:r>
            <a:r>
              <a:rPr lang="es-ES" dirty="0"/>
              <a:t> de </a:t>
            </a:r>
            <a:r>
              <a:rPr lang="es-ES" dirty="0" err="1"/>
              <a:t>l’emperador</a:t>
            </a:r>
            <a:r>
              <a:rPr lang="es-ES" dirty="0"/>
              <a:t>, el </a:t>
            </a:r>
            <a:r>
              <a:rPr lang="es-ES" dirty="0" err="1"/>
              <a:t>qual</a:t>
            </a:r>
            <a:r>
              <a:rPr lang="es-ES" dirty="0"/>
              <a:t> el va </a:t>
            </a:r>
            <a:r>
              <a:rPr lang="es-ES" dirty="0" err="1"/>
              <a:t>protegir</a:t>
            </a:r>
            <a:r>
              <a:rPr lang="es-ES" dirty="0"/>
              <a:t> i li va donar </a:t>
            </a:r>
            <a:r>
              <a:rPr lang="es-ES" dirty="0" err="1"/>
              <a:t>suport</a:t>
            </a:r>
            <a:r>
              <a:rPr lang="es-ES" dirty="0"/>
              <a:t> </a:t>
            </a:r>
            <a:r>
              <a:rPr lang="es-ES" dirty="0" err="1"/>
              <a:t>perquè</a:t>
            </a:r>
            <a:r>
              <a:rPr lang="es-ES" dirty="0"/>
              <a:t> </a:t>
            </a:r>
            <a:r>
              <a:rPr lang="es-ES" dirty="0" err="1"/>
              <a:t>apreciava</a:t>
            </a:r>
            <a:r>
              <a:rPr lang="es-ES" dirty="0"/>
              <a:t> el </a:t>
            </a:r>
            <a:r>
              <a:rPr lang="es-ES" dirty="0" err="1"/>
              <a:t>seu</a:t>
            </a:r>
            <a:r>
              <a:rPr lang="es-ES" dirty="0"/>
              <a:t> </a:t>
            </a:r>
            <a:r>
              <a:rPr lang="es-ES" dirty="0" err="1"/>
              <a:t>talent</a:t>
            </a:r>
            <a:r>
              <a:rPr lang="es-ES" dirty="0"/>
              <a:t>. Al final de la </a:t>
            </a:r>
            <a:r>
              <a:rPr lang="es-ES" dirty="0" err="1"/>
              <a:t>seva</a:t>
            </a:r>
            <a:r>
              <a:rPr lang="es-ES" dirty="0"/>
              <a:t> vida, </a:t>
            </a:r>
            <a:r>
              <a:rPr lang="es-ES" dirty="0" err="1"/>
              <a:t>Titus</a:t>
            </a:r>
            <a:r>
              <a:rPr lang="es-ES" dirty="0"/>
              <a:t> </a:t>
            </a:r>
            <a:r>
              <a:rPr lang="es-ES" dirty="0" err="1"/>
              <a:t>Livi</a:t>
            </a:r>
            <a:r>
              <a:rPr lang="es-ES" dirty="0"/>
              <a:t> </a:t>
            </a:r>
            <a:r>
              <a:rPr lang="es-ES" dirty="0" err="1"/>
              <a:t>tornà</a:t>
            </a:r>
            <a:r>
              <a:rPr lang="es-ES" dirty="0"/>
              <a:t> a la </a:t>
            </a:r>
            <a:r>
              <a:rPr lang="es-ES" dirty="0" err="1"/>
              <a:t>seva</a:t>
            </a:r>
            <a:r>
              <a:rPr lang="es-ES" dirty="0"/>
              <a:t> </a:t>
            </a:r>
            <a:r>
              <a:rPr lang="es-ES" dirty="0" err="1"/>
              <a:t>Pàdua</a:t>
            </a:r>
            <a:r>
              <a:rPr lang="es-ES" dirty="0"/>
              <a:t> natal, </a:t>
            </a:r>
            <a:r>
              <a:rPr lang="es-ES" dirty="0" err="1"/>
              <a:t>on</a:t>
            </a:r>
            <a:r>
              <a:rPr lang="es-ES" dirty="0"/>
              <a:t> va morir el 17 </a:t>
            </a:r>
            <a:r>
              <a:rPr lang="es-ES" dirty="0" err="1"/>
              <a:t>dC</a:t>
            </a:r>
            <a:r>
              <a:rPr lang="es-ES" dirty="0"/>
              <a:t>.</a:t>
            </a:r>
          </a:p>
        </p:txBody>
      </p:sp>
      <p:pic>
        <p:nvPicPr>
          <p:cNvPr id="1026" name="Picture 2" descr="Resultat d'imatges de tit livi">
            <a:extLst>
              <a:ext uri="{FF2B5EF4-FFF2-40B4-BE49-F238E27FC236}">
                <a16:creationId xmlns:a16="http://schemas.microsoft.com/office/drawing/2014/main" xmlns="" id="{BDA6CD6A-12F3-4245-95EF-A7D153268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32" y="45606"/>
            <a:ext cx="1351439" cy="163374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77BBB814-79A7-40D5-9FB8-0AB7D31D41DE}"/>
              </a:ext>
            </a:extLst>
          </p:cNvPr>
          <p:cNvPicPr>
            <a:picLocks noChangeAspect="1"/>
          </p:cNvPicPr>
          <p:nvPr/>
        </p:nvPicPr>
        <p:blipFill rotWithShape="1">
          <a:blip r:embed="rId3"/>
          <a:srcRect l="6283" t="5867" r="50000" b="13223"/>
          <a:stretch/>
        </p:blipFill>
        <p:spPr>
          <a:xfrm>
            <a:off x="7143646" y="1905907"/>
            <a:ext cx="4492842" cy="4674984"/>
          </a:xfrm>
          <a:prstGeom prst="rect">
            <a:avLst/>
          </a:prstGeom>
        </p:spPr>
      </p:pic>
      <p:pic>
        <p:nvPicPr>
          <p:cNvPr id="6" name="Picture 2" descr="Resultat d'imatges de tit livi">
            <a:extLst>
              <a:ext uri="{FF2B5EF4-FFF2-40B4-BE49-F238E27FC236}">
                <a16:creationId xmlns:a16="http://schemas.microsoft.com/office/drawing/2014/main" xmlns="" id="{20416B68-B488-49DA-93AF-85C13923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411" y="45606"/>
            <a:ext cx="1351439" cy="163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1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16FBD5-34A4-4C03-BA5A-C6C9E798545C}"/>
              </a:ext>
            </a:extLst>
          </p:cNvPr>
          <p:cNvSpPr>
            <a:spLocks noGrp="1"/>
          </p:cNvSpPr>
          <p:nvPr>
            <p:ph type="title"/>
          </p:nvPr>
        </p:nvSpPr>
        <p:spPr/>
        <p:txBody>
          <a:bodyPr/>
          <a:lstStyle/>
          <a:p>
            <a:pPr algn="ctr"/>
            <a:r>
              <a:rPr lang="es-ES" dirty="0"/>
              <a:t>Obra de </a:t>
            </a:r>
            <a:r>
              <a:rPr lang="es-ES" dirty="0" err="1"/>
              <a:t>Tit</a:t>
            </a:r>
            <a:r>
              <a:rPr lang="es-ES" dirty="0"/>
              <a:t> </a:t>
            </a:r>
            <a:r>
              <a:rPr lang="es-ES" dirty="0" err="1"/>
              <a:t>Livi</a:t>
            </a:r>
            <a:endParaRPr lang="es-ES" dirty="0"/>
          </a:p>
        </p:txBody>
      </p:sp>
      <p:sp>
        <p:nvSpPr>
          <p:cNvPr id="3" name="Marcador de contenido 2">
            <a:extLst>
              <a:ext uri="{FF2B5EF4-FFF2-40B4-BE49-F238E27FC236}">
                <a16:creationId xmlns:a16="http://schemas.microsoft.com/office/drawing/2014/main" xmlns="" id="{87CF83BC-6FA6-4DE8-8EE1-53F0B1CB8EC5}"/>
              </a:ext>
            </a:extLst>
          </p:cNvPr>
          <p:cNvSpPr>
            <a:spLocks noGrp="1"/>
          </p:cNvSpPr>
          <p:nvPr>
            <p:ph idx="1"/>
          </p:nvPr>
        </p:nvSpPr>
        <p:spPr>
          <a:xfrm>
            <a:off x="405780" y="1700808"/>
            <a:ext cx="11593288" cy="4471392"/>
          </a:xfrm>
        </p:spPr>
        <p:txBody>
          <a:bodyPr>
            <a:normAutofit fontScale="85000" lnSpcReduction="20000"/>
          </a:bodyPr>
          <a:lstStyle/>
          <a:p>
            <a:pPr marL="0" indent="0" algn="just">
              <a:lnSpc>
                <a:spcPct val="160000"/>
              </a:lnSpc>
              <a:buNone/>
            </a:pPr>
            <a:r>
              <a:rPr lang="es-ES" b="1" dirty="0" err="1"/>
              <a:t>Titus</a:t>
            </a:r>
            <a:r>
              <a:rPr lang="es-ES" b="1" dirty="0"/>
              <a:t> </a:t>
            </a:r>
            <a:r>
              <a:rPr lang="es-ES" b="1" dirty="0" err="1"/>
              <a:t>Livi</a:t>
            </a:r>
            <a:r>
              <a:rPr lang="es-ES" b="1" dirty="0"/>
              <a:t> </a:t>
            </a:r>
            <a:r>
              <a:rPr lang="es-ES" dirty="0"/>
              <a:t>va </a:t>
            </a:r>
            <a:r>
              <a:rPr lang="es-ES" dirty="0" err="1"/>
              <a:t>escriure</a:t>
            </a:r>
            <a:r>
              <a:rPr lang="es-ES" dirty="0"/>
              <a:t> una obra </a:t>
            </a:r>
            <a:r>
              <a:rPr lang="es-ES" dirty="0" err="1"/>
              <a:t>molt</a:t>
            </a:r>
            <a:r>
              <a:rPr lang="es-ES" dirty="0"/>
              <a:t> extensa, formada per 142 </a:t>
            </a:r>
            <a:r>
              <a:rPr lang="es-ES" dirty="0" err="1"/>
              <a:t>llibres</a:t>
            </a:r>
            <a:r>
              <a:rPr lang="es-ES" dirty="0"/>
              <a:t>, </a:t>
            </a:r>
            <a:r>
              <a:rPr lang="es-ES" b="1" i="1" dirty="0"/>
              <a:t>Ab urbe </a:t>
            </a:r>
            <a:r>
              <a:rPr lang="es-ES" b="1" i="1" dirty="0" err="1"/>
              <a:t>condita</a:t>
            </a:r>
            <a:r>
              <a:rPr lang="es-ES" b="1" i="1" dirty="0"/>
              <a:t> </a:t>
            </a:r>
            <a:r>
              <a:rPr lang="es-ES" b="1" i="1" dirty="0" err="1"/>
              <a:t>libri</a:t>
            </a:r>
            <a:r>
              <a:rPr lang="es-ES" dirty="0"/>
              <a:t>. </a:t>
            </a:r>
            <a:r>
              <a:rPr lang="es-ES" dirty="0" err="1"/>
              <a:t>Els</a:t>
            </a:r>
            <a:r>
              <a:rPr lang="es-ES" dirty="0"/>
              <a:t> </a:t>
            </a:r>
            <a:r>
              <a:rPr lang="es-ES" dirty="0" err="1"/>
              <a:t>llibres</a:t>
            </a:r>
            <a:r>
              <a:rPr lang="es-ES" dirty="0"/>
              <a:t> </a:t>
            </a:r>
            <a:r>
              <a:rPr lang="es-ES" dirty="0" err="1"/>
              <a:t>estaven</a:t>
            </a:r>
            <a:r>
              <a:rPr lang="es-ES" dirty="0"/>
              <a:t> </a:t>
            </a:r>
            <a:r>
              <a:rPr lang="es-ES" dirty="0" err="1"/>
              <a:t>agrupats</a:t>
            </a:r>
            <a:r>
              <a:rPr lang="es-ES" dirty="0"/>
              <a:t> en </a:t>
            </a:r>
            <a:r>
              <a:rPr lang="es-ES" dirty="0" err="1"/>
              <a:t>dècades</a:t>
            </a:r>
            <a:r>
              <a:rPr lang="es-ES" dirty="0"/>
              <a:t> o </a:t>
            </a:r>
            <a:r>
              <a:rPr lang="es-ES" dirty="0" err="1"/>
              <a:t>grups</a:t>
            </a:r>
            <a:r>
              <a:rPr lang="es-ES" dirty="0"/>
              <a:t> de </a:t>
            </a:r>
            <a:r>
              <a:rPr lang="es-ES" dirty="0" err="1"/>
              <a:t>deu</a:t>
            </a:r>
            <a:r>
              <a:rPr lang="es-ES" dirty="0"/>
              <a:t>. </a:t>
            </a:r>
            <a:r>
              <a:rPr lang="es-ES" dirty="0" err="1"/>
              <a:t>Només</a:t>
            </a:r>
            <a:r>
              <a:rPr lang="es-ES" dirty="0"/>
              <a:t> </a:t>
            </a:r>
            <a:r>
              <a:rPr lang="es-ES" dirty="0" err="1"/>
              <a:t>se’n</a:t>
            </a:r>
            <a:r>
              <a:rPr lang="es-ES" dirty="0"/>
              <a:t> conserven </a:t>
            </a:r>
            <a:r>
              <a:rPr lang="es-ES" dirty="0" err="1"/>
              <a:t>trenta-cint</a:t>
            </a:r>
            <a:r>
              <a:rPr lang="es-ES" dirty="0"/>
              <a:t>:</a:t>
            </a:r>
          </a:p>
          <a:p>
            <a:pPr algn="just">
              <a:lnSpc>
                <a:spcPct val="160000"/>
              </a:lnSpc>
            </a:pPr>
            <a:r>
              <a:rPr lang="es-ES" dirty="0"/>
              <a:t>El primer </a:t>
            </a:r>
            <a:r>
              <a:rPr lang="es-ES" dirty="0" err="1"/>
              <a:t>llibre</a:t>
            </a:r>
            <a:r>
              <a:rPr lang="es-ES" dirty="0"/>
              <a:t> explica la </a:t>
            </a:r>
            <a:r>
              <a:rPr lang="es-ES" dirty="0" err="1"/>
              <a:t>història</a:t>
            </a:r>
            <a:r>
              <a:rPr lang="es-ES" dirty="0"/>
              <a:t> de la </a:t>
            </a:r>
            <a:r>
              <a:rPr lang="es-ES" dirty="0" err="1"/>
              <a:t>fundació</a:t>
            </a:r>
            <a:r>
              <a:rPr lang="es-ES" dirty="0"/>
              <a:t> de Roma per </a:t>
            </a:r>
            <a:r>
              <a:rPr lang="es-ES" dirty="0" err="1"/>
              <a:t>Ròmul</a:t>
            </a:r>
            <a:r>
              <a:rPr lang="es-ES" dirty="0"/>
              <a:t> i Rem i acaba </a:t>
            </a:r>
            <a:r>
              <a:rPr lang="es-ES" dirty="0" err="1"/>
              <a:t>amb</a:t>
            </a:r>
            <a:r>
              <a:rPr lang="es-ES" dirty="0"/>
              <a:t> </a:t>
            </a:r>
            <a:r>
              <a:rPr lang="es-ES" dirty="0" err="1"/>
              <a:t>l’expulsió</a:t>
            </a:r>
            <a:r>
              <a:rPr lang="es-ES" dirty="0"/>
              <a:t> de </a:t>
            </a:r>
            <a:r>
              <a:rPr lang="es-ES" dirty="0" err="1"/>
              <a:t>l’últim</a:t>
            </a:r>
            <a:r>
              <a:rPr lang="es-ES" dirty="0"/>
              <a:t> </a:t>
            </a:r>
            <a:r>
              <a:rPr lang="es-ES" dirty="0" err="1"/>
              <a:t>rei</a:t>
            </a:r>
            <a:r>
              <a:rPr lang="es-ES" dirty="0"/>
              <a:t> i la </a:t>
            </a:r>
            <a:r>
              <a:rPr lang="es-ES" dirty="0" err="1"/>
              <a:t>instauració</a:t>
            </a:r>
            <a:r>
              <a:rPr lang="es-ES" dirty="0"/>
              <a:t> de la República.</a:t>
            </a:r>
          </a:p>
          <a:p>
            <a:pPr algn="just">
              <a:lnSpc>
                <a:spcPct val="160000"/>
              </a:lnSpc>
            </a:pPr>
            <a:r>
              <a:rPr lang="es-ES" dirty="0" err="1"/>
              <a:t>Els</a:t>
            </a:r>
            <a:r>
              <a:rPr lang="es-ES" dirty="0"/>
              <a:t> </a:t>
            </a:r>
            <a:r>
              <a:rPr lang="es-ES" dirty="0" err="1"/>
              <a:t>llibres</a:t>
            </a:r>
            <a:r>
              <a:rPr lang="es-ES" dirty="0"/>
              <a:t> II-X expliquen la </a:t>
            </a:r>
            <a:r>
              <a:rPr lang="es-ES" dirty="0" err="1"/>
              <a:t>història</a:t>
            </a:r>
            <a:r>
              <a:rPr lang="es-ES" dirty="0"/>
              <a:t> de la República romana </a:t>
            </a:r>
            <a:r>
              <a:rPr lang="es-ES" dirty="0" err="1"/>
              <a:t>fins</a:t>
            </a:r>
            <a:r>
              <a:rPr lang="es-ES" dirty="0"/>
              <a:t> les </a:t>
            </a:r>
            <a:r>
              <a:rPr lang="es-ES" dirty="0" err="1"/>
              <a:t>Guerres</a:t>
            </a:r>
            <a:r>
              <a:rPr lang="es-ES" dirty="0"/>
              <a:t> </a:t>
            </a:r>
            <a:r>
              <a:rPr lang="es-ES" dirty="0" err="1"/>
              <a:t>Samnites</a:t>
            </a:r>
            <a:r>
              <a:rPr lang="es-ES" dirty="0"/>
              <a:t>.</a:t>
            </a:r>
          </a:p>
          <a:p>
            <a:pPr algn="just">
              <a:lnSpc>
                <a:spcPct val="160000"/>
              </a:lnSpc>
            </a:pPr>
            <a:r>
              <a:rPr lang="es-ES" dirty="0" err="1"/>
              <a:t>Els</a:t>
            </a:r>
            <a:r>
              <a:rPr lang="es-ES" dirty="0"/>
              <a:t> </a:t>
            </a:r>
            <a:r>
              <a:rPr lang="es-ES" dirty="0" err="1"/>
              <a:t>llibres</a:t>
            </a:r>
            <a:r>
              <a:rPr lang="es-ES" dirty="0"/>
              <a:t> XXI-XLV expliquen la </a:t>
            </a:r>
            <a:r>
              <a:rPr lang="es-ES" dirty="0" err="1"/>
              <a:t>Segona</a:t>
            </a:r>
            <a:r>
              <a:rPr lang="es-ES" dirty="0"/>
              <a:t> Guerra Púnica i el final de la guerra contra </a:t>
            </a:r>
            <a:r>
              <a:rPr lang="es-ES" dirty="0" err="1"/>
              <a:t>Perseu</a:t>
            </a:r>
            <a:r>
              <a:rPr lang="es-ES" dirty="0"/>
              <a:t> de </a:t>
            </a:r>
            <a:r>
              <a:rPr lang="es-ES" dirty="0" err="1"/>
              <a:t>Macedònia</a:t>
            </a:r>
            <a:r>
              <a:rPr lang="es-ES" dirty="0"/>
              <a:t>.</a:t>
            </a:r>
          </a:p>
          <a:p>
            <a:pPr algn="just">
              <a:lnSpc>
                <a:spcPct val="160000"/>
              </a:lnSpc>
            </a:pPr>
            <a:r>
              <a:rPr lang="es-ES" dirty="0"/>
              <a:t>El </a:t>
            </a:r>
            <a:r>
              <a:rPr lang="es-ES" dirty="0" err="1"/>
              <a:t>contingut</a:t>
            </a:r>
            <a:r>
              <a:rPr lang="es-ES" dirty="0"/>
              <a:t> de la resta de </a:t>
            </a:r>
            <a:r>
              <a:rPr lang="es-ES" dirty="0" err="1"/>
              <a:t>llibres</a:t>
            </a:r>
            <a:r>
              <a:rPr lang="es-ES" dirty="0"/>
              <a:t> que no han </a:t>
            </a:r>
            <a:r>
              <a:rPr lang="es-ES" dirty="0" err="1"/>
              <a:t>arribat</a:t>
            </a:r>
            <a:r>
              <a:rPr lang="es-ES" dirty="0"/>
              <a:t> a </a:t>
            </a:r>
            <a:r>
              <a:rPr lang="es-ES" dirty="0" err="1"/>
              <a:t>nosaltres</a:t>
            </a:r>
            <a:r>
              <a:rPr lang="es-ES" dirty="0"/>
              <a:t> (</a:t>
            </a:r>
            <a:r>
              <a:rPr lang="es-ES" dirty="0" err="1"/>
              <a:t>exceptuant</a:t>
            </a:r>
            <a:r>
              <a:rPr lang="es-ES" dirty="0"/>
              <a:t> el </a:t>
            </a:r>
            <a:r>
              <a:rPr lang="es-ES" dirty="0" err="1"/>
              <a:t>dels</a:t>
            </a:r>
            <a:r>
              <a:rPr lang="es-ES" dirty="0"/>
              <a:t> </a:t>
            </a:r>
            <a:r>
              <a:rPr lang="es-ES" dirty="0" err="1"/>
              <a:t>llibres</a:t>
            </a:r>
            <a:r>
              <a:rPr lang="es-ES" dirty="0"/>
              <a:t> CXXXVI i CXXXVII), el </a:t>
            </a:r>
            <a:r>
              <a:rPr lang="es-ES" dirty="0" err="1"/>
              <a:t>coneixem</a:t>
            </a:r>
            <a:r>
              <a:rPr lang="es-ES" dirty="0"/>
              <a:t> </a:t>
            </a:r>
            <a:r>
              <a:rPr lang="es-ES" dirty="0" err="1"/>
              <a:t>gràcies</a:t>
            </a:r>
            <a:r>
              <a:rPr lang="es-ES" dirty="0"/>
              <a:t> a un índex </a:t>
            </a:r>
            <a:r>
              <a:rPr lang="es-ES" dirty="0" err="1"/>
              <a:t>sumari</a:t>
            </a:r>
            <a:r>
              <a:rPr lang="es-ES" dirty="0"/>
              <a:t> del </a:t>
            </a:r>
            <a:r>
              <a:rPr lang="es-ES" dirty="0" err="1"/>
              <a:t>segle</a:t>
            </a:r>
            <a:r>
              <a:rPr lang="es-ES" dirty="0"/>
              <a:t> IV, </a:t>
            </a:r>
            <a:r>
              <a:rPr lang="es-ES" dirty="0" err="1"/>
              <a:t>anomenat</a:t>
            </a:r>
            <a:r>
              <a:rPr lang="es-ES" dirty="0"/>
              <a:t> </a:t>
            </a:r>
            <a:r>
              <a:rPr lang="es-ES" i="1" dirty="0" err="1"/>
              <a:t>Periochae</a:t>
            </a:r>
            <a:r>
              <a:rPr lang="es-ES" i="1" dirty="0"/>
              <a:t>.</a:t>
            </a:r>
            <a:endParaRPr lang="es-ES" dirty="0"/>
          </a:p>
        </p:txBody>
      </p:sp>
    </p:spTree>
    <p:extLst>
      <p:ext uri="{BB962C8B-B14F-4D97-AF65-F5344CB8AC3E}">
        <p14:creationId xmlns:p14="http://schemas.microsoft.com/office/powerpoint/2010/main" val="27512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t d'imatges de combat dels horacis">
            <a:extLst>
              <a:ext uri="{FF2B5EF4-FFF2-40B4-BE49-F238E27FC236}">
                <a16:creationId xmlns:a16="http://schemas.microsoft.com/office/drawing/2014/main" xmlns="" id="{C9A8C53A-8C33-4914-BF6F-8F0C2990E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936" y="115672"/>
            <a:ext cx="8568952" cy="6626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54B474-7EC3-4E76-923E-AFB1D62B57D4}"/>
              </a:ext>
            </a:extLst>
          </p:cNvPr>
          <p:cNvSpPr>
            <a:spLocks noGrp="1"/>
          </p:cNvSpPr>
          <p:nvPr>
            <p:ph type="ctrTitle"/>
          </p:nvPr>
        </p:nvSpPr>
        <p:spPr/>
        <p:txBody>
          <a:bodyPr/>
          <a:lstStyle/>
          <a:p>
            <a:pPr algn="ctr"/>
            <a:r>
              <a:rPr lang="ca-ES" dirty="0"/>
              <a:t>Juli Cèsar</a:t>
            </a:r>
          </a:p>
        </p:txBody>
      </p:sp>
      <p:sp>
        <p:nvSpPr>
          <p:cNvPr id="3" name="Subtítulo 2">
            <a:extLst>
              <a:ext uri="{FF2B5EF4-FFF2-40B4-BE49-F238E27FC236}">
                <a16:creationId xmlns:a16="http://schemas.microsoft.com/office/drawing/2014/main" xmlns="" id="{B3509BA6-C3DB-4D08-8826-E5A061C8609F}"/>
              </a:ext>
            </a:extLst>
          </p:cNvPr>
          <p:cNvSpPr>
            <a:spLocks noGrp="1"/>
          </p:cNvSpPr>
          <p:nvPr>
            <p:ph type="subTitle" idx="1"/>
          </p:nvPr>
        </p:nvSpPr>
        <p:spPr/>
        <p:txBody>
          <a:bodyPr/>
          <a:lstStyle/>
          <a:p>
            <a:endParaRPr lang="ca-ES"/>
          </a:p>
        </p:txBody>
      </p:sp>
    </p:spTree>
    <p:extLst>
      <p:ext uri="{BB962C8B-B14F-4D97-AF65-F5344CB8AC3E}">
        <p14:creationId xmlns:p14="http://schemas.microsoft.com/office/powerpoint/2010/main" val="213903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xmlns="" id="{ECAAA130-ACAD-4A2C-A6D3-5C01AED1A309}"/>
              </a:ext>
            </a:extLst>
          </p:cNvPr>
          <p:cNvSpPr>
            <a:spLocks noGrp="1"/>
          </p:cNvSpPr>
          <p:nvPr>
            <p:ph type="title"/>
          </p:nvPr>
        </p:nvSpPr>
        <p:spPr/>
        <p:txBody>
          <a:bodyPr>
            <a:normAutofit fontScale="90000"/>
          </a:bodyPr>
          <a:lstStyle/>
          <a:p>
            <a:r>
              <a:rPr lang="es-ES" altLang="es-ES" sz="4399"/>
              <a:t>On som dins de la història de Roma?</a:t>
            </a:r>
          </a:p>
        </p:txBody>
      </p:sp>
      <p:pic>
        <p:nvPicPr>
          <p:cNvPr id="9219" name="Imagen 2">
            <a:extLst>
              <a:ext uri="{FF2B5EF4-FFF2-40B4-BE49-F238E27FC236}">
                <a16:creationId xmlns:a16="http://schemas.microsoft.com/office/drawing/2014/main" xmlns="" id="{27887577-5EA5-4958-8AA7-3234F8C11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617" y="2540232"/>
            <a:ext cx="11717460" cy="26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echa abajo 3">
            <a:extLst>
              <a:ext uri="{FF2B5EF4-FFF2-40B4-BE49-F238E27FC236}">
                <a16:creationId xmlns:a16="http://schemas.microsoft.com/office/drawing/2014/main" xmlns="" id="{AAB375D3-B390-46E2-BEC0-36C25129FDB0}"/>
              </a:ext>
            </a:extLst>
          </p:cNvPr>
          <p:cNvSpPr/>
          <p:nvPr/>
        </p:nvSpPr>
        <p:spPr>
          <a:xfrm>
            <a:off x="6226141" y="2475162"/>
            <a:ext cx="411055" cy="1483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799"/>
          </a:p>
        </p:txBody>
      </p:sp>
      <p:sp>
        <p:nvSpPr>
          <p:cNvPr id="9221" name="CuadroTexto 4">
            <a:extLst>
              <a:ext uri="{FF2B5EF4-FFF2-40B4-BE49-F238E27FC236}">
                <a16:creationId xmlns:a16="http://schemas.microsoft.com/office/drawing/2014/main" xmlns="" id="{07879441-6521-4780-948D-511CD8E432F8}"/>
              </a:ext>
            </a:extLst>
          </p:cNvPr>
          <p:cNvSpPr txBox="1">
            <a:spLocks noChangeArrowheads="1"/>
          </p:cNvSpPr>
          <p:nvPr/>
        </p:nvSpPr>
        <p:spPr bwMode="auto">
          <a:xfrm>
            <a:off x="5637331" y="1829217"/>
            <a:ext cx="1588674" cy="6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1799" b="1"/>
              <a:t>88 a. C </a:t>
            </a:r>
          </a:p>
          <a:p>
            <a:pPr algn="ctr" eaLnBrk="1" hangingPunct="1"/>
            <a:r>
              <a:rPr lang="es-ES" altLang="es-ES" sz="1799"/>
              <a:t>1ª Guerra civil</a:t>
            </a:r>
          </a:p>
        </p:txBody>
      </p:sp>
      <p:sp>
        <p:nvSpPr>
          <p:cNvPr id="6" name="Flecha abajo 5">
            <a:extLst>
              <a:ext uri="{FF2B5EF4-FFF2-40B4-BE49-F238E27FC236}">
                <a16:creationId xmlns:a16="http://schemas.microsoft.com/office/drawing/2014/main" xmlns="" id="{398E8F51-E819-4994-B223-CB6571E7050C}"/>
              </a:ext>
            </a:extLst>
          </p:cNvPr>
          <p:cNvSpPr/>
          <p:nvPr/>
        </p:nvSpPr>
        <p:spPr>
          <a:xfrm rot="10800000">
            <a:off x="7102213" y="5158924"/>
            <a:ext cx="452319" cy="1258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799"/>
          </a:p>
        </p:txBody>
      </p:sp>
      <p:sp>
        <p:nvSpPr>
          <p:cNvPr id="9223" name="CuadroTexto 6">
            <a:extLst>
              <a:ext uri="{FF2B5EF4-FFF2-40B4-BE49-F238E27FC236}">
                <a16:creationId xmlns:a16="http://schemas.microsoft.com/office/drawing/2014/main" xmlns="" id="{2625A339-EA6E-4799-AF0F-9E03F2850D90}"/>
              </a:ext>
            </a:extLst>
          </p:cNvPr>
          <p:cNvSpPr txBox="1">
            <a:spLocks noChangeArrowheads="1"/>
          </p:cNvSpPr>
          <p:nvPr/>
        </p:nvSpPr>
        <p:spPr bwMode="auto">
          <a:xfrm>
            <a:off x="5819846" y="6417485"/>
            <a:ext cx="3015465" cy="36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1799" b="1"/>
              <a:t>29 a. C </a:t>
            </a:r>
            <a:r>
              <a:rPr lang="es-ES" altLang="es-ES" sz="1799"/>
              <a:t>Final de la República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xmlns="" id="{4C3FB697-5786-41CA-ADFE-91E064486139}"/>
              </a:ext>
            </a:extLst>
          </p:cNvPr>
          <p:cNvSpPr>
            <a:spLocks noGrp="1"/>
          </p:cNvSpPr>
          <p:nvPr>
            <p:ph type="title"/>
          </p:nvPr>
        </p:nvSpPr>
        <p:spPr/>
        <p:txBody>
          <a:bodyPr rtlCol="0">
            <a:noAutofit/>
          </a:bodyPr>
          <a:lstStyle/>
          <a:p>
            <a:pPr algn="ctr">
              <a:spcBef>
                <a:spcPts val="0"/>
              </a:spcBef>
              <a:defRPr/>
            </a:pPr>
            <a:r>
              <a:rPr lang="es-ES" sz="4000" noProof="1"/>
              <a:t>La fi de la República Romana (S.I a.C)</a:t>
            </a:r>
          </a:p>
        </p:txBody>
      </p:sp>
      <p:sp>
        <p:nvSpPr>
          <p:cNvPr id="14" name="Marcador de posición de contenido 13">
            <a:extLst>
              <a:ext uri="{FF2B5EF4-FFF2-40B4-BE49-F238E27FC236}">
                <a16:creationId xmlns:a16="http://schemas.microsoft.com/office/drawing/2014/main" xmlns="" id="{8FD2E435-CECD-4C2C-8BF4-0801806C4555}"/>
              </a:ext>
            </a:extLst>
          </p:cNvPr>
          <p:cNvSpPr>
            <a:spLocks noGrp="1"/>
          </p:cNvSpPr>
          <p:nvPr>
            <p:ph idx="1"/>
          </p:nvPr>
        </p:nvSpPr>
        <p:spPr/>
        <p:txBody>
          <a:bodyPr rtlCol="0">
            <a:normAutofit fontScale="92500"/>
          </a:bodyPr>
          <a:lstStyle/>
          <a:p>
            <a:pPr>
              <a:defRPr/>
            </a:pPr>
            <a:r>
              <a:rPr lang="ca-ES" altLang="es-ES" sz="3599" dirty="0"/>
              <a:t>1.Primera guerra civil: Màrius i Sil.la.</a:t>
            </a:r>
          </a:p>
          <a:p>
            <a:pPr>
              <a:defRPr/>
            </a:pPr>
            <a:r>
              <a:rPr lang="ca-ES" altLang="es-ES" sz="3599" dirty="0"/>
              <a:t>2.Primer triumvirat: Pompeu, Cras i Juli Cèsar.</a:t>
            </a:r>
          </a:p>
          <a:p>
            <a:pPr>
              <a:defRPr/>
            </a:pPr>
            <a:r>
              <a:rPr lang="ca-ES" altLang="es-ES" sz="3599" dirty="0"/>
              <a:t>3.Segona guerra civil: Pompeu i Juli Cèsar. </a:t>
            </a:r>
          </a:p>
          <a:p>
            <a:pPr>
              <a:defRPr/>
            </a:pPr>
            <a:r>
              <a:rPr lang="ca-ES" altLang="es-ES" sz="3599" dirty="0"/>
              <a:t>4.Segon triumvirat: Marc Antoni, Octavi i </a:t>
            </a:r>
            <a:r>
              <a:rPr lang="ca-ES" altLang="es-ES" sz="3599" dirty="0" err="1"/>
              <a:t>Lèpid</a:t>
            </a:r>
            <a:r>
              <a:rPr lang="ca-ES" altLang="es-ES" sz="3599" dirty="0"/>
              <a:t>.</a:t>
            </a:r>
          </a:p>
          <a:p>
            <a:pPr>
              <a:defRPr/>
            </a:pPr>
            <a:r>
              <a:rPr lang="ca-ES" altLang="es-ES" sz="3599" dirty="0"/>
              <a:t>5.Tercera guerra civil: Marc Antoni i Octavi. </a:t>
            </a:r>
          </a:p>
          <a:p>
            <a:pPr>
              <a:defRPr/>
            </a:pPr>
            <a:r>
              <a:rPr lang="ca-ES" altLang="es-ES" sz="3599" dirty="0"/>
              <a:t>6. Fi de la República.</a:t>
            </a:r>
          </a:p>
          <a:p>
            <a:pPr>
              <a:buClr>
                <a:srgbClr val="3C4743"/>
              </a:buClr>
              <a:buFont typeface="Wingdings"/>
              <a:buChar char="§"/>
              <a:defRPr/>
            </a:pPr>
            <a:endParaRPr lang="es-ES"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xmlns="" id="{7C7C349E-3C87-4F81-A051-850A90C37628}"/>
              </a:ext>
            </a:extLst>
          </p:cNvPr>
          <p:cNvSpPr>
            <a:spLocks noGrp="1"/>
          </p:cNvSpPr>
          <p:nvPr>
            <p:ph type="title"/>
          </p:nvPr>
        </p:nvSpPr>
        <p:spPr/>
        <p:txBody>
          <a:bodyPr>
            <a:normAutofit fontScale="90000"/>
          </a:bodyPr>
          <a:lstStyle/>
          <a:p>
            <a:pPr algn="ctr"/>
            <a:r>
              <a:rPr lang="ca-ES" altLang="es-ES" sz="3999" dirty="0"/>
              <a:t>La primera guerra civil: Màrius contra </a:t>
            </a:r>
            <a:r>
              <a:rPr lang="ca-ES" altLang="es-ES" sz="3999" dirty="0" err="1"/>
              <a:t>Sil·la</a:t>
            </a:r>
            <a:r>
              <a:rPr lang="ca-ES" altLang="es-ES" sz="3999" dirty="0"/>
              <a:t>.</a:t>
            </a:r>
            <a:endParaRPr lang="es-ES" altLang="es-ES" sz="3999" dirty="0"/>
          </a:p>
        </p:txBody>
      </p:sp>
      <p:sp>
        <p:nvSpPr>
          <p:cNvPr id="11267" name="Marcador de contenido 2">
            <a:extLst>
              <a:ext uri="{FF2B5EF4-FFF2-40B4-BE49-F238E27FC236}">
                <a16:creationId xmlns:a16="http://schemas.microsoft.com/office/drawing/2014/main" xmlns="" id="{EB188C9F-3BB4-4D2B-A59D-89ED72EEB529}"/>
              </a:ext>
            </a:extLst>
          </p:cNvPr>
          <p:cNvSpPr>
            <a:spLocks noGrp="1"/>
          </p:cNvSpPr>
          <p:nvPr>
            <p:ph idx="1"/>
          </p:nvPr>
        </p:nvSpPr>
        <p:spPr>
          <a:xfrm>
            <a:off x="6216618" y="1829217"/>
            <a:ext cx="5972206" cy="4908859"/>
          </a:xfrm>
        </p:spPr>
        <p:txBody>
          <a:bodyPr/>
          <a:lstStyle/>
          <a:p>
            <a:endParaRPr lang="ca-ES" altLang="es-ES" sz="2399"/>
          </a:p>
          <a:p>
            <a:r>
              <a:rPr lang="ca-ES" altLang="es-ES" sz="2799"/>
              <a:t>Guanya Sil·la, el qual es proclama dictador fins la seva mort (79 a.C)</a:t>
            </a:r>
          </a:p>
          <a:p>
            <a:r>
              <a:rPr lang="ca-ES" altLang="es-ES" sz="2799"/>
              <a:t>Seqüeles desastroses d’aquesta guerra: Es desencadenen els odis i venjances entre els dos bàndols: confiscació de béns, assassinats de suposats enemics, inclosos senadors.</a:t>
            </a:r>
          </a:p>
          <a:p>
            <a:endParaRPr lang="es-ES" altLang="es-ES"/>
          </a:p>
        </p:txBody>
      </p:sp>
      <p:pic>
        <p:nvPicPr>
          <p:cNvPr id="5" name="Imagen 4" title="Sil·la">
            <a:extLst>
              <a:ext uri="{FF2B5EF4-FFF2-40B4-BE49-F238E27FC236}">
                <a16:creationId xmlns:a16="http://schemas.microsoft.com/office/drawing/2014/main" xmlns="" id="{3A83E57A-B3FF-4989-A5CB-0195F31E0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93" y="2145912"/>
            <a:ext cx="2112503" cy="2742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69" name="CuadroTexto 5">
            <a:extLst>
              <a:ext uri="{FF2B5EF4-FFF2-40B4-BE49-F238E27FC236}">
                <a16:creationId xmlns:a16="http://schemas.microsoft.com/office/drawing/2014/main" xmlns="" id="{69FEF651-BD2F-40B1-AE08-B2AABCF18397}"/>
              </a:ext>
            </a:extLst>
          </p:cNvPr>
          <p:cNvSpPr txBox="1">
            <a:spLocks noChangeArrowheads="1"/>
          </p:cNvSpPr>
          <p:nvPr/>
        </p:nvSpPr>
        <p:spPr bwMode="auto">
          <a:xfrm>
            <a:off x="2658370" y="3024294"/>
            <a:ext cx="717363" cy="7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3999"/>
              <a:t>VS</a:t>
            </a:r>
          </a:p>
        </p:txBody>
      </p:sp>
      <p:sp>
        <p:nvSpPr>
          <p:cNvPr id="11270" name="CuadroTexto 6">
            <a:extLst>
              <a:ext uri="{FF2B5EF4-FFF2-40B4-BE49-F238E27FC236}">
                <a16:creationId xmlns:a16="http://schemas.microsoft.com/office/drawing/2014/main" xmlns="" id="{D2A89377-5176-4691-A1FB-4AA9F6E01647}"/>
              </a:ext>
            </a:extLst>
          </p:cNvPr>
          <p:cNvSpPr txBox="1">
            <a:spLocks noChangeArrowheads="1"/>
          </p:cNvSpPr>
          <p:nvPr/>
        </p:nvSpPr>
        <p:spPr bwMode="auto">
          <a:xfrm>
            <a:off x="390423" y="5049416"/>
            <a:ext cx="2553623" cy="12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799"/>
              <a:t>   Sil·la</a:t>
            </a:r>
          </a:p>
          <a:p>
            <a:pPr eaLnBrk="1" hangingPunct="1"/>
            <a:r>
              <a:rPr lang="es-ES" altLang="es-ES" sz="2799"/>
              <a:t>Partit senatorial</a:t>
            </a:r>
          </a:p>
        </p:txBody>
      </p:sp>
      <p:pic>
        <p:nvPicPr>
          <p:cNvPr id="8" name="Imagen 7">
            <a:extLst>
              <a:ext uri="{FF2B5EF4-FFF2-40B4-BE49-F238E27FC236}">
                <a16:creationId xmlns:a16="http://schemas.microsoft.com/office/drawing/2014/main" xmlns="" id="{70CCBB0A-FB1B-4737-BEDA-3525E9DB1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075" y="2145912"/>
            <a:ext cx="2271339" cy="2844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72" name="CuadroTexto 8">
            <a:extLst>
              <a:ext uri="{FF2B5EF4-FFF2-40B4-BE49-F238E27FC236}">
                <a16:creationId xmlns:a16="http://schemas.microsoft.com/office/drawing/2014/main" xmlns="" id="{F89CE00D-7144-4648-9E8B-C6684A2E7D30}"/>
              </a:ext>
            </a:extLst>
          </p:cNvPr>
          <p:cNvSpPr txBox="1">
            <a:spLocks noChangeArrowheads="1"/>
          </p:cNvSpPr>
          <p:nvPr/>
        </p:nvSpPr>
        <p:spPr bwMode="auto">
          <a:xfrm>
            <a:off x="3604274" y="5049416"/>
            <a:ext cx="2207637" cy="126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4799"/>
              <a:t>Màrius</a:t>
            </a:r>
          </a:p>
          <a:p>
            <a:pPr algn="ctr" eaLnBrk="1" hangingPunct="1"/>
            <a:r>
              <a:rPr lang="es-ES" altLang="es-ES" sz="2799"/>
              <a:t>Partit popular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xmlns="" id="{B6BBC212-CE47-4BA0-BBF5-FD75C74019CA}"/>
              </a:ext>
            </a:extLst>
          </p:cNvPr>
          <p:cNvSpPr>
            <a:spLocks noGrp="1"/>
          </p:cNvSpPr>
          <p:nvPr>
            <p:ph type="title"/>
          </p:nvPr>
        </p:nvSpPr>
        <p:spPr/>
        <p:txBody>
          <a:bodyPr>
            <a:normAutofit/>
          </a:bodyPr>
          <a:lstStyle/>
          <a:p>
            <a:pPr algn="ctr"/>
            <a:r>
              <a:rPr lang="es-ES" altLang="es-ES" sz="4799" dirty="0"/>
              <a:t>PRIMER TRIUMVIRAT </a:t>
            </a:r>
          </a:p>
        </p:txBody>
      </p:sp>
      <p:sp>
        <p:nvSpPr>
          <p:cNvPr id="3" name="Marcador de contenido 2">
            <a:extLst>
              <a:ext uri="{FF2B5EF4-FFF2-40B4-BE49-F238E27FC236}">
                <a16:creationId xmlns:a16="http://schemas.microsoft.com/office/drawing/2014/main" xmlns="" id="{03F1A6C9-70B3-4CA0-BCAB-56C330626AC9}"/>
              </a:ext>
            </a:extLst>
          </p:cNvPr>
          <p:cNvSpPr>
            <a:spLocks noGrp="1"/>
          </p:cNvSpPr>
          <p:nvPr>
            <p:ph idx="1"/>
          </p:nvPr>
        </p:nvSpPr>
        <p:spPr>
          <a:xfrm>
            <a:off x="405780" y="1628800"/>
            <a:ext cx="7820560" cy="4810546"/>
          </a:xfrm>
        </p:spPr>
        <p:txBody>
          <a:bodyPr rtlCol="0">
            <a:normAutofit lnSpcReduction="10000"/>
          </a:bodyPr>
          <a:lstStyle/>
          <a:p>
            <a:pPr>
              <a:buFont typeface="Wingdings" panose="05000000000000000000" pitchFamily="2" charset="2"/>
              <a:buChar char="Ø"/>
              <a:defRPr/>
            </a:pPr>
            <a:r>
              <a:rPr lang="ca-ES" altLang="es-ES" sz="2399" dirty="0"/>
              <a:t>Davant l’anarquia que s’apodera de Roma, tots tres s’alien i formen el primer triumvirat per salvar la situació.</a:t>
            </a:r>
          </a:p>
          <a:p>
            <a:pPr>
              <a:defRPr/>
            </a:pPr>
            <a:r>
              <a:rPr lang="ca-ES" altLang="es-ES" sz="2399" b="1" dirty="0"/>
              <a:t>Juli Cèsar</a:t>
            </a:r>
            <a:r>
              <a:rPr lang="ca-ES" altLang="es-ES" sz="2399" dirty="0"/>
              <a:t>, en representació del partit popular.</a:t>
            </a:r>
          </a:p>
          <a:p>
            <a:pPr>
              <a:defRPr/>
            </a:pPr>
            <a:r>
              <a:rPr lang="ca-ES" altLang="es-ES" sz="2399" b="1" dirty="0"/>
              <a:t>Pompeu</a:t>
            </a:r>
            <a:r>
              <a:rPr lang="ca-ES" altLang="es-ES" sz="2399" dirty="0"/>
              <a:t>, del partit senatorial (aristocràcia).</a:t>
            </a:r>
          </a:p>
          <a:p>
            <a:pPr>
              <a:defRPr/>
            </a:pPr>
            <a:r>
              <a:rPr lang="ca-ES" altLang="es-ES" sz="2399" b="1" dirty="0"/>
              <a:t>Cras,</a:t>
            </a:r>
            <a:r>
              <a:rPr lang="ca-ES" altLang="es-ES" sz="2399" dirty="0"/>
              <a:t> representant dels rics de Roma.</a:t>
            </a:r>
          </a:p>
          <a:p>
            <a:pPr>
              <a:buFont typeface="Wingdings" panose="05000000000000000000" pitchFamily="2" charset="2"/>
              <a:buChar char="Ø"/>
              <a:defRPr/>
            </a:pPr>
            <a:r>
              <a:rPr lang="ca-ES" altLang="es-ES" sz="2399" dirty="0"/>
              <a:t> Entre els tres es reparteixen el poder de les províncies conquerides per Roma.</a:t>
            </a:r>
          </a:p>
          <a:p>
            <a:pPr>
              <a:defRPr/>
            </a:pPr>
            <a:r>
              <a:rPr lang="ca-ES" altLang="es-ES" sz="2399" b="1" dirty="0"/>
              <a:t>Juli Cèsar : </a:t>
            </a:r>
            <a:r>
              <a:rPr lang="ca-ES" altLang="es-ES" sz="2399" dirty="0"/>
              <a:t>les </a:t>
            </a:r>
            <a:r>
              <a:rPr lang="ca-ES" altLang="es-ES" sz="2399" dirty="0" err="1"/>
              <a:t>Gàl·lies</a:t>
            </a:r>
            <a:endParaRPr lang="ca-ES" altLang="es-ES" sz="2399" b="1" dirty="0"/>
          </a:p>
          <a:p>
            <a:pPr>
              <a:defRPr/>
            </a:pPr>
            <a:r>
              <a:rPr lang="ca-ES" altLang="es-ES" sz="2399" b="1" dirty="0"/>
              <a:t>Pompeu: </a:t>
            </a:r>
            <a:r>
              <a:rPr lang="ca-ES" altLang="es-ES" sz="2399" dirty="0"/>
              <a:t>Hispania</a:t>
            </a:r>
            <a:endParaRPr lang="ca-ES" altLang="es-ES" sz="2399" b="1" dirty="0"/>
          </a:p>
          <a:p>
            <a:pPr>
              <a:defRPr/>
            </a:pPr>
            <a:r>
              <a:rPr lang="ca-ES" altLang="es-ES" sz="2399" b="1" dirty="0"/>
              <a:t>Cras: </a:t>
            </a:r>
            <a:r>
              <a:rPr lang="ca-ES" altLang="es-ES" sz="2399" dirty="0"/>
              <a:t>Síria</a:t>
            </a:r>
          </a:p>
          <a:p>
            <a:pPr>
              <a:defRPr/>
            </a:pPr>
            <a:endParaRPr lang="es-ES" dirty="0"/>
          </a:p>
        </p:txBody>
      </p:sp>
      <p:pic>
        <p:nvPicPr>
          <p:cNvPr id="4" name="Marcador de contenido 3">
            <a:extLst>
              <a:ext uri="{FF2B5EF4-FFF2-40B4-BE49-F238E27FC236}">
                <a16:creationId xmlns:a16="http://schemas.microsoft.com/office/drawing/2014/main" xmlns="" id="{CD56D6DF-06F8-42CA-B233-DCECDDA3DF6C}"/>
              </a:ext>
            </a:extLst>
          </p:cNvPr>
          <p:cNvPicPr>
            <a:picLocks noChangeAspect="1"/>
          </p:cNvPicPr>
          <p:nvPr/>
        </p:nvPicPr>
        <p:blipFill rotWithShape="1">
          <a:blip r:embed="rId2">
            <a:extLst>
              <a:ext uri="{28A0092B-C50C-407E-A947-70E740481C1C}">
                <a14:useLocalDpi xmlns:a14="http://schemas.microsoft.com/office/drawing/2010/main" val="0"/>
              </a:ext>
            </a:extLst>
          </a:blip>
          <a:srcRect l="3195" t="4399" r="9886"/>
          <a:stretch/>
        </p:blipFill>
        <p:spPr>
          <a:xfrm>
            <a:off x="7966620" y="2564904"/>
            <a:ext cx="3995516" cy="2463551"/>
          </a:xfrm>
          <a:prstGeom prst="rect">
            <a:avLst/>
          </a:prstGeom>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xmlns="" id="{E52B389E-77FE-4047-B61C-1D9901F80336}"/>
              </a:ext>
            </a:extLst>
          </p:cNvPr>
          <p:cNvSpPr>
            <a:spLocks noGrp="1"/>
          </p:cNvSpPr>
          <p:nvPr>
            <p:ph type="title"/>
          </p:nvPr>
        </p:nvSpPr>
        <p:spPr/>
        <p:txBody>
          <a:bodyPr>
            <a:normAutofit fontScale="90000"/>
          </a:bodyPr>
          <a:lstStyle/>
          <a:p>
            <a:pPr algn="ctr"/>
            <a:r>
              <a:rPr lang="es-ES" altLang="es-ES" sz="4799" dirty="0"/>
              <a:t>La </a:t>
            </a:r>
            <a:r>
              <a:rPr lang="es-ES" altLang="es-ES" sz="4799" dirty="0" err="1"/>
              <a:t>segona</a:t>
            </a:r>
            <a:r>
              <a:rPr lang="es-ES" altLang="es-ES" sz="4799" dirty="0"/>
              <a:t> guerra civil</a:t>
            </a:r>
            <a:r>
              <a:rPr lang="es-ES" altLang="es-ES" sz="2799" dirty="0"/>
              <a:t>: </a:t>
            </a:r>
            <a:br>
              <a:rPr lang="es-ES" altLang="es-ES" sz="2799" dirty="0"/>
            </a:br>
            <a:r>
              <a:rPr lang="es-ES" altLang="es-ES" sz="2799" dirty="0"/>
              <a:t>Juli </a:t>
            </a:r>
            <a:r>
              <a:rPr lang="es-ES" altLang="es-ES" sz="2799" dirty="0" err="1"/>
              <a:t>Cèsar</a:t>
            </a:r>
            <a:r>
              <a:rPr lang="es-ES" altLang="es-ES" sz="2799" dirty="0"/>
              <a:t> contra Pompeu</a:t>
            </a:r>
          </a:p>
        </p:txBody>
      </p:sp>
      <p:pic>
        <p:nvPicPr>
          <p:cNvPr id="4" name="Marcador de contenido 3">
            <a:extLst>
              <a:ext uri="{FF2B5EF4-FFF2-40B4-BE49-F238E27FC236}">
                <a16:creationId xmlns:a16="http://schemas.microsoft.com/office/drawing/2014/main" xmlns="" id="{F5F4BC74-DCD0-438F-A3FE-3AE760F4B0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21" y="2187834"/>
            <a:ext cx="2610666" cy="2979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40" name="CuadroTexto 4">
            <a:extLst>
              <a:ext uri="{FF2B5EF4-FFF2-40B4-BE49-F238E27FC236}">
                <a16:creationId xmlns:a16="http://schemas.microsoft.com/office/drawing/2014/main" xmlns="" id="{C29C08E5-8C49-478E-BC22-17DE16DD1C37}"/>
              </a:ext>
            </a:extLst>
          </p:cNvPr>
          <p:cNvSpPr txBox="1">
            <a:spLocks noChangeArrowheads="1"/>
          </p:cNvSpPr>
          <p:nvPr/>
        </p:nvSpPr>
        <p:spPr bwMode="auto">
          <a:xfrm>
            <a:off x="2739311" y="3419478"/>
            <a:ext cx="857027" cy="11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799"/>
              <a:t>VS</a:t>
            </a:r>
          </a:p>
          <a:p>
            <a:pPr eaLnBrk="1" hangingPunct="1"/>
            <a:endParaRPr lang="es-ES" altLang="es-ES" sz="1799"/>
          </a:p>
        </p:txBody>
      </p:sp>
      <p:sp>
        <p:nvSpPr>
          <p:cNvPr id="14341" name="CuadroTexto 5">
            <a:extLst>
              <a:ext uri="{FF2B5EF4-FFF2-40B4-BE49-F238E27FC236}">
                <a16:creationId xmlns:a16="http://schemas.microsoft.com/office/drawing/2014/main" xmlns="" id="{3B756A35-6C67-4CDB-BB47-E8FFF0CEADFA}"/>
              </a:ext>
            </a:extLst>
          </p:cNvPr>
          <p:cNvSpPr txBox="1">
            <a:spLocks noChangeArrowheads="1"/>
          </p:cNvSpPr>
          <p:nvPr/>
        </p:nvSpPr>
        <p:spPr bwMode="auto">
          <a:xfrm>
            <a:off x="93638" y="5527129"/>
            <a:ext cx="2372694" cy="83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4799"/>
              <a:t>Pompeu</a:t>
            </a:r>
          </a:p>
        </p:txBody>
      </p:sp>
      <p:pic>
        <p:nvPicPr>
          <p:cNvPr id="7" name="Imagen 6">
            <a:extLst>
              <a:ext uri="{FF2B5EF4-FFF2-40B4-BE49-F238E27FC236}">
                <a16:creationId xmlns:a16="http://schemas.microsoft.com/office/drawing/2014/main" xmlns="" id="{EDEEA41F-5B19-49DC-8620-C9B9990CFC8D}"/>
              </a:ext>
            </a:extLst>
          </p:cNvPr>
          <p:cNvPicPr>
            <a:picLocks noChangeAspect="1"/>
          </p:cNvPicPr>
          <p:nvPr/>
        </p:nvPicPr>
        <p:blipFill rotWithShape="1">
          <a:blip r:embed="rId3">
            <a:extLst>
              <a:ext uri="{28A0092B-C50C-407E-A947-70E740481C1C}">
                <a14:useLocalDpi xmlns:a14="http://schemas.microsoft.com/office/drawing/2010/main" val="0"/>
              </a:ext>
            </a:extLst>
          </a:blip>
          <a:srcRect r="9510" b="3752"/>
          <a:stretch/>
        </p:blipFill>
        <p:spPr>
          <a:xfrm>
            <a:off x="3653192" y="2300866"/>
            <a:ext cx="2311387" cy="3137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43" name="CuadroTexto 7">
            <a:extLst>
              <a:ext uri="{FF2B5EF4-FFF2-40B4-BE49-F238E27FC236}">
                <a16:creationId xmlns:a16="http://schemas.microsoft.com/office/drawing/2014/main" xmlns="" id="{AC099E8C-C6FF-43A0-91B4-E4C8988D5DD2}"/>
              </a:ext>
            </a:extLst>
          </p:cNvPr>
          <p:cNvSpPr txBox="1">
            <a:spLocks noChangeArrowheads="1"/>
          </p:cNvSpPr>
          <p:nvPr/>
        </p:nvSpPr>
        <p:spPr bwMode="auto">
          <a:xfrm>
            <a:off x="3429695" y="5527129"/>
            <a:ext cx="2663131" cy="83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4799"/>
              <a:t>Juli Cèsar</a:t>
            </a:r>
          </a:p>
        </p:txBody>
      </p:sp>
      <p:sp>
        <p:nvSpPr>
          <p:cNvPr id="9" name="CuadroTexto 8">
            <a:extLst>
              <a:ext uri="{FF2B5EF4-FFF2-40B4-BE49-F238E27FC236}">
                <a16:creationId xmlns:a16="http://schemas.microsoft.com/office/drawing/2014/main" xmlns="" id="{1353C228-F93E-4FF1-AA45-86862EBAC580}"/>
              </a:ext>
            </a:extLst>
          </p:cNvPr>
          <p:cNvSpPr txBox="1"/>
          <p:nvPr/>
        </p:nvSpPr>
        <p:spPr>
          <a:xfrm>
            <a:off x="6199160" y="2154570"/>
            <a:ext cx="5962685" cy="4247044"/>
          </a:xfrm>
          <a:prstGeom prst="rect">
            <a:avLst/>
          </a:prstGeom>
          <a:noFill/>
        </p:spPr>
        <p:txBody>
          <a:bodyPr>
            <a:spAutoFit/>
          </a:bodyPr>
          <a:lstStyle/>
          <a:p>
            <a:pPr algn="ctr">
              <a:lnSpc>
                <a:spcPct val="90000"/>
              </a:lnSpc>
              <a:defRPr/>
            </a:pPr>
            <a:r>
              <a:rPr lang="ca-ES" altLang="es-ES" sz="2799" dirty="0"/>
              <a:t>CAUSES:</a:t>
            </a:r>
          </a:p>
          <a:p>
            <a:pPr algn="ctr">
              <a:lnSpc>
                <a:spcPct val="90000"/>
              </a:lnSpc>
              <a:defRPr/>
            </a:pPr>
            <a:endParaRPr lang="ca-ES" altLang="es-ES" sz="3199" dirty="0"/>
          </a:p>
          <a:p>
            <a:pPr marL="285664" indent="-285664" algn="just">
              <a:lnSpc>
                <a:spcPct val="90000"/>
              </a:lnSpc>
              <a:buFont typeface="Wingdings" panose="05000000000000000000" pitchFamily="2" charset="2"/>
              <a:buChar char="Ø"/>
              <a:defRPr/>
            </a:pPr>
            <a:r>
              <a:rPr lang="ca-ES" altLang="es-ES" sz="1999" dirty="0"/>
              <a:t>Juli Cèsar havia conquerit tota la </a:t>
            </a:r>
            <a:r>
              <a:rPr lang="ca-ES" altLang="es-ES" sz="1999" dirty="0" err="1"/>
              <a:t>Gàl·lia</a:t>
            </a:r>
            <a:r>
              <a:rPr lang="ca-ES" altLang="es-ES" sz="1999" dirty="0"/>
              <a:t> per iniciativa pròpia, aprofitant que n’era el governador.</a:t>
            </a:r>
          </a:p>
          <a:p>
            <a:pPr marL="285664" indent="-285664" algn="just">
              <a:lnSpc>
                <a:spcPct val="90000"/>
              </a:lnSpc>
              <a:buFont typeface="Wingdings" panose="05000000000000000000" pitchFamily="2" charset="2"/>
              <a:buChar char="Ø"/>
              <a:defRPr/>
            </a:pPr>
            <a:endParaRPr lang="ca-ES" altLang="es-ES" sz="1999" dirty="0"/>
          </a:p>
          <a:p>
            <a:pPr marL="285664" indent="-285664" algn="just">
              <a:lnSpc>
                <a:spcPct val="90000"/>
              </a:lnSpc>
              <a:buFont typeface="Wingdings" panose="05000000000000000000" pitchFamily="2" charset="2"/>
              <a:buChar char="Ø"/>
              <a:defRPr/>
            </a:pPr>
            <a:r>
              <a:rPr lang="ca-ES" altLang="es-ES" sz="1999" dirty="0"/>
              <a:t>Cras va morir en una campanya contra els parts a l’Orient.</a:t>
            </a:r>
          </a:p>
          <a:p>
            <a:pPr marL="285664" indent="-285664" algn="just">
              <a:lnSpc>
                <a:spcPct val="90000"/>
              </a:lnSpc>
              <a:buFont typeface="Wingdings" panose="05000000000000000000" pitchFamily="2" charset="2"/>
              <a:buChar char="Ø"/>
              <a:defRPr/>
            </a:pPr>
            <a:endParaRPr lang="ca-ES" altLang="es-ES" sz="1999" dirty="0"/>
          </a:p>
          <a:p>
            <a:pPr marL="285664" indent="-285664" algn="just">
              <a:lnSpc>
                <a:spcPct val="90000"/>
              </a:lnSpc>
              <a:buFont typeface="Wingdings" panose="05000000000000000000" pitchFamily="2" charset="2"/>
              <a:buChar char="Ø"/>
              <a:defRPr/>
            </a:pPr>
            <a:r>
              <a:rPr lang="ca-ES" altLang="es-ES" sz="1999" dirty="0"/>
              <a:t>Juli Cèsar va desobeir l’ordre del Senat, controlat per Pompeu, de llicenciar les tropes i tornar a Roma.</a:t>
            </a:r>
          </a:p>
          <a:p>
            <a:pPr marL="285664" indent="-285664" algn="just">
              <a:lnSpc>
                <a:spcPct val="90000"/>
              </a:lnSpc>
              <a:buFont typeface="Wingdings" panose="05000000000000000000" pitchFamily="2" charset="2"/>
              <a:buChar char="Ø"/>
              <a:defRPr/>
            </a:pPr>
            <a:endParaRPr lang="ca-ES" altLang="es-ES" sz="1999" dirty="0"/>
          </a:p>
          <a:p>
            <a:pPr marL="285664" indent="-285664" algn="just">
              <a:lnSpc>
                <a:spcPct val="90000"/>
              </a:lnSpc>
              <a:buFont typeface="Wingdings" panose="05000000000000000000" pitchFamily="2" charset="2"/>
              <a:buChar char="Ø"/>
              <a:defRPr/>
            </a:pPr>
            <a:r>
              <a:rPr lang="ca-ES" altLang="es-ES" sz="1999" dirty="0"/>
              <a:t>Aquesta desobediència representa l’esclat de la 2ª guerra civil.</a:t>
            </a:r>
          </a:p>
          <a:p>
            <a:pPr>
              <a:defRPr/>
            </a:pPr>
            <a:endParaRPr lang="es-ES" sz="17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xmlns="" id="{98493C82-AA64-497A-B8C1-561B805C920D}"/>
              </a:ext>
            </a:extLst>
          </p:cNvPr>
          <p:cNvSpPr>
            <a:spLocks noGrp="1"/>
          </p:cNvSpPr>
          <p:nvPr>
            <p:ph type="title"/>
          </p:nvPr>
        </p:nvSpPr>
        <p:spPr/>
        <p:txBody>
          <a:bodyPr>
            <a:normAutofit fontScale="90000"/>
          </a:bodyPr>
          <a:lstStyle/>
          <a:p>
            <a:pPr algn="ctr"/>
            <a:r>
              <a:rPr lang="es-ES" altLang="es-ES" sz="5398"/>
              <a:t>La segona guerra civil</a:t>
            </a:r>
            <a:r>
              <a:rPr lang="es-ES" altLang="es-ES" sz="3199"/>
              <a:t>: </a:t>
            </a:r>
            <a:br>
              <a:rPr lang="es-ES" altLang="es-ES" sz="3199"/>
            </a:br>
            <a:r>
              <a:rPr lang="es-ES" altLang="es-ES" sz="3199"/>
              <a:t>Juli Cèsar contra Pompeu</a:t>
            </a:r>
            <a:endParaRPr lang="es-ES" altLang="es-ES"/>
          </a:p>
        </p:txBody>
      </p:sp>
      <p:sp>
        <p:nvSpPr>
          <p:cNvPr id="3" name="Marcador de contenido 2">
            <a:extLst>
              <a:ext uri="{FF2B5EF4-FFF2-40B4-BE49-F238E27FC236}">
                <a16:creationId xmlns:a16="http://schemas.microsoft.com/office/drawing/2014/main" xmlns="" id="{4758217F-82FE-43BE-81CE-B4DEF1EFBC61}"/>
              </a:ext>
            </a:extLst>
          </p:cNvPr>
          <p:cNvSpPr>
            <a:spLocks noGrp="1"/>
          </p:cNvSpPr>
          <p:nvPr>
            <p:ph idx="1"/>
          </p:nvPr>
        </p:nvSpPr>
        <p:spPr>
          <a:xfrm>
            <a:off x="295198" y="1829217"/>
            <a:ext cx="8249676" cy="5132638"/>
          </a:xfrm>
        </p:spPr>
        <p:txBody>
          <a:bodyPr rtlCol="0">
            <a:normAutofit/>
          </a:bodyPr>
          <a:lstStyle/>
          <a:p>
            <a:pPr>
              <a:defRPr/>
            </a:pPr>
            <a:r>
              <a:rPr lang="ca-ES" altLang="es-ES" sz="3999" dirty="0"/>
              <a:t>ETAPES:</a:t>
            </a:r>
            <a:endParaRPr lang="ca-ES" altLang="es-ES" sz="2399" dirty="0"/>
          </a:p>
          <a:p>
            <a:pPr marL="514196" indent="-514196">
              <a:buFont typeface="+mj-lt"/>
              <a:buAutoNum type="romanUcPeriod"/>
              <a:defRPr/>
            </a:pPr>
            <a:r>
              <a:rPr lang="ca-ES" altLang="es-ES" sz="2399" dirty="0"/>
              <a:t>Juli Cèsar, procedent de la </a:t>
            </a:r>
            <a:r>
              <a:rPr lang="ca-ES" altLang="es-ES" sz="2399" dirty="0" err="1"/>
              <a:t>Gàl·lia</a:t>
            </a:r>
            <a:r>
              <a:rPr lang="ca-ES" altLang="es-ES" sz="2399" dirty="0"/>
              <a:t>, creua el </a:t>
            </a:r>
            <a:r>
              <a:rPr lang="ca-ES" altLang="es-ES" sz="2399" dirty="0" err="1"/>
              <a:t>Rubicó</a:t>
            </a:r>
            <a:r>
              <a:rPr lang="ca-ES" altLang="es-ES" sz="2399" dirty="0"/>
              <a:t> (riu que separa Itàlia  de la </a:t>
            </a:r>
            <a:r>
              <a:rPr lang="ca-ES" altLang="es-ES" sz="2399" dirty="0" err="1"/>
              <a:t>Gàl·lia</a:t>
            </a:r>
            <a:r>
              <a:rPr lang="ca-ES" altLang="es-ES" sz="2399" dirty="0"/>
              <a:t>). Aquí pronuncia la cèlebre frase: </a:t>
            </a:r>
            <a:r>
              <a:rPr lang="ca-ES" altLang="es-ES" sz="2399" i="1" dirty="0" err="1"/>
              <a:t>Alea</a:t>
            </a:r>
            <a:r>
              <a:rPr lang="ca-ES" altLang="es-ES" sz="2399" i="1" dirty="0"/>
              <a:t> </a:t>
            </a:r>
            <a:r>
              <a:rPr lang="ca-ES" altLang="es-ES" sz="2399" i="1" dirty="0" err="1"/>
              <a:t>iacta</a:t>
            </a:r>
            <a:r>
              <a:rPr lang="ca-ES" altLang="es-ES" sz="2399" i="1" dirty="0"/>
              <a:t> est. (La sort està decidida).</a:t>
            </a:r>
          </a:p>
          <a:p>
            <a:pPr marL="514196" indent="-514196">
              <a:buFont typeface="+mj-lt"/>
              <a:buAutoNum type="romanUcPeriod"/>
              <a:defRPr/>
            </a:pPr>
            <a:endParaRPr lang="ca-ES" altLang="es-ES" sz="2399" i="1" dirty="0"/>
          </a:p>
          <a:p>
            <a:pPr marL="514196" indent="-514196">
              <a:buFont typeface="+mj-lt"/>
              <a:buAutoNum type="romanUcPeriod"/>
              <a:defRPr/>
            </a:pPr>
            <a:r>
              <a:rPr lang="ca-ES" altLang="es-ES" sz="2399" dirty="0"/>
              <a:t>A continuació es dirigeix a Hispània, on Pompeu tenia tropes lleials i derrota els pompeians a </a:t>
            </a:r>
            <a:r>
              <a:rPr lang="ca-ES" altLang="es-ES" sz="2399" dirty="0" err="1"/>
              <a:t>Ilerda</a:t>
            </a:r>
            <a:r>
              <a:rPr lang="ca-ES" altLang="es-ES" sz="2399" dirty="0"/>
              <a:t>. </a:t>
            </a:r>
          </a:p>
          <a:p>
            <a:pPr marL="514196" indent="-514196">
              <a:buFont typeface="+mj-lt"/>
              <a:buAutoNum type="romanUcPeriod"/>
              <a:defRPr/>
            </a:pPr>
            <a:endParaRPr lang="ca-ES" altLang="es-ES" sz="2399" dirty="0"/>
          </a:p>
          <a:p>
            <a:pPr marL="514196" indent="-514196">
              <a:buFont typeface="+mj-lt"/>
              <a:buAutoNum type="romanUcPeriod"/>
              <a:defRPr/>
            </a:pPr>
            <a:r>
              <a:rPr lang="ca-ES" altLang="es-ES" sz="2399" dirty="0"/>
              <a:t>Es trasllada a Grècia, on havia fugit Pompeu, i el derrota a la batalla de </a:t>
            </a:r>
            <a:r>
              <a:rPr lang="ca-ES" altLang="es-ES" sz="2399" dirty="0" err="1"/>
              <a:t>Farsàlia</a:t>
            </a:r>
            <a:r>
              <a:rPr lang="ca-ES" altLang="es-ES" sz="2399" dirty="0"/>
              <a:t>. </a:t>
            </a:r>
          </a:p>
          <a:p>
            <a:pPr>
              <a:defRPr/>
            </a:pPr>
            <a:endParaRPr lang="es-ES" dirty="0"/>
          </a:p>
        </p:txBody>
      </p:sp>
      <p:pic>
        <p:nvPicPr>
          <p:cNvPr id="6" name="Imagen 5">
            <a:extLst>
              <a:ext uri="{FF2B5EF4-FFF2-40B4-BE49-F238E27FC236}">
                <a16:creationId xmlns:a16="http://schemas.microsoft.com/office/drawing/2014/main" xmlns="" id="{491C25D8-0B82-4B05-95BC-8A6B62F2F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874" y="2075215"/>
            <a:ext cx="3078948" cy="4493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150</TotalTime>
  <Words>1182</Words>
  <Application>Microsoft Office PowerPoint</Application>
  <PresentationFormat>Personalizado</PresentationFormat>
  <Paragraphs>88</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Pizarra 16 x 9</vt:lpstr>
      <vt:lpstr>La historiografia romana</vt:lpstr>
      <vt:lpstr>Historiografia romana</vt:lpstr>
      <vt:lpstr>Juli Cèsar</vt:lpstr>
      <vt:lpstr>On som dins de la història de Roma?</vt:lpstr>
      <vt:lpstr>La fi de la República Romana (S.I a.C)</vt:lpstr>
      <vt:lpstr>La primera guerra civil: Màrius contra Sil·la.</vt:lpstr>
      <vt:lpstr>PRIMER TRIUMVIRAT </vt:lpstr>
      <vt:lpstr>La segona guerra civil:  Juli Cèsar contra Pompeu</vt:lpstr>
      <vt:lpstr>La segona guerra civil:  Juli Cèsar contra Pompeu</vt:lpstr>
      <vt:lpstr>Presentación de PowerPoint</vt:lpstr>
      <vt:lpstr>Presentación de PowerPoint</vt:lpstr>
      <vt:lpstr>Frase cèlebre de Cèsar: VENI, VIDI, VICI</vt:lpstr>
      <vt:lpstr>Presentación de PowerPoint</vt:lpstr>
      <vt:lpstr>La segona guerra civil:  Juli Cèsar contra Pompeu</vt:lpstr>
      <vt:lpstr>Assassinat de Juli Cèsar</vt:lpstr>
      <vt:lpstr>Presentación de PowerPoint</vt:lpstr>
      <vt:lpstr>Presentación de PowerPoint</vt:lpstr>
      <vt:lpstr>OBRA DE JULI CÈSAR</vt:lpstr>
      <vt:lpstr>Tit Livi</vt:lpstr>
      <vt:lpstr>Context històric</vt:lpstr>
      <vt:lpstr>Vida de Tit Livi</vt:lpstr>
      <vt:lpstr>Obra de Tit Livi</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 Livi</dc:title>
  <dc:creator>Lola del Pozo Gragera</dc:creator>
  <cp:lastModifiedBy>Puig</cp:lastModifiedBy>
  <cp:revision>9</cp:revision>
  <dcterms:created xsi:type="dcterms:W3CDTF">2018-04-20T09:28:16Z</dcterms:created>
  <dcterms:modified xsi:type="dcterms:W3CDTF">2018-11-13T09:14:03Z</dcterms:modified>
</cp:coreProperties>
</file>