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273" r:id="rId4"/>
    <p:sldId id="257" r:id="rId5"/>
    <p:sldId id="258" r:id="rId6"/>
    <p:sldId id="259" r:id="rId7"/>
    <p:sldId id="260" r:id="rId8"/>
    <p:sldId id="267" r:id="rId9"/>
    <p:sldId id="261" r:id="rId10"/>
    <p:sldId id="274" r:id="rId11"/>
    <p:sldId id="262" r:id="rId12"/>
    <p:sldId id="271" r:id="rId13"/>
    <p:sldId id="263" r:id="rId14"/>
    <p:sldId id="272" r:id="rId15"/>
    <p:sldId id="264" r:id="rId16"/>
    <p:sldId id="268" r:id="rId17"/>
    <p:sldId id="269" r:id="rId18"/>
    <p:sldId id="265" r:id="rId19"/>
    <p:sldId id="266" r:id="rId20"/>
    <p:sldId id="276" r:id="rId21"/>
    <p:sldId id="27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21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e.kahoot.it/share/la-infantesa-i-l-educacio-a-roma/09e42040-8b0d-4f63-a485-f8a518af727f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000" dirty="0"/>
              <a:t>La infantesa i </a:t>
            </a:r>
            <a:r>
              <a:rPr lang="es-ES" sz="4000" dirty="0" err="1"/>
              <a:t>l’educació</a:t>
            </a:r>
            <a:r>
              <a:rPr lang="es-ES" sz="4000" dirty="0"/>
              <a:t> a Roma</a:t>
            </a:r>
          </a:p>
        </p:txBody>
      </p:sp>
    </p:spTree>
    <p:extLst>
      <p:ext uri="{BB962C8B-B14F-4D97-AF65-F5344CB8AC3E}">
        <p14:creationId xmlns:p14="http://schemas.microsoft.com/office/powerpoint/2010/main" val="2669026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5E36F1-BCC3-4870-B13C-4145D2F52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4540" y="1074420"/>
            <a:ext cx="9732962" cy="5019682"/>
          </a:xfrm>
        </p:spPr>
        <p:txBody>
          <a:bodyPr/>
          <a:lstStyle/>
          <a:p>
            <a:endParaRPr lang="ca-ES" dirty="0"/>
          </a:p>
          <a:p>
            <a:r>
              <a:rPr lang="ca-ES" dirty="0"/>
              <a:t>Fins el segle III </a:t>
            </a:r>
            <a:r>
              <a:rPr lang="ca-ES" dirty="0" err="1"/>
              <a:t>a.C</a:t>
            </a:r>
            <a:r>
              <a:rPr lang="ca-ES" dirty="0"/>
              <a:t> els romans creien que l’objectiu de l’educació era conèixer i valorar la manera de viure de la comunitat, respectant la família, la religió, les institucions polítiques i la tradició. (</a:t>
            </a:r>
            <a:r>
              <a:rPr lang="ca-ES" i="1" dirty="0"/>
              <a:t>mos </a:t>
            </a:r>
            <a:r>
              <a:rPr lang="ca-ES" i="1" dirty="0" err="1"/>
              <a:t>maiorum</a:t>
            </a:r>
            <a:r>
              <a:rPr lang="ca-ES" i="1" dirty="0"/>
              <a:t>). </a:t>
            </a:r>
          </a:p>
          <a:p>
            <a:endParaRPr lang="ca-ES" i="1" dirty="0"/>
          </a:p>
          <a:p>
            <a:r>
              <a:rPr lang="ca-ES" dirty="0"/>
              <a:t>Al segle III </a:t>
            </a:r>
            <a:r>
              <a:rPr lang="ca-ES" dirty="0" err="1"/>
              <a:t>a.C</a:t>
            </a:r>
            <a:r>
              <a:rPr lang="ca-ES" dirty="0"/>
              <a:t> van obrir la primera escola a Roma. </a:t>
            </a:r>
          </a:p>
          <a:p>
            <a:endParaRPr lang="ca-ES" dirty="0"/>
          </a:p>
          <a:p>
            <a:r>
              <a:rPr lang="ca-ES" dirty="0"/>
              <a:t>Al principi, els romans designaven l’escola amb el nom de </a:t>
            </a:r>
            <a:r>
              <a:rPr lang="ca-ES" i="1" dirty="0" err="1"/>
              <a:t>ludus</a:t>
            </a:r>
            <a:r>
              <a:rPr lang="ca-ES" i="1" dirty="0"/>
              <a:t> (joc); </a:t>
            </a:r>
            <a:r>
              <a:rPr lang="ca-ES" dirty="0"/>
              <a:t>Més tard, la van anomenar amb una paraula d’origen grec, </a:t>
            </a:r>
            <a:r>
              <a:rPr lang="ca-ES" i="1" dirty="0" err="1"/>
              <a:t>schola</a:t>
            </a:r>
            <a:r>
              <a:rPr lang="ca-ES" i="1" dirty="0"/>
              <a:t> (descans). </a:t>
            </a:r>
          </a:p>
        </p:txBody>
      </p:sp>
    </p:spTree>
    <p:extLst>
      <p:ext uri="{BB962C8B-B14F-4D97-AF65-F5344CB8AC3E}">
        <p14:creationId xmlns:p14="http://schemas.microsoft.com/office/powerpoint/2010/main" val="331866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dirty="0"/>
              <a:t>L’educació a Roma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7388" y="1425209"/>
            <a:ext cx="11447754" cy="112541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a-ES" b="1" dirty="0"/>
              <a:t>Ensenyament primari (</a:t>
            </a:r>
            <a:r>
              <a:rPr lang="ca-ES" b="1" i="1" dirty="0" err="1"/>
              <a:t>ludus</a:t>
            </a:r>
            <a:r>
              <a:rPr lang="ca-ES" b="1" i="1" dirty="0"/>
              <a:t> </a:t>
            </a:r>
            <a:r>
              <a:rPr lang="ca-ES" b="1" i="1" dirty="0" err="1"/>
              <a:t>litterarius</a:t>
            </a:r>
            <a:r>
              <a:rPr lang="ca-ES" b="1" i="1" dirty="0"/>
              <a:t>): </a:t>
            </a:r>
            <a:r>
              <a:rPr lang="ca-ES" dirty="0"/>
              <a:t>l 7 als 11 anys els nens aprenien a  llegir, escriure i comptar. </a:t>
            </a:r>
          </a:p>
        </p:txBody>
      </p:sp>
      <p:pic>
        <p:nvPicPr>
          <p:cNvPr id="4098" name="Picture 2" descr="Resultado de imagen de abac romà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20344" y="2305660"/>
            <a:ext cx="3091766" cy="2008432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9566031" y="447821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Abac</a:t>
            </a:r>
            <a:r>
              <a:rPr lang="es-ES" dirty="0"/>
              <a:t> </a:t>
            </a:r>
          </a:p>
        </p:txBody>
      </p:sp>
      <p:pic>
        <p:nvPicPr>
          <p:cNvPr id="4102" name="Picture 6" descr="Imagen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739" y="2286000"/>
            <a:ext cx="4220308" cy="4220308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914399" y="5943601"/>
            <a:ext cx="3188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tauleta de cera+ estilet</a:t>
            </a:r>
          </a:p>
        </p:txBody>
      </p:sp>
      <p:pic>
        <p:nvPicPr>
          <p:cNvPr id="4104" name="Picture 8" descr="Resultado de imagen de pergamí i ploma de canya romà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2744" y="2327885"/>
            <a:ext cx="3512488" cy="2630977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5064369" y="5298830"/>
            <a:ext cx="32707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 pergamí/papir+ ploma de canya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52440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76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4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5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6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7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90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8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9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0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1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03" name="Rectangle 102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5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07" name="Rectangle 106">
            <a:extLst>
              <a:ext uri="{FF2B5EF4-FFF2-40B4-BE49-F238E27FC236}">
                <a16:creationId xmlns:a16="http://schemas.microsoft.com/office/drawing/2014/main" id="{95FFA5E0-4C70-431D-A19D-18415F6C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8" name="Picture 6" descr="http://www.howitworksdaily.com/wp-content/uploads/2016/09/roman-school.jpg">
            <a:extLst>
              <a:ext uri="{FF2B5EF4-FFF2-40B4-BE49-F238E27FC236}">
                <a16:creationId xmlns:a16="http://schemas.microsoft.com/office/drawing/2014/main" id="{68DD661C-23A9-4020-B9CE-14843BE814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12" b="166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BBE55C11-4C41-45E4-A00F-83DEE6BB5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3632297"/>
            <a:ext cx="7527616" cy="2170389"/>
          </a:xfrm>
          <a:custGeom>
            <a:avLst/>
            <a:gdLst>
              <a:gd name="connsiteX0" fmla="*/ 0 w 7527616"/>
              <a:gd name="connsiteY0" fmla="*/ 0 h 2170389"/>
              <a:gd name="connsiteX1" fmla="*/ 85411 w 7527616"/>
              <a:gd name="connsiteY1" fmla="*/ 0 h 2170389"/>
              <a:gd name="connsiteX2" fmla="*/ 926533 w 7527616"/>
              <a:gd name="connsiteY2" fmla="*/ 0 h 2170389"/>
              <a:gd name="connsiteX3" fmla="*/ 1114264 w 7527616"/>
              <a:gd name="connsiteY3" fmla="*/ 0 h 2170389"/>
              <a:gd name="connsiteX4" fmla="*/ 6544376 w 7527616"/>
              <a:gd name="connsiteY4" fmla="*/ 0 h 2170389"/>
              <a:gd name="connsiteX5" fmla="*/ 6610082 w 7527616"/>
              <a:gd name="connsiteY5" fmla="*/ 26276 h 2170389"/>
              <a:gd name="connsiteX6" fmla="*/ 6619468 w 7527616"/>
              <a:gd name="connsiteY6" fmla="*/ 36786 h 2170389"/>
              <a:gd name="connsiteX7" fmla="*/ 7506496 w 7527616"/>
              <a:gd name="connsiteY7" fmla="*/ 1024760 h 2170389"/>
              <a:gd name="connsiteX8" fmla="*/ 7506496 w 7527616"/>
              <a:gd name="connsiteY8" fmla="*/ 1140374 h 2170389"/>
              <a:gd name="connsiteX9" fmla="*/ 6619468 w 7527616"/>
              <a:gd name="connsiteY9" fmla="*/ 2133603 h 2170389"/>
              <a:gd name="connsiteX10" fmla="*/ 6610082 w 7527616"/>
              <a:gd name="connsiteY10" fmla="*/ 2144113 h 2170389"/>
              <a:gd name="connsiteX11" fmla="*/ 6544376 w 7527616"/>
              <a:gd name="connsiteY11" fmla="*/ 2170389 h 2170389"/>
              <a:gd name="connsiteX12" fmla="*/ 1114264 w 7527616"/>
              <a:gd name="connsiteY12" fmla="*/ 2170389 h 2170389"/>
              <a:gd name="connsiteX13" fmla="*/ 926533 w 7527616"/>
              <a:gd name="connsiteY13" fmla="*/ 2170389 h 2170389"/>
              <a:gd name="connsiteX14" fmla="*/ 146150 w 7527616"/>
              <a:gd name="connsiteY14" fmla="*/ 2170389 h 2170389"/>
              <a:gd name="connsiteX15" fmla="*/ 0 w 7527616"/>
              <a:gd name="connsiteY15" fmla="*/ 2170389 h 217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27616" h="2170389">
                <a:moveTo>
                  <a:pt x="0" y="0"/>
                </a:moveTo>
                <a:lnTo>
                  <a:pt x="85411" y="0"/>
                </a:lnTo>
                <a:cubicBezTo>
                  <a:pt x="290008" y="0"/>
                  <a:pt x="562804" y="0"/>
                  <a:pt x="926533" y="0"/>
                </a:cubicBezTo>
                <a:cubicBezTo>
                  <a:pt x="926533" y="0"/>
                  <a:pt x="926533" y="0"/>
                  <a:pt x="1114264" y="0"/>
                </a:cubicBezTo>
                <a:cubicBezTo>
                  <a:pt x="1114264" y="0"/>
                  <a:pt x="1114264" y="0"/>
                  <a:pt x="6544376" y="0"/>
                </a:cubicBezTo>
                <a:cubicBezTo>
                  <a:pt x="6567842" y="0"/>
                  <a:pt x="6591309" y="10510"/>
                  <a:pt x="6610082" y="26276"/>
                </a:cubicBezTo>
                <a:cubicBezTo>
                  <a:pt x="6614775" y="26276"/>
                  <a:pt x="6619468" y="31531"/>
                  <a:pt x="6619468" y="36786"/>
                </a:cubicBezTo>
                <a:cubicBezTo>
                  <a:pt x="6619468" y="36786"/>
                  <a:pt x="6619468" y="36786"/>
                  <a:pt x="7506496" y="1024760"/>
                </a:cubicBezTo>
                <a:cubicBezTo>
                  <a:pt x="7534656" y="1056291"/>
                  <a:pt x="7534656" y="1108843"/>
                  <a:pt x="7506496" y="1140374"/>
                </a:cubicBezTo>
                <a:cubicBezTo>
                  <a:pt x="7506496" y="1140374"/>
                  <a:pt x="7506496" y="1140374"/>
                  <a:pt x="6619468" y="2133603"/>
                </a:cubicBezTo>
                <a:cubicBezTo>
                  <a:pt x="6619468" y="2133603"/>
                  <a:pt x="6614775" y="2138858"/>
                  <a:pt x="6610082" y="2144113"/>
                </a:cubicBezTo>
                <a:cubicBezTo>
                  <a:pt x="6591309" y="2159879"/>
                  <a:pt x="6567842" y="2170389"/>
                  <a:pt x="6544376" y="2170389"/>
                </a:cubicBezTo>
                <a:cubicBezTo>
                  <a:pt x="6544376" y="2170389"/>
                  <a:pt x="6544376" y="2170389"/>
                  <a:pt x="1114264" y="2170389"/>
                </a:cubicBezTo>
                <a:cubicBezTo>
                  <a:pt x="1114264" y="2170389"/>
                  <a:pt x="1114264" y="2170389"/>
                  <a:pt x="926533" y="2170389"/>
                </a:cubicBezTo>
                <a:cubicBezTo>
                  <a:pt x="926533" y="2170389"/>
                  <a:pt x="926533" y="2170389"/>
                  <a:pt x="146150" y="2170389"/>
                </a:cubicBezTo>
                <a:lnTo>
                  <a:pt x="0" y="2170389"/>
                </a:lnTo>
                <a:close/>
              </a:path>
            </a:pathLst>
          </a:custGeom>
          <a:solidFill>
            <a:srgbClr val="436058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C30186A-F043-4574-BCE2-903EFAB45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733" y="3962400"/>
            <a:ext cx="5454227" cy="95891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EFFFF"/>
                </a:solidFill>
              </a:rPr>
              <a:t>Ludus litterarius</a:t>
            </a:r>
          </a:p>
        </p:txBody>
      </p:sp>
    </p:spTree>
    <p:extLst>
      <p:ext uri="{BB962C8B-B14F-4D97-AF65-F5344CB8AC3E}">
        <p14:creationId xmlns:p14="http://schemas.microsoft.com/office/powerpoint/2010/main" val="1447174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54530" y="699549"/>
            <a:ext cx="9481502" cy="2009361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ca-ES" b="1" dirty="0"/>
              <a:t>Ensenyament secundari </a:t>
            </a:r>
            <a:r>
              <a:rPr lang="ca-ES" b="1" i="1" dirty="0"/>
              <a:t>(</a:t>
            </a:r>
            <a:r>
              <a:rPr lang="ca-ES" b="1" i="1" dirty="0" err="1"/>
              <a:t>ludus</a:t>
            </a:r>
            <a:r>
              <a:rPr lang="ca-ES" b="1" i="1" dirty="0"/>
              <a:t> </a:t>
            </a:r>
            <a:r>
              <a:rPr lang="ca-ES" b="1" i="1" dirty="0" err="1"/>
              <a:t>grammatici</a:t>
            </a:r>
            <a:r>
              <a:rPr lang="ca-ES" b="1" i="1" dirty="0"/>
              <a:t>)</a:t>
            </a:r>
            <a:r>
              <a:rPr lang="ca-ES" i="1" dirty="0"/>
              <a:t>:</a:t>
            </a:r>
            <a:r>
              <a:rPr lang="ca-ES" dirty="0"/>
              <a:t> dels 12 als 17 anys, els joves romans de la aristocràcia estudiaven els poetes grecs (especialment Homer) i romans (</a:t>
            </a:r>
            <a:r>
              <a:rPr lang="ca-ES" dirty="0" err="1"/>
              <a:t>Enni</a:t>
            </a:r>
            <a:r>
              <a:rPr lang="ca-ES" dirty="0"/>
              <a:t> i, més tard, Virgili). També estudiaven una mica d’ història i geografia.</a:t>
            </a:r>
          </a:p>
        </p:txBody>
      </p:sp>
      <p:pic>
        <p:nvPicPr>
          <p:cNvPr id="4" name="Picture 4" descr="Resultat d'imatges de roman schools">
            <a:extLst>
              <a:ext uri="{FF2B5EF4-FFF2-40B4-BE49-F238E27FC236}">
                <a16:creationId xmlns:a16="http://schemas.microsoft.com/office/drawing/2014/main" id="{B95D8489-2F76-4C5D-AB63-C4E66098E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123" y="2365937"/>
            <a:ext cx="6491722" cy="411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Resultat d'imatges de escuelas romanas">
            <a:extLst>
              <a:ext uri="{FF2B5EF4-FFF2-40B4-BE49-F238E27FC236}">
                <a16:creationId xmlns:a16="http://schemas.microsoft.com/office/drawing/2014/main" id="{F915B0B6-A75D-41C2-8433-F3AC302B7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36" y="2365937"/>
            <a:ext cx="4502574" cy="423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992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90296D-14DB-457C-9148-0871C6978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3280" y="797170"/>
            <a:ext cx="8915400" cy="522380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a-ES" b="1" dirty="0"/>
              <a:t>Ensenyament superior </a:t>
            </a:r>
            <a:r>
              <a:rPr lang="ca-ES" b="1" i="1" dirty="0"/>
              <a:t>(</a:t>
            </a:r>
            <a:r>
              <a:rPr lang="ca-ES" b="1" i="1" dirty="0" err="1"/>
              <a:t>ludus</a:t>
            </a:r>
            <a:r>
              <a:rPr lang="ca-ES" b="1" i="1" dirty="0"/>
              <a:t> </a:t>
            </a:r>
            <a:r>
              <a:rPr lang="ca-ES" b="1" i="1" dirty="0" err="1"/>
              <a:t>rhetoris</a:t>
            </a:r>
            <a:r>
              <a:rPr lang="ca-ES" b="1" i="1" dirty="0"/>
              <a:t>):</a:t>
            </a:r>
            <a:r>
              <a:rPr lang="ca-ES" b="1" dirty="0"/>
              <a:t> </a:t>
            </a:r>
            <a:r>
              <a:rPr lang="ca-ES" dirty="0"/>
              <a:t>després del ensenyament del gramàtic, els joves, d’entre </a:t>
            </a:r>
            <a:r>
              <a:rPr lang="ca-ES" b="1" dirty="0"/>
              <a:t>17 i 20 </a:t>
            </a:r>
            <a:r>
              <a:rPr lang="ca-ES" dirty="0"/>
              <a:t>anys aproximadament,  de famílies patrícies que volguessin dedicar-se a la política havien de seguir l’escola del rètor, on aprenien a parlar bé, expressar-se amb facilitat de diverses maneres i convèncer l’interlocutor amb les idees pròpies. </a:t>
            </a:r>
          </a:p>
          <a:p>
            <a:pPr algn="just">
              <a:lnSpc>
                <a:spcPct val="150000"/>
              </a:lnSpc>
            </a:pPr>
            <a:endParaRPr lang="ca-ES" dirty="0"/>
          </a:p>
          <a:p>
            <a:pPr algn="just">
              <a:lnSpc>
                <a:spcPct val="150000"/>
              </a:lnSpc>
            </a:pPr>
            <a:endParaRPr lang="ca-ES" dirty="0"/>
          </a:p>
          <a:p>
            <a:pPr algn="just">
              <a:lnSpc>
                <a:spcPct val="150000"/>
              </a:lnSpc>
            </a:pPr>
            <a:r>
              <a:rPr lang="ca-ES" dirty="0"/>
              <a:t>Els alumnes més rics, si volien completar els seus estudis, acostumaven a fer viatges a Alexandria, </a:t>
            </a:r>
            <a:r>
              <a:rPr lang="ca-ES" dirty="0" err="1"/>
              <a:t>Pèrgam</a:t>
            </a:r>
            <a:r>
              <a:rPr lang="ca-ES" dirty="0"/>
              <a:t>, Rodes o Atenes. </a:t>
            </a: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27896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dirty="0"/>
              <a:t>L’educació de les nenes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a-ES" dirty="0"/>
              <a:t>L’educació de les nenes tenia lloc a casa, on aprenien a ser mares. A la Roma arcaica, aprenien a ser pudoroses, a filar la llana i obeir el seu marit. Més tard, les nenes també van anar a l’escola elemental, on aprenien a llegir, escriure i comptar.</a:t>
            </a:r>
          </a:p>
          <a:p>
            <a:pPr algn="just"/>
            <a:endParaRPr lang="ca-ES" dirty="0"/>
          </a:p>
          <a:p>
            <a:pPr algn="just"/>
            <a:r>
              <a:rPr lang="ca-ES" dirty="0"/>
              <a:t>Les nenes de famílies més riques, a vegades, eren confiades a un preceptor o anaven a una escola privada, on estudiaven els clàssics grecs i llatins. També aprenien a cantar i a tocar algun instrument, com ara la cítara o la lira. </a:t>
            </a:r>
          </a:p>
          <a:p>
            <a:pPr algn="just"/>
            <a:endParaRPr lang="ca-ES" dirty="0"/>
          </a:p>
          <a:p>
            <a:pPr algn="just"/>
            <a:r>
              <a:rPr lang="ca-ES" dirty="0"/>
              <a:t>Les dones a Roma no podien exercir activitats professionals ni comercials. </a:t>
            </a:r>
          </a:p>
        </p:txBody>
      </p:sp>
    </p:spTree>
    <p:extLst>
      <p:ext uri="{BB962C8B-B14F-4D97-AF65-F5344CB8AC3E}">
        <p14:creationId xmlns:p14="http://schemas.microsoft.com/office/powerpoint/2010/main" val="3636122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oup 143">
            <a:extLst>
              <a:ext uri="{FF2B5EF4-FFF2-40B4-BE49-F238E27FC236}">
                <a16:creationId xmlns:a16="http://schemas.microsoft.com/office/drawing/2014/main" id="{798F9B41-C0BB-4199-8B88-61AEDF866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45" name="Freeform 11">
              <a:extLst>
                <a:ext uri="{FF2B5EF4-FFF2-40B4-BE49-F238E27FC236}">
                  <a16:creationId xmlns:a16="http://schemas.microsoft.com/office/drawing/2014/main" id="{EA4D851F-E4B5-49B6-9FBC-F08B1F60C9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6" name="Freeform 12">
              <a:extLst>
                <a:ext uri="{FF2B5EF4-FFF2-40B4-BE49-F238E27FC236}">
                  <a16:creationId xmlns:a16="http://schemas.microsoft.com/office/drawing/2014/main" id="{D6B85AA1-B522-40BC-A7E9-6F790383A4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7" name="Freeform 13">
              <a:extLst>
                <a:ext uri="{FF2B5EF4-FFF2-40B4-BE49-F238E27FC236}">
                  <a16:creationId xmlns:a16="http://schemas.microsoft.com/office/drawing/2014/main" id="{A4F7E107-44B7-4605-9DFA-55D5FC7FA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8" name="Freeform 14">
              <a:extLst>
                <a:ext uri="{FF2B5EF4-FFF2-40B4-BE49-F238E27FC236}">
                  <a16:creationId xmlns:a16="http://schemas.microsoft.com/office/drawing/2014/main" id="{DCC75B54-1B9C-4E85-A09E-8608C8EDF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9" name="Freeform 15">
              <a:extLst>
                <a:ext uri="{FF2B5EF4-FFF2-40B4-BE49-F238E27FC236}">
                  <a16:creationId xmlns:a16="http://schemas.microsoft.com/office/drawing/2014/main" id="{DDD75D6F-6DFC-4029-B8B7-394D495B0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0" name="Freeform 16">
              <a:extLst>
                <a:ext uri="{FF2B5EF4-FFF2-40B4-BE49-F238E27FC236}">
                  <a16:creationId xmlns:a16="http://schemas.microsoft.com/office/drawing/2014/main" id="{AC82AAE3-8599-43E3-A57E-029E7AACF0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1" name="Freeform 17">
              <a:extLst>
                <a:ext uri="{FF2B5EF4-FFF2-40B4-BE49-F238E27FC236}">
                  <a16:creationId xmlns:a16="http://schemas.microsoft.com/office/drawing/2014/main" id="{44957E77-EB98-4A5B-B9C3-298587AA3F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2" name="Freeform 18">
              <a:extLst>
                <a:ext uri="{FF2B5EF4-FFF2-40B4-BE49-F238E27FC236}">
                  <a16:creationId xmlns:a16="http://schemas.microsoft.com/office/drawing/2014/main" id="{D32ACAD4-DF6C-4DBE-9584-53B918F57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3" name="Freeform 19">
              <a:extLst>
                <a:ext uri="{FF2B5EF4-FFF2-40B4-BE49-F238E27FC236}">
                  <a16:creationId xmlns:a16="http://schemas.microsoft.com/office/drawing/2014/main" id="{9AC36085-9DF6-410C-81DF-ED65DC1BE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4" name="Freeform 20">
              <a:extLst>
                <a:ext uri="{FF2B5EF4-FFF2-40B4-BE49-F238E27FC236}">
                  <a16:creationId xmlns:a16="http://schemas.microsoft.com/office/drawing/2014/main" id="{74BAD567-1D25-42AA-B900-1CC6CA7573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5" name="Freeform 21">
              <a:extLst>
                <a:ext uri="{FF2B5EF4-FFF2-40B4-BE49-F238E27FC236}">
                  <a16:creationId xmlns:a16="http://schemas.microsoft.com/office/drawing/2014/main" id="{5371DE60-7221-49D5-AB66-50A202A145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6" name="Freeform 22">
              <a:extLst>
                <a:ext uri="{FF2B5EF4-FFF2-40B4-BE49-F238E27FC236}">
                  <a16:creationId xmlns:a16="http://schemas.microsoft.com/office/drawing/2014/main" id="{B7A86B69-9EFD-45FD-ABDE-86BF34E390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232B384E-07A6-41FB-A612-75B166A2DD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59" name="Freeform 27">
              <a:extLst>
                <a:ext uri="{FF2B5EF4-FFF2-40B4-BE49-F238E27FC236}">
                  <a16:creationId xmlns:a16="http://schemas.microsoft.com/office/drawing/2014/main" id="{F12D30EA-A869-45EF-957B-13DDCDE964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0" name="Freeform 28">
              <a:extLst>
                <a:ext uri="{FF2B5EF4-FFF2-40B4-BE49-F238E27FC236}">
                  <a16:creationId xmlns:a16="http://schemas.microsoft.com/office/drawing/2014/main" id="{3D3A6FA9-9A9B-4D50-9443-E2B394389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1" name="Freeform 29">
              <a:extLst>
                <a:ext uri="{FF2B5EF4-FFF2-40B4-BE49-F238E27FC236}">
                  <a16:creationId xmlns:a16="http://schemas.microsoft.com/office/drawing/2014/main" id="{B45B6C8E-BF78-41C6-8FF3-86BAC9EF87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2" name="Freeform 30">
              <a:extLst>
                <a:ext uri="{FF2B5EF4-FFF2-40B4-BE49-F238E27FC236}">
                  <a16:creationId xmlns:a16="http://schemas.microsoft.com/office/drawing/2014/main" id="{390F3219-47C9-4AA7-8BDA-45CC3B1CC6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3" name="Freeform 31">
              <a:extLst>
                <a:ext uri="{FF2B5EF4-FFF2-40B4-BE49-F238E27FC236}">
                  <a16:creationId xmlns:a16="http://schemas.microsoft.com/office/drawing/2014/main" id="{85493B63-E623-4E7B-8C3C-9E7BC4CC1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4" name="Freeform 32">
              <a:extLst>
                <a:ext uri="{FF2B5EF4-FFF2-40B4-BE49-F238E27FC236}">
                  <a16:creationId xmlns:a16="http://schemas.microsoft.com/office/drawing/2014/main" id="{B25BC990-495B-444A-A394-0210F5D974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5" name="Freeform 33">
              <a:extLst>
                <a:ext uri="{FF2B5EF4-FFF2-40B4-BE49-F238E27FC236}">
                  <a16:creationId xmlns:a16="http://schemas.microsoft.com/office/drawing/2014/main" id="{D80F135E-24D5-48E1-B180-DACFA13617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6" name="Freeform 34">
              <a:extLst>
                <a:ext uri="{FF2B5EF4-FFF2-40B4-BE49-F238E27FC236}">
                  <a16:creationId xmlns:a16="http://schemas.microsoft.com/office/drawing/2014/main" id="{D9920F6A-EB73-415C-8511-73FA39AFEF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7" name="Freeform 35">
              <a:extLst>
                <a:ext uri="{FF2B5EF4-FFF2-40B4-BE49-F238E27FC236}">
                  <a16:creationId xmlns:a16="http://schemas.microsoft.com/office/drawing/2014/main" id="{0E74288F-1B1B-4FC4-9843-03C3250DC2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8" name="Freeform 36">
              <a:extLst>
                <a:ext uri="{FF2B5EF4-FFF2-40B4-BE49-F238E27FC236}">
                  <a16:creationId xmlns:a16="http://schemas.microsoft.com/office/drawing/2014/main" id="{89055AAE-AD7C-440D-BDB0-E631AD31A5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9" name="Freeform 37">
              <a:extLst>
                <a:ext uri="{FF2B5EF4-FFF2-40B4-BE49-F238E27FC236}">
                  <a16:creationId xmlns:a16="http://schemas.microsoft.com/office/drawing/2014/main" id="{C3CA019D-E196-4C56-8220-3A23C453D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0" name="Freeform 38">
              <a:extLst>
                <a:ext uri="{FF2B5EF4-FFF2-40B4-BE49-F238E27FC236}">
                  <a16:creationId xmlns:a16="http://schemas.microsoft.com/office/drawing/2014/main" id="{D20FD629-A148-4C13-9ACF-9F0304DC84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72" name="Rectangle 171">
            <a:extLst>
              <a:ext uri="{FF2B5EF4-FFF2-40B4-BE49-F238E27FC236}">
                <a16:creationId xmlns:a16="http://schemas.microsoft.com/office/drawing/2014/main" id="{C2D983F5-CA2E-4B98-B062-3B14F8E68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4" name="Freeform 6">
            <a:extLst>
              <a:ext uri="{FF2B5EF4-FFF2-40B4-BE49-F238E27FC236}">
                <a16:creationId xmlns:a16="http://schemas.microsoft.com/office/drawing/2014/main" id="{E2B18958-393B-4FAD-A743-B2911CABD3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76" name="Rectangle 175">
            <a:extLst>
              <a:ext uri="{FF2B5EF4-FFF2-40B4-BE49-F238E27FC236}">
                <a16:creationId xmlns:a16="http://schemas.microsoft.com/office/drawing/2014/main" id="{6BF6212B-2740-475D-85D3-C24B8A206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3C534352-97AA-4E24-BAF1-3DA246582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79" name="Freeform 11">
              <a:extLst>
                <a:ext uri="{FF2B5EF4-FFF2-40B4-BE49-F238E27FC236}">
                  <a16:creationId xmlns:a16="http://schemas.microsoft.com/office/drawing/2014/main" id="{250FB7FB-28F8-4473-BBD1-4ECB9A597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0" name="Freeform 12">
              <a:extLst>
                <a:ext uri="{FF2B5EF4-FFF2-40B4-BE49-F238E27FC236}">
                  <a16:creationId xmlns:a16="http://schemas.microsoft.com/office/drawing/2014/main" id="{D3A51225-FC26-44DB-A3F0-E4F9F4726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1" name="Freeform 13">
              <a:extLst>
                <a:ext uri="{FF2B5EF4-FFF2-40B4-BE49-F238E27FC236}">
                  <a16:creationId xmlns:a16="http://schemas.microsoft.com/office/drawing/2014/main" id="{78EAF62A-7F41-4CCE-B82E-058D692DB8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2" name="Freeform 14">
              <a:extLst>
                <a:ext uri="{FF2B5EF4-FFF2-40B4-BE49-F238E27FC236}">
                  <a16:creationId xmlns:a16="http://schemas.microsoft.com/office/drawing/2014/main" id="{28EA8AD5-781D-433A-B0B6-6EFE3C0EC5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3" name="Freeform 15">
              <a:extLst>
                <a:ext uri="{FF2B5EF4-FFF2-40B4-BE49-F238E27FC236}">
                  <a16:creationId xmlns:a16="http://schemas.microsoft.com/office/drawing/2014/main" id="{09813B60-0D54-4530-992E-3687A010E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4" name="Freeform 16">
              <a:extLst>
                <a:ext uri="{FF2B5EF4-FFF2-40B4-BE49-F238E27FC236}">
                  <a16:creationId xmlns:a16="http://schemas.microsoft.com/office/drawing/2014/main" id="{F36C7152-EBC5-48C1-8C75-5ABC4EE35B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5" name="Freeform 17">
              <a:extLst>
                <a:ext uri="{FF2B5EF4-FFF2-40B4-BE49-F238E27FC236}">
                  <a16:creationId xmlns:a16="http://schemas.microsoft.com/office/drawing/2014/main" id="{AB50E9C5-69A1-41EB-A677-157C902BE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6" name="Freeform 18">
              <a:extLst>
                <a:ext uri="{FF2B5EF4-FFF2-40B4-BE49-F238E27FC236}">
                  <a16:creationId xmlns:a16="http://schemas.microsoft.com/office/drawing/2014/main" id="{76E1FBF2-1E86-4750-A30F-997C41C76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7" name="Freeform 19">
              <a:extLst>
                <a:ext uri="{FF2B5EF4-FFF2-40B4-BE49-F238E27FC236}">
                  <a16:creationId xmlns:a16="http://schemas.microsoft.com/office/drawing/2014/main" id="{F3D6F96E-E227-480B-AB5B-C111D7922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8" name="Freeform 20">
              <a:extLst>
                <a:ext uri="{FF2B5EF4-FFF2-40B4-BE49-F238E27FC236}">
                  <a16:creationId xmlns:a16="http://schemas.microsoft.com/office/drawing/2014/main" id="{4EDA3BC0-5B7D-42F8-84E7-F4526DBD7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9" name="Freeform 21">
              <a:extLst>
                <a:ext uri="{FF2B5EF4-FFF2-40B4-BE49-F238E27FC236}">
                  <a16:creationId xmlns:a16="http://schemas.microsoft.com/office/drawing/2014/main" id="{45B04CA8-7096-4DED-B1D9-FAE39AA41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0" name="Freeform 22">
              <a:extLst>
                <a:ext uri="{FF2B5EF4-FFF2-40B4-BE49-F238E27FC236}">
                  <a16:creationId xmlns:a16="http://schemas.microsoft.com/office/drawing/2014/main" id="{3528A8F6-A8CC-4FAE-B710-CC697526E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A3948F5-D755-4AEE-8F14-EC54621CE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5799" y="5414383"/>
            <a:ext cx="8915399" cy="116242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Estris per anar a l’escola</a:t>
            </a:r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7BC161AA-ABD7-4771-872F-6F8780259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93" name="Freeform 27">
              <a:extLst>
                <a:ext uri="{FF2B5EF4-FFF2-40B4-BE49-F238E27FC236}">
                  <a16:creationId xmlns:a16="http://schemas.microsoft.com/office/drawing/2014/main" id="{9451FEB3-8A6C-41B0-BF1A-C5545BBC0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4" name="Freeform 28">
              <a:extLst>
                <a:ext uri="{FF2B5EF4-FFF2-40B4-BE49-F238E27FC236}">
                  <a16:creationId xmlns:a16="http://schemas.microsoft.com/office/drawing/2014/main" id="{1DFD26E0-A68B-4654-91ED-770B74861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5" name="Freeform 29">
              <a:extLst>
                <a:ext uri="{FF2B5EF4-FFF2-40B4-BE49-F238E27FC236}">
                  <a16:creationId xmlns:a16="http://schemas.microsoft.com/office/drawing/2014/main" id="{62E5230D-E51E-4258-B9E3-CB370354F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6" name="Freeform 30">
              <a:extLst>
                <a:ext uri="{FF2B5EF4-FFF2-40B4-BE49-F238E27FC236}">
                  <a16:creationId xmlns:a16="http://schemas.microsoft.com/office/drawing/2014/main" id="{DB1AE98E-EFF4-4048-961F-2504690D6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7" name="Freeform 31">
              <a:extLst>
                <a:ext uri="{FF2B5EF4-FFF2-40B4-BE49-F238E27FC236}">
                  <a16:creationId xmlns:a16="http://schemas.microsoft.com/office/drawing/2014/main" id="{3ECD59F6-372D-43B5-B146-16F3AF6F8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8" name="Freeform 32">
              <a:extLst>
                <a:ext uri="{FF2B5EF4-FFF2-40B4-BE49-F238E27FC236}">
                  <a16:creationId xmlns:a16="http://schemas.microsoft.com/office/drawing/2014/main" id="{EE277160-1363-4C54-88CC-3AAFA9C5A5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9" name="Freeform 33">
              <a:extLst>
                <a:ext uri="{FF2B5EF4-FFF2-40B4-BE49-F238E27FC236}">
                  <a16:creationId xmlns:a16="http://schemas.microsoft.com/office/drawing/2014/main" id="{74214CEE-7AEA-4BC5-9C8D-3A858EEC29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0" name="Freeform 34">
              <a:extLst>
                <a:ext uri="{FF2B5EF4-FFF2-40B4-BE49-F238E27FC236}">
                  <a16:creationId xmlns:a16="http://schemas.microsoft.com/office/drawing/2014/main" id="{447EB043-4419-4AE6-9797-97B45C4E4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1" name="Freeform 35">
              <a:extLst>
                <a:ext uri="{FF2B5EF4-FFF2-40B4-BE49-F238E27FC236}">
                  <a16:creationId xmlns:a16="http://schemas.microsoft.com/office/drawing/2014/main" id="{B3F72D69-98BB-47F4-B66B-82EC75C15C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2" name="Freeform 36">
              <a:extLst>
                <a:ext uri="{FF2B5EF4-FFF2-40B4-BE49-F238E27FC236}">
                  <a16:creationId xmlns:a16="http://schemas.microsoft.com/office/drawing/2014/main" id="{28CE6665-0B6F-4133-93EE-5E56C7830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3" name="Freeform 37">
              <a:extLst>
                <a:ext uri="{FF2B5EF4-FFF2-40B4-BE49-F238E27FC236}">
                  <a16:creationId xmlns:a16="http://schemas.microsoft.com/office/drawing/2014/main" id="{51F121CF-B6E0-4F39-8EE1-2DB638B77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4" name="Freeform 38">
              <a:extLst>
                <a:ext uri="{FF2B5EF4-FFF2-40B4-BE49-F238E27FC236}">
                  <a16:creationId xmlns:a16="http://schemas.microsoft.com/office/drawing/2014/main" id="{0D689D46-A96A-4F35-834A-9BF2CDA016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06" name="Rectangle 205">
            <a:extLst>
              <a:ext uri="{FF2B5EF4-FFF2-40B4-BE49-F238E27FC236}">
                <a16:creationId xmlns:a16="http://schemas.microsoft.com/office/drawing/2014/main" id="{849A221E-2726-41F4-A2ED-327602883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28" name="Picture 4" descr="Resultat d'imatges de pluma escribir romana">
            <a:extLst>
              <a:ext uri="{FF2B5EF4-FFF2-40B4-BE49-F238E27FC236}">
                <a16:creationId xmlns:a16="http://schemas.microsoft.com/office/drawing/2014/main" id="{C585D26E-32AB-4896-B1CA-1EC34B98D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680" y="3755723"/>
            <a:ext cx="1382214" cy="276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Imagen relacionada">
            <a:extLst>
              <a:ext uri="{FF2B5EF4-FFF2-40B4-BE49-F238E27FC236}">
                <a16:creationId xmlns:a16="http://schemas.microsoft.com/office/drawing/2014/main" id="{C1ED2C88-CDCE-4CF1-86E0-F88442F59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108" y="337139"/>
            <a:ext cx="3970210" cy="3970210"/>
          </a:xfrm>
          <a:prstGeom prst="rect">
            <a:avLst/>
          </a:prstGeom>
          <a:noFill/>
        </p:spPr>
      </p:pic>
      <p:pic>
        <p:nvPicPr>
          <p:cNvPr id="1026" name="Picture 2" descr="Resultat d'imatges de calamus romano">
            <a:extLst>
              <a:ext uri="{FF2B5EF4-FFF2-40B4-BE49-F238E27FC236}">
                <a16:creationId xmlns:a16="http://schemas.microsoft.com/office/drawing/2014/main" id="{957DC54C-18D6-4637-B412-F7F049E83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309" y="3772204"/>
            <a:ext cx="2125235" cy="159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t d'imatges de atramentarium">
            <a:extLst>
              <a:ext uri="{FF2B5EF4-FFF2-40B4-BE49-F238E27FC236}">
                <a16:creationId xmlns:a16="http://schemas.microsoft.com/office/drawing/2014/main" id="{DC60D821-70B8-46AC-9B5A-472B0ED65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850" y="3328100"/>
            <a:ext cx="2118958" cy="211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" name="Freeform 33">
            <a:extLst>
              <a:ext uri="{FF2B5EF4-FFF2-40B4-BE49-F238E27FC236}">
                <a16:creationId xmlns:a16="http://schemas.microsoft.com/office/drawing/2014/main" id="{247689BA-A8AE-4CDD-B56A-5428FE04A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753578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2052" name="Picture 4" descr="Resultat d'imatges de volumen i codex">
            <a:extLst>
              <a:ext uri="{FF2B5EF4-FFF2-40B4-BE49-F238E27FC236}">
                <a16:creationId xmlns:a16="http://schemas.microsoft.com/office/drawing/2014/main" id="{B2571C6C-DE76-4250-AA80-17B32962B2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" t="20131" r="51501" b="8613"/>
          <a:stretch/>
        </p:blipFill>
        <p:spPr bwMode="auto">
          <a:xfrm>
            <a:off x="9007619" y="229255"/>
            <a:ext cx="3055773" cy="341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t d'imatges de volumen i codex">
            <a:extLst>
              <a:ext uri="{FF2B5EF4-FFF2-40B4-BE49-F238E27FC236}">
                <a16:creationId xmlns:a16="http://schemas.microsoft.com/office/drawing/2014/main" id="{3E6858B6-7E1E-482C-A09E-1FBFD4AAE0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85" t="21402" r="2087" b="21036"/>
          <a:stretch/>
        </p:blipFill>
        <p:spPr bwMode="auto">
          <a:xfrm>
            <a:off x="5651779" y="224507"/>
            <a:ext cx="3523060" cy="304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853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51C6D932-DFF5-4EAB-9FB1-5073B330588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48574" y="3962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Resultat d'imatges de volumen romano">
            <a:extLst>
              <a:ext uri="{FF2B5EF4-FFF2-40B4-BE49-F238E27FC236}">
                <a16:creationId xmlns:a16="http://schemas.microsoft.com/office/drawing/2014/main" id="{DC5023CB-E630-43D7-AF24-7C8790392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866" y="1372195"/>
            <a:ext cx="5303959" cy="3788542"/>
          </a:xfrm>
          <a:prstGeom prst="rect">
            <a:avLst/>
          </a:prstGeom>
          <a:noFill/>
          <a:ln w="127000" cap="sq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t d'imatges de codex romano">
            <a:extLst>
              <a:ext uri="{FF2B5EF4-FFF2-40B4-BE49-F238E27FC236}">
                <a16:creationId xmlns:a16="http://schemas.microsoft.com/office/drawing/2014/main" id="{EBA9DB21-1BA4-462C-B260-8AD7855BB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67" y="1483010"/>
            <a:ext cx="5303959" cy="3566912"/>
          </a:xfrm>
          <a:prstGeom prst="rect">
            <a:avLst/>
          </a:prstGeom>
          <a:noFill/>
          <a:ln w="127000" cap="sq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55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7999" y="0"/>
            <a:ext cx="5334001" cy="1090246"/>
          </a:xfrm>
        </p:spPr>
        <p:txBody>
          <a:bodyPr/>
          <a:lstStyle/>
          <a:p>
            <a:pPr algn="ctr"/>
            <a:r>
              <a:rPr lang="ca-ES" dirty="0"/>
              <a:t>Els jocs a Roma</a:t>
            </a:r>
          </a:p>
        </p:txBody>
      </p:sp>
      <p:pic>
        <p:nvPicPr>
          <p:cNvPr id="1026" name="Picture 2" descr="Resultado de imagen de sonall romà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48092" y="1318003"/>
            <a:ext cx="2380761" cy="4198437"/>
          </a:xfrm>
          <a:prstGeom prst="rect">
            <a:avLst/>
          </a:prstGeom>
          <a:noFill/>
        </p:spPr>
      </p:pic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882" y="1465385"/>
            <a:ext cx="3455132" cy="3126312"/>
          </a:xfrm>
          <a:prstGeom prst="rect">
            <a:avLst/>
          </a:prstGeom>
          <a:noFill/>
        </p:spPr>
      </p:pic>
      <p:pic>
        <p:nvPicPr>
          <p:cNvPr id="1030" name="Picture 6" descr="http://3.bp.blogspot.com/-BMOMF7yoXB4/UT9HGeSRLcI/AAAAAAAAAFs/-oEU1T6aezI/s1600/descarg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76591" y="929419"/>
            <a:ext cx="2556032" cy="1966180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9179955" y="5741350"/>
            <a:ext cx="30120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 err="1"/>
              <a:t>Sistrum</a:t>
            </a:r>
            <a:r>
              <a:rPr lang="es-ES" dirty="0"/>
              <a:t> </a:t>
            </a:r>
            <a:r>
              <a:rPr lang="es-ES" dirty="0" err="1"/>
              <a:t>romà</a:t>
            </a:r>
            <a:r>
              <a:rPr lang="es-ES" dirty="0"/>
              <a:t>, de </a:t>
            </a:r>
            <a:r>
              <a:rPr lang="es-ES" dirty="0" err="1"/>
              <a:t>metall</a:t>
            </a:r>
            <a:r>
              <a:rPr lang="es-ES" dirty="0"/>
              <a:t> (falten </a:t>
            </a:r>
            <a:r>
              <a:rPr lang="es-ES" dirty="0" err="1"/>
              <a:t>els</a:t>
            </a:r>
            <a:r>
              <a:rPr lang="es-ES" dirty="0"/>
              <a:t> </a:t>
            </a:r>
            <a:r>
              <a:rPr lang="es-ES" dirty="0" err="1"/>
              <a:t>platerets</a:t>
            </a:r>
            <a:r>
              <a:rPr lang="es-ES" dirty="0"/>
              <a:t>)</a:t>
            </a:r>
          </a:p>
        </p:txBody>
      </p:sp>
      <p:pic>
        <p:nvPicPr>
          <p:cNvPr id="1034" name="Picture 10" descr="http://bertan.gipuzkoakultura.net/img/17/grandes/12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63453" y="3112477"/>
            <a:ext cx="3810000" cy="3333750"/>
          </a:xfrm>
          <a:prstGeom prst="rect">
            <a:avLst/>
          </a:prstGeom>
          <a:noFill/>
        </p:spPr>
      </p:pic>
      <p:sp>
        <p:nvSpPr>
          <p:cNvPr id="10" name="9 Rectángulo"/>
          <p:cNvSpPr/>
          <p:nvPr/>
        </p:nvSpPr>
        <p:spPr>
          <a:xfrm>
            <a:off x="7248895" y="2552672"/>
            <a:ext cx="1826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/>
              <a:t>Caput</a:t>
            </a:r>
            <a:r>
              <a:rPr lang="es-ES" dirty="0"/>
              <a:t> et </a:t>
            </a:r>
            <a:r>
              <a:rPr lang="es-ES" dirty="0" err="1"/>
              <a:t>navis</a:t>
            </a:r>
            <a:endParaRPr lang="es-ES" dirty="0"/>
          </a:p>
        </p:txBody>
      </p:sp>
      <p:pic>
        <p:nvPicPr>
          <p:cNvPr id="1036" name="Picture 12" descr="Resultado de imagen de caput et navi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02559" y="1131277"/>
            <a:ext cx="2745221" cy="1377461"/>
          </a:xfrm>
          <a:prstGeom prst="rect">
            <a:avLst/>
          </a:prstGeom>
          <a:noFill/>
        </p:spPr>
      </p:pic>
      <p:sp>
        <p:nvSpPr>
          <p:cNvPr id="12" name="11 Rectángulo"/>
          <p:cNvSpPr/>
          <p:nvPr/>
        </p:nvSpPr>
        <p:spPr>
          <a:xfrm>
            <a:off x="4215261" y="395626"/>
            <a:ext cx="2589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/>
              <a:t>Joc</a:t>
            </a:r>
            <a:r>
              <a:rPr lang="es-ES" dirty="0"/>
              <a:t> de </a:t>
            </a:r>
            <a:r>
              <a:rPr lang="es-ES" dirty="0" err="1"/>
              <a:t>Tabvla</a:t>
            </a:r>
            <a:r>
              <a:rPr lang="es-ES" dirty="0"/>
              <a:t> </a:t>
            </a:r>
            <a:r>
              <a:rPr lang="es-ES" dirty="0" err="1"/>
              <a:t>Lvsoria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09142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Resultado de imagen de joc de les nous romà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7390" y="158262"/>
            <a:ext cx="5238750" cy="3343275"/>
          </a:xfrm>
          <a:prstGeom prst="rect">
            <a:avLst/>
          </a:prstGeom>
          <a:noFill/>
        </p:spPr>
      </p:pic>
      <p:pic>
        <p:nvPicPr>
          <p:cNvPr id="3" name="Picture 8" descr="https://image.slidesharecdn.com/juegosromanos-120929081205-phpapp01/95/juegos-romanos-6-728.jpg?cb=13489066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5904" y="214632"/>
            <a:ext cx="4592270" cy="3444203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6670430" y="3656820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/>
              <a:t>Daus</a:t>
            </a:r>
            <a:r>
              <a:rPr lang="fr-FR" dirty="0"/>
              <a:t>, bales, tabes i </a:t>
            </a:r>
            <a:r>
              <a:rPr lang="fr-FR" dirty="0" err="1"/>
              <a:t>fitxes</a:t>
            </a:r>
            <a:r>
              <a:rPr lang="fr-FR" dirty="0"/>
              <a:t> de </a:t>
            </a:r>
            <a:r>
              <a:rPr lang="fr-FR" dirty="0" err="1"/>
              <a:t>jaciment</a:t>
            </a:r>
            <a:r>
              <a:rPr lang="fr-FR" dirty="0"/>
              <a:t> </a:t>
            </a:r>
            <a:r>
              <a:rPr lang="fr-FR" dirty="0" err="1"/>
              <a:t>del</a:t>
            </a:r>
            <a:r>
              <a:rPr lang="fr-FR" dirty="0"/>
              <a:t> Portus </a:t>
            </a:r>
            <a:r>
              <a:rPr lang="fr-FR" dirty="0" err="1"/>
              <a:t>Ilicitanus</a:t>
            </a:r>
            <a:r>
              <a:rPr lang="fr-FR" dirty="0"/>
              <a:t> (Santa Pola).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417341" y="375747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i="1" dirty="0" err="1"/>
              <a:t>Nuces</a:t>
            </a:r>
            <a:r>
              <a:rPr lang="es-ES" b="1" dirty="0"/>
              <a:t>: </a:t>
            </a:r>
            <a:r>
              <a:rPr lang="es-ES" dirty="0"/>
              <a:t>Es </a:t>
            </a:r>
            <a:r>
              <a:rPr lang="es-ES" dirty="0" err="1"/>
              <a:t>feien</a:t>
            </a:r>
            <a:r>
              <a:rPr lang="es-ES" dirty="0"/>
              <a:t> </a:t>
            </a:r>
            <a:r>
              <a:rPr lang="es-ES" dirty="0" err="1"/>
              <a:t>petites</a:t>
            </a:r>
            <a:r>
              <a:rPr lang="es-ES" dirty="0"/>
              <a:t> piles de </a:t>
            </a:r>
            <a:r>
              <a:rPr lang="es-ES" dirty="0" err="1"/>
              <a:t>nous</a:t>
            </a:r>
            <a:r>
              <a:rPr lang="es-ES" dirty="0"/>
              <a:t> i </a:t>
            </a:r>
            <a:r>
              <a:rPr lang="es-ES" dirty="0" err="1"/>
              <a:t>s'havien</a:t>
            </a:r>
            <a:r>
              <a:rPr lang="es-ES" dirty="0"/>
              <a:t> de </a:t>
            </a:r>
            <a:r>
              <a:rPr lang="es-ES" dirty="0" err="1"/>
              <a:t>fer</a:t>
            </a:r>
            <a:r>
              <a:rPr lang="es-ES" dirty="0"/>
              <a:t> </a:t>
            </a:r>
            <a:r>
              <a:rPr lang="es-ES" dirty="0" err="1"/>
              <a:t>caure</a:t>
            </a:r>
            <a:r>
              <a:rPr lang="es-ES" dirty="0"/>
              <a:t> </a:t>
            </a:r>
            <a:r>
              <a:rPr lang="es-ES" dirty="0" err="1"/>
              <a:t>llançant</a:t>
            </a:r>
            <a:r>
              <a:rPr lang="es-ES" dirty="0"/>
              <a:t> una </a:t>
            </a:r>
            <a:r>
              <a:rPr lang="es-ES" dirty="0" err="1"/>
              <a:t>altra</a:t>
            </a:r>
            <a:r>
              <a:rPr lang="es-ES" dirty="0"/>
              <a:t>. El </a:t>
            </a:r>
            <a:r>
              <a:rPr lang="es-ES" dirty="0" err="1"/>
              <a:t>premi</a:t>
            </a:r>
            <a:r>
              <a:rPr lang="es-ES" dirty="0"/>
              <a:t> era quedar-se les </a:t>
            </a:r>
            <a:r>
              <a:rPr lang="es-ES" dirty="0" err="1"/>
              <a:t>nous</a:t>
            </a:r>
            <a:r>
              <a:rPr lang="es-ES" dirty="0"/>
              <a:t> </a:t>
            </a:r>
            <a:r>
              <a:rPr lang="es-ES" dirty="0" err="1"/>
              <a:t>caigudes</a:t>
            </a:r>
            <a:r>
              <a:rPr lang="es-ES" dirty="0"/>
              <a:t> al </a:t>
            </a:r>
            <a:r>
              <a:rPr lang="es-ES" dirty="0" err="1"/>
              <a:t>terra</a:t>
            </a:r>
            <a:r>
              <a:rPr lang="es-ES" dirty="0"/>
              <a:t>.</a:t>
            </a:r>
          </a:p>
        </p:txBody>
      </p:sp>
      <p:pic>
        <p:nvPicPr>
          <p:cNvPr id="5122" name="Picture 2" descr="http://3.bp.blogspot.com/_3a7f82OcOFQ/S3xjjhE2UlI/AAAAAAAAACU/-ujUHY0VrYc/s320/tabas2.jpg">
            <a:extLst>
              <a:ext uri="{FF2B5EF4-FFF2-40B4-BE49-F238E27FC236}">
                <a16:creationId xmlns:a16="http://schemas.microsoft.com/office/drawing/2014/main" id="{A37FC1C3-59BD-4D92-860E-2FB69AF2E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824" y="4514440"/>
            <a:ext cx="2586696" cy="223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234152" y="2631887"/>
            <a:ext cx="8397997" cy="1389411"/>
          </a:xfrm>
        </p:spPr>
        <p:txBody>
          <a:bodyPr/>
          <a:lstStyle/>
          <a:p>
            <a:pPr algn="ctr"/>
            <a:r>
              <a:rPr lang="es-ES" dirty="0" err="1"/>
              <a:t>Què</a:t>
            </a:r>
            <a:r>
              <a:rPr lang="es-ES" dirty="0"/>
              <a:t> </a:t>
            </a:r>
            <a:r>
              <a:rPr lang="es-ES" dirty="0" err="1"/>
              <a:t>sabem</a:t>
            </a:r>
            <a:r>
              <a:rPr lang="es-ES" dirty="0"/>
              <a:t>?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313613" y="4648425"/>
            <a:ext cx="4374295" cy="556621"/>
          </a:xfrm>
        </p:spPr>
        <p:txBody>
          <a:bodyPr/>
          <a:lstStyle/>
          <a:p>
            <a:pPr algn="ctr"/>
            <a:r>
              <a:rPr lang="es-ES" dirty="0" err="1"/>
              <a:t>Els</a:t>
            </a:r>
            <a:r>
              <a:rPr lang="es-ES" dirty="0"/>
              <a:t> </a:t>
            </a:r>
            <a:r>
              <a:rPr lang="es-ES" dirty="0" err="1"/>
              <a:t>nens</a:t>
            </a:r>
            <a:r>
              <a:rPr lang="es-ES" dirty="0"/>
              <a:t> </a:t>
            </a:r>
            <a:r>
              <a:rPr lang="es-ES" dirty="0" err="1"/>
              <a:t>romans</a:t>
            </a:r>
            <a:r>
              <a:rPr lang="es-ES" dirty="0"/>
              <a:t> </a:t>
            </a:r>
            <a:r>
              <a:rPr lang="es-ES" dirty="0" err="1"/>
              <a:t>anaven</a:t>
            </a:r>
            <a:r>
              <a:rPr lang="es-ES" dirty="0"/>
              <a:t> a </a:t>
            </a:r>
            <a:r>
              <a:rPr lang="es-ES" dirty="0" err="1"/>
              <a:t>l’escola</a:t>
            </a:r>
            <a:r>
              <a:rPr lang="es-ES" dirty="0"/>
              <a:t>?</a:t>
            </a:r>
          </a:p>
        </p:txBody>
      </p:sp>
      <p:sp>
        <p:nvSpPr>
          <p:cNvPr id="4" name="3 Rectángulo"/>
          <p:cNvSpPr/>
          <p:nvPr/>
        </p:nvSpPr>
        <p:spPr>
          <a:xfrm>
            <a:off x="6145907" y="5574323"/>
            <a:ext cx="1462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dirty="0">
                <a:solidFill>
                  <a:srgbClr val="00B050"/>
                </a:solidFill>
              </a:rPr>
              <a:t>I les nenes?</a:t>
            </a:r>
          </a:p>
        </p:txBody>
      </p:sp>
      <p:sp>
        <p:nvSpPr>
          <p:cNvPr id="5" name="4 Rectángulo"/>
          <p:cNvSpPr/>
          <p:nvPr/>
        </p:nvSpPr>
        <p:spPr>
          <a:xfrm>
            <a:off x="7608167" y="2576119"/>
            <a:ext cx="3685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Com</a:t>
            </a: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jugaven</a:t>
            </a: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els</a:t>
            </a: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nens</a:t>
            </a: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romans</a:t>
            </a: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?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003594" y="2262555"/>
            <a:ext cx="2925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dirty="0" err="1">
                <a:solidFill>
                  <a:schemeClr val="bg2">
                    <a:lumMod val="25000"/>
                  </a:schemeClr>
                </a:solidFill>
              </a:rPr>
              <a:t>Els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ES" dirty="0" err="1">
                <a:solidFill>
                  <a:schemeClr val="bg2">
                    <a:lumMod val="25000"/>
                  </a:schemeClr>
                </a:solidFill>
              </a:rPr>
              <a:t>nens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ES" dirty="0" err="1">
                <a:solidFill>
                  <a:schemeClr val="bg2">
                    <a:lumMod val="25000"/>
                  </a:schemeClr>
                </a:solidFill>
              </a:rPr>
              <a:t>tenien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ES" dirty="0" err="1">
                <a:solidFill>
                  <a:schemeClr val="bg2">
                    <a:lumMod val="25000"/>
                  </a:schemeClr>
                </a:solidFill>
              </a:rPr>
              <a:t>joguines</a:t>
            </a:r>
            <a:r>
              <a:rPr lang="es-ES" dirty="0"/>
              <a:t>?</a:t>
            </a:r>
          </a:p>
        </p:txBody>
      </p:sp>
      <p:sp>
        <p:nvSpPr>
          <p:cNvPr id="7" name="6 Rectángulo"/>
          <p:cNvSpPr/>
          <p:nvPr/>
        </p:nvSpPr>
        <p:spPr>
          <a:xfrm>
            <a:off x="2234152" y="4583722"/>
            <a:ext cx="4464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dirty="0" err="1">
                <a:solidFill>
                  <a:srgbClr val="7030A0"/>
                </a:solidFill>
              </a:rPr>
              <a:t>Els</a:t>
            </a:r>
            <a:r>
              <a:rPr lang="es-ES" dirty="0">
                <a:solidFill>
                  <a:srgbClr val="7030A0"/>
                </a:solidFill>
              </a:rPr>
              <a:t> </a:t>
            </a:r>
            <a:r>
              <a:rPr lang="es-ES" dirty="0" err="1">
                <a:solidFill>
                  <a:srgbClr val="7030A0"/>
                </a:solidFill>
              </a:rPr>
              <a:t>nens</a:t>
            </a:r>
            <a:r>
              <a:rPr lang="es-ES" dirty="0">
                <a:solidFill>
                  <a:srgbClr val="7030A0"/>
                </a:solidFill>
              </a:rPr>
              <a:t> </a:t>
            </a:r>
            <a:r>
              <a:rPr lang="es-ES" dirty="0" err="1">
                <a:solidFill>
                  <a:srgbClr val="7030A0"/>
                </a:solidFill>
              </a:rPr>
              <a:t>romans</a:t>
            </a:r>
            <a:r>
              <a:rPr lang="es-ES" dirty="0">
                <a:solidFill>
                  <a:srgbClr val="7030A0"/>
                </a:solidFill>
              </a:rPr>
              <a:t> </a:t>
            </a:r>
            <a:r>
              <a:rPr lang="es-ES" dirty="0" err="1">
                <a:solidFill>
                  <a:srgbClr val="7030A0"/>
                </a:solidFill>
              </a:rPr>
              <a:t>tenien</a:t>
            </a:r>
            <a:r>
              <a:rPr lang="es-ES" dirty="0">
                <a:solidFill>
                  <a:srgbClr val="7030A0"/>
                </a:solidFill>
              </a:rPr>
              <a:t> </a:t>
            </a:r>
            <a:r>
              <a:rPr lang="es-ES" dirty="0" err="1">
                <a:solidFill>
                  <a:srgbClr val="7030A0"/>
                </a:solidFill>
              </a:rPr>
              <a:t>estris</a:t>
            </a:r>
            <a:r>
              <a:rPr lang="es-ES" dirty="0">
                <a:solidFill>
                  <a:srgbClr val="7030A0"/>
                </a:solidFill>
              </a:rPr>
              <a:t> </a:t>
            </a:r>
            <a:r>
              <a:rPr lang="es-ES" dirty="0" err="1">
                <a:solidFill>
                  <a:srgbClr val="7030A0"/>
                </a:solidFill>
              </a:rPr>
              <a:t>d’escola</a:t>
            </a:r>
            <a:r>
              <a:rPr lang="es-ES" dirty="0"/>
              <a:t>?</a:t>
            </a:r>
          </a:p>
        </p:txBody>
      </p:sp>
      <p:sp>
        <p:nvSpPr>
          <p:cNvPr id="8" name="7 Rectángulo"/>
          <p:cNvSpPr/>
          <p:nvPr/>
        </p:nvSpPr>
        <p:spPr>
          <a:xfrm>
            <a:off x="6877037" y="1371488"/>
            <a:ext cx="4278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err="1">
                <a:solidFill>
                  <a:schemeClr val="accent3">
                    <a:lumMod val="75000"/>
                  </a:schemeClr>
                </a:solidFill>
              </a:rPr>
              <a:t>Existia</a:t>
            </a:r>
            <a:r>
              <a:rPr lang="es-E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3">
                    <a:lumMod val="75000"/>
                  </a:schemeClr>
                </a:solidFill>
              </a:rPr>
              <a:t>l’adopció</a:t>
            </a:r>
            <a:r>
              <a:rPr lang="es-ES" dirty="0">
                <a:solidFill>
                  <a:schemeClr val="accent3">
                    <a:lumMod val="75000"/>
                  </a:schemeClr>
                </a:solidFill>
              </a:rPr>
              <a:t> a </a:t>
            </a:r>
            <a:r>
              <a:rPr lang="es-ES" dirty="0" err="1">
                <a:solidFill>
                  <a:schemeClr val="accent3">
                    <a:lumMod val="75000"/>
                  </a:schemeClr>
                </a:solidFill>
              </a:rPr>
              <a:t>l’Antiga</a:t>
            </a:r>
            <a:r>
              <a:rPr lang="es-ES" dirty="0">
                <a:solidFill>
                  <a:schemeClr val="accent3">
                    <a:lumMod val="75000"/>
                  </a:schemeClr>
                </a:solidFill>
              </a:rPr>
              <a:t> Roma?</a:t>
            </a:r>
          </a:p>
        </p:txBody>
      </p:sp>
      <p:sp>
        <p:nvSpPr>
          <p:cNvPr id="9" name="8 Rectángulo"/>
          <p:cNvSpPr/>
          <p:nvPr/>
        </p:nvSpPr>
        <p:spPr>
          <a:xfrm>
            <a:off x="2017676" y="1163432"/>
            <a:ext cx="3397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dirty="0" err="1">
                <a:solidFill>
                  <a:schemeClr val="accent1"/>
                </a:solidFill>
              </a:rPr>
              <a:t>Fins</a:t>
            </a:r>
            <a:r>
              <a:rPr lang="es-ES" dirty="0">
                <a:solidFill>
                  <a:schemeClr val="accent1"/>
                </a:solidFill>
              </a:rPr>
              <a:t> quina </a:t>
            </a:r>
            <a:r>
              <a:rPr lang="es-ES" dirty="0" err="1">
                <a:solidFill>
                  <a:schemeClr val="accent1"/>
                </a:solidFill>
              </a:rPr>
              <a:t>edat</a:t>
            </a:r>
            <a:r>
              <a:rPr lang="es-ES" dirty="0">
                <a:solidFill>
                  <a:schemeClr val="accent1"/>
                </a:solidFill>
              </a:rPr>
              <a:t> </a:t>
            </a:r>
            <a:r>
              <a:rPr lang="es-ES" dirty="0" err="1">
                <a:solidFill>
                  <a:schemeClr val="accent1"/>
                </a:solidFill>
              </a:rPr>
              <a:t>estudiaven</a:t>
            </a:r>
            <a:r>
              <a:rPr lang="es-ES" dirty="0"/>
              <a:t>?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1355374" y="5758989"/>
            <a:ext cx="4027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dirty="0">
                <a:solidFill>
                  <a:srgbClr val="002060"/>
                </a:solidFill>
              </a:rPr>
              <a:t>A quina </a:t>
            </a:r>
            <a:r>
              <a:rPr lang="es-ES" dirty="0" err="1">
                <a:solidFill>
                  <a:srgbClr val="002060"/>
                </a:solidFill>
              </a:rPr>
              <a:t>edat</a:t>
            </a:r>
            <a:r>
              <a:rPr lang="es-ES" dirty="0">
                <a:solidFill>
                  <a:srgbClr val="002060"/>
                </a:solidFill>
              </a:rPr>
              <a:t> eren </a:t>
            </a:r>
            <a:r>
              <a:rPr lang="es-ES" dirty="0" err="1">
                <a:solidFill>
                  <a:srgbClr val="002060"/>
                </a:solidFill>
              </a:rPr>
              <a:t>majors</a:t>
            </a:r>
            <a:r>
              <a:rPr lang="es-ES" dirty="0">
                <a:solidFill>
                  <a:srgbClr val="002060"/>
                </a:solidFill>
              </a:rPr>
              <a:t> </a:t>
            </a:r>
            <a:r>
              <a:rPr lang="es-ES" dirty="0" err="1">
                <a:solidFill>
                  <a:srgbClr val="002060"/>
                </a:solidFill>
              </a:rPr>
              <a:t>d’edat</a:t>
            </a:r>
            <a:r>
              <a:rPr lang="es-E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3672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1B6188-3E69-45CD-BC01-206018A09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dirty="0"/>
              <a:t>Què hem après?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753F1B2-F22F-41FD-8765-7281597DF2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04067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2F8E32-72F2-45F8-BA47-3F79BE573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dirty="0"/>
              <a:t>Recursos TIC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BD047BD8-C150-463F-9BC1-F978D01DF2B3}"/>
              </a:ext>
            </a:extLst>
          </p:cNvPr>
          <p:cNvSpPr/>
          <p:nvPr/>
        </p:nvSpPr>
        <p:spPr>
          <a:xfrm>
            <a:off x="3825240" y="222867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a-ES" dirty="0">
                <a:hlinkClick r:id="rId2"/>
              </a:rPr>
              <a:t>https://create.kahoot.it/share/la-infantesa-i-l-educacio-a-roma/09e42040-8b0d-4f63-a485-f8a518af727f</a:t>
            </a:r>
            <a:endParaRPr lang="ca-ES" dirty="0"/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173409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6857B3-7977-475E-8831-84925C850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8762" y="705660"/>
            <a:ext cx="4950875" cy="1056100"/>
          </a:xfrm>
        </p:spPr>
        <p:txBody>
          <a:bodyPr/>
          <a:lstStyle/>
          <a:p>
            <a:r>
              <a:rPr lang="ca-ES" dirty="0" err="1"/>
              <a:t>Puer</a:t>
            </a:r>
            <a:r>
              <a:rPr lang="ca-ES" dirty="0"/>
              <a:t> </a:t>
            </a:r>
            <a:r>
              <a:rPr lang="ca-ES" dirty="0" err="1"/>
              <a:t>Aulus</a:t>
            </a:r>
            <a:r>
              <a:rPr lang="ca-ES" dirty="0"/>
              <a:t> </a:t>
            </a:r>
            <a:r>
              <a:rPr lang="ca-ES" dirty="0" err="1"/>
              <a:t>Pompeius</a:t>
            </a:r>
            <a:endParaRPr lang="ca-ES" dirty="0"/>
          </a:p>
        </p:txBody>
      </p:sp>
      <p:pic>
        <p:nvPicPr>
          <p:cNvPr id="4" name="el_nen_a_la_societat_romana">
            <a:hlinkClick r:id="" action="ppaction://media"/>
            <a:extLst>
              <a:ext uri="{FF2B5EF4-FFF2-40B4-BE49-F238E27FC236}">
                <a16:creationId xmlns:a16="http://schemas.microsoft.com/office/drawing/2014/main" id="{4EDE3E58-0BA5-43D5-BFF0-519B75E5BB00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42113" y="3740785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20525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5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El </a:t>
            </a:r>
            <a:r>
              <a:rPr lang="es-ES" dirty="0" err="1"/>
              <a:t>naixement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45724" y="1676400"/>
            <a:ext cx="6158888" cy="4234823"/>
          </a:xfrm>
        </p:spPr>
        <p:txBody>
          <a:bodyPr>
            <a:normAutofit lnSpcReduction="10000"/>
          </a:bodyPr>
          <a:lstStyle/>
          <a:p>
            <a:pPr algn="just"/>
            <a:r>
              <a:rPr lang="ca-ES" dirty="0"/>
              <a:t>A Roma, els pares no tenien obligació, ni moral ni jurídica, d’acceptar tots els fills nascuts del matrimoni. L’abandonament públic dels nadons perquè fossin adoptats per altres famílies era una pràctica habitual i legal entre els romans, fossin rics o pobres. </a:t>
            </a:r>
          </a:p>
          <a:p>
            <a:pPr algn="just"/>
            <a:r>
              <a:rPr lang="ca-ES" dirty="0"/>
              <a:t>En el moment de néixer el nadó era posat a terra, davant del pare, que sense haver-se de justificar, podia aixecar-lo, la qual cosa significava que l’acceptava a la família, o bé deixar-lo a terra, la qual cosa volia dir que l’abandonava a la seva sort.</a:t>
            </a:r>
          </a:p>
          <a:p>
            <a:pPr algn="just"/>
            <a:r>
              <a:rPr lang="ca-ES" dirty="0"/>
              <a:t>S’acostumaven a deixar els nadons abandonats davant del temple de la </a:t>
            </a:r>
            <a:r>
              <a:rPr lang="ca-ES" i="1" dirty="0" err="1"/>
              <a:t>Pietas</a:t>
            </a:r>
            <a:r>
              <a:rPr lang="ca-ES" i="1" dirty="0"/>
              <a:t>, </a:t>
            </a:r>
            <a:r>
              <a:rPr lang="ca-ES" dirty="0"/>
              <a:t>sobre una columna que rebia el nom de </a:t>
            </a:r>
            <a:r>
              <a:rPr lang="ca-ES" i="1" dirty="0"/>
              <a:t>Columna lactaria. </a:t>
            </a:r>
          </a:p>
          <a:p>
            <a:pPr algn="just">
              <a:buNone/>
            </a:pPr>
            <a:endParaRPr lang="ca-ES" i="1" dirty="0"/>
          </a:p>
        </p:txBody>
      </p:sp>
      <p:pic>
        <p:nvPicPr>
          <p:cNvPr id="9218" name="Picture 2" descr="Resultado de imagen de columna lactaria ro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775" y="1410921"/>
            <a:ext cx="4264025" cy="51610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9403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dirty="0"/>
              <a:t>El nadó romà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659550" y="1582615"/>
            <a:ext cx="8915400" cy="1535723"/>
          </a:xfrm>
        </p:spPr>
        <p:txBody>
          <a:bodyPr/>
          <a:lstStyle/>
          <a:p>
            <a:pPr algn="just"/>
            <a:r>
              <a:rPr lang="ca-ES" dirty="0"/>
              <a:t>El nadó rebia el nom a partir del </a:t>
            </a:r>
            <a:r>
              <a:rPr lang="ca-ES" dirty="0">
                <a:solidFill>
                  <a:schemeClr val="accent1"/>
                </a:solidFill>
              </a:rPr>
              <a:t>vuitè dia </a:t>
            </a:r>
            <a:r>
              <a:rPr lang="ca-ES" dirty="0"/>
              <a:t>de vida. Si era nena, </a:t>
            </a:r>
            <a:r>
              <a:rPr lang="ca-ES" dirty="0">
                <a:solidFill>
                  <a:schemeClr val="accent1"/>
                </a:solidFill>
              </a:rPr>
              <a:t>el novè</a:t>
            </a:r>
            <a:r>
              <a:rPr lang="ca-ES" dirty="0"/>
              <a:t>. Des del primer dia se’ls hi posaven amulets. Als nens se’ls hi posava un collaret d’or anomenat </a:t>
            </a:r>
            <a:r>
              <a:rPr lang="ca-ES" i="1" dirty="0" err="1">
                <a:solidFill>
                  <a:schemeClr val="accent1"/>
                </a:solidFill>
              </a:rPr>
              <a:t>bulla</a:t>
            </a:r>
            <a:r>
              <a:rPr lang="ca-ES" dirty="0"/>
              <a:t> que portava dins un amulet. A les noies un penjoll, anomenat </a:t>
            </a:r>
            <a:r>
              <a:rPr lang="ca-ES" i="1" dirty="0" err="1">
                <a:solidFill>
                  <a:schemeClr val="accent1"/>
                </a:solidFill>
              </a:rPr>
              <a:t>lunula</a:t>
            </a:r>
            <a:r>
              <a:rPr lang="ca-ES" i="1" dirty="0"/>
              <a:t>.</a:t>
            </a:r>
            <a:r>
              <a:rPr lang="ca-ES" dirty="0"/>
              <a:t> Creien aquests penjolls</a:t>
            </a:r>
            <a:r>
              <a:rPr lang="ca-ES" i="1" dirty="0"/>
              <a:t> </a:t>
            </a:r>
            <a:r>
              <a:rPr lang="ca-ES" dirty="0"/>
              <a:t>protegien al seu portador contra els esperits dolents. </a:t>
            </a:r>
          </a:p>
          <a:p>
            <a:pPr algn="just"/>
            <a:endParaRPr lang="ca-ES" dirty="0"/>
          </a:p>
          <a:p>
            <a:pPr algn="just">
              <a:buNone/>
            </a:pPr>
            <a:endParaRPr lang="ca-ES" dirty="0"/>
          </a:p>
        </p:txBody>
      </p:sp>
      <p:pic>
        <p:nvPicPr>
          <p:cNvPr id="8194" name="Picture 2" descr="Resultado de imagen de bulla roma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55821" y="3565807"/>
            <a:ext cx="2669687" cy="2628616"/>
          </a:xfrm>
          <a:prstGeom prst="rect">
            <a:avLst/>
          </a:prstGeom>
          <a:noFill/>
        </p:spPr>
      </p:pic>
      <p:sp>
        <p:nvSpPr>
          <p:cNvPr id="8196" name="AutoShape 4" descr="Resultado de imagen de bulla romana"/>
          <p:cNvSpPr>
            <a:spLocks noChangeAspect="1" noChangeArrowheads="1"/>
          </p:cNvSpPr>
          <p:nvPr/>
        </p:nvSpPr>
        <p:spPr bwMode="auto">
          <a:xfrm>
            <a:off x="155575" y="-1066800"/>
            <a:ext cx="1676400" cy="2228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198" name="AutoShape 6" descr="Resultado de imagen de bulla romana"/>
          <p:cNvSpPr>
            <a:spLocks noChangeAspect="1" noChangeArrowheads="1"/>
          </p:cNvSpPr>
          <p:nvPr/>
        </p:nvSpPr>
        <p:spPr bwMode="auto">
          <a:xfrm>
            <a:off x="155575" y="-1066800"/>
            <a:ext cx="1676400" cy="2228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6" name="Picture 2" descr="Resultat d'imatges de lÃºnula roma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682" y="3426435"/>
            <a:ext cx="2674204" cy="267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t d'imatges de niÃ±o romano bull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03" t="23588" r="8468" b="7384"/>
          <a:stretch/>
        </p:blipFill>
        <p:spPr bwMode="auto">
          <a:xfrm>
            <a:off x="1184031" y="3209092"/>
            <a:ext cx="2813538" cy="334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485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dirty="0"/>
              <a:t>L’adopció a Roma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06444" y="1419714"/>
            <a:ext cx="8915400" cy="2614246"/>
          </a:xfrm>
        </p:spPr>
        <p:txBody>
          <a:bodyPr/>
          <a:lstStyle/>
          <a:p>
            <a:pPr algn="just"/>
            <a:r>
              <a:rPr lang="ca-ES" dirty="0"/>
              <a:t>L’adopció estava molt normalitzada a l’antiga Roma, o bé per impedir l’extinció d’una nissaga en cas d’esterilitat o bé per obtenir la qualificació de pare de família </a:t>
            </a:r>
            <a:r>
              <a:rPr lang="ca-ES" i="1" dirty="0"/>
              <a:t>(pater familias),</a:t>
            </a:r>
            <a:r>
              <a:rPr lang="ca-ES" dirty="0"/>
              <a:t> que era un requisit legal per poder ser candidat als honors públics. </a:t>
            </a:r>
          </a:p>
          <a:p>
            <a:pPr algn="just"/>
            <a:endParaRPr lang="ca-ES" dirty="0"/>
          </a:p>
          <a:p>
            <a:pPr algn="just"/>
            <a:r>
              <a:rPr lang="ca-ES" dirty="0"/>
              <a:t>En altres casos, era una maniobra per facilitat la carrera política de certes persones, com es el cas de Cèsar i Octavi August. </a:t>
            </a:r>
          </a:p>
        </p:txBody>
      </p:sp>
      <p:pic>
        <p:nvPicPr>
          <p:cNvPr id="2052" name="Picture 4" descr="Resultat d'imatges de familia rom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560" y="3880217"/>
            <a:ext cx="5494947" cy="260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t d'imatges de columna lacta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4" y="3910701"/>
            <a:ext cx="2177317" cy="263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592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dirty="0"/>
              <a:t>El creixement del nadó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30061" y="1465386"/>
            <a:ext cx="8890365" cy="5251938"/>
          </a:xfrm>
        </p:spPr>
        <p:txBody>
          <a:bodyPr/>
          <a:lstStyle/>
          <a:p>
            <a:pPr algn="just"/>
            <a:r>
              <a:rPr lang="ca-ES" dirty="0"/>
              <a:t>Els nens eren confiats, des del moment de néixer, ja fossin nens o nenes, a una dida (</a:t>
            </a:r>
            <a:r>
              <a:rPr lang="ca-ES" i="1" dirty="0" err="1"/>
              <a:t>nutrix</a:t>
            </a:r>
            <a:r>
              <a:rPr lang="ca-ES" i="1" dirty="0"/>
              <a:t> </a:t>
            </a:r>
            <a:r>
              <a:rPr lang="ca-ES" dirty="0"/>
              <a:t>en llatí), la qual s’encarregava d’alletar i alimentar el nadó. I a un pedagog (</a:t>
            </a:r>
            <a:r>
              <a:rPr lang="ca-ES" i="1" dirty="0" err="1"/>
              <a:t>nutritor</a:t>
            </a:r>
            <a:r>
              <a:rPr lang="ca-ES" i="1" dirty="0"/>
              <a:t> </a:t>
            </a:r>
            <a:r>
              <a:rPr lang="ca-ES" dirty="0"/>
              <a:t>en llatí) que els educava fins a la pubertat. La dida i el pedagog eren gairebé una segona família. </a:t>
            </a:r>
          </a:p>
          <a:p>
            <a:pPr algn="just"/>
            <a:endParaRPr lang="ca-ES" dirty="0"/>
          </a:p>
          <a:p>
            <a:pPr algn="just"/>
            <a:r>
              <a:rPr lang="ca-ES" dirty="0"/>
              <a:t>No estava establert quan s’adquiria la majoria d’edat: es deixava de ser nen quan el pare o el tutor decidien que es tenia l’edat per vestir-se com un home. Les nenes esdevenien dones el dia del seu casament. </a:t>
            </a:r>
          </a:p>
          <a:p>
            <a:pPr algn="just"/>
            <a:endParaRPr lang="ca-ES" dirty="0"/>
          </a:p>
          <a:p>
            <a:pPr algn="just"/>
            <a:r>
              <a:rPr lang="ca-ES" dirty="0"/>
              <a:t>Generalment, un nen romà entrava en edat adulta amb 14 o 15 anys. El dia que es celebrava el pas a la vida adulta, el nen dormia per darrera vegada amb la toga </a:t>
            </a:r>
            <a:r>
              <a:rPr lang="ca-ES" dirty="0" err="1"/>
              <a:t>praetexta</a:t>
            </a:r>
            <a:r>
              <a:rPr lang="ca-ES" dirty="0"/>
              <a:t> (la toga que portaven els nens) i al aixecar-se, la deixava, juntament amb la </a:t>
            </a:r>
            <a:r>
              <a:rPr lang="ca-ES" dirty="0" err="1"/>
              <a:t>bulla</a:t>
            </a:r>
            <a:r>
              <a:rPr lang="ca-ES" dirty="0"/>
              <a:t>, al larari. Tot seguit, es posava la toga </a:t>
            </a:r>
            <a:r>
              <a:rPr lang="ca-ES" dirty="0" err="1"/>
              <a:t>virilis</a:t>
            </a:r>
            <a:r>
              <a:rPr lang="ca-ES" dirty="0"/>
              <a:t>. </a:t>
            </a:r>
          </a:p>
        </p:txBody>
      </p:sp>
      <p:pic>
        <p:nvPicPr>
          <p:cNvPr id="3074" name="Picture 2" descr="Resultat d'imatges de larar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06" y="1458668"/>
            <a:ext cx="2632328" cy="245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2.bp.blogspot.com/-OaV_bD6NWWw/WOjzowqVg1I/AAAAAAABhVQ/dfpah0ABLss4IpRcnCpOy6GOPofTh2wqQCLcB/s400/2%2BQU%25C3%2589%2BERA%2BLA%2BBULLA%2B.%2BBLOG%2BIMPERIO%2BROMANO%2BDE%2BXAVIER%2BVALDERAS.%2BBULLA%2B%25284%2529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06" y="4199792"/>
            <a:ext cx="2632328" cy="148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404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9/92/Dr%C3%A4kt%2C_Romare%2C_Nordisk_familjebok.png/150px-Dr%C3%A4kt%2C_Romare%2C_Nordisk_familjebok.png">
            <a:extLst>
              <a:ext uri="{FF2B5EF4-FFF2-40B4-BE49-F238E27FC236}">
                <a16:creationId xmlns:a16="http://schemas.microsoft.com/office/drawing/2014/main" id="{CD815F0A-062B-48DE-9CA2-C371DEB00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998" y="500797"/>
            <a:ext cx="2582932" cy="575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t d'imatges de toga viril">
            <a:extLst>
              <a:ext uri="{FF2B5EF4-FFF2-40B4-BE49-F238E27FC236}">
                <a16:creationId xmlns:a16="http://schemas.microsoft.com/office/drawing/2014/main" id="{E107E4FF-94CC-4B3F-9643-A8E285A45C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1" t="7303" r="4051" b="2359"/>
          <a:stretch/>
        </p:blipFill>
        <p:spPr bwMode="auto">
          <a:xfrm>
            <a:off x="4536829" y="395981"/>
            <a:ext cx="3685737" cy="619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Resultat d'imatges de toga praetexta niÃ±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2" t="6287" r="64750" b="6094"/>
          <a:stretch/>
        </p:blipFill>
        <p:spPr bwMode="auto">
          <a:xfrm>
            <a:off x="1770182" y="395981"/>
            <a:ext cx="2644710" cy="585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335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52870" y="477078"/>
            <a:ext cx="9251742" cy="3098460"/>
          </a:xfrm>
        </p:spPr>
        <p:txBody>
          <a:bodyPr/>
          <a:lstStyle/>
          <a:p>
            <a:pPr marL="0" indent="0" algn="just">
              <a:buNone/>
            </a:pPr>
            <a:endParaRPr lang="ca-ES" dirty="0"/>
          </a:p>
          <a:p>
            <a:pPr algn="just"/>
            <a:r>
              <a:rPr lang="ca-ES" sz="3200" dirty="0"/>
              <a:t>La nena, en canvi, depositava als lars la </a:t>
            </a:r>
            <a:r>
              <a:rPr lang="ca-ES" sz="3200" i="1" dirty="0"/>
              <a:t>pupa </a:t>
            </a:r>
            <a:r>
              <a:rPr lang="ca-ES" sz="3200" dirty="0"/>
              <a:t>i altres joguines, i quedava preparada pel matrimoni, que ,en general, tenia lloc l’endemà d’aquesta cerimònia. </a:t>
            </a:r>
          </a:p>
          <a:p>
            <a:pPr algn="just"/>
            <a:endParaRPr lang="ca-ES" dirty="0"/>
          </a:p>
          <a:p>
            <a:pPr algn="just"/>
            <a:endParaRPr lang="ca-ES" dirty="0"/>
          </a:p>
          <a:p>
            <a:pPr algn="just">
              <a:buNone/>
            </a:pPr>
            <a:endParaRPr lang="ca-ES" dirty="0"/>
          </a:p>
          <a:p>
            <a:pPr>
              <a:buNone/>
            </a:pPr>
            <a:endParaRPr lang="ca-ES" dirty="0"/>
          </a:p>
        </p:txBody>
      </p:sp>
      <p:pic>
        <p:nvPicPr>
          <p:cNvPr id="5122" name="Picture 2" descr="Resultado de imagen de pupa roma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6952" y="3429000"/>
            <a:ext cx="2571750" cy="2571751"/>
          </a:xfrm>
          <a:prstGeom prst="rect">
            <a:avLst/>
          </a:prstGeom>
          <a:noFill/>
        </p:spPr>
      </p:pic>
      <p:pic>
        <p:nvPicPr>
          <p:cNvPr id="5124" name="Picture 4" descr="Resultado de imagen de pupa roma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10783" y="3429000"/>
            <a:ext cx="2266461" cy="3018692"/>
          </a:xfrm>
          <a:prstGeom prst="rect">
            <a:avLst/>
          </a:prstGeom>
          <a:noFill/>
        </p:spPr>
      </p:pic>
      <p:pic>
        <p:nvPicPr>
          <p:cNvPr id="1026" name="Picture 2" descr="Imatge relacionada">
            <a:extLst>
              <a:ext uri="{FF2B5EF4-FFF2-40B4-BE49-F238E27FC236}">
                <a16:creationId xmlns:a16="http://schemas.microsoft.com/office/drawing/2014/main" id="{E22A8F94-1FB6-4188-879F-EC47AAC1D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618" y="3372363"/>
            <a:ext cx="2261966" cy="327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51652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1003</Words>
  <Application>Microsoft Office PowerPoint</Application>
  <PresentationFormat>Panorámica</PresentationFormat>
  <Paragraphs>64</Paragraphs>
  <Slides>21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5" baseType="lpstr">
      <vt:lpstr>Arial</vt:lpstr>
      <vt:lpstr>Century Gothic</vt:lpstr>
      <vt:lpstr>Wingdings 3</vt:lpstr>
      <vt:lpstr>Espiral</vt:lpstr>
      <vt:lpstr>La infantesa i l’educació a Roma</vt:lpstr>
      <vt:lpstr>Què sabem?</vt:lpstr>
      <vt:lpstr>Puer Aulus Pompeius</vt:lpstr>
      <vt:lpstr>El naixement</vt:lpstr>
      <vt:lpstr>El nadó romà</vt:lpstr>
      <vt:lpstr>L’adopció a Roma</vt:lpstr>
      <vt:lpstr>El creixement del nadó</vt:lpstr>
      <vt:lpstr>Presentación de PowerPoint</vt:lpstr>
      <vt:lpstr>Presentación de PowerPoint</vt:lpstr>
      <vt:lpstr>Presentación de PowerPoint</vt:lpstr>
      <vt:lpstr>L’educació a Roma</vt:lpstr>
      <vt:lpstr>Ludus litterarius</vt:lpstr>
      <vt:lpstr>Presentación de PowerPoint</vt:lpstr>
      <vt:lpstr>Presentación de PowerPoint</vt:lpstr>
      <vt:lpstr>L’educació de les nenes</vt:lpstr>
      <vt:lpstr>Estris per anar a l’escola</vt:lpstr>
      <vt:lpstr>Presentación de PowerPoint</vt:lpstr>
      <vt:lpstr>Els jocs a Roma</vt:lpstr>
      <vt:lpstr>Presentación de PowerPoint</vt:lpstr>
      <vt:lpstr>Què hem après?</vt:lpstr>
      <vt:lpstr>Recursos TIC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infantesa i l’educació a Roma</dc:title>
  <dc:creator>Lola del Pozo Gragera</dc:creator>
  <cp:lastModifiedBy>Lola del Pozo Gragera</cp:lastModifiedBy>
  <cp:revision>6</cp:revision>
  <dcterms:created xsi:type="dcterms:W3CDTF">2019-02-14T19:50:37Z</dcterms:created>
  <dcterms:modified xsi:type="dcterms:W3CDTF">2019-02-14T20:56:07Z</dcterms:modified>
</cp:coreProperties>
</file>