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9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99" r:id="rId13"/>
    <p:sldId id="366" r:id="rId14"/>
    <p:sldId id="402" r:id="rId15"/>
    <p:sldId id="400" r:id="rId16"/>
    <p:sldId id="401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403" r:id="rId33"/>
    <p:sldId id="382" r:id="rId34"/>
    <p:sldId id="404" r:id="rId35"/>
    <p:sldId id="383" r:id="rId36"/>
    <p:sldId id="405" r:id="rId37"/>
    <p:sldId id="384" r:id="rId38"/>
    <p:sldId id="385" r:id="rId39"/>
    <p:sldId id="386" r:id="rId40"/>
    <p:sldId id="387" r:id="rId41"/>
    <p:sldId id="406" r:id="rId42"/>
    <p:sldId id="388" r:id="rId43"/>
    <p:sldId id="389" r:id="rId44"/>
    <p:sldId id="390" r:id="rId45"/>
    <p:sldId id="391" r:id="rId46"/>
    <p:sldId id="392" r:id="rId47"/>
    <p:sldId id="393" r:id="rId48"/>
    <p:sldId id="395" r:id="rId49"/>
    <p:sldId id="397" r:id="rId50"/>
    <p:sldId id="398" r:id="rId51"/>
    <p:sldId id="356" r:id="rId52"/>
    <p:sldId id="357" r:id="rId53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99"/>
    <a:srgbClr val="FFFFCC"/>
    <a:srgbClr val="9C343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36" autoAdjust="0"/>
    <p:restoredTop sz="94660"/>
  </p:normalViewPr>
  <p:slideViewPr>
    <p:cSldViewPr>
      <p:cViewPr varScale="1">
        <p:scale>
          <a:sx n="72" d="100"/>
          <a:sy n="72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D6E8-DC02-416E-9CC9-460FA1176A9B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23406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A591-D481-4C23-B984-11725B7E002E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40143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7E1C6-507F-4553-A61A-1853123D2999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9931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4D7C7-38DB-40FB-9AA3-A566529DE29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892008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29FF3-DE58-45B8-9D5B-CB8F6034069C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2352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8D260-658D-4651-BE2E-D33479F7740A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233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F7B188-9E1C-48E9-91B7-F27F5560C374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58002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DE105-823A-4DC8-ADC6-9D3767E4247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07853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E630-E4DA-4A66-91B5-6BF451721948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7734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D5CAD-5033-44C1-AF95-96388CE189AD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49888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 alt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3DB43-2EA0-476C-8474-9E122ABB8581}" type="slidenum">
              <a:rPr lang="ca-ES" altLang="ca-ES"/>
              <a:pPr/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75143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cambiar el estilo de título	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/>
              <a:t>Haga clic para modificar el estilo de texto del patrón</a:t>
            </a:r>
          </a:p>
          <a:p>
            <a:pPr lvl="1"/>
            <a:r>
              <a:rPr lang="ca-ES" altLang="ca-ES"/>
              <a:t>Segundo nivel</a:t>
            </a:r>
          </a:p>
          <a:p>
            <a:pPr lvl="2"/>
            <a:r>
              <a:rPr lang="ca-ES" altLang="ca-ES"/>
              <a:t>Tercer nivel</a:t>
            </a:r>
          </a:p>
          <a:p>
            <a:pPr lvl="3"/>
            <a:r>
              <a:rPr lang="ca-ES" altLang="ca-ES"/>
              <a:t>Cuarto nivel</a:t>
            </a:r>
          </a:p>
          <a:p>
            <a:pPr lvl="4"/>
            <a:r>
              <a:rPr lang="ca-ES" altLang="ca-ES"/>
              <a:t>Quinto nivel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ca-ES" altLang="ca-E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76C6F07-D922-439B-8AB4-137B8E22192D}" type="slidenum">
              <a:rPr lang="ca-ES" altLang="ca-ES"/>
              <a:pPr/>
              <a:t>‹#›</a:t>
            </a:fld>
            <a:endParaRPr lang="ca-ES" altLang="ca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://www.arqueolab.org/el-fuego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s://www.youtube.com/watch?v=k9WK679cGU8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Mvprzmkz9o" TargetMode="External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hyperlink" Target="http://www.arqueolab.org/las-herramientas-de-piedra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emf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hyperlink" Target="http://www.arqueolab.org/las-herramientas-de-piedra" TargetMode="External"/><Relationship Id="rId4" Type="http://schemas.openxmlformats.org/officeDocument/2006/relationships/image" Target="../media/image51.gif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hyperlink" Target="http://www.arqueolab.org/las-herramientas-de-piedra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hyperlink" Target="http://www.arqueolab.org/las-herramientas-de-piedra" TargetMode="External"/><Relationship Id="rId2" Type="http://schemas.openxmlformats.org/officeDocument/2006/relationships/hyperlink" Target="https://www.youtube.com/watch?v=knMKUyfPDk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hyperlink" Target="http://www.arqueolab.org/la-caz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hyperlink" Target="http://www3.gobiernodecanarias.org/medusa/agrega/repositorio/09052010/53/es-ic_2010050913_9135101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hyperlink" Target="http://www.lascaux.culture.fr/#/en/00.xml" TargetMode="External"/><Relationship Id="rId9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hyperlink" Target="https://www.youtube.com/watch?v=jEOvR4kvFm0" TargetMode="Externa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nWCc77jPgwk" TargetMode="Externa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seuprehistoriavalencia.es/dedalo/media/av/404/mupreva1283_mupreva1258_780.mp4" TargetMode="External"/><Relationship Id="rId5" Type="http://schemas.openxmlformats.org/officeDocument/2006/relationships/image" Target="../media/image112.emf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VGxiHXX-8w" TargetMode="External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hyperlink" Target="https://www.youtube.com/watch?v=nx1jkK0e_-I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uQ9tTLAuxs" TargetMode="Externa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png"/><Relationship Id="rId7" Type="http://schemas.openxmlformats.org/officeDocument/2006/relationships/image" Target="../media/image147.jpe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Relationship Id="rId9" Type="http://schemas.openxmlformats.org/officeDocument/2006/relationships/hyperlink" Target="https://www.youtube.com/watch?v=z3furyxLUNo&amp;feature=related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z3furyxLUNo&amp;feature=related" TargetMode="External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gif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v/L0PRenMeb5k&amp;hl=es&amp;fs=1&amp;&amp;ap=&amp;fmt=18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68413"/>
            <a:ext cx="9108504" cy="2332037"/>
          </a:xfrm>
        </p:spPr>
        <p:txBody>
          <a:bodyPr/>
          <a:lstStyle/>
          <a:p>
            <a:r>
              <a:rPr lang="ca-ES" altLang="ca-ES" sz="5400" dirty="0">
                <a:solidFill>
                  <a:schemeClr val="bg1"/>
                </a:solidFill>
              </a:rPr>
              <a:t>Unitat 4</a:t>
            </a:r>
            <a:br>
              <a:rPr lang="ca-ES" altLang="ca-ES" sz="5400" dirty="0">
                <a:solidFill>
                  <a:schemeClr val="bg1"/>
                </a:solidFill>
              </a:rPr>
            </a:br>
            <a:r>
              <a:rPr lang="ca-ES" altLang="ca-ES" sz="5400" dirty="0">
                <a:solidFill>
                  <a:schemeClr val="bg1"/>
                </a:solidFill>
              </a:rPr>
              <a:t> LA PREHISTÒRIA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4508500"/>
            <a:ext cx="6400800" cy="1752600"/>
          </a:xfrm>
          <a:noFill/>
        </p:spPr>
        <p:txBody>
          <a:bodyPr/>
          <a:lstStyle/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Salvador Vila Esteve</a:t>
            </a:r>
          </a:p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Geografia i Història</a:t>
            </a:r>
          </a:p>
          <a:p>
            <a:pPr algn="r"/>
            <a:r>
              <a:rPr lang="ca-ES" altLang="ca-ES" sz="2400" dirty="0">
                <a:solidFill>
                  <a:schemeClr val="bg1"/>
                </a:solidFill>
              </a:rPr>
              <a:t>2n d’ESO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8.- Completa l’eix cronològic amb les etapes de la història.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7" y="1196752"/>
            <a:ext cx="7632848" cy="158417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2996952"/>
            <a:ext cx="871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9.- Digues a quina etapa històrica corresponen els següents anys: </a:t>
            </a:r>
          </a:p>
          <a:p>
            <a:r>
              <a:rPr lang="ca-ES" dirty="0"/>
              <a:t>- 1609 dC:					- 1945 dC:</a:t>
            </a:r>
          </a:p>
          <a:p>
            <a:r>
              <a:rPr lang="ca-ES" dirty="0"/>
              <a:t>- 10 000 aC:				- 333 dC:</a:t>
            </a:r>
          </a:p>
          <a:p>
            <a:r>
              <a:rPr lang="ca-ES" dirty="0"/>
              <a:t>- 800 dC:					- 1453 dC:</a:t>
            </a:r>
          </a:p>
          <a:p>
            <a:r>
              <a:rPr lang="ca-ES" dirty="0"/>
              <a:t>- 4500 aC:					- 1707 dC:</a:t>
            </a:r>
          </a:p>
          <a:p>
            <a:r>
              <a:rPr lang="ca-ES" dirty="0"/>
              <a:t>- 44 aC:					- 2003 dC:</a:t>
            </a:r>
          </a:p>
        </p:txBody>
      </p:sp>
    </p:spTree>
    <p:extLst>
      <p:ext uri="{BB962C8B-B14F-4D97-AF65-F5344CB8AC3E}">
        <p14:creationId xmlns:p14="http://schemas.microsoft.com/office/powerpoint/2010/main" val="13368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5400599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humans som primats i provenim d’un avantpassat comú a la resta de primats com goril·les o ximpanzés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268760"/>
            <a:ext cx="7992888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Anomenen hominització als conjunt de canvis que ens van permetre transformar-nos des d’un avantpassat comú a la resta de primats en l’ésser humà actual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portalciencia.net/images/clasif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07606"/>
            <a:ext cx="40767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224" y="1907606"/>
            <a:ext cx="2457450" cy="4924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69" y="4602369"/>
            <a:ext cx="5642815" cy="22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http://cmapspublic.ihmc.us/rid=1MHWKBFMR-1RBYZ78-23TM/EvolucionHuman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" y="836712"/>
            <a:ext cx="8992943" cy="50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836712"/>
            <a:ext cx="2016223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Canvis en el procés d’hominització (I)</a:t>
            </a:r>
          </a:p>
        </p:txBody>
      </p:sp>
      <p:cxnSp>
        <p:nvCxnSpPr>
          <p:cNvPr id="4" name="4 Conector angular"/>
          <p:cNvCxnSpPr>
            <a:stCxn id="3" idx="3"/>
            <a:endCxn id="6" idx="1"/>
          </p:cNvCxnSpPr>
          <p:nvPr/>
        </p:nvCxnSpPr>
        <p:spPr bwMode="auto">
          <a:xfrm flipV="1">
            <a:off x="2123727" y="928338"/>
            <a:ext cx="377277" cy="19640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15 Rectángulo"/>
          <p:cNvSpPr/>
          <p:nvPr/>
        </p:nvSpPr>
        <p:spPr>
          <a:xfrm>
            <a:off x="2501004" y="748318"/>
            <a:ext cx="4032448" cy="36004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bipedisme: caminar sobre dues cames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4 Conector angular"/>
          <p:cNvCxnSpPr>
            <a:stCxn id="3" idx="3"/>
            <a:endCxn id="15" idx="1"/>
          </p:cNvCxnSpPr>
          <p:nvPr/>
        </p:nvCxnSpPr>
        <p:spPr bwMode="auto">
          <a:xfrm>
            <a:off x="2123727" y="1124744"/>
            <a:ext cx="377277" cy="18183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15 Rectángulo"/>
          <p:cNvSpPr/>
          <p:nvPr/>
        </p:nvSpPr>
        <p:spPr>
          <a:xfrm>
            <a:off x="2501004" y="1156011"/>
            <a:ext cx="6319467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L’augment de la capacitat cranial i el desenvolupament del cervell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64" y="1502988"/>
            <a:ext cx="4295400" cy="5310677"/>
          </a:xfrm>
          <a:prstGeom prst="rect">
            <a:avLst/>
          </a:prstGeom>
        </p:spPr>
      </p:pic>
      <p:pic>
        <p:nvPicPr>
          <p:cNvPr id="3074" name="Picture 2" descr="http://www.lavozdelaciencia.com/wp-content/uploads/2013/05/hominid_brain_cavity_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3" y="1504806"/>
            <a:ext cx="3325771" cy="34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.slidesharecdn.com/evolucin-140406142000-phpapp02/95/evolucin-biolgica-10-638.jpg?cb=13967944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911752"/>
            <a:ext cx="2592288" cy="194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764704"/>
            <a:ext cx="2016223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Canvis en el procés d’hominització (II)</a:t>
            </a:r>
          </a:p>
        </p:txBody>
      </p:sp>
      <p:cxnSp>
        <p:nvCxnSpPr>
          <p:cNvPr id="4" name="4 Conector angular"/>
          <p:cNvCxnSpPr>
            <a:stCxn id="3" idx="3"/>
            <a:endCxn id="5" idx="1"/>
          </p:cNvCxnSpPr>
          <p:nvPr/>
        </p:nvCxnSpPr>
        <p:spPr bwMode="auto">
          <a:xfrm flipV="1">
            <a:off x="2123727" y="852346"/>
            <a:ext cx="366790" cy="20039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15 Rectángulo"/>
          <p:cNvSpPr/>
          <p:nvPr/>
        </p:nvSpPr>
        <p:spPr>
          <a:xfrm>
            <a:off x="2490517" y="701775"/>
            <a:ext cx="2791076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L’alliberament de les mans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4 Conector angular"/>
          <p:cNvCxnSpPr>
            <a:stCxn id="3" idx="3"/>
            <a:endCxn id="11" idx="1"/>
          </p:cNvCxnSpPr>
          <p:nvPr/>
        </p:nvCxnSpPr>
        <p:spPr bwMode="auto">
          <a:xfrm>
            <a:off x="2123727" y="1052736"/>
            <a:ext cx="366790" cy="20939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15 Rectángulo"/>
          <p:cNvSpPr/>
          <p:nvPr/>
        </p:nvSpPr>
        <p:spPr>
          <a:xfrm>
            <a:off x="2490517" y="1111559"/>
            <a:ext cx="1997432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polze oposable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image.slidesharecdn.com/laimportanciadelamanoenelproceso-111124052521-phpapp01/95/la-importancia-de-la-mano-en-el-proceso-5-728.jpg?cb=13221128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74" y="3598577"/>
            <a:ext cx="4286398" cy="32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-fifrwNz18sg/VR8LpmotOQI/AAAAAAAACR0/g3BhjTdCJzc/s1600/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0" y="1406537"/>
            <a:ext cx="1791424" cy="287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age.slidesharecdn.com/laimportanciadelamanoenelproceso-111124052521-phpapp01/95/la-importancia-de-la-mano-en-el-proceso-4-728.jpg?cb=13221128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19" y="973539"/>
            <a:ext cx="3397211" cy="254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20" y="4382173"/>
            <a:ext cx="3533630" cy="21717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975" y="1488226"/>
            <a:ext cx="2937114" cy="20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980728"/>
            <a:ext cx="2016223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Canvis en el procés d’hominització (III)</a:t>
            </a:r>
          </a:p>
        </p:txBody>
      </p:sp>
      <p:cxnSp>
        <p:nvCxnSpPr>
          <p:cNvPr id="4" name="4 Conector angular"/>
          <p:cNvCxnSpPr>
            <a:stCxn id="3" idx="3"/>
            <a:endCxn id="5" idx="1"/>
          </p:cNvCxnSpPr>
          <p:nvPr/>
        </p:nvCxnSpPr>
        <p:spPr bwMode="auto">
          <a:xfrm flipV="1">
            <a:off x="2123727" y="852346"/>
            <a:ext cx="288033" cy="41641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15 Rectángulo"/>
          <p:cNvSpPr/>
          <p:nvPr/>
        </p:nvSpPr>
        <p:spPr>
          <a:xfrm>
            <a:off x="2411760" y="701775"/>
            <a:ext cx="3600400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fabricació d’eines o ferramentes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4 Conector angular"/>
          <p:cNvCxnSpPr>
            <a:stCxn id="3" idx="3"/>
            <a:endCxn id="11" idx="1"/>
          </p:cNvCxnSpPr>
          <p:nvPr/>
        </p:nvCxnSpPr>
        <p:spPr bwMode="auto">
          <a:xfrm flipV="1">
            <a:off x="2123727" y="1224646"/>
            <a:ext cx="288033" cy="4411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15 Rectángulo"/>
          <p:cNvSpPr/>
          <p:nvPr/>
        </p:nvSpPr>
        <p:spPr>
          <a:xfrm>
            <a:off x="2411760" y="1074075"/>
            <a:ext cx="1994906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domini del foc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4 Conector angular"/>
          <p:cNvCxnSpPr>
            <a:stCxn id="3" idx="3"/>
            <a:endCxn id="15" idx="1"/>
          </p:cNvCxnSpPr>
          <p:nvPr/>
        </p:nvCxnSpPr>
        <p:spPr bwMode="auto">
          <a:xfrm>
            <a:off x="2123727" y="1268760"/>
            <a:ext cx="288033" cy="34163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15 Rectángulo"/>
          <p:cNvSpPr/>
          <p:nvPr/>
        </p:nvSpPr>
        <p:spPr>
          <a:xfrm>
            <a:off x="2411760" y="1459824"/>
            <a:ext cx="4879308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Disminució de la grandària de mandíbules i dents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image.slidesharecdn.com/unidaddidctica-laprehistoria-090507130218-phpapp02/95/unidad-didctica-la-prehistoria-18-728.jpg?cb=1241702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123" y="4077072"/>
            <a:ext cx="3694373" cy="27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ncient-origins.es/sites/default/files/image005bi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2" y="4712178"/>
            <a:ext cx="3168352" cy="21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9" y="1819593"/>
            <a:ext cx="5112682" cy="2837308"/>
          </a:xfrm>
          <a:prstGeom prst="rect">
            <a:avLst/>
          </a:prstGeom>
        </p:spPr>
      </p:pic>
      <p:sp>
        <p:nvSpPr>
          <p:cNvPr id="19" name="Elipse 18">
            <a:hlinkClick r:id="rId5"/>
          </p:cNvPr>
          <p:cNvSpPr/>
          <p:nvPr/>
        </p:nvSpPr>
        <p:spPr>
          <a:xfrm>
            <a:off x="6156176" y="513419"/>
            <a:ext cx="1584176" cy="677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bg1"/>
                </a:solidFill>
              </a:rPr>
              <a:t>Vídeo bifaç </a:t>
            </a:r>
            <a:r>
              <a:rPr lang="ca-ES" sz="1400" dirty="0" err="1">
                <a:solidFill>
                  <a:schemeClr val="bg1"/>
                </a:solidFill>
              </a:rPr>
              <a:t>Excalibur</a:t>
            </a:r>
            <a:endParaRPr lang="ca-ES" sz="1400" dirty="0">
              <a:solidFill>
                <a:schemeClr val="bg1"/>
              </a:solidFill>
            </a:endParaRPr>
          </a:p>
        </p:txBody>
      </p:sp>
      <p:pic>
        <p:nvPicPr>
          <p:cNvPr id="6150" name="Picture 6" descr="http://cmapspublic.ihmc.us/rid=1LHPP0H78-2V4Z0V-SBX/capacidad%20crane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43" y="1844824"/>
            <a:ext cx="3096344" cy="221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ipse 19">
            <a:hlinkClick r:id="rId7"/>
          </p:cNvPr>
          <p:cNvSpPr/>
          <p:nvPr/>
        </p:nvSpPr>
        <p:spPr>
          <a:xfrm>
            <a:off x="7603717" y="980728"/>
            <a:ext cx="1278908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r>
              <a:rPr lang="ca-ES" sz="1200" dirty="0">
                <a:solidFill>
                  <a:schemeClr val="bg1"/>
                </a:solidFill>
              </a:rPr>
              <a:t> El foc</a:t>
            </a:r>
          </a:p>
        </p:txBody>
      </p:sp>
    </p:spTree>
    <p:extLst>
      <p:ext uri="{BB962C8B-B14F-4D97-AF65-F5344CB8AC3E}">
        <p14:creationId xmlns:p14="http://schemas.microsoft.com/office/powerpoint/2010/main" val="22050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15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980728"/>
            <a:ext cx="2088232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Canvis en el procés d’hominització (IV)</a:t>
            </a:r>
          </a:p>
        </p:txBody>
      </p:sp>
      <p:cxnSp>
        <p:nvCxnSpPr>
          <p:cNvPr id="4" name="4 Conector angular"/>
          <p:cNvCxnSpPr>
            <a:stCxn id="3" idx="3"/>
            <a:endCxn id="6" idx="1"/>
          </p:cNvCxnSpPr>
          <p:nvPr/>
        </p:nvCxnSpPr>
        <p:spPr bwMode="auto">
          <a:xfrm flipV="1">
            <a:off x="2195736" y="858033"/>
            <a:ext cx="305268" cy="410727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15 Rectángulo"/>
          <p:cNvSpPr/>
          <p:nvPr/>
        </p:nvSpPr>
        <p:spPr>
          <a:xfrm>
            <a:off x="2501004" y="692696"/>
            <a:ext cx="1134892" cy="33067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Front pla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4 Conector angular"/>
          <p:cNvCxnSpPr>
            <a:stCxn id="3" idx="3"/>
            <a:endCxn id="11" idx="1"/>
          </p:cNvCxnSpPr>
          <p:nvPr/>
        </p:nvCxnSpPr>
        <p:spPr bwMode="auto">
          <a:xfrm flipV="1">
            <a:off x="2195736" y="1262206"/>
            <a:ext cx="311872" cy="655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15 Rectángulo"/>
          <p:cNvSpPr/>
          <p:nvPr/>
        </p:nvSpPr>
        <p:spPr>
          <a:xfrm>
            <a:off x="2507608" y="1111635"/>
            <a:ext cx="912264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Mentó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4 Conector angular"/>
          <p:cNvCxnSpPr>
            <a:stCxn id="3" idx="3"/>
            <a:endCxn id="15" idx="1"/>
          </p:cNvCxnSpPr>
          <p:nvPr/>
        </p:nvCxnSpPr>
        <p:spPr bwMode="auto">
          <a:xfrm>
            <a:off x="2195736" y="1268760"/>
            <a:ext cx="311872" cy="36659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15 Rectángulo"/>
          <p:cNvSpPr/>
          <p:nvPr/>
        </p:nvSpPr>
        <p:spPr>
          <a:xfrm>
            <a:off x="2507608" y="1484784"/>
            <a:ext cx="3360536" cy="30114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Desenvolupament del llenguatge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 descr="australopithe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9" y="1816949"/>
            <a:ext cx="3516235" cy="234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astronoo.com/images/evolution/cranes-homme-neander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9" y="4193643"/>
            <a:ext cx="3552476" cy="26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4 Marcador de contenido" descr="aparatofonad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7914" y="2060848"/>
            <a:ext cx="4900412" cy="45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1844824"/>
            <a:ext cx="1800199" cy="36004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 err="1"/>
              <a:t>Australopithecus</a:t>
            </a:r>
            <a:endParaRPr lang="ca-ES" sz="1800" dirty="0"/>
          </a:p>
        </p:txBody>
      </p:sp>
      <p:sp>
        <p:nvSpPr>
          <p:cNvPr id="4" name="15 Rectángulo"/>
          <p:cNvSpPr/>
          <p:nvPr/>
        </p:nvSpPr>
        <p:spPr>
          <a:xfrm>
            <a:off x="2195736" y="620688"/>
            <a:ext cx="324036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Va viure fa 4 – 3 milions d’anys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4 Conector angular"/>
          <p:cNvCxnSpPr>
            <a:stCxn id="3" idx="3"/>
            <a:endCxn id="4" idx="1"/>
          </p:cNvCxnSpPr>
          <p:nvPr/>
        </p:nvCxnSpPr>
        <p:spPr bwMode="auto">
          <a:xfrm flipV="1">
            <a:off x="1907703" y="764704"/>
            <a:ext cx="288033" cy="126014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4 Conector angular"/>
          <p:cNvCxnSpPr>
            <a:stCxn id="3" idx="3"/>
            <a:endCxn id="14" idx="1"/>
          </p:cNvCxnSpPr>
          <p:nvPr/>
        </p:nvCxnSpPr>
        <p:spPr bwMode="auto">
          <a:xfrm flipV="1">
            <a:off x="1907703" y="1124744"/>
            <a:ext cx="288033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15 Rectángulo"/>
          <p:cNvSpPr/>
          <p:nvPr/>
        </p:nvSpPr>
        <p:spPr>
          <a:xfrm>
            <a:off x="2195736" y="980728"/>
            <a:ext cx="30243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Mesurava 1’20 – 1’40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4 Conector angular"/>
          <p:cNvCxnSpPr>
            <a:stCxn id="3" idx="3"/>
            <a:endCxn id="20" idx="1"/>
          </p:cNvCxnSpPr>
          <p:nvPr/>
        </p:nvCxnSpPr>
        <p:spPr bwMode="auto">
          <a:xfrm flipV="1">
            <a:off x="1907703" y="1484784"/>
            <a:ext cx="288033" cy="54006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15 Rectángulo"/>
          <p:cNvSpPr/>
          <p:nvPr/>
        </p:nvSpPr>
        <p:spPr>
          <a:xfrm>
            <a:off x="2195736" y="1340768"/>
            <a:ext cx="280831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Pesava 30 – 45 quilograms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4 Conector angular"/>
          <p:cNvCxnSpPr>
            <a:stCxn id="3" idx="3"/>
            <a:endCxn id="25" idx="1"/>
          </p:cNvCxnSpPr>
          <p:nvPr/>
        </p:nvCxnSpPr>
        <p:spPr bwMode="auto">
          <a:xfrm flipV="1">
            <a:off x="1907703" y="1844824"/>
            <a:ext cx="288033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15 Rectángulo"/>
          <p:cNvSpPr/>
          <p:nvPr/>
        </p:nvSpPr>
        <p:spPr>
          <a:xfrm>
            <a:off x="2195736" y="1700808"/>
            <a:ext cx="252028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Vivia en Àfrica Oriental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4 Conector angular"/>
          <p:cNvCxnSpPr>
            <a:stCxn id="3" idx="3"/>
            <a:endCxn id="31" idx="1"/>
          </p:cNvCxnSpPr>
          <p:nvPr/>
        </p:nvCxnSpPr>
        <p:spPr bwMode="auto">
          <a:xfrm>
            <a:off x="1907703" y="2024844"/>
            <a:ext cx="288033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15 Rectángulo"/>
          <p:cNvSpPr/>
          <p:nvPr/>
        </p:nvSpPr>
        <p:spPr>
          <a:xfrm>
            <a:off x="2195736" y="2060848"/>
            <a:ext cx="288032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Capacitat cranial de 400 cm³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4 Conector angular"/>
          <p:cNvCxnSpPr>
            <a:stCxn id="3" idx="3"/>
            <a:endCxn id="37" idx="1"/>
          </p:cNvCxnSpPr>
          <p:nvPr/>
        </p:nvCxnSpPr>
        <p:spPr bwMode="auto">
          <a:xfrm>
            <a:off x="1907703" y="2024844"/>
            <a:ext cx="288033" cy="529949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15 Rectángulo"/>
          <p:cNvSpPr/>
          <p:nvPr/>
        </p:nvSpPr>
        <p:spPr>
          <a:xfrm>
            <a:off x="2195736" y="2410777"/>
            <a:ext cx="324036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un homínid, però no un humà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4 Conector angular"/>
          <p:cNvCxnSpPr>
            <a:stCxn id="3" idx="3"/>
            <a:endCxn id="54" idx="1"/>
          </p:cNvCxnSpPr>
          <p:nvPr/>
        </p:nvCxnSpPr>
        <p:spPr bwMode="auto">
          <a:xfrm>
            <a:off x="1907703" y="2024844"/>
            <a:ext cx="288034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15 Rectángulo"/>
          <p:cNvSpPr/>
          <p:nvPr/>
        </p:nvSpPr>
        <p:spPr>
          <a:xfrm>
            <a:off x="2195737" y="2780928"/>
            <a:ext cx="12241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bípede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4 Conector angular"/>
          <p:cNvCxnSpPr>
            <a:stCxn id="3" idx="3"/>
            <a:endCxn id="61" idx="1"/>
          </p:cNvCxnSpPr>
          <p:nvPr/>
        </p:nvCxnSpPr>
        <p:spPr bwMode="auto">
          <a:xfrm>
            <a:off x="1907703" y="2024844"/>
            <a:ext cx="288033" cy="135015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15 Rectángulo"/>
          <p:cNvSpPr/>
          <p:nvPr/>
        </p:nvSpPr>
        <p:spPr>
          <a:xfrm>
            <a:off x="2195736" y="3104964"/>
            <a:ext cx="3024336" cy="54006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Utilitza pals i pedres, però no fabrica ferramentes 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15 Rectángulo"/>
          <p:cNvSpPr/>
          <p:nvPr/>
        </p:nvSpPr>
        <p:spPr>
          <a:xfrm>
            <a:off x="2195736" y="3717032"/>
            <a:ext cx="3024336" cy="61736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S’alimenten principalment de fruita i plantes (i carronya)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4 Conector angular"/>
          <p:cNvCxnSpPr>
            <a:stCxn id="3" idx="3"/>
            <a:endCxn id="69" idx="1"/>
          </p:cNvCxnSpPr>
          <p:nvPr/>
        </p:nvCxnSpPr>
        <p:spPr bwMode="auto">
          <a:xfrm>
            <a:off x="1907703" y="2024844"/>
            <a:ext cx="288033" cy="2000869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170" name="Picture 2" descr="http://www.bradshawfoundation.com/origins/skulls/luc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" y="2276872"/>
            <a:ext cx="1944446" cy="45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a/af/Australopithecus_afarensis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828"/>
            <a:ext cx="1590118" cy="17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2.staticflickr.com/4/3281/2956445602_f28c4579bb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94" y="3078938"/>
            <a:ext cx="2471002" cy="370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1.bp.blogspot.com/-qJKXjEvaxeU/TsQEESdJjWI/AAAAAAAAAAU/uazfK3iCDAc/s1600/Australopithec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24" y="4437112"/>
            <a:ext cx="2242360" cy="22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upload.wikimedia.org/wikipedia/commons/thumb/7/7d/Australopithecusafarensis_reconstruction.jpg/800px-Australopithecusafarensis_reconstruc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77" y="4544169"/>
            <a:ext cx="1903158" cy="185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551719"/>
            <a:ext cx="3269357" cy="2496410"/>
          </a:xfrm>
          <a:prstGeom prst="rect">
            <a:avLst/>
          </a:prstGeom>
        </p:spPr>
      </p:pic>
      <p:sp>
        <p:nvSpPr>
          <p:cNvPr id="18" name="Elipse 17">
            <a:hlinkClick r:id="rId8"/>
          </p:cNvPr>
          <p:cNvSpPr/>
          <p:nvPr/>
        </p:nvSpPr>
        <p:spPr>
          <a:xfrm>
            <a:off x="5292081" y="3429000"/>
            <a:ext cx="1224135" cy="77186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solidFill>
                  <a:schemeClr val="bg1"/>
                </a:solidFill>
              </a:rPr>
              <a:t>Vídeo </a:t>
            </a:r>
            <a:r>
              <a:rPr lang="ca-ES" sz="1400" dirty="0" err="1">
                <a:solidFill>
                  <a:schemeClr val="bg1"/>
                </a:solidFill>
              </a:rPr>
              <a:t>Australo-pithecus</a:t>
            </a:r>
            <a:endParaRPr lang="ca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4" grpId="0" animBg="1"/>
      <p:bldP spid="20" grpId="0" animBg="1"/>
      <p:bldP spid="25" grpId="0" animBg="1"/>
      <p:bldP spid="31" grpId="0" animBg="1"/>
      <p:bldP spid="37" grpId="0" animBg="1"/>
      <p:bldP spid="54" grpId="0" animBg="1"/>
      <p:bldP spid="61" grpId="0" animBg="1"/>
      <p:bldP spid="6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5" y="1844824"/>
            <a:ext cx="1224136" cy="50405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Homo Habilis</a:t>
            </a:r>
          </a:p>
        </p:txBody>
      </p:sp>
      <p:cxnSp>
        <p:nvCxnSpPr>
          <p:cNvPr id="4" name="4 Conector angular"/>
          <p:cNvCxnSpPr>
            <a:stCxn id="3" idx="3"/>
            <a:endCxn id="7" idx="1"/>
          </p:cNvCxnSpPr>
          <p:nvPr/>
        </p:nvCxnSpPr>
        <p:spPr bwMode="auto">
          <a:xfrm flipV="1">
            <a:off x="1331641" y="836712"/>
            <a:ext cx="288031" cy="126014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15 Rectángulo"/>
          <p:cNvSpPr/>
          <p:nvPr/>
        </p:nvSpPr>
        <p:spPr>
          <a:xfrm>
            <a:off x="1619672" y="692696"/>
            <a:ext cx="360040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Va viure fa 2’5 – 1’5 milions d’anys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4 Conector angular"/>
          <p:cNvCxnSpPr>
            <a:stCxn id="3" idx="3"/>
            <a:endCxn id="13" idx="1"/>
          </p:cNvCxnSpPr>
          <p:nvPr/>
        </p:nvCxnSpPr>
        <p:spPr bwMode="auto">
          <a:xfrm flipV="1">
            <a:off x="1331641" y="1196752"/>
            <a:ext cx="288031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15 Rectángulo"/>
          <p:cNvSpPr/>
          <p:nvPr/>
        </p:nvSpPr>
        <p:spPr>
          <a:xfrm>
            <a:off x="1619672" y="1052736"/>
            <a:ext cx="30243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Mesurava 1’20 – 1’40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4 Conector angular"/>
          <p:cNvCxnSpPr>
            <a:stCxn id="3" idx="3"/>
            <a:endCxn id="19" idx="1"/>
          </p:cNvCxnSpPr>
          <p:nvPr/>
        </p:nvCxnSpPr>
        <p:spPr bwMode="auto">
          <a:xfrm flipV="1">
            <a:off x="1331641" y="1556792"/>
            <a:ext cx="288031" cy="54006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15 Rectángulo"/>
          <p:cNvSpPr/>
          <p:nvPr/>
        </p:nvSpPr>
        <p:spPr>
          <a:xfrm>
            <a:off x="1619672" y="1412776"/>
            <a:ext cx="280831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Pesava 35 – 50 quilograms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4 Conector angular"/>
          <p:cNvCxnSpPr>
            <a:stCxn id="3" idx="3"/>
            <a:endCxn id="24" idx="1"/>
          </p:cNvCxnSpPr>
          <p:nvPr/>
        </p:nvCxnSpPr>
        <p:spPr bwMode="auto">
          <a:xfrm flipV="1">
            <a:off x="1331641" y="1916832"/>
            <a:ext cx="288031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15 Rectángulo"/>
          <p:cNvSpPr/>
          <p:nvPr/>
        </p:nvSpPr>
        <p:spPr>
          <a:xfrm>
            <a:off x="1619672" y="1772816"/>
            <a:ext cx="172819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Vivia en Àfrica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4 Conector angular"/>
          <p:cNvCxnSpPr>
            <a:stCxn id="3" idx="3"/>
            <a:endCxn id="30" idx="1"/>
          </p:cNvCxnSpPr>
          <p:nvPr/>
        </p:nvCxnSpPr>
        <p:spPr bwMode="auto">
          <a:xfrm>
            <a:off x="1331641" y="2096852"/>
            <a:ext cx="288031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15 Rectángulo"/>
          <p:cNvSpPr/>
          <p:nvPr/>
        </p:nvSpPr>
        <p:spPr>
          <a:xfrm>
            <a:off x="1619672" y="2132856"/>
            <a:ext cx="288032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Capacitat cranial de 600 cm³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4 Conector angular"/>
          <p:cNvCxnSpPr>
            <a:stCxn id="3" idx="3"/>
            <a:endCxn id="35" idx="1"/>
          </p:cNvCxnSpPr>
          <p:nvPr/>
        </p:nvCxnSpPr>
        <p:spPr bwMode="auto">
          <a:xfrm>
            <a:off x="1331641" y="2096852"/>
            <a:ext cx="288031" cy="54006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15 Rectángulo"/>
          <p:cNvSpPr/>
          <p:nvPr/>
        </p:nvSpPr>
        <p:spPr>
          <a:xfrm>
            <a:off x="1619672" y="2492896"/>
            <a:ext cx="201622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És el primer humà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4 Conector angular"/>
          <p:cNvCxnSpPr>
            <a:stCxn id="3" idx="3"/>
            <a:endCxn id="41" idx="1"/>
          </p:cNvCxnSpPr>
          <p:nvPr/>
        </p:nvCxnSpPr>
        <p:spPr bwMode="auto">
          <a:xfrm>
            <a:off x="1331641" y="2096852"/>
            <a:ext cx="288031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15 Rectángulo"/>
          <p:cNvSpPr/>
          <p:nvPr/>
        </p:nvSpPr>
        <p:spPr>
          <a:xfrm>
            <a:off x="1619672" y="2852936"/>
            <a:ext cx="208823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Fabrica ferramentes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4 Conector angular"/>
          <p:cNvCxnSpPr>
            <a:stCxn id="3" idx="3"/>
            <a:endCxn id="47" idx="1"/>
          </p:cNvCxnSpPr>
          <p:nvPr/>
        </p:nvCxnSpPr>
        <p:spPr bwMode="auto">
          <a:xfrm>
            <a:off x="1331641" y="2096852"/>
            <a:ext cx="288031" cy="1263539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15 Rectángulo"/>
          <p:cNvSpPr/>
          <p:nvPr/>
        </p:nvSpPr>
        <p:spPr>
          <a:xfrm>
            <a:off x="1619672" y="3216375"/>
            <a:ext cx="324036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Mengen fruita, plantes i carronya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avph.com.br/jpg/homohabilisesquel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" y="3964664"/>
            <a:ext cx="1304077" cy="284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roble.pntic.mec.es/fpef0013/prehistoriaparaprincipiantes/imagenes/homo-habil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45024"/>
            <a:ext cx="2314902" cy="311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g.thesun.co.uk/aidemitlum/archive/01766/t1_176612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81" y="3645024"/>
            <a:ext cx="2036636" cy="310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390" y="576518"/>
            <a:ext cx="3816424" cy="2954140"/>
          </a:xfrm>
          <a:prstGeom prst="rect">
            <a:avLst/>
          </a:prstGeom>
        </p:spPr>
      </p:pic>
      <p:pic>
        <p:nvPicPr>
          <p:cNvPr id="8202" name="Picture 10" descr="Homo habilis-KNM ER 1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" y="29886"/>
            <a:ext cx="1361527" cy="17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" y="2385309"/>
            <a:ext cx="1410384" cy="15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http://3.bp.blogspot.com/_g2hYD1CIOrY/TI1tBcQ-0uI/AAAAAAAABiw/xh23PMSpd8I/s1600/6+Homo+Habilis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97" y="3558496"/>
            <a:ext cx="1806245" cy="175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upload.wikimedia.org/wikipedia/commons/3/32/Chopping_tool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97" y="5589971"/>
            <a:ext cx="2249503" cy="125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www.internetlooks.com/oldowantool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23" y="3558052"/>
            <a:ext cx="1330992" cy="10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www.lvmnh.org/images/Man/H%20erectus%20pebble%20too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581128"/>
            <a:ext cx="1282454" cy="127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hlinkClick r:id="rId12"/>
          </p:cNvPr>
          <p:cNvSpPr/>
          <p:nvPr/>
        </p:nvSpPr>
        <p:spPr>
          <a:xfrm>
            <a:off x="3790558" y="2492896"/>
            <a:ext cx="1443204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r>
              <a:rPr lang="ca-ES" sz="1200" dirty="0">
                <a:solidFill>
                  <a:schemeClr val="bg1"/>
                </a:solidFill>
              </a:rPr>
              <a:t>Treball pedra mode 1</a:t>
            </a:r>
          </a:p>
        </p:txBody>
      </p:sp>
    </p:spTree>
    <p:extLst>
      <p:ext uri="{BB962C8B-B14F-4D97-AF65-F5344CB8AC3E}">
        <p14:creationId xmlns:p14="http://schemas.microsoft.com/office/powerpoint/2010/main" val="37648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3" grpId="0" animBg="1"/>
      <p:bldP spid="19" grpId="0" animBg="1"/>
      <p:bldP spid="24" grpId="0" animBg="1"/>
      <p:bldP spid="30" grpId="0" animBg="1"/>
      <p:bldP spid="35" grpId="0" animBg="1"/>
      <p:bldP spid="41" grpId="0" animBg="1"/>
      <p:bldP spid="4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5" y="1844824"/>
            <a:ext cx="1224136" cy="50405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Homo Erectus</a:t>
            </a:r>
          </a:p>
        </p:txBody>
      </p:sp>
      <p:cxnSp>
        <p:nvCxnSpPr>
          <p:cNvPr id="4" name="4 Conector angular"/>
          <p:cNvCxnSpPr>
            <a:stCxn id="3" idx="3"/>
            <a:endCxn id="6" idx="1"/>
          </p:cNvCxnSpPr>
          <p:nvPr/>
        </p:nvCxnSpPr>
        <p:spPr bwMode="auto">
          <a:xfrm flipV="1">
            <a:off x="1331641" y="836712"/>
            <a:ext cx="288031" cy="126014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15 Rectángulo"/>
          <p:cNvSpPr/>
          <p:nvPr/>
        </p:nvSpPr>
        <p:spPr>
          <a:xfrm>
            <a:off x="1619672" y="692696"/>
            <a:ext cx="381642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Va viure fa 1’9 milions  – 70 000 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4 Conector angular"/>
          <p:cNvCxnSpPr>
            <a:stCxn id="3" idx="3"/>
            <a:endCxn id="12" idx="1"/>
          </p:cNvCxnSpPr>
          <p:nvPr/>
        </p:nvCxnSpPr>
        <p:spPr bwMode="auto">
          <a:xfrm flipV="1">
            <a:off x="1331641" y="1196752"/>
            <a:ext cx="288031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15 Rectángulo"/>
          <p:cNvSpPr/>
          <p:nvPr/>
        </p:nvSpPr>
        <p:spPr>
          <a:xfrm>
            <a:off x="1619672" y="1052736"/>
            <a:ext cx="237626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Mesurava 1’65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4 Conector angular"/>
          <p:cNvCxnSpPr>
            <a:stCxn id="3" idx="3"/>
            <a:endCxn id="18" idx="1"/>
          </p:cNvCxnSpPr>
          <p:nvPr/>
        </p:nvCxnSpPr>
        <p:spPr bwMode="auto">
          <a:xfrm flipV="1">
            <a:off x="1331641" y="1556792"/>
            <a:ext cx="288031" cy="54006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15 Rectángulo"/>
          <p:cNvSpPr/>
          <p:nvPr/>
        </p:nvSpPr>
        <p:spPr>
          <a:xfrm>
            <a:off x="1619672" y="1412776"/>
            <a:ext cx="280831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Pesava 50 – 70 quilograms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4 Conector angular"/>
          <p:cNvCxnSpPr>
            <a:stCxn id="3" idx="3"/>
            <a:endCxn id="23" idx="1"/>
          </p:cNvCxnSpPr>
          <p:nvPr/>
        </p:nvCxnSpPr>
        <p:spPr bwMode="auto">
          <a:xfrm flipV="1">
            <a:off x="1331641" y="1916832"/>
            <a:ext cx="288031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15 Rectángulo"/>
          <p:cNvSpPr/>
          <p:nvPr/>
        </p:nvSpPr>
        <p:spPr>
          <a:xfrm>
            <a:off x="1619672" y="1772816"/>
            <a:ext cx="352839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Des d’Àfrica arriba a Europa i Àsia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4 Conector angular"/>
          <p:cNvCxnSpPr>
            <a:stCxn id="3" idx="3"/>
            <a:endCxn id="29" idx="1"/>
          </p:cNvCxnSpPr>
          <p:nvPr/>
        </p:nvCxnSpPr>
        <p:spPr bwMode="auto">
          <a:xfrm>
            <a:off x="1331641" y="2096852"/>
            <a:ext cx="288031" cy="18002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15 Rectángulo"/>
          <p:cNvSpPr/>
          <p:nvPr/>
        </p:nvSpPr>
        <p:spPr>
          <a:xfrm>
            <a:off x="1619672" y="2132856"/>
            <a:ext cx="288032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Capacitat cranial de 950 cm³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4 Conector angular"/>
          <p:cNvCxnSpPr>
            <a:stCxn id="3" idx="3"/>
            <a:endCxn id="34" idx="1"/>
          </p:cNvCxnSpPr>
          <p:nvPr/>
        </p:nvCxnSpPr>
        <p:spPr bwMode="auto">
          <a:xfrm>
            <a:off x="1331641" y="2096852"/>
            <a:ext cx="288031" cy="54006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15 Rectángulo"/>
          <p:cNvSpPr/>
          <p:nvPr/>
        </p:nvSpPr>
        <p:spPr>
          <a:xfrm>
            <a:off x="1619672" y="2492896"/>
            <a:ext cx="158417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Domina el foc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4 Conector angular"/>
          <p:cNvCxnSpPr>
            <a:stCxn id="3" idx="3"/>
            <a:endCxn id="40" idx="1"/>
          </p:cNvCxnSpPr>
          <p:nvPr/>
        </p:nvCxnSpPr>
        <p:spPr bwMode="auto">
          <a:xfrm>
            <a:off x="1331641" y="2096852"/>
            <a:ext cx="288031" cy="90010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15 Rectángulo"/>
          <p:cNvSpPr/>
          <p:nvPr/>
        </p:nvSpPr>
        <p:spPr>
          <a:xfrm>
            <a:off x="1619672" y="2852936"/>
            <a:ext cx="468052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Fabrica ferramentes totalment tallades (bifaços)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4 Conector angular"/>
          <p:cNvCxnSpPr>
            <a:stCxn id="3" idx="3"/>
            <a:endCxn id="46" idx="1"/>
          </p:cNvCxnSpPr>
          <p:nvPr/>
        </p:nvCxnSpPr>
        <p:spPr bwMode="auto">
          <a:xfrm>
            <a:off x="1331641" y="2096852"/>
            <a:ext cx="288031" cy="1260140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15 Rectángulo"/>
          <p:cNvSpPr/>
          <p:nvPr/>
        </p:nvSpPr>
        <p:spPr>
          <a:xfrm>
            <a:off x="1619672" y="3212976"/>
            <a:ext cx="331236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Cacen en grup: mengen més carn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489998"/>
            <a:ext cx="3024336" cy="2341016"/>
          </a:xfrm>
          <a:prstGeom prst="rect">
            <a:avLst/>
          </a:prstGeom>
        </p:spPr>
      </p:pic>
      <p:pic>
        <p:nvPicPr>
          <p:cNvPr id="9218" name="Picture 2" descr="http://spanish.peopledaily.com.cn/NMediaFile/2014/0814/FOREIGN201408141534000262271366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78" y="4293096"/>
            <a:ext cx="3189863" cy="25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proyectosalonhogar.com/Enciclopedia_Ilustrada/Prehistoria/homo_erectus48k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57" y="3598825"/>
            <a:ext cx="3238207" cy="3187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http://hicido.uv.es/Expo_medicina/Morfologia_XIX/imagenes/Darwinismo/duboi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414741" cy="171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nuestrosantepasados.galeon.com/imagenes/erct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" y="2379540"/>
            <a:ext cx="1238656" cy="18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1.bp.blogspot.com/-vYsiMfEolwQ/UXbEM0pJ1OI/AAAAAAAAD2U/29i7qKlchWo/s1600/450px-Bifaz_de_San_Isidro_%28Madrid%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59685"/>
            <a:ext cx="1728193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blogodisea.com/wp-content/uploads/2010/05/Homo-Erectu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83" y="5192564"/>
            <a:ext cx="2411621" cy="16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guerrillanews.wordpress.com/files/2010/01/11prehistoric-hunt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65" y="3212976"/>
            <a:ext cx="202619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ipse 27">
            <a:hlinkClick r:id="rId10"/>
          </p:cNvPr>
          <p:cNvSpPr/>
          <p:nvPr/>
        </p:nvSpPr>
        <p:spPr>
          <a:xfrm>
            <a:off x="4563753" y="2128800"/>
            <a:ext cx="1443204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r>
              <a:rPr lang="ca-ES" sz="1200" dirty="0">
                <a:solidFill>
                  <a:schemeClr val="bg1"/>
                </a:solidFill>
              </a:rPr>
              <a:t>Treball pedra mode 2</a:t>
            </a:r>
          </a:p>
        </p:txBody>
      </p:sp>
    </p:spTree>
    <p:extLst>
      <p:ext uri="{BB962C8B-B14F-4D97-AF65-F5344CB8AC3E}">
        <p14:creationId xmlns:p14="http://schemas.microsoft.com/office/powerpoint/2010/main" val="11423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2" grpId="0" animBg="1"/>
      <p:bldP spid="18" grpId="0" animBg="1"/>
      <p:bldP spid="23" grpId="0" animBg="1"/>
      <p:bldP spid="29" grpId="0" animBg="1"/>
      <p:bldP spid="34" grpId="0" animBg="1"/>
      <p:bldP spid="40" grpId="0" animBg="1"/>
      <p:bldP spid="46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a-ES" altLang="ca-ES" dirty="0">
                <a:solidFill>
                  <a:schemeClr val="bg1"/>
                </a:solidFill>
                <a:latin typeface="Times New Roman" pitchFamily="18" charset="0"/>
              </a:rPr>
              <a:t>Unitat 4.- LA PREHISTÒRIA</a:t>
            </a: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79512" y="1196752"/>
            <a:ext cx="878497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  </a:t>
            </a: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història i la seva cronologia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procés d’hominització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Etapes de la prehistòria</a:t>
            </a:r>
            <a:r>
              <a:rPr lang="ca-ES" sz="2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ca-ES" sz="2600" u="sng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prehistòria a la península Ibèrica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3212977"/>
            <a:ext cx="707224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1628800"/>
            <a:ext cx="1872207" cy="50405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Homo </a:t>
            </a:r>
            <a:r>
              <a:rPr lang="ca-ES" sz="1800" dirty="0" err="1"/>
              <a:t>Sapiens</a:t>
            </a:r>
            <a:r>
              <a:rPr lang="ca-ES" sz="1800" dirty="0"/>
              <a:t> </a:t>
            </a:r>
            <a:r>
              <a:rPr lang="ca-ES" sz="1800" dirty="0" err="1"/>
              <a:t>Neanderthalensis</a:t>
            </a:r>
            <a:endParaRPr lang="ca-ES" sz="1800" dirty="0"/>
          </a:p>
        </p:txBody>
      </p:sp>
      <p:cxnSp>
        <p:nvCxnSpPr>
          <p:cNvPr id="4" name="4 Conector angular"/>
          <p:cNvCxnSpPr>
            <a:stCxn id="3" idx="3"/>
            <a:endCxn id="6" idx="1"/>
          </p:cNvCxnSpPr>
          <p:nvPr/>
        </p:nvCxnSpPr>
        <p:spPr bwMode="auto">
          <a:xfrm flipV="1">
            <a:off x="1979711" y="836712"/>
            <a:ext cx="288033" cy="10441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15 Rectángulo"/>
          <p:cNvSpPr/>
          <p:nvPr/>
        </p:nvSpPr>
        <p:spPr>
          <a:xfrm>
            <a:off x="2267744" y="692696"/>
            <a:ext cx="352839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Va viure fa 250 000  – 28 000 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4 Conector angular"/>
          <p:cNvCxnSpPr>
            <a:stCxn id="3" idx="3"/>
            <a:endCxn id="14" idx="1"/>
          </p:cNvCxnSpPr>
          <p:nvPr/>
        </p:nvCxnSpPr>
        <p:spPr bwMode="auto">
          <a:xfrm flipV="1">
            <a:off x="1979711" y="1196752"/>
            <a:ext cx="288033" cy="68407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15 Rectángulo"/>
          <p:cNvSpPr/>
          <p:nvPr/>
        </p:nvSpPr>
        <p:spPr>
          <a:xfrm>
            <a:off x="2267744" y="1052736"/>
            <a:ext cx="237626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Mesurava 1’65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15 Rectángulo"/>
          <p:cNvSpPr/>
          <p:nvPr/>
        </p:nvSpPr>
        <p:spPr>
          <a:xfrm>
            <a:off x="2267744" y="1412776"/>
            <a:ext cx="237626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Pesava 80 quilograms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4 Conector angular"/>
          <p:cNvCxnSpPr>
            <a:stCxn id="3" idx="3"/>
            <a:endCxn id="20" idx="1"/>
          </p:cNvCxnSpPr>
          <p:nvPr/>
        </p:nvCxnSpPr>
        <p:spPr bwMode="auto">
          <a:xfrm flipV="1">
            <a:off x="1979711" y="1556792"/>
            <a:ext cx="288033" cy="32403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15 Rectángulo"/>
          <p:cNvSpPr/>
          <p:nvPr/>
        </p:nvSpPr>
        <p:spPr>
          <a:xfrm>
            <a:off x="2267744" y="1762851"/>
            <a:ext cx="237626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Vivia en Europa i Àsia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4 Conector angular"/>
          <p:cNvCxnSpPr>
            <a:stCxn id="3" idx="3"/>
            <a:endCxn id="27" idx="1"/>
          </p:cNvCxnSpPr>
          <p:nvPr/>
        </p:nvCxnSpPr>
        <p:spPr bwMode="auto">
          <a:xfrm>
            <a:off x="1979711" y="1880828"/>
            <a:ext cx="288033" cy="26039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4 Conector angular"/>
          <p:cNvCxnSpPr>
            <a:stCxn id="3" idx="3"/>
            <a:endCxn id="52" idx="1"/>
          </p:cNvCxnSpPr>
          <p:nvPr/>
        </p:nvCxnSpPr>
        <p:spPr bwMode="auto">
          <a:xfrm>
            <a:off x="1979711" y="1880828"/>
            <a:ext cx="288033" cy="39604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4 Conector angular"/>
          <p:cNvCxnSpPr>
            <a:stCxn id="3" idx="3"/>
            <a:endCxn id="42" idx="1"/>
          </p:cNvCxnSpPr>
          <p:nvPr/>
        </p:nvCxnSpPr>
        <p:spPr bwMode="auto">
          <a:xfrm>
            <a:off x="1979711" y="1880828"/>
            <a:ext cx="288033" cy="75608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15 Rectángulo"/>
          <p:cNvSpPr/>
          <p:nvPr/>
        </p:nvSpPr>
        <p:spPr>
          <a:xfrm>
            <a:off x="2267744" y="2492896"/>
            <a:ext cx="352839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Fabrica ferramentes especialitzades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4 Conector angular"/>
          <p:cNvCxnSpPr>
            <a:stCxn id="3" idx="3"/>
            <a:endCxn id="49" idx="1"/>
          </p:cNvCxnSpPr>
          <p:nvPr/>
        </p:nvCxnSpPr>
        <p:spPr bwMode="auto">
          <a:xfrm>
            <a:off x="1979711" y="1880828"/>
            <a:ext cx="288033" cy="11161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15 Rectángulo"/>
          <p:cNvSpPr/>
          <p:nvPr/>
        </p:nvSpPr>
        <p:spPr>
          <a:xfrm>
            <a:off x="2267744" y="2852936"/>
            <a:ext cx="316835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Soterra els seus morts (religió?)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15 Rectángulo"/>
          <p:cNvSpPr/>
          <p:nvPr/>
        </p:nvSpPr>
        <p:spPr>
          <a:xfrm>
            <a:off x="2267744" y="2132856"/>
            <a:ext cx="30243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Capacitat cranial de 1500 cm³ 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8" y="17432"/>
            <a:ext cx="2022041" cy="1539360"/>
          </a:xfrm>
          <a:prstGeom prst="rect">
            <a:avLst/>
          </a:prstGeom>
        </p:spPr>
      </p:pic>
      <p:pic>
        <p:nvPicPr>
          <p:cNvPr id="10246" name="Picture 6" descr="http://news.nationalgeographic.com/content/dam/news/photos/000/601/60159.ngsversion.1421961295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90" y="5126962"/>
            <a:ext cx="2285169" cy="16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ep00.epimg.net/elpais/imagenes/2014/02/27/eps/1393528866_400761_1393529021_noticia_norm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358" y="3212976"/>
            <a:ext cx="3412778" cy="18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www.sindioses.org/cienciaorigenes/mentiras/MC-0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15" y="524531"/>
            <a:ext cx="3198259" cy="267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95" y="3356992"/>
            <a:ext cx="321694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Elipse 30">
            <a:hlinkClick r:id="rId7"/>
          </p:cNvPr>
          <p:cNvSpPr/>
          <p:nvPr/>
        </p:nvSpPr>
        <p:spPr>
          <a:xfrm>
            <a:off x="4695597" y="1249618"/>
            <a:ext cx="1480997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r>
              <a:rPr lang="ca-ES" sz="1200" dirty="0">
                <a:solidFill>
                  <a:schemeClr val="bg1"/>
                </a:solidFill>
              </a:rPr>
              <a:t>Treball pedra mode 3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9" y="2447189"/>
            <a:ext cx="2039690" cy="6565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28" y="3182882"/>
            <a:ext cx="2275086" cy="1521601"/>
          </a:xfrm>
          <a:prstGeom prst="rect">
            <a:avLst/>
          </a:prstGeom>
        </p:spPr>
      </p:pic>
      <p:pic>
        <p:nvPicPr>
          <p:cNvPr id="34" name="Picture 2" descr="http://images.designntrend.com/data/images/full/21858/neanderthals.jpg?w=7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" y="4811644"/>
            <a:ext cx="2976265" cy="19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19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4" grpId="0" animBg="1"/>
      <p:bldP spid="20" grpId="0" animBg="1"/>
      <p:bldP spid="27" grpId="0" animBg="1"/>
      <p:bldP spid="42" grpId="0" animBg="1"/>
      <p:bldP spid="49" grpId="0" animBg="1"/>
      <p:bldP spid="52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5" y="1628800"/>
            <a:ext cx="1008111" cy="86409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Homo </a:t>
            </a:r>
            <a:r>
              <a:rPr lang="ca-ES" sz="1800" dirty="0" err="1"/>
              <a:t>Sapiens</a:t>
            </a:r>
            <a:r>
              <a:rPr lang="ca-ES" sz="1800" dirty="0"/>
              <a:t> </a:t>
            </a:r>
            <a:r>
              <a:rPr lang="ca-ES" sz="1800" dirty="0" err="1"/>
              <a:t>Sapiens</a:t>
            </a:r>
            <a:endParaRPr lang="ca-ES" sz="1800" dirty="0"/>
          </a:p>
        </p:txBody>
      </p:sp>
      <p:cxnSp>
        <p:nvCxnSpPr>
          <p:cNvPr id="4" name="4 Conector angular"/>
          <p:cNvCxnSpPr>
            <a:stCxn id="3" idx="3"/>
            <a:endCxn id="7" idx="1"/>
          </p:cNvCxnSpPr>
          <p:nvPr/>
        </p:nvCxnSpPr>
        <p:spPr bwMode="auto">
          <a:xfrm flipV="1">
            <a:off x="1115616" y="764704"/>
            <a:ext cx="288032" cy="129614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15 Rectángulo"/>
          <p:cNvSpPr/>
          <p:nvPr/>
        </p:nvSpPr>
        <p:spPr>
          <a:xfrm>
            <a:off x="1403648" y="620688"/>
            <a:ext cx="316835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Existim des de fa 195 000 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4 Conector angular"/>
          <p:cNvCxnSpPr>
            <a:stCxn id="3" idx="3"/>
            <a:endCxn id="13" idx="1"/>
          </p:cNvCxnSpPr>
          <p:nvPr/>
        </p:nvCxnSpPr>
        <p:spPr bwMode="auto">
          <a:xfrm flipV="1">
            <a:off x="1115616" y="1124744"/>
            <a:ext cx="288032" cy="93610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15 Rectángulo"/>
          <p:cNvSpPr/>
          <p:nvPr/>
        </p:nvSpPr>
        <p:spPr>
          <a:xfrm>
            <a:off x="1403648" y="980728"/>
            <a:ext cx="345638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Mesurem al voltant d’1’70 metres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4 Conector angular"/>
          <p:cNvCxnSpPr>
            <a:stCxn id="3" idx="3"/>
            <a:endCxn id="20" idx="1"/>
          </p:cNvCxnSpPr>
          <p:nvPr/>
        </p:nvCxnSpPr>
        <p:spPr bwMode="auto">
          <a:xfrm flipV="1">
            <a:off x="1115616" y="1484784"/>
            <a:ext cx="288032" cy="57606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15 Rectángulo"/>
          <p:cNvSpPr/>
          <p:nvPr/>
        </p:nvSpPr>
        <p:spPr>
          <a:xfrm>
            <a:off x="1403648" y="1340768"/>
            <a:ext cx="345638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Pesem al voltant de 70 quilograms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4 Conector angular"/>
          <p:cNvCxnSpPr>
            <a:stCxn id="3" idx="3"/>
            <a:endCxn id="27" idx="1"/>
          </p:cNvCxnSpPr>
          <p:nvPr/>
        </p:nvCxnSpPr>
        <p:spPr bwMode="auto">
          <a:xfrm flipV="1">
            <a:off x="1115616" y="1844824"/>
            <a:ext cx="288906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15 Rectángulo"/>
          <p:cNvSpPr/>
          <p:nvPr/>
        </p:nvSpPr>
        <p:spPr>
          <a:xfrm>
            <a:off x="1404522" y="1700808"/>
            <a:ext cx="3887557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Des d’Àfrica, hem colonitzat tot el món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4 Conector angular"/>
          <p:cNvCxnSpPr>
            <a:stCxn id="3" idx="3"/>
            <a:endCxn id="34" idx="1"/>
          </p:cNvCxnSpPr>
          <p:nvPr/>
        </p:nvCxnSpPr>
        <p:spPr bwMode="auto">
          <a:xfrm>
            <a:off x="1115616" y="2060848"/>
            <a:ext cx="288032" cy="1440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15 Rectángulo"/>
          <p:cNvSpPr/>
          <p:nvPr/>
        </p:nvSpPr>
        <p:spPr>
          <a:xfrm>
            <a:off x="1403648" y="2060848"/>
            <a:ext cx="30243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Capacitat cranial de 1500 cm³ 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4 Conector angular"/>
          <p:cNvCxnSpPr>
            <a:stCxn id="3" idx="3"/>
            <a:endCxn id="39" idx="1"/>
          </p:cNvCxnSpPr>
          <p:nvPr/>
        </p:nvCxnSpPr>
        <p:spPr bwMode="auto">
          <a:xfrm>
            <a:off x="1115616" y="2060848"/>
            <a:ext cx="288032" cy="50405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15 Rectángulo"/>
          <p:cNvSpPr/>
          <p:nvPr/>
        </p:nvSpPr>
        <p:spPr>
          <a:xfrm>
            <a:off x="1403648" y="2420888"/>
            <a:ext cx="252028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Som els humans actuals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4 Conector angular"/>
          <p:cNvCxnSpPr>
            <a:stCxn id="3" idx="3"/>
            <a:endCxn id="45" idx="1"/>
          </p:cNvCxnSpPr>
          <p:nvPr/>
        </p:nvCxnSpPr>
        <p:spPr bwMode="auto">
          <a:xfrm>
            <a:off x="1115616" y="2060848"/>
            <a:ext cx="288032" cy="86409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15 Rectángulo"/>
          <p:cNvSpPr/>
          <p:nvPr/>
        </p:nvSpPr>
        <p:spPr>
          <a:xfrm>
            <a:off x="1403648" y="2780928"/>
            <a:ext cx="100811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Fem art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4 Conector angular"/>
          <p:cNvCxnSpPr>
            <a:stCxn id="3" idx="3"/>
            <a:endCxn id="51" idx="1"/>
          </p:cNvCxnSpPr>
          <p:nvPr/>
        </p:nvCxnSpPr>
        <p:spPr bwMode="auto">
          <a:xfrm>
            <a:off x="1115616" y="2060848"/>
            <a:ext cx="288031" cy="122413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15 Rectángulo"/>
          <p:cNvSpPr/>
          <p:nvPr/>
        </p:nvSpPr>
        <p:spPr>
          <a:xfrm>
            <a:off x="1403647" y="3140968"/>
            <a:ext cx="3672409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Fabriquem una tecnologia complexa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hlinkClick r:id="rId2"/>
          </p:cNvPr>
          <p:cNvSpPr/>
          <p:nvPr/>
        </p:nvSpPr>
        <p:spPr>
          <a:xfrm>
            <a:off x="35496" y="2580430"/>
            <a:ext cx="1080120" cy="79208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Vídeo resum evolució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906" y="519134"/>
            <a:ext cx="3214243" cy="2457340"/>
          </a:xfrm>
          <a:prstGeom prst="rect">
            <a:avLst/>
          </a:prstGeom>
        </p:spPr>
      </p:pic>
      <p:pic>
        <p:nvPicPr>
          <p:cNvPr id="11266" name="Picture 2" descr="http://1.bp.blogspot.com/-PKaoUzfqN3E/U6oncgafjlI/AAAAAAAAAQM/vKFo0ot6MI8/s1600/homo-sapien-skull-370_34595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92" y="3068960"/>
            <a:ext cx="1965016" cy="15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rtve.es/v/1697808/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3016"/>
            <a:ext cx="4536503" cy="25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49.photobucket.com/albums/f260/alexbossano/Recursos%20Blog/Pintando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2344644" cy="25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ipse 25">
            <a:hlinkClick r:id="rId7"/>
          </p:cNvPr>
          <p:cNvSpPr/>
          <p:nvPr/>
        </p:nvSpPr>
        <p:spPr>
          <a:xfrm>
            <a:off x="4362894" y="2384884"/>
            <a:ext cx="1480997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r>
              <a:rPr lang="ca-ES" sz="1200" dirty="0">
                <a:solidFill>
                  <a:schemeClr val="bg1"/>
                </a:solidFill>
              </a:rPr>
              <a:t>Treball pedra mode 4</a:t>
            </a:r>
          </a:p>
        </p:txBody>
      </p:sp>
      <p:pic>
        <p:nvPicPr>
          <p:cNvPr id="11274" name="Picture 10" descr="http://images.slideplayer.es/6/1654543/slides/slide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12" y="4889639"/>
            <a:ext cx="2459337" cy="18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hlinkClick r:id="rId9"/>
          </p:cNvPr>
          <p:cNvSpPr/>
          <p:nvPr/>
        </p:nvSpPr>
        <p:spPr>
          <a:xfrm>
            <a:off x="12867" y="842886"/>
            <a:ext cx="1187624" cy="576064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err="1">
                <a:solidFill>
                  <a:schemeClr val="bg1"/>
                </a:solidFill>
              </a:rPr>
              <a:t>Arqueolab</a:t>
            </a:r>
            <a:endParaRPr lang="ca-ES" sz="1200" dirty="0">
              <a:solidFill>
                <a:schemeClr val="bg1"/>
              </a:solidFill>
            </a:endParaRPr>
          </a:p>
          <a:p>
            <a:pPr algn="ctr"/>
            <a:r>
              <a:rPr lang="ca-ES" sz="1200" dirty="0">
                <a:solidFill>
                  <a:schemeClr val="bg1"/>
                </a:solidFill>
              </a:rPr>
              <a:t>La </a:t>
            </a:r>
            <a:r>
              <a:rPr lang="ca-ES" sz="1200" dirty="0" err="1">
                <a:solidFill>
                  <a:schemeClr val="bg1"/>
                </a:solidFill>
              </a:rPr>
              <a:t>caçera</a:t>
            </a:r>
            <a:endParaRPr lang="ca-E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3" grpId="0" animBg="1"/>
      <p:bldP spid="20" grpId="0" animBg="1"/>
      <p:bldP spid="27" grpId="0" animBg="1"/>
      <p:bldP spid="34" grpId="0" animBg="1"/>
      <p:bldP spid="39" grpId="0" animBg="1"/>
      <p:bldP spid="45" grpId="0" animBg="1"/>
      <p:bldP spid="51" grpId="0" animBg="1"/>
      <p:bldP spid="5" grpId="0" animBg="1"/>
      <p:bldP spid="2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28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A partir del que hem aprés a classe i utilitzant els dibuixos de baix, explica en forma de redacció (mínim set línies) les característiques dels humans i les diferències amb els goril·les.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752" y="1226950"/>
            <a:ext cx="4248472" cy="54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Com s’anomena el procés que va dur a alguns primats a convertir-se en éssers humans.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3" y="1074222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Per què es diu que el continent africà és el bressol de la humanitat?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3" y="1482090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Quins continents hem colonitzat exclusivament els Homo </a:t>
            </a:r>
            <a:r>
              <a:rPr lang="ca-ES" dirty="0" err="1"/>
              <a:t>Sapiens</a:t>
            </a:r>
            <a:r>
              <a:rPr lang="ca-ES" dirty="0"/>
              <a:t> </a:t>
            </a:r>
            <a:r>
              <a:rPr lang="ca-ES" dirty="0" err="1"/>
              <a:t>Sapiens</a:t>
            </a:r>
            <a:r>
              <a:rPr lang="ca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98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1.- EL PROCÉS D’HOMINITZACIÓ.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799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A partir del que saps, i amb l’ajuda dels dos dibuixos de baix, explica en forma de redacció (mínim 15 línies) el procés d’hominització i les característiques de les principals espècies.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226949"/>
            <a:ext cx="3096344" cy="5586427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37206" y="1196752"/>
            <a:ext cx="4623226" cy="2901932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4355976" y="4098684"/>
            <a:ext cx="3600400" cy="271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1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2.- ETAPES DE LA PREHISTÒRIA.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1520" y="73508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2.1.- </a:t>
            </a:r>
            <a:r>
              <a:rPr lang="ca-ES" sz="2400" u="sng" dirty="0"/>
              <a:t>El Paleolític</a:t>
            </a:r>
            <a:r>
              <a:rPr lang="ca-ES" sz="24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1520" y="1152326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2.2.- </a:t>
            </a:r>
            <a:r>
              <a:rPr lang="ca-ES" sz="2400" u="sng" dirty="0"/>
              <a:t>El Neolític</a:t>
            </a:r>
            <a:r>
              <a:rPr lang="ca-ES" sz="2400" dirty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1520" y="159918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2.3.- </a:t>
            </a:r>
            <a:r>
              <a:rPr lang="ca-ES" sz="2400" u="sng" dirty="0"/>
              <a:t>L’Edat dels Metalls</a:t>
            </a:r>
            <a:r>
              <a:rPr lang="ca-ES" sz="2400" dirty="0"/>
              <a:t>.</a:t>
            </a:r>
          </a:p>
        </p:txBody>
      </p:sp>
      <p:pic>
        <p:nvPicPr>
          <p:cNvPr id="6" name="Picture 6" descr="http://www.ieslamadraza.com/elena/websociales/geographyandhistory1ESO/prehistory1/paleoli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07" y="2047156"/>
            <a:ext cx="3706153" cy="29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dandiacarb.files.wordpress.com/2013/05/neolit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096344" cy="22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antabriatotal.com/oigh3fuiwrtd7862u_uploads/photo_1510_ciudad%20de%20la%20edad%20de%20los%20metales%5b1%5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3024336" cy="23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ccss_valenciano\data\88\NAgora1u09s00i0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3" y="5043660"/>
            <a:ext cx="8114907" cy="17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0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5616623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va produir des de fa 2’5 milions d’anys fins al 8000 aC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052736"/>
            <a:ext cx="158417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Eren nòmades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3" y="1412776"/>
            <a:ext cx="525658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Vivien en coves, abrics i cabanyes de pals, pells i fang 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1" y="1772816"/>
            <a:ext cx="5832649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Eren depredadors: vivien de la caça, la pesca i la recol·lecció (no produïen els aliments, els obtenien de la natura)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2.bp.blogspot.com/-mvtpRZmnZNE/UNxrXVcGieI/AAAAAAAAE4U/ofc0I72S8jU/s1600/paleolitico2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70118"/>
            <a:ext cx="4308629" cy="34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3.sobrehistoria.com/wp-content/uploads/2009/09/como-vivia-el-hombre-del-paleol%C3%ADtico-organizacion-soc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6507"/>
            <a:ext cx="3006035" cy="184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ccss_valenciano\data\88\NAgora1u09s00i0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784" y="5777098"/>
            <a:ext cx="4896545" cy="10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mestreacasa.gva.es/c/document_library/get_file?folderId=500009128548&amp;name=DLFE-4235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2896"/>
            <a:ext cx="4579955" cy="37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5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1728191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Domini del foc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052736"/>
            <a:ext cx="5544615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Fabricació d’instruments de pedra (sílex), ossos i banyes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3" y="1412776"/>
            <a:ext cx="432048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Soterraments i primeres creences religioses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proyectosalonhogar.com/Tecnologia/fue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1" y="3806228"/>
            <a:ext cx="231051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imerime.com/upload/resized/123669/1376554/resized_image2_fe6f1d00ec7bac26f8850f822b0207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6" y="1832952"/>
            <a:ext cx="223547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3625" y="1772816"/>
            <a:ext cx="1811506" cy="1973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3806228"/>
            <a:ext cx="3096344" cy="2966839"/>
          </a:xfrm>
          <a:prstGeom prst="rect">
            <a:avLst/>
          </a:prstGeom>
        </p:spPr>
      </p:pic>
      <p:pic>
        <p:nvPicPr>
          <p:cNvPr id="2054" name="Picture 6" descr="https://guerillaarchaeology.files.wordpress.com/2012/06/redlady31.jpg?w=5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61" y="602180"/>
            <a:ext cx="3281647" cy="23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ungir h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315" y="2990477"/>
            <a:ext cx="3326143" cy="153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livescience.com/images/i/000/001/521/i02/070611_human_sacrifice_02.jpg?12960708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71445"/>
            <a:ext cx="2301015" cy="2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5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1340768"/>
            <a:ext cx="576063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Art</a:t>
            </a:r>
          </a:p>
        </p:txBody>
      </p:sp>
      <p:cxnSp>
        <p:nvCxnSpPr>
          <p:cNvPr id="4" name="4 Conector angular"/>
          <p:cNvCxnSpPr>
            <a:stCxn id="3" idx="3"/>
            <a:endCxn id="5" idx="1"/>
          </p:cNvCxnSpPr>
          <p:nvPr/>
        </p:nvCxnSpPr>
        <p:spPr bwMode="auto">
          <a:xfrm flipV="1">
            <a:off x="755575" y="908720"/>
            <a:ext cx="242780" cy="57606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15 Rectángulo"/>
          <p:cNvSpPr/>
          <p:nvPr/>
        </p:nvSpPr>
        <p:spPr>
          <a:xfrm>
            <a:off x="998355" y="764704"/>
            <a:ext cx="2061477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Pintures rupestres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4 Conector angular"/>
          <p:cNvCxnSpPr>
            <a:stCxn id="3" idx="3"/>
            <a:endCxn id="11" idx="1"/>
          </p:cNvCxnSpPr>
          <p:nvPr/>
        </p:nvCxnSpPr>
        <p:spPr bwMode="auto">
          <a:xfrm flipV="1">
            <a:off x="755575" y="1268760"/>
            <a:ext cx="242780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15 Rectángulo"/>
          <p:cNvSpPr/>
          <p:nvPr/>
        </p:nvSpPr>
        <p:spPr>
          <a:xfrm>
            <a:off x="998355" y="1124744"/>
            <a:ext cx="2061477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Estatuetes (Venus)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4 Conector angular"/>
          <p:cNvCxnSpPr>
            <a:stCxn id="3" idx="3"/>
            <a:endCxn id="16" idx="1"/>
          </p:cNvCxnSpPr>
          <p:nvPr/>
        </p:nvCxnSpPr>
        <p:spPr bwMode="auto">
          <a:xfrm>
            <a:off x="755575" y="1484784"/>
            <a:ext cx="242780" cy="1440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15 Rectángulo"/>
          <p:cNvSpPr/>
          <p:nvPr/>
        </p:nvSpPr>
        <p:spPr>
          <a:xfrm>
            <a:off x="998355" y="1484784"/>
            <a:ext cx="1053365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Gravats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4 Conector angular"/>
          <p:cNvCxnSpPr>
            <a:stCxn id="3" idx="3"/>
            <a:endCxn id="22" idx="1"/>
          </p:cNvCxnSpPr>
          <p:nvPr/>
        </p:nvCxnSpPr>
        <p:spPr bwMode="auto">
          <a:xfrm>
            <a:off x="755575" y="1484784"/>
            <a:ext cx="242780" cy="50405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15 Rectángulo"/>
          <p:cNvSpPr/>
          <p:nvPr/>
        </p:nvSpPr>
        <p:spPr>
          <a:xfrm>
            <a:off x="998355" y="1844824"/>
            <a:ext cx="2061477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Aixovars funeraris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hlinkClick r:id="rId2"/>
          </p:cNvPr>
          <p:cNvSpPr/>
          <p:nvPr/>
        </p:nvSpPr>
        <p:spPr>
          <a:xfrm>
            <a:off x="6876256" y="44624"/>
            <a:ext cx="1787642" cy="72008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Resum Paleolític Medusa (Canàries)</a:t>
            </a:r>
          </a:p>
        </p:txBody>
      </p:sp>
      <p:pic>
        <p:nvPicPr>
          <p:cNvPr id="3076" name="Picture 4" descr="http://www.heritagedaily.com/wp-content/uploads/2013/02/burial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76" y="3865174"/>
            <a:ext cx="3698570" cy="237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4"/>
          </p:cNvPr>
          <p:cNvSpPr/>
          <p:nvPr/>
        </p:nvSpPr>
        <p:spPr>
          <a:xfrm>
            <a:off x="1270945" y="152636"/>
            <a:ext cx="1561549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Visita virtual </a:t>
            </a:r>
            <a:r>
              <a:rPr lang="ca-ES" sz="1200" dirty="0" err="1">
                <a:solidFill>
                  <a:schemeClr val="bg1"/>
                </a:solidFill>
              </a:rPr>
              <a:t>Lascaux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s://lh6.googleusercontent.com/YU91H3F-PHNvBr5e7hpWY5p8Pex4hcV5EnV91LE_EDkRxjMJV9HhNgPDio8B_5xojNFfjfXkNWla8mZLm-z1GTceWDkNbYlPA7Gxb_2RzDCy1-KyFQr5dJEB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" y="2331120"/>
            <a:ext cx="3090135" cy="23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aposyprincesas.com/wp-content/uploads/2013/04/Altamira_Bisont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" y="4805682"/>
            <a:ext cx="3156149" cy="15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00" y="850503"/>
            <a:ext cx="4197846" cy="2866529"/>
          </a:xfrm>
          <a:prstGeom prst="rect">
            <a:avLst/>
          </a:prstGeom>
        </p:spPr>
      </p:pic>
      <p:pic>
        <p:nvPicPr>
          <p:cNvPr id="3086" name="Picture 14" descr="https://upload.wikimedia.org/wikipedia/commons/5/50/Venus_von_Willendorf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08" y="670719"/>
            <a:ext cx="1591455" cy="298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4.bp.blogspot.com/-Vfze51ltbaw/T945JCqW_fI/AAAAAAAAALc/H9wnyf8s3Fo/s1600/baston+de+mand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57172"/>
            <a:ext cx="2075864" cy="1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2.bp.blogspot.com/-59Jtcw-rsn0/T945KjK9caI/AAAAAAAAALo/liAdUMdy1Bc/s1600/plaqueta+recortad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37" y="3736492"/>
            <a:ext cx="2089383" cy="156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16" grpId="0" animBg="1"/>
      <p:bldP spid="22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Què és el Paleolític? Què vol dir que els éssers humans dels Paleolític eren depredadors i nòmades?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74222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Digues al menys quatre coses que podien fer amb el foc per a valorar la seva importància.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506270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A partir del dibuix, explica, en forma de redacció, què es un bifaç, per a què servia, com es feia i amb quin material (mínim cinc línies).</a:t>
            </a:r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2202505"/>
            <a:ext cx="1861137" cy="1892533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2627784" y="2202504"/>
            <a:ext cx="1800200" cy="1892533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008" y="2184538"/>
            <a:ext cx="1872208" cy="191049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9512" y="4284385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Quines formes d’art hi havia al Paleolític? Explica què són cadascuna d’elles.</a:t>
            </a:r>
          </a:p>
        </p:txBody>
      </p:sp>
    </p:spTree>
    <p:extLst>
      <p:ext uri="{BB962C8B-B14F-4D97-AF65-F5344CB8AC3E}">
        <p14:creationId xmlns:p14="http://schemas.microsoft.com/office/powerpoint/2010/main" val="32618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620688"/>
            <a:ext cx="5400600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Definim història com la ciència que estudia l’evolució de les societats humanes al llarg del temps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SEUA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79512" y="1684593"/>
            <a:ext cx="3600400" cy="57460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Per a estudiar la història, els </a:t>
            </a:r>
          </a:p>
          <a:p>
            <a:pPr algn="ctr"/>
            <a:r>
              <a:rPr lang="ca-ES" sz="1800" dirty="0"/>
              <a:t>historiadors utilitzen diverses fonts: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15 Rectángulo"/>
          <p:cNvSpPr/>
          <p:nvPr/>
        </p:nvSpPr>
        <p:spPr>
          <a:xfrm>
            <a:off x="4058913" y="1261526"/>
            <a:ext cx="3042398" cy="286573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Escrites (documents, llibres,...)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5 Rectángulo"/>
          <p:cNvSpPr/>
          <p:nvPr/>
        </p:nvSpPr>
        <p:spPr>
          <a:xfrm>
            <a:off x="4058913" y="1615593"/>
            <a:ext cx="2682358" cy="301239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Orals (testimonis dels fets)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4 Conector angular"/>
          <p:cNvCxnSpPr>
            <a:stCxn id="16" idx="3"/>
            <a:endCxn id="11" idx="1"/>
          </p:cNvCxnSpPr>
          <p:nvPr/>
        </p:nvCxnSpPr>
        <p:spPr bwMode="auto">
          <a:xfrm flipV="1">
            <a:off x="3779912" y="1404813"/>
            <a:ext cx="279001" cy="56708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4 Conector angular"/>
          <p:cNvCxnSpPr>
            <a:stCxn id="16" idx="3"/>
            <a:endCxn id="15" idx="1"/>
          </p:cNvCxnSpPr>
          <p:nvPr/>
        </p:nvCxnSpPr>
        <p:spPr bwMode="auto">
          <a:xfrm flipV="1">
            <a:off x="3779912" y="1766213"/>
            <a:ext cx="279001" cy="20568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4 Conector angular"/>
          <p:cNvCxnSpPr>
            <a:stCxn id="16" idx="3"/>
            <a:endCxn id="25" idx="1"/>
          </p:cNvCxnSpPr>
          <p:nvPr/>
        </p:nvCxnSpPr>
        <p:spPr bwMode="auto">
          <a:xfrm>
            <a:off x="3779912" y="1971897"/>
            <a:ext cx="288031" cy="16756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15 Rectángulo"/>
          <p:cNvSpPr/>
          <p:nvPr/>
        </p:nvSpPr>
        <p:spPr>
          <a:xfrm>
            <a:off x="4067943" y="1988840"/>
            <a:ext cx="4392489" cy="301239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Iconogràfiques (pintures, escultures, fotos,...)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4 Conector angular"/>
          <p:cNvCxnSpPr>
            <a:stCxn id="16" idx="3"/>
            <a:endCxn id="33" idx="1"/>
          </p:cNvCxnSpPr>
          <p:nvPr/>
        </p:nvCxnSpPr>
        <p:spPr bwMode="auto">
          <a:xfrm>
            <a:off x="3779912" y="1971897"/>
            <a:ext cx="288032" cy="52760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15 Rectángulo"/>
          <p:cNvSpPr/>
          <p:nvPr/>
        </p:nvSpPr>
        <p:spPr>
          <a:xfrm>
            <a:off x="4067944" y="2348880"/>
            <a:ext cx="4608512" cy="301239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Materials (objectes, troballes arqueològiques,...)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blog.cervantesvirtual.com/wp-content/uploads/2012/10/llibre-fe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5" y="2348880"/>
            <a:ext cx="2886924" cy="44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879" y="2708920"/>
            <a:ext cx="4655853" cy="2097319"/>
          </a:xfrm>
          <a:prstGeom prst="rect">
            <a:avLst/>
          </a:prstGeom>
        </p:spPr>
      </p:pic>
      <p:pic>
        <p:nvPicPr>
          <p:cNvPr id="4100" name="Picture 4" descr="http://www.elperiodico.com/resources/jpg/7/0/1291157571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28139"/>
            <a:ext cx="2880320" cy="20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enciclopedia.us.es/images/1/18/Dama_de_Elc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65039"/>
            <a:ext cx="2304256" cy="19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1" grpId="0" animBg="1"/>
      <p:bldP spid="15" grpId="0" animBg="1"/>
      <p:bldP spid="25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A partir del dibuix de baix, respon:</a:t>
            </a:r>
          </a:p>
          <a:p>
            <a:r>
              <a:rPr lang="ca-ES" dirty="0"/>
              <a:t>a) On vivien?</a:t>
            </a:r>
          </a:p>
          <a:p>
            <a:r>
              <a:rPr lang="ca-ES" dirty="0"/>
              <a:t>b) De què s’alimentaven? Com aconseguien els aliments? Quins instruments utilitzaven?</a:t>
            </a:r>
          </a:p>
          <a:p>
            <a:r>
              <a:rPr lang="ca-ES" dirty="0"/>
              <a:t>c) Què feien amb els animals?</a:t>
            </a:r>
          </a:p>
          <a:p>
            <a:r>
              <a:rPr lang="ca-ES" dirty="0"/>
              <a:t>d) Quines altres activitats es veuen al dibuix?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1916832"/>
            <a:ext cx="5688632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4248471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va produir entre el 8000 aC i el 5000 aC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052736"/>
            <a:ext cx="4320480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fan sedentaris i viuen en poblats estables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D:\ccss_valenciano\data\88\NAgora1u09s00i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47533"/>
            <a:ext cx="4572000" cy="10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12776"/>
            <a:ext cx="3974426" cy="24610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960440"/>
            <a:ext cx="4118589" cy="2780928"/>
          </a:xfrm>
          <a:prstGeom prst="rect">
            <a:avLst/>
          </a:prstGeom>
        </p:spPr>
      </p:pic>
      <p:sp>
        <p:nvSpPr>
          <p:cNvPr id="11" name="Elipse 10">
            <a:hlinkClick r:id="rId5"/>
          </p:cNvPr>
          <p:cNvSpPr/>
          <p:nvPr/>
        </p:nvSpPr>
        <p:spPr>
          <a:xfrm>
            <a:off x="7509083" y="5098876"/>
            <a:ext cx="1440160" cy="50405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Vídeo </a:t>
            </a:r>
            <a:r>
              <a:rPr lang="ca-ES" sz="1200" dirty="0" err="1">
                <a:solidFill>
                  <a:schemeClr val="bg1"/>
                </a:solidFill>
              </a:rPr>
              <a:t>Çatal</a:t>
            </a:r>
            <a:r>
              <a:rPr lang="ca-ES" sz="1200" dirty="0">
                <a:solidFill>
                  <a:schemeClr val="bg1"/>
                </a:solidFill>
              </a:rPr>
              <a:t> </a:t>
            </a:r>
            <a:r>
              <a:rPr lang="ca-ES" sz="1200" dirty="0" err="1">
                <a:solidFill>
                  <a:schemeClr val="bg1"/>
                </a:solidFill>
              </a:rPr>
              <a:t>Hüyük</a:t>
            </a:r>
            <a:endParaRPr lang="ca-ES" sz="1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La gran aldea de la Diosa Mad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531" y="1632573"/>
            <a:ext cx="4918973" cy="251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eohistorias.wikispaces.com/file/view/La_vida_en_una_aldea_neol%C3%ADtica_Chatal_Huyuk.jpg/225600786/690x593/La_vida_en_una_aldea_neol%C3%ADtica_Chatal_Huyu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74716"/>
            <a:ext cx="3096344" cy="26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98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692696"/>
            <a:ext cx="619268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Invenció de l’agricultura i la ramaderia: produeixen els aliments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052736"/>
            <a:ext cx="619268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Apareix la propietat privada i, amb ella, les diferències socials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412777"/>
            <a:ext cx="3523223" cy="2448272"/>
          </a:xfrm>
          <a:prstGeom prst="rect">
            <a:avLst/>
          </a:prstGeom>
        </p:spPr>
      </p:pic>
      <p:pic>
        <p:nvPicPr>
          <p:cNvPr id="2050" name="Picture 2" descr="http://orion.unex.es:8001/rid=1NZJ4VZ59-8RQ0BP-3MWD/Neolitic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35" y="1700808"/>
            <a:ext cx="547433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916840"/>
            <a:ext cx="3514745" cy="1988304"/>
          </a:xfrm>
          <a:prstGeom prst="rect">
            <a:avLst/>
          </a:prstGeom>
        </p:spPr>
      </p:pic>
      <p:sp>
        <p:nvSpPr>
          <p:cNvPr id="7" name="Elipse 6">
            <a:hlinkClick r:id="rId5"/>
          </p:cNvPr>
          <p:cNvSpPr/>
          <p:nvPr/>
        </p:nvSpPr>
        <p:spPr>
          <a:xfrm>
            <a:off x="6876256" y="692696"/>
            <a:ext cx="1512168" cy="648072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Vídeo Rev. Neolítica. Ramaderia</a:t>
            </a:r>
          </a:p>
        </p:txBody>
      </p:sp>
    </p:spTree>
    <p:extLst>
      <p:ext uri="{BB962C8B-B14F-4D97-AF65-F5344CB8AC3E}">
        <p14:creationId xmlns:p14="http://schemas.microsoft.com/office/powerpoint/2010/main" val="27374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3528391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Fan les ferramentes polint la pedra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052736"/>
            <a:ext cx="4608512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Ferramentes especialitzades per a l’agricultura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2" y="1412776"/>
            <a:ext cx="4176464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Inventen la ceràmica per a emmagatzemar la collita, transportar i cuinar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20" y="2132856"/>
            <a:ext cx="3216220" cy="2198340"/>
          </a:xfrm>
          <a:prstGeom prst="rect">
            <a:avLst/>
          </a:prstGeom>
        </p:spPr>
      </p:pic>
      <p:pic>
        <p:nvPicPr>
          <p:cNvPr id="3074" name="Picture 2" descr="D:\ccss_valenciano\data\88\NAgora1u09s04i2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533" y="620688"/>
            <a:ext cx="312874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ccss_valenciano\data\88\NAgora1u09s04i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" y="4679686"/>
            <a:ext cx="8928992" cy="18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-media-cache-ak0.pinimg.com/564x/e7/a0/ef/e7a0efacfe8393affbd6b0697d19974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2299413" cy="21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23528" y="610381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Pastar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78530" y="6120903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Enrotllar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347864" y="6120903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Allisar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641586" y="6103812"/>
            <a:ext cx="1149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Posar anses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228184" y="6103812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Decorar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884368" y="608883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Coure</a:t>
            </a:r>
          </a:p>
        </p:txBody>
      </p:sp>
    </p:spTree>
    <p:extLst>
      <p:ext uri="{BB962C8B-B14F-4D97-AF65-F5344CB8AC3E}">
        <p14:creationId xmlns:p14="http://schemas.microsoft.com/office/powerpoint/2010/main" val="1592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620688"/>
            <a:ext cx="165618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Fan cistelleria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980728"/>
            <a:ext cx="3024336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Fabriquen teixits per vestir-se i abrigar-se (fus i teler)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2" y="1628800"/>
            <a:ext cx="381642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Fan joies i objectes de culte (mineria)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estaticos04.elmundo.es/albumes/2009/02/13/museo_arqueologico/1234545010_extras_albumes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548680"/>
            <a:ext cx="3600400" cy="22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508" y="567526"/>
            <a:ext cx="1343025" cy="2333625"/>
          </a:xfrm>
          <a:prstGeom prst="rect">
            <a:avLst/>
          </a:prstGeom>
        </p:spPr>
      </p:pic>
      <p:pic>
        <p:nvPicPr>
          <p:cNvPr id="4102" name="Picture 6" descr="http://1.bp.blogspot.com/-ciusW4k8YB0/U7Gswl4W7NI/AAAAAAAAAD4/JJLqdZIVXrM/s1600/Cat_073_p77_Pastora_Adorn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578" y="2996952"/>
            <a:ext cx="40123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924944"/>
            <a:ext cx="4968551" cy="3885039"/>
          </a:xfrm>
          <a:prstGeom prst="rect">
            <a:avLst/>
          </a:prstGeom>
        </p:spPr>
      </p:pic>
      <p:sp>
        <p:nvSpPr>
          <p:cNvPr id="8" name="Elipse 7">
            <a:hlinkClick r:id="rId6"/>
          </p:cNvPr>
          <p:cNvSpPr/>
          <p:nvPr/>
        </p:nvSpPr>
        <p:spPr>
          <a:xfrm>
            <a:off x="971600" y="1988840"/>
            <a:ext cx="2232248" cy="84030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Vídeo Neolític Museu Prehistòria València (des de 10’)</a:t>
            </a:r>
          </a:p>
        </p:txBody>
      </p:sp>
    </p:spTree>
    <p:extLst>
      <p:ext uri="{BB962C8B-B14F-4D97-AF65-F5344CB8AC3E}">
        <p14:creationId xmlns:p14="http://schemas.microsoft.com/office/powerpoint/2010/main" val="39787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1196752"/>
            <a:ext cx="576063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Art</a:t>
            </a:r>
          </a:p>
        </p:txBody>
      </p:sp>
      <p:cxnSp>
        <p:nvCxnSpPr>
          <p:cNvPr id="4" name="4 Conector angular"/>
          <p:cNvCxnSpPr>
            <a:stCxn id="3" idx="3"/>
            <a:endCxn id="5" idx="1"/>
          </p:cNvCxnSpPr>
          <p:nvPr/>
        </p:nvCxnSpPr>
        <p:spPr bwMode="auto">
          <a:xfrm flipV="1">
            <a:off x="755575" y="908720"/>
            <a:ext cx="242780" cy="43204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15 Rectángulo"/>
          <p:cNvSpPr/>
          <p:nvPr/>
        </p:nvSpPr>
        <p:spPr>
          <a:xfrm>
            <a:off x="998355" y="764704"/>
            <a:ext cx="1773445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Pintures murals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4 Conector angular"/>
          <p:cNvCxnSpPr>
            <a:stCxn id="3" idx="3"/>
            <a:endCxn id="11" idx="1"/>
          </p:cNvCxnSpPr>
          <p:nvPr/>
        </p:nvCxnSpPr>
        <p:spPr bwMode="auto">
          <a:xfrm flipV="1">
            <a:off x="755575" y="1268760"/>
            <a:ext cx="242780" cy="7200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15 Rectángulo"/>
          <p:cNvSpPr/>
          <p:nvPr/>
        </p:nvSpPr>
        <p:spPr>
          <a:xfrm>
            <a:off x="998355" y="1124744"/>
            <a:ext cx="1197381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Santuaris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4 Conector angular"/>
          <p:cNvCxnSpPr>
            <a:stCxn id="3" idx="3"/>
            <a:endCxn id="20" idx="1"/>
          </p:cNvCxnSpPr>
          <p:nvPr/>
        </p:nvCxnSpPr>
        <p:spPr bwMode="auto">
          <a:xfrm>
            <a:off x="755575" y="1340768"/>
            <a:ext cx="242780" cy="432048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15 Rectángulo"/>
          <p:cNvSpPr/>
          <p:nvPr/>
        </p:nvSpPr>
        <p:spPr>
          <a:xfrm>
            <a:off x="998355" y="1484784"/>
            <a:ext cx="1917461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Escultures religioses i rituals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madamepickwickartblog.com/wp-content/uploads/2011/08/huyuk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4558"/>
            <a:ext cx="3312368" cy="21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studiart.files.wordpress.com/2009/12/escanear0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5" y="2854115"/>
            <a:ext cx="2952328" cy="396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rquiblog.uniandes.edu.co/blogs/arqu3920-1/files/2014/03/Juanita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9066"/>
            <a:ext cx="5717534" cy="382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1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548680"/>
            <a:ext cx="7529029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6.- Què és el Neolític? Quins canvis es van introduir en el Neolític en la manera de viure?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074222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7.- Quines tècniques i utensilis nous es van crear durant el Neolític?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506270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8.- Quines formes d’art caracteritzen el Neolític? Quina diferència hi ha entre una pintura rupestre i una pintura mural?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2124145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9.- A partir del dibuix, digues quins instruments hi ha, amb quins materials s’han elaborat i per a què valen cadascun d’ells.</a:t>
            </a:r>
          </a:p>
        </p:txBody>
      </p:sp>
      <p:pic>
        <p:nvPicPr>
          <p:cNvPr id="8" name="Imagen 7" descr="D:\ccss_valenciano\data\88\NAgora1u09s04i28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3456384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20688"/>
            <a:ext cx="8712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10.- A partir del dibuix de baix, respon:</a:t>
            </a:r>
          </a:p>
          <a:p>
            <a:r>
              <a:rPr lang="ca-ES" dirty="0"/>
              <a:t>a) On vivien? Com eren les cases?</a:t>
            </a:r>
          </a:p>
          <a:p>
            <a:r>
              <a:rPr lang="ca-ES" dirty="0"/>
              <a:t>b) D’on obtenien els seus aliments?</a:t>
            </a:r>
          </a:p>
          <a:p>
            <a:r>
              <a:rPr lang="ca-ES" dirty="0"/>
              <a:t>c) Digues, al menys tres activitats noves que es veuen al dibuix.</a:t>
            </a:r>
          </a:p>
          <a:p>
            <a:r>
              <a:rPr lang="ca-ES" dirty="0"/>
              <a:t>d) Per què creus que els historiadors diuen que el Neolític va ser una revolució?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1916341"/>
            <a:ext cx="5651762" cy="49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5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4248471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va produir entre el 5000 aC i el 3500 aC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052736"/>
            <a:ext cx="662473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Es construeixen les primeres ciutats, amb edificis i muralles (guerres)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2" y="1412776"/>
            <a:ext cx="8856984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Divisió i especialització dels treballs: artesans, comerciants, agricultors, ramaders, guerrers,...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179512" y="1772816"/>
            <a:ext cx="5256584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Diferenciació en grups socials  quan alguns comencen acumular riqueses i poder (caps o reis): rics i pobres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:\ccss_valenciano\data\88\NAgora1u09s00i0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89240"/>
            <a:ext cx="5666635" cy="1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420888"/>
            <a:ext cx="4548421" cy="3159646"/>
          </a:xfrm>
          <a:prstGeom prst="rect">
            <a:avLst/>
          </a:prstGeom>
        </p:spPr>
      </p:pic>
      <p:pic>
        <p:nvPicPr>
          <p:cNvPr id="1026" name="Picture 2" descr="http://2.bp.blogspot.com/--g454i6_Xlo/UaT1o4Yw2XI/AAAAAAAAC8g/XAsI2oXMhfY/s1600/EDAD_DE_LOS_METAL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84" y="2492896"/>
            <a:ext cx="44982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1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20688"/>
            <a:ext cx="5616624" cy="36004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Per a estudiar història és important dominar la cronologia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057981"/>
            <a:ext cx="4752527" cy="35479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ordenar els anys de més antic a més modern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doblada 4"/>
          <p:cNvSpPr/>
          <p:nvPr/>
        </p:nvSpPr>
        <p:spPr>
          <a:xfrm flipV="1">
            <a:off x="539552" y="1414233"/>
            <a:ext cx="216024" cy="2865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5838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755576" y="1465849"/>
            <a:ext cx="5328592" cy="306967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1. Posem els anys abans de Crist (aC) de major a menor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oblada 6"/>
          <p:cNvSpPr/>
          <p:nvPr/>
        </p:nvSpPr>
        <p:spPr>
          <a:xfrm flipV="1">
            <a:off x="323528" y="1430400"/>
            <a:ext cx="432048" cy="63044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8" name="3 Rectángulo"/>
          <p:cNvSpPr/>
          <p:nvPr/>
        </p:nvSpPr>
        <p:spPr>
          <a:xfrm>
            <a:off x="755576" y="1817631"/>
            <a:ext cx="5544616" cy="31522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2. Posem els anys després de Crist (dC) de menor a major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55576" y="2278719"/>
            <a:ext cx="691276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a-ES" dirty="0"/>
              <a:t>Ordena: 534 dC, 89011 aC, 2016 dC, 922 aC, 1 aC, 1dC, 1482 aC, 1712 </a:t>
            </a:r>
            <a:r>
              <a:rPr lang="ca-ES" dirty="0" err="1"/>
              <a:t>dC.</a:t>
            </a:r>
            <a:endParaRPr lang="ca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5576" y="2708920"/>
            <a:ext cx="936104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Solució: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835696" y="2718886"/>
            <a:ext cx="1008112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89011 aC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926450" y="2718886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1482 aC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996617" y="2708920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922 aC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066784" y="2718886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1 aC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835696" y="3142815"/>
            <a:ext cx="1007430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1 dC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921133" y="3142815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534 dC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996617" y="3142815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1712 dC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086690" y="3142572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2016 dC</a:t>
            </a:r>
          </a:p>
        </p:txBody>
      </p:sp>
    </p:spTree>
    <p:extLst>
      <p:ext uri="{BB962C8B-B14F-4D97-AF65-F5344CB8AC3E}">
        <p14:creationId xmlns:p14="http://schemas.microsoft.com/office/powerpoint/2010/main" val="22858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6624735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Domini de la metal·lúrgia del coure (5000 aC) i el bronze (3000 aC)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052736"/>
            <a:ext cx="5184576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Domini de la siderúrgia o treball del ferro (2000 aC)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86673" y="1412776"/>
            <a:ext cx="6299835" cy="3124200"/>
          </a:xfrm>
          <a:prstGeom prst="rect">
            <a:avLst/>
          </a:prstGeom>
        </p:spPr>
      </p:pic>
      <p:pic>
        <p:nvPicPr>
          <p:cNvPr id="2050" name="Picture 2" descr="http://elpasodeltiempohistoria.weebly.com/uploads/1/6/4/2/16429324/6478417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683894"/>
            <a:ext cx="5419148" cy="20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hee-eire.com/Arts&amp;Crafts/Celtic/IronAge/photos/brzemx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69" y="1484784"/>
            <a:ext cx="269193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requena.tv/wp-content/uploads/2008/10/casco-de-bronce-monteforti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22" y="4608731"/>
            <a:ext cx="3215893" cy="22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84271" y="764704"/>
            <a:ext cx="2587529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Tècniques de navegació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124744"/>
            <a:ext cx="223224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Invenció de la roda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179512" y="1484784"/>
            <a:ext cx="223224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Invenció de l’arada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368" y="747223"/>
            <a:ext cx="2829620" cy="28083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747224"/>
            <a:ext cx="2558380" cy="28083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70" y="3754079"/>
            <a:ext cx="2810518" cy="267162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006" y="3735241"/>
            <a:ext cx="276772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2" y="980728"/>
            <a:ext cx="576063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Art</a:t>
            </a:r>
          </a:p>
        </p:txBody>
      </p:sp>
      <p:cxnSp>
        <p:nvCxnSpPr>
          <p:cNvPr id="4" name="4 Conector angular"/>
          <p:cNvCxnSpPr>
            <a:stCxn id="3" idx="3"/>
            <a:endCxn id="5" idx="1"/>
          </p:cNvCxnSpPr>
          <p:nvPr/>
        </p:nvCxnSpPr>
        <p:spPr bwMode="auto">
          <a:xfrm flipV="1">
            <a:off x="755575" y="908720"/>
            <a:ext cx="242780" cy="21602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15 Rectángulo"/>
          <p:cNvSpPr/>
          <p:nvPr/>
        </p:nvSpPr>
        <p:spPr>
          <a:xfrm>
            <a:off x="998355" y="764704"/>
            <a:ext cx="1269389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Orfebreria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4 Conector angular"/>
          <p:cNvCxnSpPr>
            <a:stCxn id="3" idx="3"/>
            <a:endCxn id="12" idx="1"/>
          </p:cNvCxnSpPr>
          <p:nvPr/>
        </p:nvCxnSpPr>
        <p:spPr bwMode="auto">
          <a:xfrm>
            <a:off x="755575" y="1124744"/>
            <a:ext cx="242780" cy="288032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15 Rectángulo"/>
          <p:cNvSpPr/>
          <p:nvPr/>
        </p:nvSpPr>
        <p:spPr>
          <a:xfrm>
            <a:off x="998355" y="1124744"/>
            <a:ext cx="4653765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 err="1"/>
              <a:t>Megalitisme</a:t>
            </a:r>
            <a:r>
              <a:rPr lang="ca-ES" sz="1800" dirty="0"/>
              <a:t>: monuments construïts amb grans blocs de pedra (menhirs, dòlmens i cromlecs)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upload.wikimedia.org/wikipedia/commons/7/7a/Tesoro_de_Vill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3240360" cy="21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660232" y="357663"/>
            <a:ext cx="216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TRESOR DE VILLENA</a:t>
            </a:r>
          </a:p>
        </p:txBody>
      </p:sp>
      <p:pic>
        <p:nvPicPr>
          <p:cNvPr id="3076" name="Picture 4" descr="https://upload.wikimedia.org/wikipedia/commons/0/09/Menhir_in_Saint-Macaire-en-Mau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57" y="1772816"/>
            <a:ext cx="2233072" cy="29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1.wklcdn.com/image_1/59185/2062181/7589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49" y="4819045"/>
            <a:ext cx="2687983" cy="201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dolmenesantequerapatrimonio.com/wp-content/uploads/2015/07/Dolmen_de_Menga_-_Exterior_x35x4_kb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23" y="2720025"/>
            <a:ext cx="3188260" cy="212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unsurcoenlasombra.com/wp-content/uploads/2015/03/stonehen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886861"/>
            <a:ext cx="3768353" cy="197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8" y="1772816"/>
            <a:ext cx="3382545" cy="3312368"/>
          </a:xfrm>
          <a:prstGeom prst="rect">
            <a:avLst/>
          </a:prstGeom>
        </p:spPr>
      </p:pic>
      <p:sp>
        <p:nvSpPr>
          <p:cNvPr id="8" name="Elipse 7">
            <a:hlinkClick r:id="rId8"/>
          </p:cNvPr>
          <p:cNvSpPr/>
          <p:nvPr/>
        </p:nvSpPr>
        <p:spPr>
          <a:xfrm>
            <a:off x="555827" y="5295682"/>
            <a:ext cx="1224136" cy="40381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Megàlits</a:t>
            </a:r>
          </a:p>
        </p:txBody>
      </p:sp>
      <p:sp>
        <p:nvSpPr>
          <p:cNvPr id="10" name="Elipse 9">
            <a:hlinkClick r:id="rId9"/>
          </p:cNvPr>
          <p:cNvSpPr/>
          <p:nvPr/>
        </p:nvSpPr>
        <p:spPr>
          <a:xfrm>
            <a:off x="411811" y="5909993"/>
            <a:ext cx="1512168" cy="543343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Dòlmens d’Antequera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491057" y="2060848"/>
            <a:ext cx="792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MENHIR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876929" y="6453336"/>
            <a:ext cx="9162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DÒLMEN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516216" y="2720025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SEPULCRE DE GALERIA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292080" y="4886861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>
                <a:solidFill>
                  <a:srgbClr val="F8F8F8"/>
                </a:solidFill>
              </a:rPr>
              <a:t>CRÒMLEC</a:t>
            </a:r>
          </a:p>
        </p:txBody>
      </p:sp>
    </p:spTree>
    <p:extLst>
      <p:ext uri="{BB962C8B-B14F-4D97-AF65-F5344CB8AC3E}">
        <p14:creationId xmlns:p14="http://schemas.microsoft.com/office/powerpoint/2010/main" val="6291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12" grpId="0" animBg="1"/>
      <p:bldP spid="6" grpId="0"/>
      <p:bldP spid="8" grpId="0" animBg="1"/>
      <p:bldP spid="10" grpId="0" animBg="1"/>
      <p:bldP spid="11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11.- Per què creus que s’emmurallen les ciutats en l’Edat dels Metalls?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74222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12.- Amb quins metalls es treballava en l’Edat dels Metalls? Quines coses creus què feien amb ells?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2" y="1506270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13.- Quines conseqüències va provocar l’aparició de la metal·lúrgia en la societat?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9512" y="1938318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14.- Per a què creus que s’utilitzava la roda? Quin avantatge suposava?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12" y="2370366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15.- Quins són els principals monuments megalítics? Dibuixa’ls al teu quadern.</a:t>
            </a:r>
          </a:p>
        </p:txBody>
      </p:sp>
    </p:spTree>
    <p:extLst>
      <p:ext uri="{BB962C8B-B14F-4D97-AF65-F5344CB8AC3E}">
        <p14:creationId xmlns:p14="http://schemas.microsoft.com/office/powerpoint/2010/main" val="9068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2.3.-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16.- A partir del dibuix, explica com es treballava el metall (mínim cinc línies).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957081"/>
            <a:ext cx="6299835" cy="31242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42425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17.- Completa l’eix cronològic de les etapes de la Prehistòria:</a:t>
            </a:r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4768349"/>
            <a:ext cx="6299835" cy="11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8640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3.- LA PREHISTÒRIA A LA PENÍNSULA IBÈRICA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1520" y="102311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3.1.- </a:t>
            </a:r>
            <a:r>
              <a:rPr lang="ca-ES" sz="2400" u="sng" dirty="0"/>
              <a:t>El Paleolític</a:t>
            </a:r>
            <a:r>
              <a:rPr lang="ca-ES" sz="24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1520" y="1455167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3.2.- </a:t>
            </a:r>
            <a:r>
              <a:rPr lang="ca-ES" sz="2400" u="sng" dirty="0"/>
              <a:t>El Neolític</a:t>
            </a:r>
            <a:r>
              <a:rPr lang="ca-ES" sz="2400" dirty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51520" y="188721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/>
              <a:t>3.3.- </a:t>
            </a:r>
            <a:r>
              <a:rPr lang="ca-ES" sz="2400" u="sng" dirty="0"/>
              <a:t>L’Edat dels Metalls</a:t>
            </a:r>
            <a:r>
              <a:rPr lang="ca-ES" sz="2400" dirty="0"/>
              <a:t>.</a:t>
            </a:r>
          </a:p>
        </p:txBody>
      </p:sp>
      <p:pic>
        <p:nvPicPr>
          <p:cNvPr id="6146" name="Picture 2" descr="http://upload.wikimedia.org/wikipedia/commons/thumb/d/d9/Bisontes_de_La_Covaciella_%28Espa%C3%B1a%29.jpg/800px-Bisontes_de_La_Covaciella_%28Espa%C3%B1a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08" y="974610"/>
            <a:ext cx="5484281" cy="32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rteespana.com/imagenes/valltor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80032"/>
            <a:ext cx="33337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andalucia.org/media/fotos/image_104748_jpeg_470x324_q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35805"/>
            <a:ext cx="3960440" cy="26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4" y="669220"/>
            <a:ext cx="8964488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Els primers humans arriben a la península Ibèrica des d’Àfrica a través de l’estret de Gibraltar fa més d’un milió d’anys: s’ha trobat un dent de llet a </a:t>
            </a:r>
            <a:r>
              <a:rPr lang="ca-ES" sz="1800" dirty="0" err="1"/>
              <a:t>Orce</a:t>
            </a:r>
            <a:r>
              <a:rPr lang="ca-ES" sz="1800" dirty="0"/>
              <a:t> de fa 1’4 milions d’anys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340768"/>
            <a:ext cx="8964488" cy="28803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Les restes més conegudes són les </a:t>
            </a:r>
            <a:r>
              <a:rPr lang="ca-ES" sz="1800" dirty="0" err="1"/>
              <a:t>d’</a:t>
            </a:r>
            <a:r>
              <a:rPr lang="ca-ES" sz="1800" i="1" dirty="0" err="1"/>
              <a:t>Homo</a:t>
            </a:r>
            <a:r>
              <a:rPr lang="ca-ES" sz="1800" i="1" dirty="0"/>
              <a:t> antecessor </a:t>
            </a:r>
            <a:r>
              <a:rPr lang="ca-ES" sz="1800" dirty="0"/>
              <a:t>de fa 800 000 anys </a:t>
            </a:r>
            <a:r>
              <a:rPr lang="ca-ES" sz="1800" dirty="0" err="1"/>
              <a:t>d’Atapuerca</a:t>
            </a:r>
            <a:r>
              <a:rPr lang="ca-ES" sz="1800" dirty="0"/>
              <a:t> (Burgos)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rqueoestudios.files.wordpress.com/2013/03/weeff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4764"/>
            <a:ext cx="2506565" cy="18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staticos02.elmundo.es/blogs/elmundo/sapiens/imagenes_posts/2014/08/17/111743_540x3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94764"/>
            <a:ext cx="2780823" cy="18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876" y="3596856"/>
            <a:ext cx="3038109" cy="3249232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92098"/>
            <a:ext cx="3600400" cy="324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>
            <a:hlinkClick r:id="rId6"/>
          </p:cNvPr>
          <p:cNvSpPr/>
          <p:nvPr/>
        </p:nvSpPr>
        <p:spPr>
          <a:xfrm>
            <a:off x="7092280" y="2213764"/>
            <a:ext cx="1872209" cy="79208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Homo Antecessor </a:t>
            </a:r>
            <a:r>
              <a:rPr lang="ca-ES" sz="1200" dirty="0" err="1">
                <a:solidFill>
                  <a:schemeClr val="bg1"/>
                </a:solidFill>
              </a:rPr>
              <a:t>Atapuerca</a:t>
            </a:r>
            <a:r>
              <a:rPr lang="ca-ES" sz="1200" dirty="0">
                <a:solidFill>
                  <a:schemeClr val="bg1"/>
                </a:solidFill>
              </a:rPr>
              <a:t> (1’15”)</a:t>
            </a:r>
          </a:p>
        </p:txBody>
      </p:sp>
    </p:spTree>
    <p:extLst>
      <p:ext uri="{BB962C8B-B14F-4D97-AF65-F5344CB8AC3E}">
        <p14:creationId xmlns:p14="http://schemas.microsoft.com/office/powerpoint/2010/main" val="6072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3.1.-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Paleolític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6696743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Posteriorment tenim nombrosos jaciments amb restes de</a:t>
            </a:r>
            <a:r>
              <a:rPr lang="ca-ES" sz="1800" i="1" dirty="0"/>
              <a:t> Neandertal</a:t>
            </a:r>
            <a:r>
              <a:rPr lang="ca-ES" sz="1800" dirty="0"/>
              <a:t> (fa uns 60 000 anys) i de </a:t>
            </a:r>
            <a:r>
              <a:rPr lang="ca-ES" sz="1800" i="1" dirty="0" err="1"/>
              <a:t>Sapiens</a:t>
            </a:r>
            <a:r>
              <a:rPr lang="ca-ES" sz="1800" dirty="0"/>
              <a:t> (des de fa 40 000 anys)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3" y="1340768"/>
            <a:ext cx="6192688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 l’última etapa del Paleolític destaquen les pintures rupestres de la zona cantàbrica, sent les </a:t>
            </a:r>
            <a:r>
              <a:rPr lang="ca-ES" sz="1800" dirty="0" err="1"/>
              <a:t>d’Altamira</a:t>
            </a:r>
            <a:r>
              <a:rPr lang="ca-ES" sz="1800" dirty="0"/>
              <a:t> les més conegudes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personal.iesvegadelturia.es/jvaltuena/Evolucion/m6/m6_u1_images/m6_u1_f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2664296" cy="15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380312" y="2636912"/>
            <a:ext cx="1584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>
                <a:solidFill>
                  <a:srgbClr val="F8F8F8"/>
                </a:solidFill>
              </a:rPr>
              <a:t>NEANDERTALS</a:t>
            </a: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3" y="1978126"/>
            <a:ext cx="1928688" cy="245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 descr="H Neanderthal NIÑ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78126"/>
            <a:ext cx="2873918" cy="24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9" y="4447827"/>
            <a:ext cx="1924651" cy="238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01" y="4437112"/>
            <a:ext cx="2422741" cy="242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img01.quesabesde.com/media/img/noti/0049/nomada_altamira1_20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75" y="4536832"/>
            <a:ext cx="3458060" cy="22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allosina.com/wp-content/uploads/2012/09/Cueva-de-Tito-Bustill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62" y="2934846"/>
            <a:ext cx="3048273" cy="15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9"/>
          </p:cNvPr>
          <p:cNvSpPr/>
          <p:nvPr/>
        </p:nvSpPr>
        <p:spPr>
          <a:xfrm>
            <a:off x="5037423" y="2060848"/>
            <a:ext cx="1334778" cy="82228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Art rupestre </a:t>
            </a:r>
            <a:r>
              <a:rPr lang="ca-ES" sz="1200" dirty="0" err="1">
                <a:solidFill>
                  <a:schemeClr val="bg1"/>
                </a:solidFill>
              </a:rPr>
              <a:t>Pen</a:t>
            </a:r>
            <a:r>
              <a:rPr lang="ca-ES" sz="1200" dirty="0">
                <a:solidFill>
                  <a:schemeClr val="bg1"/>
                </a:solidFill>
              </a:rPr>
              <a:t>. Ibèrica (fins 4’20”)</a:t>
            </a:r>
          </a:p>
        </p:txBody>
      </p:sp>
    </p:spTree>
    <p:extLst>
      <p:ext uri="{BB962C8B-B14F-4D97-AF65-F5344CB8AC3E}">
        <p14:creationId xmlns:p14="http://schemas.microsoft.com/office/powerpoint/2010/main" val="220793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3.2.-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El Neolític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5544615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El Neolític arriba a la península Ibèrica pel Mediterrani cap al 5000 aC, amb jaciments que ja tenen ceràmica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upload.wikimedia.org/wikipedia/commons/8/81/Cardial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3192289" cy="200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62" y="2636912"/>
            <a:ext cx="2782427" cy="3102669"/>
          </a:xfrm>
          <a:prstGeom prst="rect">
            <a:avLst/>
          </a:prstGeom>
        </p:spPr>
      </p:pic>
      <p:pic>
        <p:nvPicPr>
          <p:cNvPr id="4100" name="Picture 4" descr="http://www.tirig.es/files111/u4/valltorta-i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39521"/>
            <a:ext cx="2472209" cy="165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xn--espaaescultura-tnb.es/export/sites/cultura/multimedia/galerias/monumentos/o_cueva_caballos_barranco_valltorta_tirig_t1200579.jpg_13069730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" y="3927668"/>
            <a:ext cx="2673950" cy="14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hidromiel.net/sites/default/files/images/covaaranya_hidrom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25" y="2622135"/>
            <a:ext cx="3253901" cy="375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8" y="5441101"/>
            <a:ext cx="1423934" cy="13907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47180" y="5187185"/>
            <a:ext cx="10178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VALLTORTA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531542" y="5949280"/>
            <a:ext cx="1120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ABRIC I DE </a:t>
            </a:r>
          </a:p>
          <a:p>
            <a:r>
              <a:rPr lang="ca-ES" sz="1000" dirty="0"/>
              <a:t>LA XIVANA (ALFARP)</a:t>
            </a:r>
          </a:p>
        </p:txBody>
      </p:sp>
      <p:sp>
        <p:nvSpPr>
          <p:cNvPr id="14" name="Elipse 13">
            <a:hlinkClick r:id="rId8"/>
          </p:cNvPr>
          <p:cNvSpPr/>
          <p:nvPr/>
        </p:nvSpPr>
        <p:spPr>
          <a:xfrm>
            <a:off x="6905886" y="5818872"/>
            <a:ext cx="1626554" cy="82228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Art rupestre </a:t>
            </a:r>
            <a:r>
              <a:rPr lang="ca-ES" sz="1200" dirty="0" err="1">
                <a:solidFill>
                  <a:schemeClr val="bg1"/>
                </a:solidFill>
              </a:rPr>
              <a:t>Pen</a:t>
            </a:r>
            <a:r>
              <a:rPr lang="ca-ES" sz="1200" dirty="0">
                <a:solidFill>
                  <a:schemeClr val="bg1"/>
                </a:solidFill>
              </a:rPr>
              <a:t>. Ibèrica (des de 4’20”)</a:t>
            </a:r>
          </a:p>
        </p:txBody>
      </p:sp>
    </p:spTree>
    <p:extLst>
      <p:ext uri="{BB962C8B-B14F-4D97-AF65-F5344CB8AC3E}">
        <p14:creationId xmlns:p14="http://schemas.microsoft.com/office/powerpoint/2010/main" val="41890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8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3.3.- </a:t>
            </a:r>
            <a:r>
              <a:rPr lang="ca-ES" altLang="ca-ES" sz="2400" u="sng" kern="0" dirty="0">
                <a:solidFill>
                  <a:schemeClr val="bg1"/>
                </a:solidFill>
                <a:latin typeface="Times New Roman" pitchFamily="18" charset="0"/>
              </a:rPr>
              <a:t>L’Edat dels Metalls</a:t>
            </a:r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07505" y="692696"/>
            <a:ext cx="8928992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Des del 3000 aC trobem jaciments amb metalls i </a:t>
            </a:r>
            <a:r>
              <a:rPr lang="ca-ES" sz="1800" dirty="0" err="1"/>
              <a:t>megalitisme</a:t>
            </a:r>
            <a:r>
              <a:rPr lang="ca-ES" sz="1800" dirty="0"/>
              <a:t> com les cultures de Los </a:t>
            </a:r>
            <a:r>
              <a:rPr lang="ca-ES" sz="1800" dirty="0" err="1"/>
              <a:t>Millares</a:t>
            </a:r>
            <a:r>
              <a:rPr lang="ca-ES" sz="1800" dirty="0"/>
              <a:t> (Edat del Coure) o El </a:t>
            </a:r>
            <a:r>
              <a:rPr lang="ca-ES" sz="1800" dirty="0" err="1"/>
              <a:t>Argar</a:t>
            </a:r>
            <a:r>
              <a:rPr lang="ca-ES" sz="1800" dirty="0"/>
              <a:t> (Edat del Bronze), les dues al voltant de la zona d’Almeria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340768"/>
            <a:ext cx="8712968" cy="57606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metal·lúrgia del ferro arriba ja després del 1000 aC i pels Pirineus (els celtes que venien d’Europa Central) i el Mediterrani (fenicis, grecs i cartaginesos, utilitzant ja l’escriptura)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elargar.com/export/sites/elargar/caracterizacion/Asentamientos/img/ViviendasYTalleres.JPG_16561363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20789"/>
            <a:ext cx="3429000" cy="22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estung Los Milla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0" y="2020955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redjaen.es/francis/paginas/47966/lm1008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968" y="1991006"/>
            <a:ext cx="3368655" cy="23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map COLONIZ E IND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913845"/>
            <a:ext cx="2808312" cy="282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6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692696"/>
            <a:ext cx="4968551" cy="35479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ordenar els segles de més antic a més modern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 doblada 3"/>
          <p:cNvSpPr/>
          <p:nvPr/>
        </p:nvSpPr>
        <p:spPr>
          <a:xfrm flipV="1">
            <a:off x="539552" y="1052736"/>
            <a:ext cx="216024" cy="28657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5838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755576" y="1105809"/>
            <a:ext cx="5544616" cy="306967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1. Posem els segles abans de Crist (aC) de major a menor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echa doblada 5"/>
          <p:cNvSpPr/>
          <p:nvPr/>
        </p:nvSpPr>
        <p:spPr>
          <a:xfrm flipV="1">
            <a:off x="323528" y="1052736"/>
            <a:ext cx="432048" cy="63044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0"/>
            </a:avLst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755576" y="1457591"/>
            <a:ext cx="5760640" cy="31522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2. Posem els segles després de Crist (dC) de menor a major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55576" y="2082334"/>
            <a:ext cx="691276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a-ES" dirty="0"/>
              <a:t>Ordena: XVII dC, VIII aC,  III dC, XIX aC, XIV aC, I dC, XXXII aC, IX </a:t>
            </a:r>
            <a:r>
              <a:rPr lang="ca-ES" dirty="0" err="1"/>
              <a:t>dC.</a:t>
            </a:r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755576" y="2708920"/>
            <a:ext cx="936104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Solució: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63688" y="2708920"/>
            <a:ext cx="1080120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XXXII aC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926450" y="2718886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XIX aC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996617" y="2708920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XIV aC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066784" y="2718886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VIII aC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835696" y="3142815"/>
            <a:ext cx="1007430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 dC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2921133" y="3142815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III dC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996617" y="3142815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IX dC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086690" y="3142572"/>
            <a:ext cx="99747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XVII dC</a:t>
            </a:r>
          </a:p>
        </p:txBody>
      </p:sp>
    </p:spTree>
    <p:extLst>
      <p:ext uri="{BB962C8B-B14F-4D97-AF65-F5344CB8AC3E}">
        <p14:creationId xmlns:p14="http://schemas.microsoft.com/office/powerpoint/2010/main" val="12052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8640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3.- LA PREHISTÒRIA A LA PENÍNSULA </a:t>
            </a:r>
          </a:p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IBÈRICA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9513" y="1002214"/>
            <a:ext cx="40073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A partir del mapa, respon:</a:t>
            </a:r>
          </a:p>
          <a:p>
            <a:pPr marL="342900" indent="-342900">
              <a:buAutoNum type="alphaLcParenR"/>
            </a:pPr>
            <a:r>
              <a:rPr lang="ca-ES" dirty="0"/>
              <a:t>Quin títol li posaries al mapa (tema)?</a:t>
            </a:r>
          </a:p>
          <a:p>
            <a:r>
              <a:rPr lang="ca-ES" dirty="0"/>
              <a:t>b) Què és la llegenda?</a:t>
            </a:r>
          </a:p>
          <a:p>
            <a:endParaRPr lang="ca-ES" dirty="0"/>
          </a:p>
          <a:p>
            <a:r>
              <a:rPr lang="ca-ES" dirty="0"/>
              <a:t>c) Digues el nom de cinc jaciments paleolítics i cinc de pintura cantàbrica.</a:t>
            </a:r>
          </a:p>
          <a:p>
            <a:endParaRPr lang="ca-ES" dirty="0"/>
          </a:p>
          <a:p>
            <a:r>
              <a:rPr lang="ca-ES" dirty="0"/>
              <a:t>d) En quines zones de la península trobem jaciments neolítics? Quan i com arriba el Neolític a la península Ibèrica? Digues tres llocs on s’ha trobat pintura d’estil llevantí.</a:t>
            </a:r>
          </a:p>
          <a:p>
            <a:endParaRPr lang="ca-ES" dirty="0"/>
          </a:p>
          <a:p>
            <a:r>
              <a:rPr lang="ca-ES" dirty="0"/>
              <a:t>f) On es localitzen les cultures de Los </a:t>
            </a:r>
            <a:r>
              <a:rPr lang="ca-ES" dirty="0" err="1"/>
              <a:t>Millares</a:t>
            </a:r>
            <a:r>
              <a:rPr lang="ca-ES" dirty="0"/>
              <a:t>, talaiòtica i El </a:t>
            </a:r>
            <a:r>
              <a:rPr lang="ca-ES" dirty="0" err="1"/>
              <a:t>Argar</a:t>
            </a:r>
            <a:r>
              <a:rPr lang="ca-ES" dirty="0"/>
              <a:t> (</a:t>
            </a:r>
            <a:r>
              <a:rPr lang="ca-ES" dirty="0" err="1"/>
              <a:t>almeriense</a:t>
            </a:r>
            <a:r>
              <a:rPr lang="ca-ES" dirty="0"/>
              <a:t>) i talaiòtica? De quina època són? Digues cinc jaciments megalítics.</a:t>
            </a:r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4186856" y="1412776"/>
            <a:ext cx="4921648" cy="36349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9512" y="5898758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Quan podem dir que s’acaba la prehistòria a la península Ibèrica? Per què?</a:t>
            </a:r>
          </a:p>
        </p:txBody>
      </p:sp>
    </p:spTree>
    <p:extLst>
      <p:ext uri="{BB962C8B-B14F-4D97-AF65-F5344CB8AC3E}">
        <p14:creationId xmlns:p14="http://schemas.microsoft.com/office/powerpoint/2010/main" val="13018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28993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548680"/>
            <a:ext cx="8856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Vocabulari: </a:t>
            </a:r>
          </a:p>
          <a:p>
            <a:r>
              <a:rPr lang="ca-ES" dirty="0"/>
              <a:t>a) Hominització: </a:t>
            </a:r>
          </a:p>
          <a:p>
            <a:endParaRPr lang="ca-ES" dirty="0"/>
          </a:p>
          <a:p>
            <a:r>
              <a:rPr lang="ca-ES" dirty="0"/>
              <a:t>b) Depredador: </a:t>
            </a:r>
          </a:p>
          <a:p>
            <a:endParaRPr lang="ca-ES" dirty="0"/>
          </a:p>
          <a:p>
            <a:r>
              <a:rPr lang="ca-ES" dirty="0"/>
              <a:t>c) Nòmada: </a:t>
            </a:r>
          </a:p>
          <a:p>
            <a:endParaRPr lang="ca-ES" dirty="0"/>
          </a:p>
          <a:p>
            <a:r>
              <a:rPr lang="ca-ES" dirty="0"/>
              <a:t>d) Sedentari: </a:t>
            </a:r>
          </a:p>
          <a:p>
            <a:endParaRPr lang="ca-ES" dirty="0"/>
          </a:p>
          <a:p>
            <a:r>
              <a:rPr lang="ca-ES" dirty="0"/>
              <a:t>e) Paleolític: </a:t>
            </a:r>
          </a:p>
          <a:p>
            <a:endParaRPr lang="ca-ES" dirty="0"/>
          </a:p>
          <a:p>
            <a:r>
              <a:rPr lang="ca-ES" dirty="0"/>
              <a:t>f) Neolític: </a:t>
            </a:r>
          </a:p>
          <a:p>
            <a:endParaRPr lang="ca-ES" dirty="0"/>
          </a:p>
          <a:p>
            <a:r>
              <a:rPr lang="ca-ES" dirty="0"/>
              <a:t>g) Edat dels Metalls: </a:t>
            </a:r>
          </a:p>
          <a:p>
            <a:endParaRPr lang="ca-ES" dirty="0"/>
          </a:p>
          <a:p>
            <a:r>
              <a:rPr lang="ca-ES" dirty="0"/>
              <a:t>h) Agricultura: </a:t>
            </a:r>
          </a:p>
          <a:p>
            <a:endParaRPr lang="ca-ES" dirty="0"/>
          </a:p>
          <a:p>
            <a:r>
              <a:rPr lang="ca-ES" dirty="0"/>
              <a:t>i) Ramaderia: </a:t>
            </a:r>
          </a:p>
          <a:p>
            <a:endParaRPr lang="ca-ES" dirty="0"/>
          </a:p>
          <a:p>
            <a:r>
              <a:rPr lang="ca-ES" dirty="0"/>
              <a:t>j) Megàlit:</a:t>
            </a:r>
          </a:p>
          <a:p>
            <a:r>
              <a:rPr lang="ca-E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854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07504" y="116632"/>
            <a:ext cx="8928993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DE SÍNTESI.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4" y="548680"/>
            <a:ext cx="46085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</a:t>
            </a:r>
            <a:r>
              <a:rPr lang="ca-ES"/>
              <a:t>.- Llegeix  </a:t>
            </a:r>
            <a:r>
              <a:rPr lang="ca-ES" dirty="0"/>
              <a:t>el text i respon les preguntes:</a:t>
            </a:r>
          </a:p>
          <a:p>
            <a:pPr marL="342900" indent="-342900">
              <a:buAutoNum type="alphaLcParenR"/>
            </a:pPr>
            <a:r>
              <a:rPr lang="ca-ES" dirty="0"/>
              <a:t>Qui ha escrit el text? De quin llibre s’ha tret?</a:t>
            </a:r>
          </a:p>
          <a:p>
            <a:r>
              <a:rPr lang="ca-ES" dirty="0"/>
              <a:t>b) Quin títol li posaries (tema)?</a:t>
            </a:r>
          </a:p>
          <a:p>
            <a:r>
              <a:rPr lang="ca-ES" dirty="0"/>
              <a:t>c) Què volen dir les paraules </a:t>
            </a:r>
            <a:r>
              <a:rPr lang="ca-ES" i="1" dirty="0"/>
              <a:t>clan</a:t>
            </a:r>
            <a:r>
              <a:rPr lang="ca-ES" dirty="0"/>
              <a:t>, </a:t>
            </a:r>
            <a:r>
              <a:rPr lang="ca-ES" i="1" dirty="0"/>
              <a:t>cingle</a:t>
            </a:r>
            <a:r>
              <a:rPr lang="ca-ES" dirty="0"/>
              <a:t> i </a:t>
            </a:r>
            <a:r>
              <a:rPr lang="ca-ES" i="1" dirty="0"/>
              <a:t>avinguda</a:t>
            </a:r>
            <a:r>
              <a:rPr lang="ca-ES" dirty="0"/>
              <a:t>?</a:t>
            </a:r>
          </a:p>
          <a:p>
            <a:r>
              <a:rPr lang="ca-ES" dirty="0"/>
              <a:t>d) En quina època de l’any es situa l’acció?</a:t>
            </a:r>
          </a:p>
          <a:p>
            <a:r>
              <a:rPr lang="ca-ES" dirty="0"/>
              <a:t>e) De què s’alimenten? Com ho aconsegueixen?</a:t>
            </a:r>
          </a:p>
          <a:p>
            <a:r>
              <a:rPr lang="ca-ES" dirty="0"/>
              <a:t>f) On volen anar? Per a què? </a:t>
            </a:r>
          </a:p>
          <a:p>
            <a:r>
              <a:rPr lang="ca-ES" dirty="0"/>
              <a:t>g) Què volia aconseguir </a:t>
            </a:r>
            <a:r>
              <a:rPr lang="ca-ES" dirty="0" err="1"/>
              <a:t>Droog</a:t>
            </a:r>
            <a:r>
              <a:rPr lang="ca-ES" dirty="0"/>
              <a:t>? Per a què?</a:t>
            </a:r>
          </a:p>
          <a:p>
            <a:r>
              <a:rPr lang="ca-ES" dirty="0"/>
              <a:t>h) Són nòmades o sedentaris? Com ho saps?</a:t>
            </a:r>
          </a:p>
          <a:p>
            <a:r>
              <a:rPr lang="ca-ES" dirty="0"/>
              <a:t>i) En quina època de la prehistòria està ambientada aquesta història? Per què? </a:t>
            </a:r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16016" y="908720"/>
            <a:ext cx="4248472" cy="5328592"/>
          </a:xfrm>
          <a:prstGeom prst="rect">
            <a:avLst/>
          </a:prstGeom>
        </p:spPr>
      </p:pic>
      <p:pic>
        <p:nvPicPr>
          <p:cNvPr id="17410" name="Picture 2" descr="http://cloud1.todocoleccion.net/libros-segunda-mano-literatura/tc/2015/03/27/18/48574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54" y="3341629"/>
            <a:ext cx="2143086" cy="33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4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/>
          <p:cNvSpPr/>
          <p:nvPr/>
        </p:nvSpPr>
        <p:spPr>
          <a:xfrm>
            <a:off x="147322" y="1196752"/>
            <a:ext cx="2304255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dir a quin segle </a:t>
            </a:r>
          </a:p>
          <a:p>
            <a:pPr algn="ctr"/>
            <a:r>
              <a:rPr lang="ca-ES" sz="1800" dirty="0"/>
              <a:t>correspon un any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cxnSp>
        <p:nvCxnSpPr>
          <p:cNvPr id="4" name="4 Conector angular"/>
          <p:cNvCxnSpPr>
            <a:stCxn id="2" idx="3"/>
            <a:endCxn id="7" idx="1"/>
          </p:cNvCxnSpPr>
          <p:nvPr/>
        </p:nvCxnSpPr>
        <p:spPr bwMode="auto">
          <a:xfrm flipV="1">
            <a:off x="2451577" y="831055"/>
            <a:ext cx="248214" cy="68973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15 Rectángulo"/>
          <p:cNvSpPr/>
          <p:nvPr/>
        </p:nvSpPr>
        <p:spPr>
          <a:xfrm>
            <a:off x="2699791" y="681382"/>
            <a:ext cx="3240361" cy="29934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1. Tapem les dues últimes xifres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83568" y="2852936"/>
            <a:ext cx="648072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1423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971600" y="2852936"/>
            <a:ext cx="216024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3568" y="3450486"/>
            <a:ext cx="50405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300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899592" y="3450486"/>
            <a:ext cx="216024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cxnSp>
        <p:nvCxnSpPr>
          <p:cNvPr id="17" name="4 Conector angular"/>
          <p:cNvCxnSpPr>
            <a:stCxn id="2" idx="3"/>
            <a:endCxn id="20" idx="1"/>
          </p:cNvCxnSpPr>
          <p:nvPr/>
        </p:nvCxnSpPr>
        <p:spPr bwMode="auto">
          <a:xfrm flipV="1">
            <a:off x="2451577" y="1443123"/>
            <a:ext cx="248215" cy="7766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15 Rectángulo"/>
          <p:cNvSpPr/>
          <p:nvPr/>
        </p:nvSpPr>
        <p:spPr>
          <a:xfrm>
            <a:off x="2699792" y="1041422"/>
            <a:ext cx="5040560" cy="80340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2a. Si les dues últimes xifres eren dos zeros, el segle correspon amb la xifra que ens queda, però l’hem d’expressar en números romans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lecha derecha 25"/>
          <p:cNvSpPr/>
          <p:nvPr/>
        </p:nvSpPr>
        <p:spPr>
          <a:xfrm>
            <a:off x="1403648" y="2924944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223219" y="2865390"/>
            <a:ext cx="720080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14 + 1</a:t>
            </a:r>
          </a:p>
        </p:txBody>
      </p:sp>
      <p:sp>
        <p:nvSpPr>
          <p:cNvPr id="28" name="Flecha derecha 27"/>
          <p:cNvSpPr/>
          <p:nvPr/>
        </p:nvSpPr>
        <p:spPr>
          <a:xfrm>
            <a:off x="2987824" y="2924944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779912" y="2874422"/>
            <a:ext cx="50405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XV</a:t>
            </a:r>
          </a:p>
        </p:txBody>
      </p:sp>
      <p:cxnSp>
        <p:nvCxnSpPr>
          <p:cNvPr id="30" name="4 Conector angular"/>
          <p:cNvCxnSpPr>
            <a:stCxn id="2" idx="3"/>
            <a:endCxn id="33" idx="1"/>
          </p:cNvCxnSpPr>
          <p:nvPr/>
        </p:nvCxnSpPr>
        <p:spPr bwMode="auto">
          <a:xfrm>
            <a:off x="2451577" y="1520788"/>
            <a:ext cx="248215" cy="78643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15 Rectángulo"/>
          <p:cNvSpPr/>
          <p:nvPr/>
        </p:nvSpPr>
        <p:spPr>
          <a:xfrm>
            <a:off x="2699792" y="1905518"/>
            <a:ext cx="4680520" cy="80340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2b. Si les dues últimes xifres no eren dos zeros, sumarem 1 a la xifra que ens queda i posarem el resultat en números romans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lecha derecha 35"/>
          <p:cNvSpPr/>
          <p:nvPr/>
        </p:nvSpPr>
        <p:spPr>
          <a:xfrm>
            <a:off x="1403648" y="3522494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2195736" y="3450486"/>
            <a:ext cx="288032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3</a:t>
            </a:r>
          </a:p>
        </p:txBody>
      </p:sp>
      <p:sp>
        <p:nvSpPr>
          <p:cNvPr id="38" name="Flecha derecha 37"/>
          <p:cNvSpPr/>
          <p:nvPr/>
        </p:nvSpPr>
        <p:spPr>
          <a:xfrm>
            <a:off x="2627784" y="3522494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3455876" y="3450486"/>
            <a:ext cx="50405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III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683568" y="3954542"/>
            <a:ext cx="50405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21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827584" y="3954542"/>
            <a:ext cx="216024" cy="3385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42" name="Flecha derecha 41"/>
          <p:cNvSpPr/>
          <p:nvPr/>
        </p:nvSpPr>
        <p:spPr>
          <a:xfrm>
            <a:off x="1403648" y="4026550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2211614" y="3954542"/>
            <a:ext cx="731685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0 + 1</a:t>
            </a:r>
          </a:p>
        </p:txBody>
      </p:sp>
      <p:sp>
        <p:nvSpPr>
          <p:cNvPr id="44" name="Flecha derecha 43"/>
          <p:cNvSpPr/>
          <p:nvPr/>
        </p:nvSpPr>
        <p:spPr>
          <a:xfrm>
            <a:off x="3095836" y="4026550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3946070" y="3954542"/>
            <a:ext cx="50405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9479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47322" y="1196752"/>
            <a:ext cx="2304255" cy="648072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Com dir quins anys comprèn un segle </a:t>
            </a:r>
          </a:p>
        </p:txBody>
      </p:sp>
      <p:cxnSp>
        <p:nvCxnSpPr>
          <p:cNvPr id="4" name="4 Conector angular"/>
          <p:cNvCxnSpPr>
            <a:stCxn id="3" idx="3"/>
            <a:endCxn id="6" idx="1"/>
          </p:cNvCxnSpPr>
          <p:nvPr/>
        </p:nvCxnSpPr>
        <p:spPr bwMode="auto">
          <a:xfrm flipV="1">
            <a:off x="2451577" y="1119087"/>
            <a:ext cx="248214" cy="40170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15 Rectángulo"/>
          <p:cNvSpPr/>
          <p:nvPr/>
        </p:nvSpPr>
        <p:spPr>
          <a:xfrm>
            <a:off x="2699791" y="681382"/>
            <a:ext cx="5328593" cy="87541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Si el segle és abans de Crist (aC), afegim dos zeros al número de segle per a tenir l’any d’inici i restem 99 per a saber l’any de finalització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3568" y="2780928"/>
            <a:ext cx="79208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XII aC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83568" y="3927218"/>
            <a:ext cx="79208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IX dC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819600" y="2580552"/>
            <a:ext cx="151216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Any inici: 1200</a:t>
            </a:r>
          </a:p>
        </p:txBody>
      </p:sp>
      <p:cxnSp>
        <p:nvCxnSpPr>
          <p:cNvPr id="16" name="4 Conector angular"/>
          <p:cNvCxnSpPr>
            <a:stCxn id="11" idx="3"/>
            <a:endCxn id="14" idx="1"/>
          </p:cNvCxnSpPr>
          <p:nvPr/>
        </p:nvCxnSpPr>
        <p:spPr bwMode="auto">
          <a:xfrm flipV="1">
            <a:off x="1475656" y="2749829"/>
            <a:ext cx="343944" cy="20037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4 Conector angular"/>
          <p:cNvCxnSpPr>
            <a:stCxn id="11" idx="3"/>
            <a:endCxn id="23" idx="1"/>
          </p:cNvCxnSpPr>
          <p:nvPr/>
        </p:nvCxnSpPr>
        <p:spPr bwMode="auto">
          <a:xfrm>
            <a:off x="1475656" y="2950205"/>
            <a:ext cx="343944" cy="24128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CuadroTexto 22"/>
          <p:cNvSpPr txBox="1"/>
          <p:nvPr/>
        </p:nvSpPr>
        <p:spPr>
          <a:xfrm>
            <a:off x="1819600" y="3022213"/>
            <a:ext cx="1944216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Any final: 1200 - 99</a:t>
            </a:r>
          </a:p>
        </p:txBody>
      </p:sp>
      <p:sp>
        <p:nvSpPr>
          <p:cNvPr id="26" name="Flecha derecha 25"/>
          <p:cNvSpPr/>
          <p:nvPr/>
        </p:nvSpPr>
        <p:spPr>
          <a:xfrm>
            <a:off x="3851921" y="3106851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4691618" y="3034843"/>
            <a:ext cx="720080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1101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547412" y="2852936"/>
            <a:ext cx="226494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Resultat: 1200 - 1101 aC</a:t>
            </a:r>
          </a:p>
        </p:txBody>
      </p:sp>
      <p:cxnSp>
        <p:nvCxnSpPr>
          <p:cNvPr id="29" name="4 Conector angular"/>
          <p:cNvCxnSpPr>
            <a:stCxn id="3" idx="3"/>
            <a:endCxn id="32" idx="1"/>
          </p:cNvCxnSpPr>
          <p:nvPr/>
        </p:nvCxnSpPr>
        <p:spPr bwMode="auto">
          <a:xfrm>
            <a:off x="2451577" y="1520788"/>
            <a:ext cx="248214" cy="53541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15 Rectángulo"/>
          <p:cNvSpPr/>
          <p:nvPr/>
        </p:nvSpPr>
        <p:spPr>
          <a:xfrm>
            <a:off x="2699791" y="1618498"/>
            <a:ext cx="5328593" cy="87541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Si el segle és després de Crist (dC), afegim dos zeros per a saber l’any de finalització del segle i restem 99 per a saber l’any d’inici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4 Conector angular"/>
          <p:cNvCxnSpPr>
            <a:stCxn id="12" idx="3"/>
            <a:endCxn id="36" idx="1"/>
          </p:cNvCxnSpPr>
          <p:nvPr/>
        </p:nvCxnSpPr>
        <p:spPr bwMode="auto">
          <a:xfrm>
            <a:off x="1475656" y="4096495"/>
            <a:ext cx="357686" cy="253916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CuadroTexto 35"/>
          <p:cNvSpPr txBox="1"/>
          <p:nvPr/>
        </p:nvSpPr>
        <p:spPr>
          <a:xfrm>
            <a:off x="1833342" y="4181134"/>
            <a:ext cx="1442514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Any final: 900</a:t>
            </a:r>
          </a:p>
        </p:txBody>
      </p:sp>
      <p:cxnSp>
        <p:nvCxnSpPr>
          <p:cNvPr id="39" name="4 Conector angular"/>
          <p:cNvCxnSpPr>
            <a:stCxn id="12" idx="3"/>
            <a:endCxn id="42" idx="1"/>
          </p:cNvCxnSpPr>
          <p:nvPr/>
        </p:nvCxnSpPr>
        <p:spPr bwMode="auto">
          <a:xfrm flipV="1">
            <a:off x="1475656" y="3842580"/>
            <a:ext cx="357686" cy="25391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CuadroTexto 41"/>
          <p:cNvSpPr txBox="1"/>
          <p:nvPr/>
        </p:nvSpPr>
        <p:spPr>
          <a:xfrm>
            <a:off x="1833342" y="3673303"/>
            <a:ext cx="1930474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Any inici: 900 - 99 </a:t>
            </a:r>
          </a:p>
        </p:txBody>
      </p:sp>
      <p:sp>
        <p:nvSpPr>
          <p:cNvPr id="52" name="Flecha derecha 51"/>
          <p:cNvSpPr/>
          <p:nvPr/>
        </p:nvSpPr>
        <p:spPr>
          <a:xfrm>
            <a:off x="3851921" y="3745311"/>
            <a:ext cx="720080" cy="194538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 dirty="0">
              <a:solidFill>
                <a:schemeClr val="bg1"/>
              </a:solidFill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4719489" y="3673303"/>
            <a:ext cx="692209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801</a:t>
            </a:r>
          </a:p>
        </p:txBody>
      </p:sp>
      <p:sp>
        <p:nvSpPr>
          <p:cNvPr id="54" name="CuadroTexto 53"/>
          <p:cNvSpPr txBox="1"/>
          <p:nvPr/>
        </p:nvSpPr>
        <p:spPr>
          <a:xfrm>
            <a:off x="5580112" y="3882534"/>
            <a:ext cx="2264948" cy="338554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ca-ES" dirty="0"/>
              <a:t>Resultat: 801 - 900 dC</a:t>
            </a:r>
          </a:p>
        </p:txBody>
      </p:sp>
    </p:spTree>
    <p:extLst>
      <p:ext uri="{BB962C8B-B14F-4D97-AF65-F5344CB8AC3E}">
        <p14:creationId xmlns:p14="http://schemas.microsoft.com/office/powerpoint/2010/main" val="6209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1" grpId="0" animBg="1"/>
      <p:bldP spid="12" grpId="0" animBg="1"/>
      <p:bldP spid="14" grpId="0" animBg="1"/>
      <p:bldP spid="23" grpId="0" animBg="1"/>
      <p:bldP spid="26" grpId="0" animBg="1"/>
      <p:bldP spid="27" grpId="0" animBg="1"/>
      <p:bldP spid="28" grpId="0" animBg="1"/>
      <p:bldP spid="32" grpId="0" animBg="1"/>
      <p:bldP spid="36" grpId="0" animBg="1"/>
      <p:bldP spid="42" grpId="0" animBg="1"/>
      <p:bldP spid="52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3 Rectángulo"/>
          <p:cNvSpPr/>
          <p:nvPr/>
        </p:nvSpPr>
        <p:spPr>
          <a:xfrm>
            <a:off x="179513" y="2060848"/>
            <a:ext cx="2336446" cy="936104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La història es divideix en cinc grans etapes històriques</a:t>
            </a:r>
          </a:p>
        </p:txBody>
      </p:sp>
      <p:cxnSp>
        <p:nvCxnSpPr>
          <p:cNvPr id="4" name="4 Conector angular"/>
          <p:cNvCxnSpPr>
            <a:stCxn id="3" idx="3"/>
            <a:endCxn id="7" idx="1"/>
          </p:cNvCxnSpPr>
          <p:nvPr/>
        </p:nvCxnSpPr>
        <p:spPr bwMode="auto">
          <a:xfrm flipV="1">
            <a:off x="2515959" y="1137089"/>
            <a:ext cx="327850" cy="1391811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15 Rectángulo"/>
          <p:cNvSpPr/>
          <p:nvPr/>
        </p:nvSpPr>
        <p:spPr>
          <a:xfrm>
            <a:off x="2843809" y="717386"/>
            <a:ext cx="5616623" cy="83940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1a. </a:t>
            </a:r>
            <a:r>
              <a:rPr lang="ca-ES" sz="1800" u="sng" dirty="0"/>
              <a:t>Prehistòria</a:t>
            </a:r>
            <a:r>
              <a:rPr lang="ca-ES" sz="1800" dirty="0"/>
              <a:t>: és la que va des de l’aparició dels primers humans (fa uns 2’5 milions d’anys) fins la invenció de l’escriptura (3500 aC)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4 Conector angular"/>
          <p:cNvCxnSpPr>
            <a:stCxn id="3" idx="3"/>
            <a:endCxn id="17" idx="1"/>
          </p:cNvCxnSpPr>
          <p:nvPr/>
        </p:nvCxnSpPr>
        <p:spPr bwMode="auto">
          <a:xfrm flipV="1">
            <a:off x="2515959" y="2066505"/>
            <a:ext cx="327849" cy="46239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15 Rectángulo"/>
          <p:cNvSpPr/>
          <p:nvPr/>
        </p:nvSpPr>
        <p:spPr>
          <a:xfrm>
            <a:off x="2843808" y="1628800"/>
            <a:ext cx="4968552" cy="87541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2a. </a:t>
            </a:r>
            <a:r>
              <a:rPr lang="ca-ES" sz="1800" u="sng" dirty="0"/>
              <a:t>Edat Antiga</a:t>
            </a:r>
            <a:r>
              <a:rPr lang="ca-ES" sz="1800" dirty="0"/>
              <a:t>: és la que va des de l’aparició de l’escriptura (3500 aC) fins la caiguda de l’Imperi Romà d’Occident (476 dC)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4 Conector angular"/>
          <p:cNvCxnSpPr>
            <a:stCxn id="3" idx="3"/>
            <a:endCxn id="24" idx="1"/>
          </p:cNvCxnSpPr>
          <p:nvPr/>
        </p:nvCxnSpPr>
        <p:spPr bwMode="auto">
          <a:xfrm>
            <a:off x="2515959" y="2528900"/>
            <a:ext cx="327849" cy="462395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15 Rectángulo"/>
          <p:cNvSpPr/>
          <p:nvPr/>
        </p:nvSpPr>
        <p:spPr>
          <a:xfrm>
            <a:off x="2843808" y="2553590"/>
            <a:ext cx="4968552" cy="87541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3a. </a:t>
            </a:r>
            <a:r>
              <a:rPr lang="ca-ES" sz="1800" u="sng" dirty="0"/>
              <a:t>Edat Mitjana</a:t>
            </a:r>
            <a:r>
              <a:rPr lang="ca-ES" sz="1800" dirty="0"/>
              <a:t>: és la que va des de la caiguda de l’Imperi Romà d’Occident (476 dC) fins el descobriment d’Amèrica (1492)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4 Conector angular"/>
          <p:cNvCxnSpPr>
            <a:stCxn id="3" idx="3"/>
            <a:endCxn id="29" idx="1"/>
          </p:cNvCxnSpPr>
          <p:nvPr/>
        </p:nvCxnSpPr>
        <p:spPr bwMode="auto">
          <a:xfrm>
            <a:off x="2515959" y="2528900"/>
            <a:ext cx="327849" cy="1254483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15 Rectángulo"/>
          <p:cNvSpPr/>
          <p:nvPr/>
        </p:nvSpPr>
        <p:spPr>
          <a:xfrm>
            <a:off x="2843808" y="3489694"/>
            <a:ext cx="4968552" cy="58737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4a. </a:t>
            </a:r>
            <a:r>
              <a:rPr lang="ca-ES" sz="1800" u="sng" dirty="0"/>
              <a:t>Edat Moderna</a:t>
            </a:r>
            <a:r>
              <a:rPr lang="ca-ES" sz="1800" dirty="0"/>
              <a:t>: és la que va del descobriment d’Amèrica (1492) a la Revolució Francesa (1789)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4 Conector angular"/>
          <p:cNvCxnSpPr>
            <a:stCxn id="3" idx="3"/>
            <a:endCxn id="35" idx="1"/>
          </p:cNvCxnSpPr>
          <p:nvPr/>
        </p:nvCxnSpPr>
        <p:spPr bwMode="auto">
          <a:xfrm>
            <a:off x="2515959" y="2528900"/>
            <a:ext cx="327849" cy="1913869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15 Rectángulo"/>
          <p:cNvSpPr/>
          <p:nvPr/>
        </p:nvSpPr>
        <p:spPr>
          <a:xfrm>
            <a:off x="2843808" y="4149080"/>
            <a:ext cx="4968552" cy="58737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800" dirty="0"/>
              <a:t>5a. </a:t>
            </a:r>
            <a:r>
              <a:rPr lang="ca-ES" sz="1800" u="sng" dirty="0"/>
              <a:t>Edat Contemporània</a:t>
            </a:r>
            <a:r>
              <a:rPr lang="ca-ES" sz="1800" dirty="0"/>
              <a:t>: és la que va des de la Revolució Francesa (1789) fins l’actualitat</a:t>
            </a:r>
            <a:endParaRPr lang="ca-E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clarionweb.es/5_curso/c_medio/cm514/tema14/ejecron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43450"/>
            <a:ext cx="79208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udreteflanders.com/imagenes/capitulos/14/gag-sofa-los-simpson-krusty-va-a-washington-temporada-14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93" y="1637248"/>
            <a:ext cx="1215161" cy="9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vignette4.wikia.nocookie.net/lossimpson/images/9/97/Gag_del_sof%C3%A1_LABF10.png/revision/latest?cb=20101207161539&amp;path-prefix=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1" y="555672"/>
            <a:ext cx="2464230" cy="138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3cf.recapguide.com/img/tv/117/17x18/The-Simpsons-Season-17-Episode-18-5-ec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697" y="3645024"/>
            <a:ext cx="1272807" cy="9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omenotaaqp.files.wordpress.com/2012/03/simpsons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93" y="2578026"/>
            <a:ext cx="1215161" cy="10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ar.cdn01.mundotkm.com/2015/12/Los-simps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5" y="3087952"/>
            <a:ext cx="2040161" cy="153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8"/>
          </p:cNvPr>
          <p:cNvSpPr/>
          <p:nvPr/>
        </p:nvSpPr>
        <p:spPr>
          <a:xfrm>
            <a:off x="8100392" y="5085184"/>
            <a:ext cx="985962" cy="792088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solidFill>
                  <a:schemeClr val="bg1"/>
                </a:solidFill>
              </a:rPr>
              <a:t>Vídeo Etapes Història</a:t>
            </a:r>
          </a:p>
        </p:txBody>
      </p:sp>
    </p:spTree>
    <p:extLst>
      <p:ext uri="{BB962C8B-B14F-4D97-AF65-F5344CB8AC3E}">
        <p14:creationId xmlns:p14="http://schemas.microsoft.com/office/powerpoint/2010/main" val="170965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7" grpId="0" animBg="1"/>
      <p:bldP spid="24" grpId="0" animBg="1"/>
      <p:bldP spid="29" grpId="0" animBg="1"/>
      <p:bldP spid="3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179513" y="116632"/>
            <a:ext cx="8784976" cy="43204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a-ES" altLang="ca-ES" sz="2400" kern="0" dirty="0">
                <a:solidFill>
                  <a:schemeClr val="bg1"/>
                </a:solidFill>
                <a:latin typeface="Times New Roman" pitchFamily="18" charset="0"/>
              </a:rPr>
              <a:t>Activitats punt 0.- LA HISTÒRIA I LA SEVA CRONOLOGIA.</a:t>
            </a:r>
            <a:endParaRPr lang="ca-ES" altLang="ca-ES" sz="2400" u="sng" kern="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3" y="64217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Què és per a tu la història? Per a què creus que serveix?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9512" y="1045284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Com podem saber què ha passat en el passat?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9511" y="1448394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Ordena els següents anys de més antic a més modern: 1037 dC, 1723 dC, 150 000 aC, 1723 aC, 2016 dC, 1 dC, 82 aC, 3144 aC, 299 aC, 623 </a:t>
            </a:r>
            <a:r>
              <a:rPr lang="ca-ES" dirty="0" err="1"/>
              <a:t>dC.</a:t>
            </a:r>
            <a:endParaRPr lang="ca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79510" y="2097725"/>
            <a:ext cx="8712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Ordena els següents segles de més antic a més modern: XIX aC, I dC, XXI dC, LXI aC, I aC, IV dC, XIV aC, VIII dC, X dC, VI aC.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509" y="2706778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5.- Digues a quin segle corresponen els anys de l’activitat 3.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82034" y="3104205"/>
            <a:ext cx="8712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6.- Digues de quin any a quin any van els segles de l’activitat 4.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79509" y="3486067"/>
            <a:ext cx="8712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7.- Relaciona:</a:t>
            </a:r>
          </a:p>
          <a:p>
            <a:endParaRPr lang="ca-ES" dirty="0"/>
          </a:p>
          <a:p>
            <a:r>
              <a:rPr lang="ca-ES" dirty="0"/>
              <a:t>Edat Mitjana					476 dC – 1492</a:t>
            </a:r>
          </a:p>
          <a:p>
            <a:r>
              <a:rPr lang="ca-ES" dirty="0"/>
              <a:t>Edat Contemporània					Fa 2’5 milions d’anys – 3500 aC</a:t>
            </a:r>
          </a:p>
          <a:p>
            <a:r>
              <a:rPr lang="ca-ES" dirty="0"/>
              <a:t>Prehistòria						1789 – actualitat</a:t>
            </a:r>
          </a:p>
          <a:p>
            <a:r>
              <a:rPr lang="ca-ES" dirty="0"/>
              <a:t>Edat Moderna					3500 aC – 476 dC</a:t>
            </a:r>
          </a:p>
          <a:p>
            <a:r>
              <a:rPr lang="ca-ES" dirty="0"/>
              <a:t>Edat Antiga					1492 – 1789</a:t>
            </a:r>
          </a:p>
        </p:txBody>
      </p:sp>
    </p:spTree>
    <p:extLst>
      <p:ext uri="{BB962C8B-B14F-4D97-AF65-F5344CB8AC3E}">
        <p14:creationId xmlns:p14="http://schemas.microsoft.com/office/powerpoint/2010/main" val="74785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99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 sz="18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altLang="ca-E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4799</TotalTime>
  <Words>2856</Words>
  <Application>Microsoft Office PowerPoint</Application>
  <PresentationFormat>Presentació en pantalla (4:3)</PresentationFormat>
  <Paragraphs>370</Paragraphs>
  <Slides>52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52</vt:i4>
      </vt:variant>
    </vt:vector>
  </HeadingPairs>
  <TitlesOfParts>
    <vt:vector size="55" baseType="lpstr">
      <vt:lpstr>Arial</vt:lpstr>
      <vt:lpstr>Times New Roman</vt:lpstr>
      <vt:lpstr>Diseño predeterminado</vt:lpstr>
      <vt:lpstr>Unitat 4  LA PREHISTÒRIA</vt:lpstr>
      <vt:lpstr>Unitat 4.- LA PREHISTÒRIA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Montiel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9.- LA CRISI DE 1929 I LA DEPRESSIÓ ECONÒMICA MUNDIAL</dc:title>
  <dc:creator>Montiel</dc:creator>
  <cp:lastModifiedBy>Àlex Resa Valdivia</cp:lastModifiedBy>
  <cp:revision>351</cp:revision>
  <dcterms:created xsi:type="dcterms:W3CDTF">2008-02-18T15:47:54Z</dcterms:created>
  <dcterms:modified xsi:type="dcterms:W3CDTF">2018-07-15T17:42:40Z</dcterms:modified>
</cp:coreProperties>
</file>