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9"/>
  </p:notesMasterIdLst>
  <p:sldIdLst>
    <p:sldId id="256" r:id="rId2"/>
    <p:sldId id="258" r:id="rId3"/>
    <p:sldId id="259" r:id="rId4"/>
    <p:sldId id="261" r:id="rId5"/>
    <p:sldId id="260" r:id="rId6"/>
    <p:sldId id="284" r:id="rId7"/>
    <p:sldId id="285" r:id="rId8"/>
    <p:sldId id="262" r:id="rId9"/>
    <p:sldId id="276" r:id="rId10"/>
    <p:sldId id="286" r:id="rId11"/>
    <p:sldId id="277" r:id="rId12"/>
    <p:sldId id="287" r:id="rId13"/>
    <p:sldId id="278" r:id="rId14"/>
    <p:sldId id="263" r:id="rId15"/>
    <p:sldId id="264" r:id="rId16"/>
    <p:sldId id="266" r:id="rId17"/>
    <p:sldId id="282" r:id="rId18"/>
    <p:sldId id="267" r:id="rId19"/>
    <p:sldId id="268" r:id="rId20"/>
    <p:sldId id="269" r:id="rId21"/>
    <p:sldId id="270" r:id="rId22"/>
    <p:sldId id="271" r:id="rId23"/>
    <p:sldId id="272" r:id="rId24"/>
    <p:sldId id="293" r:id="rId25"/>
    <p:sldId id="257" r:id="rId26"/>
    <p:sldId id="288" r:id="rId27"/>
    <p:sldId id="279" r:id="rId28"/>
    <p:sldId id="289" r:id="rId29"/>
    <p:sldId id="290" r:id="rId30"/>
    <p:sldId id="280" r:id="rId31"/>
    <p:sldId id="281" r:id="rId32"/>
    <p:sldId id="273" r:id="rId33"/>
    <p:sldId id="283" r:id="rId34"/>
    <p:sldId id="274" r:id="rId35"/>
    <p:sldId id="291" r:id="rId36"/>
    <p:sldId id="292" r:id="rId37"/>
    <p:sldId id="275" r:id="rId38"/>
  </p:sldIdLst>
  <p:sldSz cx="12192000" cy="6858000"/>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Estilo medio 2 - Énfasis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9826" autoAdjust="0"/>
  </p:normalViewPr>
  <p:slideViewPr>
    <p:cSldViewPr snapToGrid="0">
      <p:cViewPr varScale="1">
        <p:scale>
          <a:sx n="99" d="100"/>
          <a:sy n="99" d="100"/>
        </p:scale>
        <p:origin x="420" y="8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cap="none" spc="0" normalizeH="0" baseline="0">
                <a:solidFill>
                  <a:schemeClr val="dk1">
                    <a:lumMod val="50000"/>
                    <a:lumOff val="50000"/>
                  </a:schemeClr>
                </a:solidFill>
                <a:latin typeface="+mj-lt"/>
                <a:ea typeface="+mj-ea"/>
                <a:cs typeface="+mj-cs"/>
              </a:defRPr>
            </a:pPr>
            <a:r>
              <a:rPr lang="ca-ES" noProof="0" dirty="0"/>
              <a:t>Macromagnituds</a:t>
            </a:r>
            <a:r>
              <a:rPr lang="en-US" dirty="0"/>
              <a:t> del PIB</a:t>
            </a:r>
          </a:p>
        </c:rich>
      </c:tx>
      <c:overlay val="0"/>
      <c:spPr>
        <a:noFill/>
        <a:ln>
          <a:noFill/>
        </a:ln>
        <a:effectLst/>
      </c:spPr>
      <c:txPr>
        <a:bodyPr rot="0" spcFirstLastPara="1" vertOverflow="ellipsis" vert="horz" wrap="square" anchor="ctr" anchorCtr="1"/>
        <a:lstStyle/>
        <a:p>
          <a:pPr>
            <a:defRPr sz="2128" b="1" i="0" u="none" strike="noStrike" kern="1200" cap="none" spc="0" normalizeH="0" baseline="0">
              <a:solidFill>
                <a:schemeClr val="dk1">
                  <a:lumMod val="50000"/>
                  <a:lumOff val="50000"/>
                </a:schemeClr>
              </a:solidFill>
              <a:latin typeface="+mj-lt"/>
              <a:ea typeface="+mj-ea"/>
              <a:cs typeface="+mj-cs"/>
            </a:defRPr>
          </a:pPr>
          <a:endParaRPr lang="es-ES"/>
        </a:p>
      </c:txPr>
    </c:title>
    <c:autoTitleDeleted val="0"/>
    <c:plotArea>
      <c:layout/>
      <c:barChart>
        <c:barDir val="col"/>
        <c:grouping val="clustered"/>
        <c:varyColors val="0"/>
        <c:ser>
          <c:idx val="0"/>
          <c:order val="0"/>
          <c:tx>
            <c:strRef>
              <c:f>Hoja1!$B$1</c:f>
              <c:strCache>
                <c:ptCount val="1"/>
                <c:pt idx="0">
                  <c:v>Serie 1</c:v>
                </c:pt>
              </c:strCache>
            </c:strRef>
          </c:tx>
          <c:spPr>
            <a:solidFill>
              <a:schemeClr val="accent6">
                <a:lumMod val="60000"/>
                <a:lumOff val="40000"/>
              </a:schemeClr>
            </a:solidFill>
            <a:ln>
              <a:noFill/>
            </a:ln>
            <a:effectLst/>
          </c:spPr>
          <c:invertIfNegative val="0"/>
          <c:cat>
            <c:strRef>
              <c:f>Hoja1!$A$2:$A$7</c:f>
              <c:strCache>
                <c:ptCount val="6"/>
                <c:pt idx="0">
                  <c:v>PIB</c:v>
                </c:pt>
                <c:pt idx="1">
                  <c:v>Consum familiar</c:v>
                </c:pt>
                <c:pt idx="2">
                  <c:v>Inversió</c:v>
                </c:pt>
                <c:pt idx="3">
                  <c:v>Despesa pública</c:v>
                </c:pt>
                <c:pt idx="4">
                  <c:v>Export</c:v>
                </c:pt>
                <c:pt idx="5">
                  <c:v>Import</c:v>
                </c:pt>
              </c:strCache>
            </c:strRef>
          </c:cat>
          <c:val>
            <c:numRef>
              <c:f>Hoja1!$B$2:$B$7</c:f>
              <c:numCache>
                <c:formatCode>General</c:formatCode>
                <c:ptCount val="6"/>
                <c:pt idx="0">
                  <c:v>100</c:v>
                </c:pt>
                <c:pt idx="1">
                  <c:v>66</c:v>
                </c:pt>
                <c:pt idx="2">
                  <c:v>20</c:v>
                </c:pt>
                <c:pt idx="3">
                  <c:v>25</c:v>
                </c:pt>
                <c:pt idx="4">
                  <c:v>35</c:v>
                </c:pt>
                <c:pt idx="5">
                  <c:v>-30</c:v>
                </c:pt>
              </c:numCache>
            </c:numRef>
          </c:val>
          <c:extLst>
            <c:ext xmlns:c16="http://schemas.microsoft.com/office/drawing/2014/chart" uri="{C3380CC4-5D6E-409C-BE32-E72D297353CC}">
              <c16:uniqueId val="{00000000-39A8-44BE-8A30-774007657019}"/>
            </c:ext>
          </c:extLst>
        </c:ser>
        <c:dLbls>
          <c:showLegendKey val="0"/>
          <c:showVal val="0"/>
          <c:showCatName val="0"/>
          <c:showSerName val="0"/>
          <c:showPercent val="0"/>
          <c:showBubbleSize val="0"/>
        </c:dLbls>
        <c:gapWidth val="100"/>
        <c:overlap val="-43"/>
        <c:axId val="317846416"/>
        <c:axId val="459836520"/>
      </c:barChart>
      <c:catAx>
        <c:axId val="317846416"/>
        <c:scaling>
          <c:orientation val="minMax"/>
        </c:scaling>
        <c:delete val="0"/>
        <c:axPos val="b"/>
        <c:majorGridlines>
          <c:spPr>
            <a:ln w="9525" cap="flat" cmpd="sng" algn="ctr">
              <a:solidFill>
                <a:schemeClr val="dk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dk1">
                <a:lumMod val="15000"/>
                <a:lumOff val="85000"/>
              </a:schemeClr>
            </a:solidFill>
            <a:round/>
          </a:ln>
          <a:effectLst/>
        </c:spPr>
        <c:txPr>
          <a:bodyPr rot="-5400000" spcFirstLastPara="1" vertOverflow="ellipsis" wrap="square" anchor="ctr" anchorCtr="1"/>
          <a:lstStyle/>
          <a:p>
            <a:pPr>
              <a:defRPr sz="1197" b="0" i="0" u="none" strike="noStrike" kern="1200" cap="none" spc="0" normalizeH="0" baseline="0">
                <a:solidFill>
                  <a:schemeClr val="dk1">
                    <a:lumMod val="65000"/>
                    <a:lumOff val="35000"/>
                  </a:schemeClr>
                </a:solidFill>
                <a:latin typeface="+mn-lt"/>
                <a:ea typeface="+mn-ea"/>
                <a:cs typeface="+mn-cs"/>
              </a:defRPr>
            </a:pPr>
            <a:endParaRPr lang="es-ES"/>
          </a:p>
        </c:txPr>
        <c:crossAx val="459836520"/>
        <c:crosses val="autoZero"/>
        <c:auto val="1"/>
        <c:lblAlgn val="ctr"/>
        <c:lblOffset val="100"/>
        <c:noMultiLvlLbl val="0"/>
      </c:catAx>
      <c:valAx>
        <c:axId val="459836520"/>
        <c:scaling>
          <c:orientation val="minMax"/>
          <c:max val="100"/>
        </c:scaling>
        <c:delete val="0"/>
        <c:axPos val="l"/>
        <c:majorGridlines>
          <c:spPr>
            <a:ln w="9525" cap="flat" cmpd="sng" algn="ctr">
              <a:solidFill>
                <a:schemeClr val="dk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dk1">
                    <a:lumMod val="65000"/>
                    <a:lumOff val="35000"/>
                  </a:schemeClr>
                </a:solidFill>
                <a:latin typeface="+mn-lt"/>
                <a:ea typeface="+mn-ea"/>
                <a:cs typeface="+mn-cs"/>
              </a:defRPr>
            </a:pPr>
            <a:endParaRPr lang="es-ES"/>
          </a:p>
        </c:txPr>
        <c:crossAx val="317846416"/>
        <c:crosses val="autoZero"/>
        <c:crossBetween val="between"/>
      </c:valAx>
      <c:spPr>
        <a:pattFill prst="ltDnDiag">
          <a:fgClr>
            <a:schemeClr val="dk1">
              <a:lumMod val="15000"/>
              <a:lumOff val="85000"/>
            </a:schemeClr>
          </a:fgClr>
          <a:bgClr>
            <a:schemeClr val="lt1"/>
          </a:bgClr>
        </a:patt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lt1"/>
    </a:solidFill>
    <a:ln w="9525" cap="flat" cmpd="sng" algn="ctr">
      <a:solidFill>
        <a:schemeClr val="dk1">
          <a:lumMod val="15000"/>
          <a:lumOff val="85000"/>
        </a:schemeClr>
      </a:solidFill>
      <a:round/>
    </a:ln>
    <a:effectLst/>
  </c:spPr>
  <c:txPr>
    <a:bodyPr/>
    <a:lstStyle/>
    <a:p>
      <a:pPr>
        <a:defRPr/>
      </a:pPr>
      <a:endParaRPr lang="es-E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8">
  <cs:axisTitle>
    <cs:lnRef idx="0"/>
    <cs:fillRef idx="0"/>
    <cs:effectRef idx="0"/>
    <cs:fontRef idx="minor">
      <a:schemeClr val="dk1">
        <a:lumMod val="65000"/>
        <a:lumOff val="35000"/>
      </a:schemeClr>
    </cs:fontRef>
    <cs:defRPr sz="1197" b="1" kern="1200"/>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7" kern="1200" cap="none" spc="0" normalizeH="0" baseline="0"/>
  </cs:categoryAxis>
  <cs:chartArea>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1197" kern="1200"/>
  </cs:chartArea>
  <cs:dataLabel>
    <cs:lnRef idx="0"/>
    <cs:fillRef idx="0"/>
    <cs:effectRef idx="0"/>
    <cs:fontRef idx="minor">
      <a:schemeClr val="dk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064"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spPr>
      <a:pattFill prst="ltDnDiag">
        <a:fgClr>
          <a:schemeClr val="dk1">
            <a:lumMod val="15000"/>
            <a:lumOff val="85000"/>
          </a:schemeClr>
        </a:fgClr>
        <a:bgClr>
          <a:schemeClr val="lt1"/>
        </a:bgClr>
      </a:pattFill>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defRPr sz="1197" kern="1200"/>
  </cs:legend>
  <cs:plotArea>
    <cs:lnRef idx="0"/>
    <cs:fillRef idx="0"/>
    <cs:effectRef idx="0"/>
    <cs:fontRef idx="minor">
      <a:schemeClr val="dk1"/>
    </cs:fontRef>
    <cs:spPr>
      <a:pattFill prst="ltDnDiag">
        <a:fgClr>
          <a:schemeClr val="dk1">
            <a:lumMod val="15000"/>
            <a:lumOff val="85000"/>
          </a:schemeClr>
        </a:fgClr>
        <a:bgClr>
          <a:schemeClr val="lt1"/>
        </a:bgClr>
      </a:pattFill>
    </cs:spPr>
  </cs:plotArea>
  <cs:plotArea3D>
    <cs:lnRef idx="0"/>
    <cs:fillRef idx="0"/>
    <cs:effectRef idx="0"/>
    <cs:fontRef idx="minor">
      <a:schemeClr val="dk1"/>
    </cs:fontRef>
    <cs:spPr>
      <a:solidFill>
        <a:schemeClr val="lt1"/>
      </a:solidFill>
    </cs:spPr>
  </cs:plotArea3D>
  <cs:seriesAxis>
    <cs:lnRef idx="0"/>
    <cs:fillRef idx="0"/>
    <cs:effectRef idx="0"/>
    <cs:fontRef idx="minor">
      <a:schemeClr val="dk1">
        <a:lumMod val="65000"/>
        <a:lumOff val="35000"/>
      </a:schemeClr>
    </cs:fontRef>
    <cs:defRPr sz="1197"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2128" b="1" kern="1200" cap="none"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spPr>
      <a:pattFill prst="ltDnDiag">
        <a:fgClr>
          <a:schemeClr val="dk1">
            <a:lumMod val="15000"/>
            <a:lumOff val="85000"/>
          </a:schemeClr>
        </a:fgClr>
        <a:bgClr>
          <a:schemeClr val="lt1"/>
        </a:bgClr>
      </a:pattFill>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a:extLst>
              <a:ext uri="{FF2B5EF4-FFF2-40B4-BE49-F238E27FC236}">
                <a16:creationId xmlns:a16="http://schemas.microsoft.com/office/drawing/2014/main" id="{22BC5049-326B-4136-9CE8-5B8553B77A8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a:extLst>
              <a:ext uri="{FF2B5EF4-FFF2-40B4-BE49-F238E27FC236}">
                <a16:creationId xmlns:a16="http://schemas.microsoft.com/office/drawing/2014/main" id="{D32CE24B-0DF6-4301-9D98-ADD347963F09}"/>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3841DD2-CBBD-468C-AD6B-B0BC24782D62}" type="datetimeFigureOut">
              <a:rPr lang="es-ES" smtClean="0"/>
              <a:t>08/04/2020</a:t>
            </a:fld>
            <a:endParaRPr lang="es-ES"/>
          </a:p>
        </p:txBody>
      </p:sp>
      <p:sp>
        <p:nvSpPr>
          <p:cNvPr id="4" name="Marcador de imagen de diapositiva 3">
            <a:extLst>
              <a:ext uri="{FF2B5EF4-FFF2-40B4-BE49-F238E27FC236}">
                <a16:creationId xmlns:a16="http://schemas.microsoft.com/office/drawing/2014/main" id="{B93014B5-DF66-4DEE-B1E5-EB408E4333DC}"/>
              </a:ext>
            </a:extLst>
          </p:cNvPr>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a:extLst>
              <a:ext uri="{FF2B5EF4-FFF2-40B4-BE49-F238E27FC236}">
                <a16:creationId xmlns:a16="http://schemas.microsoft.com/office/drawing/2014/main" id="{5F9BCA33-D807-4855-BCCA-E9BE644646E2}"/>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a:extLst>
              <a:ext uri="{FF2B5EF4-FFF2-40B4-BE49-F238E27FC236}">
                <a16:creationId xmlns:a16="http://schemas.microsoft.com/office/drawing/2014/main" id="{A3D3F7A9-F2FB-41D9-9873-4A841FE0D2FE}"/>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a:extLst>
              <a:ext uri="{FF2B5EF4-FFF2-40B4-BE49-F238E27FC236}">
                <a16:creationId xmlns:a16="http://schemas.microsoft.com/office/drawing/2014/main" id="{6B77B958-2E2A-45BC-9BE4-CAD9514DCA07}"/>
              </a:ext>
            </a:extLst>
          </p:cNvPr>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252EE44-FD8F-4903-82B1-D25812ABA7C1}" type="slidenum">
              <a:rPr lang="es-ES" smtClean="0"/>
              <a:t>‹Nº›</a:t>
            </a:fld>
            <a:endParaRPr lang="es-E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ca-ES" b="1" noProof="0" dirty="0"/>
              <a:t>Economia submergida </a:t>
            </a:r>
            <a:r>
              <a:rPr lang="ca-ES" noProof="0" dirty="0"/>
              <a:t>= Conjunt d’activitats de producció i de servei realitzades fora del sistema de regulació administrativa per a defugir el compliment de les obligacions fiscals o laborals i estalviar en el costs indirectes, entre els anys 2005 i 2008 hom estimava que equivalia al voltant del 24% del PIB,</a:t>
            </a:r>
          </a:p>
          <a:p>
            <a:endParaRPr lang="ca-ES" noProof="0" dirty="0"/>
          </a:p>
          <a:p>
            <a:r>
              <a:rPr lang="ca-ES" b="1" noProof="0" dirty="0"/>
              <a:t>Externalitats</a:t>
            </a:r>
            <a:r>
              <a:rPr lang="ca-ES" noProof="0" dirty="0"/>
              <a:t> = Avantatges o inconvenients que apareixen quan les decisions de consumir o produir generen una incidència positiva o negativa sobre el seu entorn.</a:t>
            </a:r>
          </a:p>
        </p:txBody>
      </p:sp>
      <p:sp>
        <p:nvSpPr>
          <p:cNvPr id="4" name="Marcador de número de diapositiva 3"/>
          <p:cNvSpPr>
            <a:spLocks noGrp="1"/>
          </p:cNvSpPr>
          <p:nvPr>
            <p:ph type="sldNum" sz="quarter" idx="5"/>
          </p:nvPr>
        </p:nvSpPr>
        <p:spPr/>
        <p:txBody>
          <a:bodyPr/>
          <a:lstStyle/>
          <a:p>
            <a:fld id="{A7C40A1D-D42A-4108-BD2D-5464E7426AC9}" type="slidenum">
              <a:rPr lang="es-ES" smtClean="0"/>
              <a:t>21</a:t>
            </a:fld>
            <a:endParaRPr lang="es-ES"/>
          </a:p>
        </p:txBody>
      </p:sp>
    </p:spTree>
    <p:extLst>
      <p:ext uri="{BB962C8B-B14F-4D97-AF65-F5344CB8AC3E}">
        <p14:creationId xmlns:p14="http://schemas.microsoft.com/office/powerpoint/2010/main" val="13799753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914400" y="2130426"/>
            <a:ext cx="10363200" cy="1470025"/>
          </a:xfrm>
        </p:spPr>
        <p:txBody>
          <a:bodyPr/>
          <a:lstStyle/>
          <a:p>
            <a:r>
              <a:rPr lang="es-ES"/>
              <a:t>Haga clic para modificar el estilo de título del patrón</a:t>
            </a:r>
          </a:p>
        </p:txBody>
      </p:sp>
      <p:sp>
        <p:nvSpPr>
          <p:cNvPr id="3" name="2 Subtítulo"/>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p>
        </p:txBody>
      </p:sp>
      <p:sp>
        <p:nvSpPr>
          <p:cNvPr id="4" name="3 Marcador de fecha"/>
          <p:cNvSpPr>
            <a:spLocks noGrp="1"/>
          </p:cNvSpPr>
          <p:nvPr>
            <p:ph type="dt" sz="half" idx="10"/>
          </p:nvPr>
        </p:nvSpPr>
        <p:spPr/>
        <p:txBody>
          <a:bodyPr/>
          <a:lstStyle/>
          <a:p>
            <a:fld id="{7A847CFC-816F-41D0-AAC0-9BF4FEBC753E}" type="datetimeFigureOut">
              <a:rPr lang="es-ES" smtClean="0"/>
              <a:t>08/04/2020</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132FADFE-3B8F-471C-ABF0-DBC7717ECBBC}" type="slidenum">
              <a:rPr lang="es-ES" smtClean="0"/>
              <a:t>‹Nº›</a:t>
            </a:fld>
            <a:endParaRPr lang="es-E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texto vertical"/>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p>
            <a:fld id="{7A847CFC-816F-41D0-AAC0-9BF4FEBC753E}" type="datetimeFigureOut">
              <a:rPr lang="es-ES" smtClean="0"/>
              <a:t>08/04/2020</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132FADFE-3B8F-471C-ABF0-DBC7717ECBBC}" type="slidenum">
              <a:rPr lang="es-ES" smtClean="0"/>
              <a:t>‹Nº›</a:t>
            </a:fld>
            <a:endParaRPr lang="es-E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8839200" y="274639"/>
            <a:ext cx="2743200" cy="5851525"/>
          </a:xfrm>
        </p:spPr>
        <p:txBody>
          <a:bodyPr vert="eaVert"/>
          <a:lstStyle/>
          <a:p>
            <a:r>
              <a:rPr lang="es-ES"/>
              <a:t>Haga clic para modificar el estilo de título del patrón</a:t>
            </a:r>
          </a:p>
        </p:txBody>
      </p:sp>
      <p:sp>
        <p:nvSpPr>
          <p:cNvPr id="3" name="2 Marcador de texto vertical"/>
          <p:cNvSpPr>
            <a:spLocks noGrp="1"/>
          </p:cNvSpPr>
          <p:nvPr>
            <p:ph type="body" orient="vert" idx="1"/>
          </p:nvPr>
        </p:nvSpPr>
        <p:spPr>
          <a:xfrm>
            <a:off x="609600" y="274639"/>
            <a:ext cx="8026400" cy="5851525"/>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p>
            <a:fld id="{7A847CFC-816F-41D0-AAC0-9BF4FEBC753E}" type="datetimeFigureOut">
              <a:rPr lang="es-ES" smtClean="0"/>
              <a:t>08/04/2020</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132FADFE-3B8F-471C-ABF0-DBC7717ECBBC}" type="slidenum">
              <a:rPr lang="es-ES" smtClean="0"/>
              <a:t>‹Nº›</a:t>
            </a:fld>
            <a:endParaRPr lang="es-E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contenido"/>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p>
            <a:fld id="{7A847CFC-816F-41D0-AAC0-9BF4FEBC753E}" type="datetimeFigureOut">
              <a:rPr lang="es-ES" smtClean="0"/>
              <a:t>08/04/2020</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132FADFE-3B8F-471C-ABF0-DBC7717ECBBC}" type="slidenum">
              <a:rPr lang="es-ES" smtClean="0"/>
              <a:t>‹Nº›</a:t>
            </a:fld>
            <a:endParaRPr lang="es-E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963084" y="4406901"/>
            <a:ext cx="10363200" cy="1362075"/>
          </a:xfrm>
        </p:spPr>
        <p:txBody>
          <a:bodyPr anchor="t"/>
          <a:lstStyle>
            <a:lvl1pPr algn="l">
              <a:defRPr sz="4000" b="1" cap="all"/>
            </a:lvl1pPr>
          </a:lstStyle>
          <a:p>
            <a:r>
              <a:rPr lang="es-ES"/>
              <a:t>Haga clic para modificar el estilo de título del patrón</a:t>
            </a:r>
          </a:p>
        </p:txBody>
      </p:sp>
      <p:sp>
        <p:nvSpPr>
          <p:cNvPr id="3" name="2 Marcador de texto"/>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3 Marcador de fecha"/>
          <p:cNvSpPr>
            <a:spLocks noGrp="1"/>
          </p:cNvSpPr>
          <p:nvPr>
            <p:ph type="dt" sz="half" idx="10"/>
          </p:nvPr>
        </p:nvSpPr>
        <p:spPr/>
        <p:txBody>
          <a:bodyPr/>
          <a:lstStyle/>
          <a:p>
            <a:fld id="{7A847CFC-816F-41D0-AAC0-9BF4FEBC753E}" type="datetimeFigureOut">
              <a:rPr lang="es-ES" smtClean="0"/>
              <a:t>08/04/2020</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132FADFE-3B8F-471C-ABF0-DBC7717ECBBC}" type="slidenum">
              <a:rPr lang="es-ES" smtClean="0"/>
              <a:t>‹Nº›</a:t>
            </a:fld>
            <a:endParaRPr lang="es-E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contenido"/>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contenido"/>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fecha"/>
          <p:cNvSpPr>
            <a:spLocks noGrp="1"/>
          </p:cNvSpPr>
          <p:nvPr>
            <p:ph type="dt" sz="half" idx="10"/>
          </p:nvPr>
        </p:nvSpPr>
        <p:spPr/>
        <p:txBody>
          <a:bodyPr/>
          <a:lstStyle/>
          <a:p>
            <a:fld id="{7A847CFC-816F-41D0-AAC0-9BF4FEBC753E}" type="datetimeFigureOut">
              <a:rPr lang="es-ES" smtClean="0"/>
              <a:t>08/04/2020</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132FADFE-3B8F-471C-ABF0-DBC7717ECBBC}" type="slidenum">
              <a:rPr lang="es-ES" smtClean="0"/>
              <a:t>‹Nº›</a:t>
            </a:fld>
            <a:endParaRPr lang="es-E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a:t>Haga clic para modificar el estilo de título del patrón</a:t>
            </a:r>
          </a:p>
        </p:txBody>
      </p:sp>
      <p:sp>
        <p:nvSpPr>
          <p:cNvPr id="3" name="2 Marcador de texto"/>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3 Marcador de contenido"/>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texto"/>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5 Marcador de contenido"/>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6 Marcador de fecha"/>
          <p:cNvSpPr>
            <a:spLocks noGrp="1"/>
          </p:cNvSpPr>
          <p:nvPr>
            <p:ph type="dt" sz="half" idx="10"/>
          </p:nvPr>
        </p:nvSpPr>
        <p:spPr/>
        <p:txBody>
          <a:bodyPr/>
          <a:lstStyle/>
          <a:p>
            <a:fld id="{7A847CFC-816F-41D0-AAC0-9BF4FEBC753E}" type="datetimeFigureOut">
              <a:rPr lang="es-ES" smtClean="0"/>
              <a:t>08/04/2020</a:t>
            </a:fld>
            <a:endParaRPr lang="es-ES"/>
          </a:p>
        </p:txBody>
      </p:sp>
      <p:sp>
        <p:nvSpPr>
          <p:cNvPr id="8" name="7 Marcador de pie de página"/>
          <p:cNvSpPr>
            <a:spLocks noGrp="1"/>
          </p:cNvSpPr>
          <p:nvPr>
            <p:ph type="ftr" sz="quarter" idx="11"/>
          </p:nvPr>
        </p:nvSpPr>
        <p:spPr/>
        <p:txBody>
          <a:bodyPr/>
          <a:lstStyle/>
          <a:p>
            <a:endParaRPr lang="es-ES"/>
          </a:p>
        </p:txBody>
      </p:sp>
      <p:sp>
        <p:nvSpPr>
          <p:cNvPr id="9" name="8 Marcador de número de diapositiva"/>
          <p:cNvSpPr>
            <a:spLocks noGrp="1"/>
          </p:cNvSpPr>
          <p:nvPr>
            <p:ph type="sldNum" sz="quarter" idx="12"/>
          </p:nvPr>
        </p:nvSpPr>
        <p:spPr/>
        <p:txBody>
          <a:bodyPr/>
          <a:lstStyle/>
          <a:p>
            <a:fld id="{132FADFE-3B8F-471C-ABF0-DBC7717ECBBC}" type="slidenum">
              <a:rPr lang="es-ES" smtClean="0"/>
              <a:t>‹Nº›</a:t>
            </a:fld>
            <a:endParaRPr lang="es-E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fecha"/>
          <p:cNvSpPr>
            <a:spLocks noGrp="1"/>
          </p:cNvSpPr>
          <p:nvPr>
            <p:ph type="dt" sz="half" idx="10"/>
          </p:nvPr>
        </p:nvSpPr>
        <p:spPr/>
        <p:txBody>
          <a:bodyPr/>
          <a:lstStyle/>
          <a:p>
            <a:fld id="{7A847CFC-816F-41D0-AAC0-9BF4FEBC753E}" type="datetimeFigureOut">
              <a:rPr lang="es-ES" smtClean="0"/>
              <a:t>08/04/2020</a:t>
            </a:fld>
            <a:endParaRPr lang="es-ES"/>
          </a:p>
        </p:txBody>
      </p:sp>
      <p:sp>
        <p:nvSpPr>
          <p:cNvPr id="4" name="3 Marcador de pie de página"/>
          <p:cNvSpPr>
            <a:spLocks noGrp="1"/>
          </p:cNvSpPr>
          <p:nvPr>
            <p:ph type="ftr" sz="quarter" idx="11"/>
          </p:nvPr>
        </p:nvSpPr>
        <p:spPr/>
        <p:txBody>
          <a:bodyPr/>
          <a:lstStyle/>
          <a:p>
            <a:endParaRPr lang="es-ES"/>
          </a:p>
        </p:txBody>
      </p:sp>
      <p:sp>
        <p:nvSpPr>
          <p:cNvPr id="5" name="4 Marcador de número de diapositiva"/>
          <p:cNvSpPr>
            <a:spLocks noGrp="1"/>
          </p:cNvSpPr>
          <p:nvPr>
            <p:ph type="sldNum" sz="quarter" idx="12"/>
          </p:nvPr>
        </p:nvSpPr>
        <p:spPr/>
        <p:txBody>
          <a:bodyPr/>
          <a:lstStyle/>
          <a:p>
            <a:fld id="{132FADFE-3B8F-471C-ABF0-DBC7717ECBBC}" type="slidenum">
              <a:rPr lang="es-ES" smtClean="0"/>
              <a:t>‹Nº›</a:t>
            </a:fld>
            <a:endParaRPr lang="es-E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7A847CFC-816F-41D0-AAC0-9BF4FEBC753E}" type="datetimeFigureOut">
              <a:rPr lang="es-ES" smtClean="0"/>
              <a:t>08/04/2020</a:t>
            </a:fld>
            <a:endParaRPr lang="es-ES"/>
          </a:p>
        </p:txBody>
      </p:sp>
      <p:sp>
        <p:nvSpPr>
          <p:cNvPr id="3" name="2 Marcador de pie de página"/>
          <p:cNvSpPr>
            <a:spLocks noGrp="1"/>
          </p:cNvSpPr>
          <p:nvPr>
            <p:ph type="ftr" sz="quarter" idx="11"/>
          </p:nvPr>
        </p:nvSpPr>
        <p:spPr/>
        <p:txBody>
          <a:bodyPr/>
          <a:lstStyle/>
          <a:p>
            <a:endParaRPr lang="es-ES"/>
          </a:p>
        </p:txBody>
      </p:sp>
      <p:sp>
        <p:nvSpPr>
          <p:cNvPr id="4" name="3 Marcador de número de diapositiva"/>
          <p:cNvSpPr>
            <a:spLocks noGrp="1"/>
          </p:cNvSpPr>
          <p:nvPr>
            <p:ph type="sldNum" sz="quarter" idx="12"/>
          </p:nvPr>
        </p:nvSpPr>
        <p:spPr/>
        <p:txBody>
          <a:bodyPr/>
          <a:lstStyle/>
          <a:p>
            <a:fld id="{132FADFE-3B8F-471C-ABF0-DBC7717ECBBC}" type="slidenum">
              <a:rPr lang="es-ES" smtClean="0"/>
              <a:t>‹Nº›</a:t>
            </a:fld>
            <a:endParaRPr lang="es-E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609601" y="273050"/>
            <a:ext cx="4011084" cy="1162050"/>
          </a:xfrm>
        </p:spPr>
        <p:txBody>
          <a:bodyPr anchor="b"/>
          <a:lstStyle>
            <a:lvl1pPr algn="l">
              <a:defRPr sz="2000" b="1"/>
            </a:lvl1pPr>
          </a:lstStyle>
          <a:p>
            <a:r>
              <a:rPr lang="es-ES"/>
              <a:t>Haga clic para modificar el estilo de título del patrón</a:t>
            </a:r>
          </a:p>
        </p:txBody>
      </p:sp>
      <p:sp>
        <p:nvSpPr>
          <p:cNvPr id="3" name="2 Marcador de contenido"/>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texto"/>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fld id="{7A847CFC-816F-41D0-AAC0-9BF4FEBC753E}" type="datetimeFigureOut">
              <a:rPr lang="es-ES" smtClean="0"/>
              <a:t>08/04/2020</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132FADFE-3B8F-471C-ABF0-DBC7717ECBBC}" type="slidenum">
              <a:rPr lang="es-ES" smtClean="0"/>
              <a:t>‹Nº›</a:t>
            </a:fld>
            <a:endParaRPr lang="es-E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2389717" y="4800600"/>
            <a:ext cx="7315200" cy="566738"/>
          </a:xfrm>
        </p:spPr>
        <p:txBody>
          <a:bodyPr anchor="b"/>
          <a:lstStyle>
            <a:lvl1pPr algn="l">
              <a:defRPr sz="2000" b="1"/>
            </a:lvl1pPr>
          </a:lstStyle>
          <a:p>
            <a:r>
              <a:rPr lang="es-ES"/>
              <a:t>Haga clic para modificar el estilo de título del patrón</a:t>
            </a:r>
          </a:p>
        </p:txBody>
      </p:sp>
      <p:sp>
        <p:nvSpPr>
          <p:cNvPr id="3" name="2 Marcador de posición de imagen"/>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3 Marcador de texto"/>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fld id="{7A847CFC-816F-41D0-AAC0-9BF4FEBC753E}" type="datetimeFigureOut">
              <a:rPr lang="es-ES" smtClean="0"/>
              <a:t>08/04/2020</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132FADFE-3B8F-471C-ABF0-DBC7717ECBBC}" type="slidenum">
              <a:rPr lang="es-ES" smtClean="0"/>
              <a:t>‹Nº›</a:t>
            </a:fld>
            <a:endParaRPr lang="es-E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70000"/>
            <a:lum/>
          </a:blip>
          <a:srcRect/>
          <a:stretch>
            <a:fillRect/>
          </a:stretch>
        </a:blipFill>
        <a:effectLst/>
      </p:bgPr>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2 Marcador de texto"/>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A847CFC-816F-41D0-AAC0-9BF4FEBC753E}" type="datetimeFigureOut">
              <a:rPr lang="es-ES" smtClean="0"/>
              <a:t>08/04/2020</a:t>
            </a:fld>
            <a:endParaRPr lang="es-ES"/>
          </a:p>
        </p:txBody>
      </p:sp>
      <p:sp>
        <p:nvSpPr>
          <p:cNvPr id="5" name="4 Marcador de pie de página"/>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5 Marcador de número de diapositiva"/>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32FADFE-3B8F-471C-ABF0-DBC7717ECBBC}" type="slidenum">
              <a:rPr lang="es-ES" smtClean="0"/>
              <a:t>‹Nº›</a:t>
            </a:fld>
            <a:endParaRPr lang="es-E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microsoft.com/office/2007/relationships/hdphoto" Target="../media/hdphoto4.wdp"/><Relationship Id="rId7" Type="http://schemas.microsoft.com/office/2007/relationships/hdphoto" Target="../media/hdphoto6.wdp"/><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11.png"/><Relationship Id="rId5" Type="http://schemas.microsoft.com/office/2007/relationships/hdphoto" Target="../media/hdphoto5.wdp"/><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microsoft.com/office/2007/relationships/hdphoto" Target="../media/hdphoto7.wdp"/><Relationship Id="rId7" Type="http://schemas.microsoft.com/office/2007/relationships/hdphoto" Target="../media/hdphoto9.wdp"/><Relationship Id="rId2" Type="http://schemas.openxmlformats.org/officeDocument/2006/relationships/image" Target="../media/image15.png"/><Relationship Id="rId1" Type="http://schemas.openxmlformats.org/officeDocument/2006/relationships/slideLayout" Target="../slideLayouts/slideLayout1.xml"/><Relationship Id="rId6" Type="http://schemas.openxmlformats.org/officeDocument/2006/relationships/image" Target="../media/image17.png"/><Relationship Id="rId5" Type="http://schemas.microsoft.com/office/2007/relationships/hdphoto" Target="../media/hdphoto8.wdp"/><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19.png"/><Relationship Id="rId1" Type="http://schemas.openxmlformats.org/officeDocument/2006/relationships/slideLayout" Target="../slideLayouts/slideLayout1.xml"/><Relationship Id="rId5" Type="http://schemas.microsoft.com/office/2007/relationships/hdphoto" Target="../media/hdphoto12.wdp"/><Relationship Id="rId4" Type="http://schemas.openxmlformats.org/officeDocument/2006/relationships/image" Target="../media/image20.png"/></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xml"/><Relationship Id="rId4" Type="http://schemas.openxmlformats.org/officeDocument/2006/relationships/image" Target="../media/image25.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xml"/><Relationship Id="rId4" Type="http://schemas.openxmlformats.org/officeDocument/2006/relationships/hyperlink" Target="https://datosmacro.expansion.com/pib" TargetMode="Externa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8.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29.png"/><Relationship Id="rId1" Type="http://schemas.openxmlformats.org/officeDocument/2006/relationships/slideLayout" Target="../slideLayouts/slideLayout1.xml"/><Relationship Id="rId5" Type="http://schemas.openxmlformats.org/officeDocument/2006/relationships/image" Target="../media/image31.png"/><Relationship Id="rId4" Type="http://schemas.openxmlformats.org/officeDocument/2006/relationships/image" Target="../media/image30.png"/></Relationships>
</file>

<file path=ppt/slides/_rels/slide2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1.xml"/><Relationship Id="rId5" Type="http://schemas.microsoft.com/office/2007/relationships/hdphoto" Target="../media/hdphoto2.wdp"/><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xml"/><Relationship Id="rId4" Type="http://schemas.openxmlformats.org/officeDocument/2006/relationships/image" Target="../media/image38.png"/></Relationships>
</file>

<file path=ppt/slides/_rels/slide33.xml.rels><?xml version="1.0" encoding="UTF-8" standalone="yes"?>
<Relationships xmlns="http://schemas.openxmlformats.org/package/2006/relationships"><Relationship Id="rId3" Type="http://schemas.microsoft.com/office/2007/relationships/hdphoto" Target="../media/hdphoto14.wdp"/><Relationship Id="rId2" Type="http://schemas.openxmlformats.org/officeDocument/2006/relationships/image" Target="../media/image39.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xml"/><Relationship Id="rId5" Type="http://schemas.openxmlformats.org/officeDocument/2006/relationships/image" Target="../media/image42.png"/><Relationship Id="rId4" Type="http://schemas.microsoft.com/office/2007/relationships/hdphoto" Target="../media/hdphoto15.wdp"/></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microsoft.com/office/2007/relationships/hdphoto" Target="../media/hdphoto16.wdp"/><Relationship Id="rId2" Type="http://schemas.openxmlformats.org/officeDocument/2006/relationships/image" Target="../media/image44.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8.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32D71105-D225-459F-9264-7CCEF55C1641}"/>
              </a:ext>
            </a:extLst>
          </p:cNvPr>
          <p:cNvSpPr/>
          <p:nvPr/>
        </p:nvSpPr>
        <p:spPr>
          <a:xfrm>
            <a:off x="9542" y="1844824"/>
            <a:ext cx="12182458" cy="1172100"/>
          </a:xfrm>
          <a:prstGeom prst="rect">
            <a:avLst/>
          </a:prstGeom>
          <a:solidFill>
            <a:schemeClr val="accent3">
              <a:lumMod val="60000"/>
              <a:lumOff val="40000"/>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668">
              <a:defRPr/>
            </a:pPr>
            <a:r>
              <a:rPr lang="es-ES" sz="3597" b="1" dirty="0">
                <a:solidFill>
                  <a:srgbClr val="002060"/>
                </a:solidFill>
                <a:latin typeface="Berlin Sans FB Demi" panose="020E0802020502020306" pitchFamily="34" charset="0"/>
              </a:rPr>
              <a:t>PRODUCCIÓ I PREUS</a:t>
            </a:r>
          </a:p>
        </p:txBody>
      </p:sp>
      <p:sp>
        <p:nvSpPr>
          <p:cNvPr id="6" name="CuadroTexto 5">
            <a:extLst>
              <a:ext uri="{FF2B5EF4-FFF2-40B4-BE49-F238E27FC236}">
                <a16:creationId xmlns:a16="http://schemas.microsoft.com/office/drawing/2014/main" id="{B64CD7B5-0102-42C9-BC97-A63B25186779}"/>
              </a:ext>
            </a:extLst>
          </p:cNvPr>
          <p:cNvSpPr txBox="1"/>
          <p:nvPr/>
        </p:nvSpPr>
        <p:spPr>
          <a:xfrm>
            <a:off x="10344471" y="6183021"/>
            <a:ext cx="1370095" cy="338426"/>
          </a:xfrm>
          <a:prstGeom prst="rect">
            <a:avLst/>
          </a:prstGeom>
          <a:noFill/>
        </p:spPr>
        <p:txBody>
          <a:bodyPr wrap="square" rtlCol="0">
            <a:spAutoFit/>
          </a:bodyPr>
          <a:lstStyle/>
          <a:p>
            <a:pPr algn="r" defTabSz="913668">
              <a:defRPr/>
            </a:pPr>
            <a:r>
              <a:rPr lang="es-ES" sz="1599" dirty="0">
                <a:solidFill>
                  <a:prstClr val="black"/>
                </a:solidFill>
                <a:latin typeface="Calibri" panose="020F0502020204030204"/>
              </a:rPr>
              <a:t>ECONOMIA</a:t>
            </a:r>
          </a:p>
        </p:txBody>
      </p:sp>
      <p:pic>
        <p:nvPicPr>
          <p:cNvPr id="2" name="Imagen 1">
            <a:extLst>
              <a:ext uri="{FF2B5EF4-FFF2-40B4-BE49-F238E27FC236}">
                <a16:creationId xmlns:a16="http://schemas.microsoft.com/office/drawing/2014/main" id="{0B1D15A2-F55E-4D7F-9EFD-480F327C67FA}"/>
              </a:ext>
            </a:extLst>
          </p:cNvPr>
          <p:cNvPicPr>
            <a:picLocks noChangeAspect="1"/>
          </p:cNvPicPr>
          <p:nvPr/>
        </p:nvPicPr>
        <p:blipFill>
          <a:blip r:embed="rId3"/>
          <a:stretch>
            <a:fillRect/>
          </a:stretch>
        </p:blipFill>
        <p:spPr>
          <a:xfrm>
            <a:off x="227838" y="5824728"/>
            <a:ext cx="857250" cy="857250"/>
          </a:xfrm>
          <a:prstGeom prst="rect">
            <a:avLst/>
          </a:prstGeom>
        </p:spPr>
      </p:pic>
    </p:spTree>
    <p:extLst>
      <p:ext uri="{BB962C8B-B14F-4D97-AF65-F5344CB8AC3E}">
        <p14:creationId xmlns:p14="http://schemas.microsoft.com/office/powerpoint/2010/main" val="1193505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F40EF810-8338-4B5D-BC12-1EEBA75A119A}"/>
              </a:ext>
            </a:extLst>
          </p:cNvPr>
          <p:cNvSpPr/>
          <p:nvPr/>
        </p:nvSpPr>
        <p:spPr>
          <a:xfrm>
            <a:off x="0" y="2677"/>
            <a:ext cx="12192000" cy="837544"/>
          </a:xfrm>
          <a:prstGeom prst="rect">
            <a:avLst/>
          </a:prstGeom>
          <a:solidFill>
            <a:schemeClr val="accent3">
              <a:lumMod val="60000"/>
              <a:lumOff val="40000"/>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913668">
              <a:defRPr/>
            </a:pPr>
            <a:r>
              <a:rPr lang="es-ES" sz="2498" b="1" dirty="0">
                <a:solidFill>
                  <a:srgbClr val="002060"/>
                </a:solidFill>
                <a:latin typeface="Berlin Sans FB Demi" panose="020E0802020502020306" pitchFamily="34" charset="0"/>
              </a:rPr>
              <a:t>	PRODUCCIÓ: EL PIB</a:t>
            </a:r>
          </a:p>
        </p:txBody>
      </p:sp>
      <p:sp>
        <p:nvSpPr>
          <p:cNvPr id="3" name="Rectángulo: esquinas redondeadas 2">
            <a:extLst>
              <a:ext uri="{FF2B5EF4-FFF2-40B4-BE49-F238E27FC236}">
                <a16:creationId xmlns:a16="http://schemas.microsoft.com/office/drawing/2014/main" id="{C4391C1F-DD08-4C24-8A2A-0B571980A7CE}"/>
              </a:ext>
            </a:extLst>
          </p:cNvPr>
          <p:cNvSpPr/>
          <p:nvPr/>
        </p:nvSpPr>
        <p:spPr>
          <a:xfrm>
            <a:off x="623392" y="1268760"/>
            <a:ext cx="6120680" cy="57606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just"/>
            <a:r>
              <a:rPr lang="ca-ES" sz="2300" dirty="0"/>
              <a:t>Mètode de la despesa en béns i serveis finals</a:t>
            </a:r>
          </a:p>
        </p:txBody>
      </p:sp>
      <p:graphicFrame>
        <p:nvGraphicFramePr>
          <p:cNvPr id="6" name="Gráfico 5">
            <a:extLst>
              <a:ext uri="{FF2B5EF4-FFF2-40B4-BE49-F238E27FC236}">
                <a16:creationId xmlns:a16="http://schemas.microsoft.com/office/drawing/2014/main" id="{57A230C9-9D51-462D-8979-F8AC79D81AF4}"/>
              </a:ext>
            </a:extLst>
          </p:cNvPr>
          <p:cNvGraphicFramePr/>
          <p:nvPr>
            <p:extLst>
              <p:ext uri="{D42A27DB-BD31-4B8C-83A1-F6EECF244321}">
                <p14:modId xmlns:p14="http://schemas.microsoft.com/office/powerpoint/2010/main" val="1146287090"/>
              </p:ext>
            </p:extLst>
          </p:nvPr>
        </p:nvGraphicFramePr>
        <p:xfrm>
          <a:off x="5344160" y="2092960"/>
          <a:ext cx="6319520" cy="4460240"/>
        </p:xfrm>
        <a:graphic>
          <a:graphicData uri="http://schemas.openxmlformats.org/drawingml/2006/chart">
            <c:chart xmlns:c="http://schemas.openxmlformats.org/drawingml/2006/chart" xmlns:r="http://schemas.openxmlformats.org/officeDocument/2006/relationships" r:id="rId2"/>
          </a:graphicData>
        </a:graphic>
      </p:graphicFrame>
      <p:sp>
        <p:nvSpPr>
          <p:cNvPr id="7" name="Rectángulo: esquinas redondeadas 6">
            <a:extLst>
              <a:ext uri="{FF2B5EF4-FFF2-40B4-BE49-F238E27FC236}">
                <a16:creationId xmlns:a16="http://schemas.microsoft.com/office/drawing/2014/main" id="{271AF9CE-17DA-4D50-A9EC-B27E84A9D29A}"/>
              </a:ext>
            </a:extLst>
          </p:cNvPr>
          <p:cNvSpPr/>
          <p:nvPr/>
        </p:nvSpPr>
        <p:spPr>
          <a:xfrm>
            <a:off x="623392" y="2368614"/>
            <a:ext cx="3977183" cy="387978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342900" indent="-342900" algn="just">
              <a:lnSpc>
                <a:spcPct val="150000"/>
              </a:lnSpc>
              <a:buFont typeface="Arial" panose="020B0604020202020204" pitchFamily="34" charset="0"/>
              <a:buChar char="•"/>
            </a:pPr>
            <a:r>
              <a:rPr lang="ca-ES" sz="2500" dirty="0"/>
              <a:t>Consum familiar</a:t>
            </a:r>
          </a:p>
          <a:p>
            <a:pPr marL="342900" indent="-342900" algn="just">
              <a:lnSpc>
                <a:spcPct val="150000"/>
              </a:lnSpc>
              <a:buFont typeface="Arial" panose="020B0604020202020204" pitchFamily="34" charset="0"/>
              <a:buChar char="•"/>
            </a:pPr>
            <a:r>
              <a:rPr lang="ca-ES" sz="2500" dirty="0"/>
              <a:t>Inversió empresarial</a:t>
            </a:r>
          </a:p>
          <a:p>
            <a:pPr marL="342900" indent="-342900" algn="just">
              <a:lnSpc>
                <a:spcPct val="150000"/>
              </a:lnSpc>
              <a:buFont typeface="Arial" panose="020B0604020202020204" pitchFamily="34" charset="0"/>
              <a:buChar char="•"/>
            </a:pPr>
            <a:r>
              <a:rPr lang="ca-ES" sz="2500" dirty="0"/>
              <a:t>Despesa pública</a:t>
            </a:r>
          </a:p>
          <a:p>
            <a:pPr marL="342900" indent="-342900" algn="just">
              <a:lnSpc>
                <a:spcPct val="150000"/>
              </a:lnSpc>
              <a:buFont typeface="Arial" panose="020B0604020202020204" pitchFamily="34" charset="0"/>
              <a:buChar char="•"/>
            </a:pPr>
            <a:r>
              <a:rPr lang="ca-ES" sz="2500" dirty="0"/>
              <a:t>Exportacions</a:t>
            </a:r>
          </a:p>
          <a:p>
            <a:pPr marL="342900" indent="-342900" algn="just">
              <a:lnSpc>
                <a:spcPct val="150000"/>
              </a:lnSpc>
              <a:buFont typeface="Arial" panose="020B0604020202020204" pitchFamily="34" charset="0"/>
              <a:buChar char="•"/>
            </a:pPr>
            <a:r>
              <a:rPr lang="ca-ES" sz="2500" dirty="0"/>
              <a:t>Importacions</a:t>
            </a:r>
          </a:p>
        </p:txBody>
      </p:sp>
    </p:spTree>
    <p:extLst>
      <p:ext uri="{BB962C8B-B14F-4D97-AF65-F5344CB8AC3E}">
        <p14:creationId xmlns:p14="http://schemas.microsoft.com/office/powerpoint/2010/main" val="11659669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F40EF810-8338-4B5D-BC12-1EEBA75A119A}"/>
              </a:ext>
            </a:extLst>
          </p:cNvPr>
          <p:cNvSpPr/>
          <p:nvPr/>
        </p:nvSpPr>
        <p:spPr>
          <a:xfrm>
            <a:off x="0" y="2677"/>
            <a:ext cx="12192000" cy="837544"/>
          </a:xfrm>
          <a:prstGeom prst="rect">
            <a:avLst/>
          </a:prstGeom>
          <a:solidFill>
            <a:schemeClr val="accent3">
              <a:lumMod val="60000"/>
              <a:lumOff val="40000"/>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3668" rtl="0" eaLnBrk="1" fontAlgn="auto" latinLnBrk="0" hangingPunct="1">
              <a:lnSpc>
                <a:spcPct val="100000"/>
              </a:lnSpc>
              <a:spcBef>
                <a:spcPts val="0"/>
              </a:spcBef>
              <a:spcAft>
                <a:spcPts val="0"/>
              </a:spcAft>
              <a:buClrTx/>
              <a:buSzTx/>
              <a:buFontTx/>
              <a:buNone/>
              <a:tabLst/>
              <a:defRPr/>
            </a:pPr>
            <a:r>
              <a:rPr kumimoji="0" lang="es-ES" sz="2498" b="1" i="0" u="none" strike="noStrike" kern="1200" cap="none" spc="0" normalizeH="0" baseline="0" noProof="0" dirty="0">
                <a:ln>
                  <a:noFill/>
                </a:ln>
                <a:solidFill>
                  <a:srgbClr val="002060"/>
                </a:solidFill>
                <a:effectLst/>
                <a:uLnTx/>
                <a:uFillTx/>
                <a:latin typeface="Berlin Sans FB Demi" panose="020E0802020502020306" pitchFamily="34" charset="0"/>
                <a:ea typeface="+mn-ea"/>
                <a:cs typeface="+mn-cs"/>
              </a:rPr>
              <a:t>	PRODUCCIÓ: EL PIB</a:t>
            </a:r>
          </a:p>
        </p:txBody>
      </p:sp>
      <p:sp>
        <p:nvSpPr>
          <p:cNvPr id="3" name="Rectángulo: esquinas redondeadas 2">
            <a:extLst>
              <a:ext uri="{FF2B5EF4-FFF2-40B4-BE49-F238E27FC236}">
                <a16:creationId xmlns:a16="http://schemas.microsoft.com/office/drawing/2014/main" id="{7B8997D7-F2DE-41AC-9D5E-C2850627EB99}"/>
              </a:ext>
            </a:extLst>
          </p:cNvPr>
          <p:cNvSpPr/>
          <p:nvPr/>
        </p:nvSpPr>
        <p:spPr>
          <a:xfrm>
            <a:off x="623392" y="1268760"/>
            <a:ext cx="6120680" cy="57606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just"/>
            <a:r>
              <a:rPr lang="ca-ES" sz="2300" dirty="0"/>
              <a:t>Mètode de la despesa en béns i serveis finals</a:t>
            </a:r>
          </a:p>
        </p:txBody>
      </p:sp>
      <p:grpSp>
        <p:nvGrpSpPr>
          <p:cNvPr id="6" name="Grupo 5">
            <a:extLst>
              <a:ext uri="{FF2B5EF4-FFF2-40B4-BE49-F238E27FC236}">
                <a16:creationId xmlns:a16="http://schemas.microsoft.com/office/drawing/2014/main" id="{A7A7D6B7-B514-4E7A-B06B-D79DA71A7CFB}"/>
              </a:ext>
            </a:extLst>
          </p:cNvPr>
          <p:cNvGrpSpPr/>
          <p:nvPr/>
        </p:nvGrpSpPr>
        <p:grpSpPr>
          <a:xfrm>
            <a:off x="2027548" y="2276872"/>
            <a:ext cx="8136904" cy="1152128"/>
            <a:chOff x="2495600" y="3068960"/>
            <a:chExt cx="8136904" cy="1152128"/>
          </a:xfrm>
        </p:grpSpPr>
        <p:sp>
          <p:nvSpPr>
            <p:cNvPr id="5" name="Rectángulo: esquinas redondeadas 4">
              <a:extLst>
                <a:ext uri="{FF2B5EF4-FFF2-40B4-BE49-F238E27FC236}">
                  <a16:creationId xmlns:a16="http://schemas.microsoft.com/office/drawing/2014/main" id="{FD52D27F-D11A-4469-B696-675E4500E8E6}"/>
                </a:ext>
              </a:extLst>
            </p:cNvPr>
            <p:cNvSpPr/>
            <p:nvPr/>
          </p:nvSpPr>
          <p:spPr>
            <a:xfrm>
              <a:off x="2495600" y="3068960"/>
              <a:ext cx="8136904" cy="1152128"/>
            </a:xfrm>
            <a:prstGeom prst="roundRect">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4" name="Imagen 3">
              <a:extLst>
                <a:ext uri="{FF2B5EF4-FFF2-40B4-BE49-F238E27FC236}">
                  <a16:creationId xmlns:a16="http://schemas.microsoft.com/office/drawing/2014/main" id="{70F30DD0-141E-417D-8B81-44C36F4C7580}"/>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2639616" y="3316309"/>
              <a:ext cx="7655787" cy="646361"/>
            </a:xfrm>
            <a:prstGeom prst="rect">
              <a:avLst/>
            </a:prstGeom>
          </p:spPr>
        </p:pic>
      </p:grpSp>
      <p:grpSp>
        <p:nvGrpSpPr>
          <p:cNvPr id="9" name="Grupo 8">
            <a:extLst>
              <a:ext uri="{FF2B5EF4-FFF2-40B4-BE49-F238E27FC236}">
                <a16:creationId xmlns:a16="http://schemas.microsoft.com/office/drawing/2014/main" id="{831864C3-7A69-4895-A111-57079DF7BDAC}"/>
              </a:ext>
            </a:extLst>
          </p:cNvPr>
          <p:cNvGrpSpPr/>
          <p:nvPr/>
        </p:nvGrpSpPr>
        <p:grpSpPr>
          <a:xfrm>
            <a:off x="580298" y="4077072"/>
            <a:ext cx="11017224" cy="1872208"/>
            <a:chOff x="623392" y="4077072"/>
            <a:chExt cx="11017224" cy="1872208"/>
          </a:xfrm>
        </p:grpSpPr>
        <p:sp>
          <p:nvSpPr>
            <p:cNvPr id="8" name="Rectángulo: esquinas redondeadas 7">
              <a:extLst>
                <a:ext uri="{FF2B5EF4-FFF2-40B4-BE49-F238E27FC236}">
                  <a16:creationId xmlns:a16="http://schemas.microsoft.com/office/drawing/2014/main" id="{8F083BF0-3712-4499-8CDF-35B5D60CCFA7}"/>
                </a:ext>
              </a:extLst>
            </p:cNvPr>
            <p:cNvSpPr/>
            <p:nvPr/>
          </p:nvSpPr>
          <p:spPr>
            <a:xfrm>
              <a:off x="623392" y="4077072"/>
              <a:ext cx="11017224" cy="1872208"/>
            </a:xfrm>
            <a:prstGeom prst="roundRect">
              <a:avLst/>
            </a:prstGeom>
            <a:solidFill>
              <a:srgbClr val="EDD1E4"/>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pic>
          <p:nvPicPr>
            <p:cNvPr id="7" name="Imagen 6">
              <a:extLst>
                <a:ext uri="{FF2B5EF4-FFF2-40B4-BE49-F238E27FC236}">
                  <a16:creationId xmlns:a16="http://schemas.microsoft.com/office/drawing/2014/main" id="{2AB5FB54-1CD0-4CE9-80F9-B7DD99050FD5}"/>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Lst>
            </a:blip>
            <a:stretch>
              <a:fillRect/>
            </a:stretch>
          </p:blipFill>
          <p:spPr>
            <a:xfrm>
              <a:off x="838889" y="4352485"/>
              <a:ext cx="10514222" cy="1321382"/>
            </a:xfrm>
            <a:prstGeom prst="rect">
              <a:avLst/>
            </a:prstGeom>
          </p:spPr>
        </p:pic>
      </p:grpSp>
      <p:pic>
        <p:nvPicPr>
          <p:cNvPr id="10" name="Imagen 9">
            <a:extLst>
              <a:ext uri="{FF2B5EF4-FFF2-40B4-BE49-F238E27FC236}">
                <a16:creationId xmlns:a16="http://schemas.microsoft.com/office/drawing/2014/main" id="{2C5DF25A-16A1-4AE2-9839-0473579F760F}"/>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Lst>
          </a:blip>
          <a:stretch>
            <a:fillRect/>
          </a:stretch>
        </p:blipFill>
        <p:spPr>
          <a:xfrm>
            <a:off x="9544622" y="848939"/>
            <a:ext cx="2240010" cy="2240010"/>
          </a:xfrm>
          <a:prstGeom prst="rect">
            <a:avLst/>
          </a:prstGeom>
        </p:spPr>
      </p:pic>
    </p:spTree>
    <p:extLst>
      <p:ext uri="{BB962C8B-B14F-4D97-AF65-F5344CB8AC3E}">
        <p14:creationId xmlns:p14="http://schemas.microsoft.com/office/powerpoint/2010/main" val="3255832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F40EF810-8338-4B5D-BC12-1EEBA75A119A}"/>
              </a:ext>
            </a:extLst>
          </p:cNvPr>
          <p:cNvSpPr/>
          <p:nvPr/>
        </p:nvSpPr>
        <p:spPr>
          <a:xfrm>
            <a:off x="0" y="2677"/>
            <a:ext cx="12192000" cy="837544"/>
          </a:xfrm>
          <a:prstGeom prst="rect">
            <a:avLst/>
          </a:prstGeom>
          <a:solidFill>
            <a:schemeClr val="accent3">
              <a:lumMod val="60000"/>
              <a:lumOff val="40000"/>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3668" rtl="0" eaLnBrk="1" fontAlgn="auto" latinLnBrk="0" hangingPunct="1">
              <a:lnSpc>
                <a:spcPct val="100000"/>
              </a:lnSpc>
              <a:spcBef>
                <a:spcPts val="0"/>
              </a:spcBef>
              <a:spcAft>
                <a:spcPts val="0"/>
              </a:spcAft>
              <a:buClrTx/>
              <a:buSzTx/>
              <a:buFontTx/>
              <a:buNone/>
              <a:tabLst/>
              <a:defRPr/>
            </a:pPr>
            <a:r>
              <a:rPr kumimoji="0" lang="es-ES" sz="2498" b="1" i="0" u="none" strike="noStrike" kern="1200" cap="none" spc="0" normalizeH="0" baseline="0" noProof="0" dirty="0">
                <a:ln>
                  <a:noFill/>
                </a:ln>
                <a:solidFill>
                  <a:srgbClr val="002060"/>
                </a:solidFill>
                <a:effectLst/>
                <a:uLnTx/>
                <a:uFillTx/>
                <a:latin typeface="Berlin Sans FB Demi" panose="020E0802020502020306" pitchFamily="34" charset="0"/>
                <a:ea typeface="+mn-ea"/>
                <a:cs typeface="+mn-cs"/>
              </a:rPr>
              <a:t>	PRODUCCIÓ: EL PIB</a:t>
            </a:r>
          </a:p>
        </p:txBody>
      </p:sp>
      <p:sp>
        <p:nvSpPr>
          <p:cNvPr id="6" name="Rectángulo: esquinas redondeadas 5">
            <a:extLst>
              <a:ext uri="{FF2B5EF4-FFF2-40B4-BE49-F238E27FC236}">
                <a16:creationId xmlns:a16="http://schemas.microsoft.com/office/drawing/2014/main" id="{C66F568B-0731-4777-8D2C-23E56CF98094}"/>
              </a:ext>
            </a:extLst>
          </p:cNvPr>
          <p:cNvSpPr/>
          <p:nvPr/>
        </p:nvSpPr>
        <p:spPr>
          <a:xfrm>
            <a:off x="623392" y="1268760"/>
            <a:ext cx="6120680" cy="57606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just"/>
            <a:r>
              <a:rPr lang="ca-ES" sz="2300" dirty="0"/>
              <a:t>Mètode de la despesa en béns i serveis finals</a:t>
            </a:r>
          </a:p>
        </p:txBody>
      </p:sp>
      <p:graphicFrame>
        <p:nvGraphicFramePr>
          <p:cNvPr id="7" name="Tabla 6">
            <a:extLst>
              <a:ext uri="{FF2B5EF4-FFF2-40B4-BE49-F238E27FC236}">
                <a16:creationId xmlns:a16="http://schemas.microsoft.com/office/drawing/2014/main" id="{ED27EFBA-B554-4BBA-A32B-9BBB56762041}"/>
              </a:ext>
            </a:extLst>
          </p:cNvPr>
          <p:cNvGraphicFramePr>
            <a:graphicFrameLocks noGrp="1"/>
          </p:cNvGraphicFramePr>
          <p:nvPr>
            <p:extLst>
              <p:ext uri="{D42A27DB-BD31-4B8C-83A1-F6EECF244321}">
                <p14:modId xmlns:p14="http://schemas.microsoft.com/office/powerpoint/2010/main" val="1774176597"/>
              </p:ext>
            </p:extLst>
          </p:nvPr>
        </p:nvGraphicFramePr>
        <p:xfrm>
          <a:off x="585664" y="2148416"/>
          <a:ext cx="5264150" cy="2377440"/>
        </p:xfrm>
        <a:graphic>
          <a:graphicData uri="http://schemas.openxmlformats.org/drawingml/2006/table">
            <a:tbl>
              <a:tblPr firstRow="1" bandRow="1">
                <a:tableStyleId>{F5AB1C69-6EDB-4FF4-983F-18BD219EF322}</a:tableStyleId>
              </a:tblPr>
              <a:tblGrid>
                <a:gridCol w="2632075">
                  <a:extLst>
                    <a:ext uri="{9D8B030D-6E8A-4147-A177-3AD203B41FA5}">
                      <a16:colId xmlns:a16="http://schemas.microsoft.com/office/drawing/2014/main" val="19894225"/>
                    </a:ext>
                  </a:extLst>
                </a:gridCol>
                <a:gridCol w="2632075">
                  <a:extLst>
                    <a:ext uri="{9D8B030D-6E8A-4147-A177-3AD203B41FA5}">
                      <a16:colId xmlns:a16="http://schemas.microsoft.com/office/drawing/2014/main" val="3583796182"/>
                    </a:ext>
                  </a:extLst>
                </a:gridCol>
              </a:tblGrid>
              <a:tr h="370840">
                <a:tc>
                  <a:txBody>
                    <a:bodyPr/>
                    <a:lstStyle/>
                    <a:p>
                      <a:pPr algn="ctr"/>
                      <a:r>
                        <a:rPr lang="es-ES" sz="2000" dirty="0"/>
                        <a:t>Macromagnitud</a:t>
                      </a:r>
                    </a:p>
                  </a:txBody>
                  <a:tcPr/>
                </a:tc>
                <a:tc>
                  <a:txBody>
                    <a:bodyPr/>
                    <a:lstStyle/>
                    <a:p>
                      <a:pPr algn="ctr"/>
                      <a:r>
                        <a:rPr lang="es-ES" sz="2000" dirty="0"/>
                        <a:t>Valor</a:t>
                      </a:r>
                    </a:p>
                  </a:txBody>
                  <a:tcPr/>
                </a:tc>
                <a:extLst>
                  <a:ext uri="{0D108BD9-81ED-4DB2-BD59-A6C34878D82A}">
                    <a16:rowId xmlns:a16="http://schemas.microsoft.com/office/drawing/2014/main" val="292439238"/>
                  </a:ext>
                </a:extLst>
              </a:tr>
              <a:tr h="370840">
                <a:tc>
                  <a:txBody>
                    <a:bodyPr/>
                    <a:lstStyle/>
                    <a:p>
                      <a:pPr algn="just"/>
                      <a:r>
                        <a:rPr lang="es-ES" sz="2000" dirty="0" err="1"/>
                        <a:t>Despesa</a:t>
                      </a:r>
                      <a:r>
                        <a:rPr lang="es-ES" sz="2000" dirty="0"/>
                        <a:t> pública</a:t>
                      </a:r>
                    </a:p>
                  </a:txBody>
                  <a:tcPr/>
                </a:tc>
                <a:tc>
                  <a:txBody>
                    <a:bodyPr/>
                    <a:lstStyle/>
                    <a:p>
                      <a:pPr algn="ctr"/>
                      <a:r>
                        <a:rPr lang="es-ES" sz="2000" dirty="0"/>
                        <a:t>50 €</a:t>
                      </a:r>
                    </a:p>
                  </a:txBody>
                  <a:tcPr/>
                </a:tc>
                <a:extLst>
                  <a:ext uri="{0D108BD9-81ED-4DB2-BD59-A6C34878D82A}">
                    <a16:rowId xmlns:a16="http://schemas.microsoft.com/office/drawing/2014/main" val="1416887663"/>
                  </a:ext>
                </a:extLst>
              </a:tr>
              <a:tr h="370840">
                <a:tc>
                  <a:txBody>
                    <a:bodyPr/>
                    <a:lstStyle/>
                    <a:p>
                      <a:pPr algn="just"/>
                      <a:r>
                        <a:rPr lang="es-ES" sz="2000" dirty="0"/>
                        <a:t>Consum </a:t>
                      </a:r>
                      <a:r>
                        <a:rPr lang="es-ES" sz="2000" dirty="0" err="1"/>
                        <a:t>privat</a:t>
                      </a:r>
                      <a:endParaRPr lang="es-ES" sz="2000" dirty="0"/>
                    </a:p>
                  </a:txBody>
                  <a:tcPr/>
                </a:tc>
                <a:tc>
                  <a:txBody>
                    <a:bodyPr/>
                    <a:lstStyle/>
                    <a:p>
                      <a:pPr algn="ctr"/>
                      <a:r>
                        <a:rPr lang="es-ES" sz="2000" dirty="0"/>
                        <a:t>800 €</a:t>
                      </a:r>
                    </a:p>
                  </a:txBody>
                  <a:tcPr/>
                </a:tc>
                <a:extLst>
                  <a:ext uri="{0D108BD9-81ED-4DB2-BD59-A6C34878D82A}">
                    <a16:rowId xmlns:a16="http://schemas.microsoft.com/office/drawing/2014/main" val="179048080"/>
                  </a:ext>
                </a:extLst>
              </a:tr>
              <a:tr h="370840">
                <a:tc>
                  <a:txBody>
                    <a:bodyPr/>
                    <a:lstStyle/>
                    <a:p>
                      <a:pPr algn="just"/>
                      <a:r>
                        <a:rPr lang="es-ES" sz="2000" dirty="0" err="1"/>
                        <a:t>Exportacions</a:t>
                      </a:r>
                      <a:endParaRPr lang="es-ES" sz="2000" dirty="0"/>
                    </a:p>
                  </a:txBody>
                  <a:tcPr/>
                </a:tc>
                <a:tc>
                  <a:txBody>
                    <a:bodyPr/>
                    <a:lstStyle/>
                    <a:p>
                      <a:pPr algn="ctr"/>
                      <a:r>
                        <a:rPr lang="es-ES" sz="2000" dirty="0"/>
                        <a:t>100 €</a:t>
                      </a:r>
                    </a:p>
                  </a:txBody>
                  <a:tcPr/>
                </a:tc>
                <a:extLst>
                  <a:ext uri="{0D108BD9-81ED-4DB2-BD59-A6C34878D82A}">
                    <a16:rowId xmlns:a16="http://schemas.microsoft.com/office/drawing/2014/main" val="276354890"/>
                  </a:ext>
                </a:extLst>
              </a:tr>
              <a:tr h="370840">
                <a:tc>
                  <a:txBody>
                    <a:bodyPr/>
                    <a:lstStyle/>
                    <a:p>
                      <a:pPr algn="just"/>
                      <a:r>
                        <a:rPr lang="es-ES" sz="2000" dirty="0" err="1"/>
                        <a:t>Importacions</a:t>
                      </a:r>
                      <a:endParaRPr lang="es-ES" sz="2000" dirty="0"/>
                    </a:p>
                  </a:txBody>
                  <a:tcPr/>
                </a:tc>
                <a:tc>
                  <a:txBody>
                    <a:bodyPr/>
                    <a:lstStyle/>
                    <a:p>
                      <a:pPr algn="ctr"/>
                      <a:r>
                        <a:rPr lang="es-ES" sz="2000" dirty="0"/>
                        <a:t>27 €</a:t>
                      </a:r>
                    </a:p>
                  </a:txBody>
                  <a:tcPr/>
                </a:tc>
                <a:extLst>
                  <a:ext uri="{0D108BD9-81ED-4DB2-BD59-A6C34878D82A}">
                    <a16:rowId xmlns:a16="http://schemas.microsoft.com/office/drawing/2014/main" val="129143199"/>
                  </a:ext>
                </a:extLst>
              </a:tr>
              <a:tr h="370840">
                <a:tc>
                  <a:txBody>
                    <a:bodyPr/>
                    <a:lstStyle/>
                    <a:p>
                      <a:pPr algn="just"/>
                      <a:r>
                        <a:rPr lang="es-ES" sz="2000" dirty="0" err="1"/>
                        <a:t>Inversió</a:t>
                      </a:r>
                      <a:endParaRPr lang="es-ES" sz="2000" dirty="0"/>
                    </a:p>
                  </a:txBody>
                  <a:tcPr/>
                </a:tc>
                <a:tc>
                  <a:txBody>
                    <a:bodyPr/>
                    <a:lstStyle/>
                    <a:p>
                      <a:pPr algn="ctr"/>
                      <a:r>
                        <a:rPr lang="es-ES" sz="2000" dirty="0"/>
                        <a:t>200 €</a:t>
                      </a:r>
                    </a:p>
                  </a:txBody>
                  <a:tcPr/>
                </a:tc>
                <a:extLst>
                  <a:ext uri="{0D108BD9-81ED-4DB2-BD59-A6C34878D82A}">
                    <a16:rowId xmlns:a16="http://schemas.microsoft.com/office/drawing/2014/main" val="1490491461"/>
                  </a:ext>
                </a:extLst>
              </a:tr>
            </a:tbl>
          </a:graphicData>
        </a:graphic>
      </p:graphicFrame>
      <p:pic>
        <p:nvPicPr>
          <p:cNvPr id="9" name="Imagen 8">
            <a:extLst>
              <a:ext uri="{FF2B5EF4-FFF2-40B4-BE49-F238E27FC236}">
                <a16:creationId xmlns:a16="http://schemas.microsoft.com/office/drawing/2014/main" id="{A5B869A0-E822-4A98-AC8B-726B2AAA6A26}"/>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Lst>
          </a:blip>
          <a:srcRect t="36616"/>
          <a:stretch/>
        </p:blipFill>
        <p:spPr>
          <a:xfrm>
            <a:off x="838889" y="5255094"/>
            <a:ext cx="10514222" cy="837544"/>
          </a:xfrm>
          <a:prstGeom prst="rect">
            <a:avLst/>
          </a:prstGeom>
        </p:spPr>
      </p:pic>
      <p:sp>
        <p:nvSpPr>
          <p:cNvPr id="10" name="Rectángulo: esquinas redondeadas 9">
            <a:extLst>
              <a:ext uri="{FF2B5EF4-FFF2-40B4-BE49-F238E27FC236}">
                <a16:creationId xmlns:a16="http://schemas.microsoft.com/office/drawing/2014/main" id="{4E2B4B4A-D60A-4691-8A63-B748A837888D}"/>
              </a:ext>
            </a:extLst>
          </p:cNvPr>
          <p:cNvSpPr/>
          <p:nvPr/>
        </p:nvSpPr>
        <p:spPr>
          <a:xfrm>
            <a:off x="6649914" y="2148416"/>
            <a:ext cx="4532436" cy="237744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just">
              <a:lnSpc>
                <a:spcPct val="150000"/>
              </a:lnSpc>
            </a:pPr>
            <a:r>
              <a:rPr lang="ca-ES" sz="2300" i="1" dirty="0"/>
              <a:t>PIB</a:t>
            </a:r>
            <a:r>
              <a:rPr lang="ca-ES" sz="2300" dirty="0"/>
              <a:t> = 800 + 200 + 50 + (100 – 27)</a:t>
            </a:r>
          </a:p>
          <a:p>
            <a:pPr algn="just">
              <a:lnSpc>
                <a:spcPct val="150000"/>
              </a:lnSpc>
            </a:pPr>
            <a:r>
              <a:rPr lang="ca-ES" sz="2300" b="1" i="1" dirty="0"/>
              <a:t>PIB</a:t>
            </a:r>
            <a:r>
              <a:rPr lang="ca-ES" sz="2300" b="1" dirty="0"/>
              <a:t> = 1.123 €</a:t>
            </a:r>
          </a:p>
        </p:txBody>
      </p:sp>
    </p:spTree>
    <p:extLst>
      <p:ext uri="{BB962C8B-B14F-4D97-AF65-F5344CB8AC3E}">
        <p14:creationId xmlns:p14="http://schemas.microsoft.com/office/powerpoint/2010/main" val="3511188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F40EF810-8338-4B5D-BC12-1EEBA75A119A}"/>
              </a:ext>
            </a:extLst>
          </p:cNvPr>
          <p:cNvSpPr/>
          <p:nvPr/>
        </p:nvSpPr>
        <p:spPr>
          <a:xfrm>
            <a:off x="0" y="2677"/>
            <a:ext cx="12192000" cy="837544"/>
          </a:xfrm>
          <a:prstGeom prst="rect">
            <a:avLst/>
          </a:prstGeom>
          <a:solidFill>
            <a:schemeClr val="accent3">
              <a:lumMod val="60000"/>
              <a:lumOff val="40000"/>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3668" rtl="0" eaLnBrk="1" fontAlgn="auto" latinLnBrk="0" hangingPunct="1">
              <a:lnSpc>
                <a:spcPct val="100000"/>
              </a:lnSpc>
              <a:spcBef>
                <a:spcPts val="0"/>
              </a:spcBef>
              <a:spcAft>
                <a:spcPts val="0"/>
              </a:spcAft>
              <a:buClrTx/>
              <a:buSzTx/>
              <a:buFontTx/>
              <a:buNone/>
              <a:tabLst/>
              <a:defRPr/>
            </a:pPr>
            <a:r>
              <a:rPr kumimoji="0" lang="es-ES" sz="2498" b="1" i="0" u="none" strike="noStrike" kern="1200" cap="none" spc="0" normalizeH="0" baseline="0" noProof="0" dirty="0">
                <a:ln>
                  <a:noFill/>
                </a:ln>
                <a:solidFill>
                  <a:srgbClr val="002060"/>
                </a:solidFill>
                <a:effectLst/>
                <a:uLnTx/>
                <a:uFillTx/>
                <a:latin typeface="Berlin Sans FB Demi" panose="020E0802020502020306" pitchFamily="34" charset="0"/>
                <a:ea typeface="+mn-ea"/>
                <a:cs typeface="+mn-cs"/>
              </a:rPr>
              <a:t>	PRODUCCIÓ: EL PIB</a:t>
            </a:r>
          </a:p>
        </p:txBody>
      </p:sp>
      <p:pic>
        <p:nvPicPr>
          <p:cNvPr id="3" name="Imagen 2">
            <a:extLst>
              <a:ext uri="{FF2B5EF4-FFF2-40B4-BE49-F238E27FC236}">
                <a16:creationId xmlns:a16="http://schemas.microsoft.com/office/drawing/2014/main" id="{5B3039C6-3DB1-4D39-8D17-6BF72908ABF3}"/>
              </a:ext>
            </a:extLst>
          </p:cNvPr>
          <p:cNvPicPr>
            <a:picLocks noChangeAspect="1"/>
          </p:cNvPicPr>
          <p:nvPr/>
        </p:nvPicPr>
        <p:blipFill>
          <a:blip r:embed="rId2"/>
          <a:stretch>
            <a:fillRect/>
          </a:stretch>
        </p:blipFill>
        <p:spPr>
          <a:xfrm>
            <a:off x="7392144" y="1227007"/>
            <a:ext cx="4464496" cy="5284780"/>
          </a:xfrm>
          <a:prstGeom prst="rect">
            <a:avLst/>
          </a:prstGeom>
        </p:spPr>
      </p:pic>
      <p:pic>
        <p:nvPicPr>
          <p:cNvPr id="4" name="Imagen 3">
            <a:extLst>
              <a:ext uri="{FF2B5EF4-FFF2-40B4-BE49-F238E27FC236}">
                <a16:creationId xmlns:a16="http://schemas.microsoft.com/office/drawing/2014/main" id="{4FE86626-9C57-42C3-9576-A7E7188BAEB9}"/>
              </a:ext>
            </a:extLst>
          </p:cNvPr>
          <p:cNvPicPr>
            <a:picLocks noChangeAspect="1"/>
          </p:cNvPicPr>
          <p:nvPr/>
        </p:nvPicPr>
        <p:blipFill>
          <a:blip r:embed="rId3"/>
          <a:stretch>
            <a:fillRect/>
          </a:stretch>
        </p:blipFill>
        <p:spPr>
          <a:xfrm>
            <a:off x="652230" y="2216576"/>
            <a:ext cx="6307865" cy="2469946"/>
          </a:xfrm>
          <a:prstGeom prst="rect">
            <a:avLst/>
          </a:prstGeom>
        </p:spPr>
      </p:pic>
      <p:sp>
        <p:nvSpPr>
          <p:cNvPr id="5" name="Rectángulo: esquinas redondeadas 4">
            <a:extLst>
              <a:ext uri="{FF2B5EF4-FFF2-40B4-BE49-F238E27FC236}">
                <a16:creationId xmlns:a16="http://schemas.microsoft.com/office/drawing/2014/main" id="{3754CF48-AF1C-4F22-99EE-57F2540FFC05}"/>
              </a:ext>
            </a:extLst>
          </p:cNvPr>
          <p:cNvSpPr/>
          <p:nvPr/>
        </p:nvSpPr>
        <p:spPr>
          <a:xfrm>
            <a:off x="623392" y="1268760"/>
            <a:ext cx="6120680" cy="57606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just"/>
            <a:r>
              <a:rPr lang="ca-ES" sz="2300" dirty="0"/>
              <a:t>Mètode de la despesa en béns i serveis finals</a:t>
            </a:r>
          </a:p>
        </p:txBody>
      </p:sp>
    </p:spTree>
    <p:extLst>
      <p:ext uri="{BB962C8B-B14F-4D97-AF65-F5344CB8AC3E}">
        <p14:creationId xmlns:p14="http://schemas.microsoft.com/office/powerpoint/2010/main" val="27750197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F40EF810-8338-4B5D-BC12-1EEBA75A119A}"/>
              </a:ext>
            </a:extLst>
          </p:cNvPr>
          <p:cNvSpPr/>
          <p:nvPr/>
        </p:nvSpPr>
        <p:spPr>
          <a:xfrm>
            <a:off x="0" y="2677"/>
            <a:ext cx="12192000" cy="837544"/>
          </a:xfrm>
          <a:prstGeom prst="rect">
            <a:avLst/>
          </a:prstGeom>
          <a:solidFill>
            <a:schemeClr val="accent3">
              <a:lumMod val="60000"/>
              <a:lumOff val="40000"/>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913668">
              <a:defRPr/>
            </a:pPr>
            <a:r>
              <a:rPr lang="es-ES" sz="2498" b="1" dirty="0">
                <a:solidFill>
                  <a:srgbClr val="002060"/>
                </a:solidFill>
                <a:latin typeface="Berlin Sans FB Demi" panose="020E0802020502020306" pitchFamily="34" charset="0"/>
              </a:rPr>
              <a:t>	PRODUCCIÓ: EL PIB</a:t>
            </a:r>
          </a:p>
        </p:txBody>
      </p:sp>
      <p:pic>
        <p:nvPicPr>
          <p:cNvPr id="3" name="Imagen 2">
            <a:extLst>
              <a:ext uri="{FF2B5EF4-FFF2-40B4-BE49-F238E27FC236}">
                <a16:creationId xmlns:a16="http://schemas.microsoft.com/office/drawing/2014/main" id="{AD560E9B-74BD-4CF9-9CD6-B065C537A7B5}"/>
              </a:ext>
            </a:extLst>
          </p:cNvPr>
          <p:cNvPicPr>
            <a:picLocks noChangeAspect="1"/>
          </p:cNvPicPr>
          <p:nvPr/>
        </p:nvPicPr>
        <p:blipFill rotWithShape="1">
          <a:blip r:embed="rId2"/>
          <a:srcRect b="81322"/>
          <a:stretch/>
        </p:blipFill>
        <p:spPr>
          <a:xfrm>
            <a:off x="1368829" y="2036006"/>
            <a:ext cx="9444800" cy="837544"/>
          </a:xfrm>
          <a:prstGeom prst="rect">
            <a:avLst/>
          </a:prstGeom>
          <a:ln>
            <a:solidFill>
              <a:schemeClr val="accent3">
                <a:lumMod val="75000"/>
              </a:schemeClr>
            </a:solidFill>
          </a:ln>
        </p:spPr>
      </p:pic>
      <p:sp>
        <p:nvSpPr>
          <p:cNvPr id="4" name="Rectángulo: esquinas redondeadas 3">
            <a:extLst>
              <a:ext uri="{FF2B5EF4-FFF2-40B4-BE49-F238E27FC236}">
                <a16:creationId xmlns:a16="http://schemas.microsoft.com/office/drawing/2014/main" id="{71FEFCBE-3676-4F6C-9444-5194F857466E}"/>
              </a:ext>
            </a:extLst>
          </p:cNvPr>
          <p:cNvSpPr/>
          <p:nvPr/>
        </p:nvSpPr>
        <p:spPr>
          <a:xfrm>
            <a:off x="623392" y="1268760"/>
            <a:ext cx="6120680" cy="57606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just"/>
            <a:r>
              <a:rPr lang="ca-ES" sz="2300" dirty="0"/>
              <a:t>Mètode de la despesa en béns i serveis finals</a:t>
            </a:r>
          </a:p>
        </p:txBody>
      </p:sp>
      <p:pic>
        <p:nvPicPr>
          <p:cNvPr id="5" name="Imagen 4">
            <a:extLst>
              <a:ext uri="{FF2B5EF4-FFF2-40B4-BE49-F238E27FC236}">
                <a16:creationId xmlns:a16="http://schemas.microsoft.com/office/drawing/2014/main" id="{32C65AE0-6705-48BE-84D1-29F97471BFF5}"/>
              </a:ext>
            </a:extLst>
          </p:cNvPr>
          <p:cNvPicPr>
            <a:picLocks noChangeAspect="1"/>
          </p:cNvPicPr>
          <p:nvPr/>
        </p:nvPicPr>
        <p:blipFill rotWithShape="1">
          <a:blip r:embed="rId2"/>
          <a:srcRect t="20283" b="21500"/>
          <a:stretch/>
        </p:blipFill>
        <p:spPr>
          <a:xfrm>
            <a:off x="1368829" y="2996952"/>
            <a:ext cx="9444800" cy="2610494"/>
          </a:xfrm>
          <a:prstGeom prst="rect">
            <a:avLst/>
          </a:prstGeom>
          <a:ln>
            <a:solidFill>
              <a:schemeClr val="accent3">
                <a:lumMod val="75000"/>
              </a:schemeClr>
            </a:solidFill>
          </a:ln>
        </p:spPr>
      </p:pic>
      <p:pic>
        <p:nvPicPr>
          <p:cNvPr id="7" name="Imagen 6">
            <a:extLst>
              <a:ext uri="{FF2B5EF4-FFF2-40B4-BE49-F238E27FC236}">
                <a16:creationId xmlns:a16="http://schemas.microsoft.com/office/drawing/2014/main" id="{68DFC0E8-1C29-4CDF-8AE6-7375B17CD31D}"/>
              </a:ext>
            </a:extLst>
          </p:cNvPr>
          <p:cNvPicPr>
            <a:picLocks noChangeAspect="1"/>
          </p:cNvPicPr>
          <p:nvPr/>
        </p:nvPicPr>
        <p:blipFill rotWithShape="1">
          <a:blip r:embed="rId2"/>
          <a:srcRect t="81712"/>
          <a:stretch/>
        </p:blipFill>
        <p:spPr>
          <a:xfrm>
            <a:off x="1368829" y="5733256"/>
            <a:ext cx="9444800" cy="820080"/>
          </a:xfrm>
          <a:prstGeom prst="rect">
            <a:avLst/>
          </a:prstGeom>
          <a:ln>
            <a:solidFill>
              <a:schemeClr val="accent3">
                <a:lumMod val="75000"/>
              </a:schemeClr>
            </a:solidFill>
          </a:ln>
        </p:spPr>
      </p:pic>
    </p:spTree>
    <p:extLst>
      <p:ext uri="{BB962C8B-B14F-4D97-AF65-F5344CB8AC3E}">
        <p14:creationId xmlns:p14="http://schemas.microsoft.com/office/powerpoint/2010/main" val="1077126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F40EF810-8338-4B5D-BC12-1EEBA75A119A}"/>
              </a:ext>
            </a:extLst>
          </p:cNvPr>
          <p:cNvSpPr/>
          <p:nvPr/>
        </p:nvSpPr>
        <p:spPr>
          <a:xfrm>
            <a:off x="0" y="2677"/>
            <a:ext cx="12192000" cy="837544"/>
          </a:xfrm>
          <a:prstGeom prst="rect">
            <a:avLst/>
          </a:prstGeom>
          <a:solidFill>
            <a:schemeClr val="accent3">
              <a:lumMod val="60000"/>
              <a:lumOff val="40000"/>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913668">
              <a:defRPr/>
            </a:pPr>
            <a:r>
              <a:rPr lang="es-ES" sz="2498" b="1" dirty="0">
                <a:solidFill>
                  <a:srgbClr val="002060"/>
                </a:solidFill>
                <a:latin typeface="Berlin Sans FB Demi" panose="020E0802020502020306" pitchFamily="34" charset="0"/>
              </a:rPr>
              <a:t>	PRODUCCIÓ: EL PIB</a:t>
            </a:r>
          </a:p>
        </p:txBody>
      </p:sp>
      <p:sp>
        <p:nvSpPr>
          <p:cNvPr id="3" name="Rectángulo: esquinas redondeadas 2">
            <a:extLst>
              <a:ext uri="{FF2B5EF4-FFF2-40B4-BE49-F238E27FC236}">
                <a16:creationId xmlns:a16="http://schemas.microsoft.com/office/drawing/2014/main" id="{598F9A84-305D-4E15-B4DE-A614B65943F0}"/>
              </a:ext>
            </a:extLst>
          </p:cNvPr>
          <p:cNvSpPr/>
          <p:nvPr/>
        </p:nvSpPr>
        <p:spPr>
          <a:xfrm>
            <a:off x="623392" y="1268760"/>
            <a:ext cx="3384376" cy="57606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just"/>
            <a:r>
              <a:rPr lang="ca-ES" sz="2300" dirty="0"/>
              <a:t>Mètode del valor afegit</a:t>
            </a:r>
          </a:p>
        </p:txBody>
      </p:sp>
      <p:grpSp>
        <p:nvGrpSpPr>
          <p:cNvPr id="7" name="Grupo 6">
            <a:extLst>
              <a:ext uri="{FF2B5EF4-FFF2-40B4-BE49-F238E27FC236}">
                <a16:creationId xmlns:a16="http://schemas.microsoft.com/office/drawing/2014/main" id="{4872A1AD-C88E-4CF4-ADD7-C60D80D7F235}"/>
              </a:ext>
            </a:extLst>
          </p:cNvPr>
          <p:cNvGrpSpPr/>
          <p:nvPr/>
        </p:nvGrpSpPr>
        <p:grpSpPr>
          <a:xfrm>
            <a:off x="2027548" y="2130167"/>
            <a:ext cx="8136904" cy="936104"/>
            <a:chOff x="2027548" y="2276872"/>
            <a:chExt cx="8136904" cy="936104"/>
          </a:xfrm>
        </p:grpSpPr>
        <p:sp>
          <p:nvSpPr>
            <p:cNvPr id="6" name="Rectángulo: esquinas redondeadas 5">
              <a:extLst>
                <a:ext uri="{FF2B5EF4-FFF2-40B4-BE49-F238E27FC236}">
                  <a16:creationId xmlns:a16="http://schemas.microsoft.com/office/drawing/2014/main" id="{DD13633A-C6F7-41BE-801B-08045AA75960}"/>
                </a:ext>
              </a:extLst>
            </p:cNvPr>
            <p:cNvSpPr/>
            <p:nvPr/>
          </p:nvSpPr>
          <p:spPr>
            <a:xfrm>
              <a:off x="2027548" y="2276872"/>
              <a:ext cx="8136904" cy="936104"/>
            </a:xfrm>
            <a:prstGeom prst="roundRect">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5" name="Imagen 4">
              <a:extLst>
                <a:ext uri="{FF2B5EF4-FFF2-40B4-BE49-F238E27FC236}">
                  <a16:creationId xmlns:a16="http://schemas.microsoft.com/office/drawing/2014/main" id="{ABD4722B-31ED-40DC-899E-E6F7AF63E116}"/>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2334506" y="2512365"/>
              <a:ext cx="7513445" cy="465118"/>
            </a:xfrm>
            <a:prstGeom prst="rect">
              <a:avLst/>
            </a:prstGeom>
          </p:spPr>
        </p:pic>
      </p:grpSp>
      <p:grpSp>
        <p:nvGrpSpPr>
          <p:cNvPr id="10" name="Grupo 9">
            <a:extLst>
              <a:ext uri="{FF2B5EF4-FFF2-40B4-BE49-F238E27FC236}">
                <a16:creationId xmlns:a16="http://schemas.microsoft.com/office/drawing/2014/main" id="{54AA7B26-10C7-41F7-B37D-78DD63C7A68F}"/>
              </a:ext>
            </a:extLst>
          </p:cNvPr>
          <p:cNvGrpSpPr/>
          <p:nvPr/>
        </p:nvGrpSpPr>
        <p:grpSpPr>
          <a:xfrm>
            <a:off x="335360" y="3536766"/>
            <a:ext cx="7099878" cy="1296144"/>
            <a:chOff x="580298" y="4077072"/>
            <a:chExt cx="7099878" cy="1296144"/>
          </a:xfrm>
        </p:grpSpPr>
        <p:sp>
          <p:nvSpPr>
            <p:cNvPr id="9" name="Rectángulo: esquinas redondeadas 8">
              <a:extLst>
                <a:ext uri="{FF2B5EF4-FFF2-40B4-BE49-F238E27FC236}">
                  <a16:creationId xmlns:a16="http://schemas.microsoft.com/office/drawing/2014/main" id="{140746F6-1938-4FDB-983E-23A9DEBEAAC6}"/>
                </a:ext>
              </a:extLst>
            </p:cNvPr>
            <p:cNvSpPr/>
            <p:nvPr/>
          </p:nvSpPr>
          <p:spPr>
            <a:xfrm>
              <a:off x="580298" y="4077072"/>
              <a:ext cx="7099878" cy="1296144"/>
            </a:xfrm>
            <a:prstGeom prst="roundRect">
              <a:avLst/>
            </a:prstGeom>
            <a:solidFill>
              <a:srgbClr val="EDD1E4"/>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pic>
          <p:nvPicPr>
            <p:cNvPr id="8" name="Imagen 7">
              <a:extLst>
                <a:ext uri="{FF2B5EF4-FFF2-40B4-BE49-F238E27FC236}">
                  <a16:creationId xmlns:a16="http://schemas.microsoft.com/office/drawing/2014/main" id="{7DD9943A-42ED-4B6F-B751-9A3060D3CA5F}"/>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Lst>
            </a:blip>
            <a:stretch>
              <a:fillRect/>
            </a:stretch>
          </p:blipFill>
          <p:spPr>
            <a:xfrm>
              <a:off x="839416" y="4273626"/>
              <a:ext cx="6534726" cy="936104"/>
            </a:xfrm>
            <a:prstGeom prst="rect">
              <a:avLst/>
            </a:prstGeom>
          </p:spPr>
        </p:pic>
      </p:grpSp>
      <p:pic>
        <p:nvPicPr>
          <p:cNvPr id="11" name="Imagen 10">
            <a:extLst>
              <a:ext uri="{FF2B5EF4-FFF2-40B4-BE49-F238E27FC236}">
                <a16:creationId xmlns:a16="http://schemas.microsoft.com/office/drawing/2014/main" id="{9A84E02F-120E-41BE-B7EB-568D83A16830}"/>
              </a:ext>
            </a:extLst>
          </p:cNvPr>
          <p:cNvPicPr>
            <a:picLocks noChangeAspect="1"/>
          </p:cNvPicPr>
          <p:nvPr/>
        </p:nvPicPr>
        <p:blipFill>
          <a:blip r:embed="rId6">
            <a:extLst>
              <a:ext uri="{BEBA8EAE-BF5A-486C-A8C5-ECC9F3942E4B}">
                <a14:imgProps xmlns:a14="http://schemas.microsoft.com/office/drawing/2010/main">
                  <a14:imgLayer r:embed="rId7">
                    <a14:imgEffect>
                      <a14:sharpenSoften amount="25000"/>
                    </a14:imgEffect>
                  </a14:imgLayer>
                </a14:imgProps>
              </a:ext>
            </a:extLst>
          </a:blip>
          <a:stretch>
            <a:fillRect/>
          </a:stretch>
        </p:blipFill>
        <p:spPr>
          <a:xfrm>
            <a:off x="4175840" y="4669423"/>
            <a:ext cx="7849883" cy="1855427"/>
          </a:xfrm>
          <a:prstGeom prst="rect">
            <a:avLst/>
          </a:prstGeom>
        </p:spPr>
      </p:pic>
      <p:sp>
        <p:nvSpPr>
          <p:cNvPr id="4" name="Elipse 3">
            <a:extLst>
              <a:ext uri="{FF2B5EF4-FFF2-40B4-BE49-F238E27FC236}">
                <a16:creationId xmlns:a16="http://schemas.microsoft.com/office/drawing/2014/main" id="{9BC65879-3839-4B37-ADC8-98BD053DF87A}"/>
              </a:ext>
            </a:extLst>
          </p:cNvPr>
          <p:cNvSpPr/>
          <p:nvPr/>
        </p:nvSpPr>
        <p:spPr>
          <a:xfrm>
            <a:off x="10838046" y="5977288"/>
            <a:ext cx="885525" cy="644893"/>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755293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F40EF810-8338-4B5D-BC12-1EEBA75A119A}"/>
              </a:ext>
            </a:extLst>
          </p:cNvPr>
          <p:cNvSpPr/>
          <p:nvPr/>
        </p:nvSpPr>
        <p:spPr>
          <a:xfrm>
            <a:off x="0" y="2677"/>
            <a:ext cx="12192000" cy="837544"/>
          </a:xfrm>
          <a:prstGeom prst="rect">
            <a:avLst/>
          </a:prstGeom>
          <a:solidFill>
            <a:schemeClr val="accent3">
              <a:lumMod val="60000"/>
              <a:lumOff val="40000"/>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913668">
              <a:defRPr/>
            </a:pPr>
            <a:r>
              <a:rPr lang="es-ES" sz="2498" b="1" dirty="0">
                <a:solidFill>
                  <a:srgbClr val="002060"/>
                </a:solidFill>
                <a:latin typeface="Berlin Sans FB Demi" panose="020E0802020502020306" pitchFamily="34" charset="0"/>
              </a:rPr>
              <a:t>	PRODUCCIÓ: EL PIB</a:t>
            </a:r>
          </a:p>
        </p:txBody>
      </p:sp>
      <p:pic>
        <p:nvPicPr>
          <p:cNvPr id="3" name="Imagen 2">
            <a:extLst>
              <a:ext uri="{FF2B5EF4-FFF2-40B4-BE49-F238E27FC236}">
                <a16:creationId xmlns:a16="http://schemas.microsoft.com/office/drawing/2014/main" id="{5F63DC6C-BC17-4F04-B0E2-F61F10F3FFC7}"/>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2459596" y="1052736"/>
            <a:ext cx="7272808" cy="5626644"/>
          </a:xfrm>
          <a:prstGeom prst="rect">
            <a:avLst/>
          </a:prstGeom>
          <a:ln>
            <a:solidFill>
              <a:schemeClr val="accent3">
                <a:lumMod val="75000"/>
              </a:schemeClr>
            </a:solidFill>
          </a:ln>
        </p:spPr>
      </p:pic>
    </p:spTree>
    <p:extLst>
      <p:ext uri="{BB962C8B-B14F-4D97-AF65-F5344CB8AC3E}">
        <p14:creationId xmlns:p14="http://schemas.microsoft.com/office/powerpoint/2010/main" val="301937960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F40EF810-8338-4B5D-BC12-1EEBA75A119A}"/>
              </a:ext>
            </a:extLst>
          </p:cNvPr>
          <p:cNvSpPr/>
          <p:nvPr/>
        </p:nvSpPr>
        <p:spPr>
          <a:xfrm>
            <a:off x="0" y="2677"/>
            <a:ext cx="12192000" cy="837544"/>
          </a:xfrm>
          <a:prstGeom prst="rect">
            <a:avLst/>
          </a:prstGeom>
          <a:solidFill>
            <a:schemeClr val="accent3">
              <a:lumMod val="60000"/>
              <a:lumOff val="40000"/>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3668" rtl="0" eaLnBrk="1" fontAlgn="auto" latinLnBrk="0" hangingPunct="1">
              <a:lnSpc>
                <a:spcPct val="100000"/>
              </a:lnSpc>
              <a:spcBef>
                <a:spcPts val="0"/>
              </a:spcBef>
              <a:spcAft>
                <a:spcPts val="0"/>
              </a:spcAft>
              <a:buClrTx/>
              <a:buSzTx/>
              <a:buFontTx/>
              <a:buNone/>
              <a:tabLst/>
              <a:defRPr/>
            </a:pPr>
            <a:r>
              <a:rPr kumimoji="0" lang="es-ES" sz="2498" b="1" i="0" u="none" strike="noStrike" kern="1200" cap="none" spc="0" normalizeH="0" baseline="0" noProof="0" dirty="0">
                <a:ln>
                  <a:noFill/>
                </a:ln>
                <a:solidFill>
                  <a:srgbClr val="002060"/>
                </a:solidFill>
                <a:effectLst/>
                <a:uLnTx/>
                <a:uFillTx/>
                <a:latin typeface="Berlin Sans FB Demi" panose="020E0802020502020306" pitchFamily="34" charset="0"/>
                <a:ea typeface="+mn-ea"/>
                <a:cs typeface="+mn-cs"/>
              </a:rPr>
              <a:t>	PRODUCCIÓ: EL PIB</a:t>
            </a:r>
          </a:p>
        </p:txBody>
      </p:sp>
      <p:sp>
        <p:nvSpPr>
          <p:cNvPr id="4" name="Rectángulo: esquinas redondeadas 3">
            <a:extLst>
              <a:ext uri="{FF2B5EF4-FFF2-40B4-BE49-F238E27FC236}">
                <a16:creationId xmlns:a16="http://schemas.microsoft.com/office/drawing/2014/main" id="{7F5AEEE5-303E-4256-942C-AA8FD4B15A08}"/>
              </a:ext>
            </a:extLst>
          </p:cNvPr>
          <p:cNvSpPr/>
          <p:nvPr/>
        </p:nvSpPr>
        <p:spPr>
          <a:xfrm>
            <a:off x="1775520" y="1196752"/>
            <a:ext cx="8640960" cy="446449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just">
              <a:lnSpc>
                <a:spcPct val="150000"/>
              </a:lnSpc>
            </a:pPr>
            <a:r>
              <a:rPr lang="ca-ES" sz="2300" dirty="0"/>
              <a:t>Argumenta si el PIB espanyol mesura les següents activitats:</a:t>
            </a:r>
          </a:p>
          <a:p>
            <a:pPr marL="914400" lvl="1" indent="-457200" algn="just">
              <a:lnSpc>
                <a:spcPct val="150000"/>
              </a:lnSpc>
              <a:buFont typeface="+mj-lt"/>
              <a:buAutoNum type="alphaLcParenR"/>
            </a:pPr>
            <a:r>
              <a:rPr lang="ca-ES" sz="2300" dirty="0"/>
              <a:t>El treball domèstic no remunerat</a:t>
            </a:r>
          </a:p>
          <a:p>
            <a:pPr marL="914400" lvl="1" indent="-457200" algn="just">
              <a:lnSpc>
                <a:spcPct val="150000"/>
              </a:lnSpc>
              <a:buFont typeface="+mj-lt"/>
              <a:buAutoNum type="alphaLcParenR"/>
            </a:pPr>
            <a:r>
              <a:rPr lang="ca-ES" sz="2300" dirty="0"/>
              <a:t>Allò que produeix una empresa espanyola a Itàlia</a:t>
            </a:r>
          </a:p>
          <a:p>
            <a:pPr marL="914400" lvl="1" indent="-457200" algn="just">
              <a:lnSpc>
                <a:spcPct val="150000"/>
              </a:lnSpc>
              <a:buFont typeface="+mj-lt"/>
              <a:buAutoNum type="alphaLcParenR"/>
            </a:pPr>
            <a:r>
              <a:rPr lang="ca-ES" sz="2300" dirty="0"/>
              <a:t>Un ordinador preparat per a la venda</a:t>
            </a:r>
          </a:p>
          <a:p>
            <a:pPr marL="914400" lvl="1" indent="-457200" algn="just">
              <a:lnSpc>
                <a:spcPct val="150000"/>
              </a:lnSpc>
              <a:buFont typeface="+mj-lt"/>
              <a:buAutoNum type="alphaLcParenR"/>
            </a:pPr>
            <a:r>
              <a:rPr lang="ca-ES" sz="2300" dirty="0"/>
              <a:t>El paper que forma part d’un llibre</a:t>
            </a:r>
          </a:p>
          <a:p>
            <a:pPr marL="914400" lvl="1" indent="-457200" algn="just">
              <a:lnSpc>
                <a:spcPct val="150000"/>
              </a:lnSpc>
              <a:buFont typeface="+mj-lt"/>
              <a:buAutoNum type="alphaLcParenR"/>
            </a:pPr>
            <a:r>
              <a:rPr lang="ca-ES" sz="2300" dirty="0"/>
              <a:t>Allò que produeix una empresa equatoriana a Espanya</a:t>
            </a:r>
          </a:p>
          <a:p>
            <a:pPr marL="914400" lvl="1" indent="-457200" algn="just">
              <a:lnSpc>
                <a:spcPct val="150000"/>
              </a:lnSpc>
              <a:buFont typeface="+mj-lt"/>
              <a:buAutoNum type="alphaLcParenR"/>
            </a:pPr>
            <a:r>
              <a:rPr lang="ca-ES" sz="2300" dirty="0"/>
              <a:t>El voluntariat d’una ONG</a:t>
            </a:r>
          </a:p>
        </p:txBody>
      </p:sp>
    </p:spTree>
    <p:extLst>
      <p:ext uri="{BB962C8B-B14F-4D97-AF65-F5344CB8AC3E}">
        <p14:creationId xmlns:p14="http://schemas.microsoft.com/office/powerpoint/2010/main" val="39078175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F40EF810-8338-4B5D-BC12-1EEBA75A119A}"/>
              </a:ext>
            </a:extLst>
          </p:cNvPr>
          <p:cNvSpPr/>
          <p:nvPr/>
        </p:nvSpPr>
        <p:spPr>
          <a:xfrm>
            <a:off x="0" y="2677"/>
            <a:ext cx="12192000" cy="837544"/>
          </a:xfrm>
          <a:prstGeom prst="rect">
            <a:avLst/>
          </a:prstGeom>
          <a:solidFill>
            <a:schemeClr val="accent3">
              <a:lumMod val="60000"/>
              <a:lumOff val="40000"/>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913668">
              <a:defRPr/>
            </a:pPr>
            <a:r>
              <a:rPr lang="es-ES" sz="2498" b="1" dirty="0">
                <a:solidFill>
                  <a:srgbClr val="002060"/>
                </a:solidFill>
                <a:latin typeface="Berlin Sans FB Demi" panose="020E0802020502020306" pitchFamily="34" charset="0"/>
              </a:rPr>
              <a:t>	PRODUCCIÓ: EL PIB NOMINAL I PIB REAL</a:t>
            </a:r>
          </a:p>
        </p:txBody>
      </p:sp>
      <p:grpSp>
        <p:nvGrpSpPr>
          <p:cNvPr id="6" name="Grupo 5">
            <a:extLst>
              <a:ext uri="{FF2B5EF4-FFF2-40B4-BE49-F238E27FC236}">
                <a16:creationId xmlns:a16="http://schemas.microsoft.com/office/drawing/2014/main" id="{FA1B9B0B-02B8-4004-86BB-D32444275F1D}"/>
              </a:ext>
            </a:extLst>
          </p:cNvPr>
          <p:cNvGrpSpPr/>
          <p:nvPr/>
        </p:nvGrpSpPr>
        <p:grpSpPr>
          <a:xfrm>
            <a:off x="1703512" y="1196752"/>
            <a:ext cx="8784976" cy="3096344"/>
            <a:chOff x="2175647" y="1124744"/>
            <a:chExt cx="8784976" cy="2993891"/>
          </a:xfrm>
        </p:grpSpPr>
        <p:sp>
          <p:nvSpPr>
            <p:cNvPr id="5" name="Rectángulo: esquinas redondeadas 4">
              <a:extLst>
                <a:ext uri="{FF2B5EF4-FFF2-40B4-BE49-F238E27FC236}">
                  <a16:creationId xmlns:a16="http://schemas.microsoft.com/office/drawing/2014/main" id="{0DE3853E-A1C7-4FFC-B278-A124EF2153ED}"/>
                </a:ext>
              </a:extLst>
            </p:cNvPr>
            <p:cNvSpPr/>
            <p:nvPr/>
          </p:nvSpPr>
          <p:spPr>
            <a:xfrm>
              <a:off x="2175647" y="1124744"/>
              <a:ext cx="8784976" cy="2993891"/>
            </a:xfrm>
            <a:prstGeom prst="roundRect">
              <a:avLst/>
            </a:prstGeom>
            <a:solidFill>
              <a:schemeClr val="bg1"/>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pic>
          <p:nvPicPr>
            <p:cNvPr id="3" name="Imagen 2">
              <a:extLst>
                <a:ext uri="{FF2B5EF4-FFF2-40B4-BE49-F238E27FC236}">
                  <a16:creationId xmlns:a16="http://schemas.microsoft.com/office/drawing/2014/main" id="{F761635F-0E3B-4561-A89C-9F1970A3970C}"/>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Lst>
            </a:blip>
            <a:srcRect t="3659" r="61099" b="2626"/>
            <a:stretch/>
          </p:blipFill>
          <p:spPr>
            <a:xfrm>
              <a:off x="2638047" y="1326007"/>
              <a:ext cx="3528392" cy="2623398"/>
            </a:xfrm>
            <a:prstGeom prst="rect">
              <a:avLst/>
            </a:prstGeom>
          </p:spPr>
        </p:pic>
        <p:pic>
          <p:nvPicPr>
            <p:cNvPr id="4" name="Imagen 3">
              <a:extLst>
                <a:ext uri="{FF2B5EF4-FFF2-40B4-BE49-F238E27FC236}">
                  <a16:creationId xmlns:a16="http://schemas.microsoft.com/office/drawing/2014/main" id="{80D2068F-D6A7-490B-8E3E-BCCF84DB6354}"/>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Lst>
            </a:blip>
            <a:srcRect l="53615" t="2502" r="2096" b="3782"/>
            <a:stretch/>
          </p:blipFill>
          <p:spPr>
            <a:xfrm>
              <a:off x="6568135" y="1326008"/>
              <a:ext cx="4017077" cy="2623397"/>
            </a:xfrm>
            <a:prstGeom prst="rect">
              <a:avLst/>
            </a:prstGeom>
          </p:spPr>
        </p:pic>
      </p:grpSp>
      <p:sp>
        <p:nvSpPr>
          <p:cNvPr id="9" name="Rectángulo: esquinas redondeadas 8">
            <a:extLst>
              <a:ext uri="{FF2B5EF4-FFF2-40B4-BE49-F238E27FC236}">
                <a16:creationId xmlns:a16="http://schemas.microsoft.com/office/drawing/2014/main" id="{4A40E27C-098C-410A-8FE1-390F7E3CDA6A}"/>
              </a:ext>
            </a:extLst>
          </p:cNvPr>
          <p:cNvSpPr/>
          <p:nvPr/>
        </p:nvSpPr>
        <p:spPr>
          <a:xfrm>
            <a:off x="1878761" y="4949041"/>
            <a:ext cx="8424936" cy="1008112"/>
          </a:xfrm>
          <a:prstGeom prst="roundRect">
            <a:avLst/>
          </a:prstGeom>
          <a:solidFill>
            <a:srgbClr val="EDD1E4"/>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pic>
        <p:nvPicPr>
          <p:cNvPr id="8" name="Imagen 7">
            <a:extLst>
              <a:ext uri="{FF2B5EF4-FFF2-40B4-BE49-F238E27FC236}">
                <a16:creationId xmlns:a16="http://schemas.microsoft.com/office/drawing/2014/main" id="{F3A5EA2F-41B1-4EA3-98BF-4AC6E1BF3872}"/>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Lst>
          </a:blip>
          <a:stretch>
            <a:fillRect/>
          </a:stretch>
        </p:blipFill>
        <p:spPr>
          <a:xfrm>
            <a:off x="2294859" y="5184430"/>
            <a:ext cx="7602281" cy="537334"/>
          </a:xfrm>
          <a:prstGeom prst="rect">
            <a:avLst/>
          </a:prstGeom>
        </p:spPr>
      </p:pic>
    </p:spTree>
    <p:extLst>
      <p:ext uri="{BB962C8B-B14F-4D97-AF65-F5344CB8AC3E}">
        <p14:creationId xmlns:p14="http://schemas.microsoft.com/office/powerpoint/2010/main" val="38420419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F40EF810-8338-4B5D-BC12-1EEBA75A119A}"/>
              </a:ext>
            </a:extLst>
          </p:cNvPr>
          <p:cNvSpPr/>
          <p:nvPr/>
        </p:nvSpPr>
        <p:spPr>
          <a:xfrm>
            <a:off x="0" y="2677"/>
            <a:ext cx="12192000" cy="837544"/>
          </a:xfrm>
          <a:prstGeom prst="rect">
            <a:avLst/>
          </a:prstGeom>
          <a:solidFill>
            <a:schemeClr val="accent3">
              <a:lumMod val="60000"/>
              <a:lumOff val="40000"/>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913668">
              <a:defRPr/>
            </a:pPr>
            <a:r>
              <a:rPr lang="es-ES" sz="2498" b="1" dirty="0">
                <a:solidFill>
                  <a:srgbClr val="002060"/>
                </a:solidFill>
                <a:latin typeface="Berlin Sans FB Demi" panose="020E0802020502020306" pitchFamily="34" charset="0"/>
              </a:rPr>
              <a:t>	PRODUCCIÓ: EL PIB NOMINAL I PIB REAL</a:t>
            </a:r>
          </a:p>
        </p:txBody>
      </p:sp>
      <p:graphicFrame>
        <p:nvGraphicFramePr>
          <p:cNvPr id="5" name="Tabla 5">
            <a:extLst>
              <a:ext uri="{FF2B5EF4-FFF2-40B4-BE49-F238E27FC236}">
                <a16:creationId xmlns:a16="http://schemas.microsoft.com/office/drawing/2014/main" id="{9096B32F-7EF2-4D4A-BDD7-A605F17273C2}"/>
              </a:ext>
            </a:extLst>
          </p:cNvPr>
          <p:cNvGraphicFramePr>
            <a:graphicFrameLocks noGrp="1"/>
          </p:cNvGraphicFramePr>
          <p:nvPr>
            <p:extLst>
              <p:ext uri="{D42A27DB-BD31-4B8C-83A1-F6EECF244321}">
                <p14:modId xmlns:p14="http://schemas.microsoft.com/office/powerpoint/2010/main" val="956436606"/>
              </p:ext>
            </p:extLst>
          </p:nvPr>
        </p:nvGraphicFramePr>
        <p:xfrm>
          <a:off x="510611" y="4622331"/>
          <a:ext cx="11161235" cy="1854200"/>
        </p:xfrm>
        <a:graphic>
          <a:graphicData uri="http://schemas.openxmlformats.org/drawingml/2006/table">
            <a:tbl>
              <a:tblPr firstRow="1" bandRow="1">
                <a:tableStyleId>{5C22544A-7EE6-4342-B048-85BDC9FD1C3A}</a:tableStyleId>
              </a:tblPr>
              <a:tblGrid>
                <a:gridCol w="720080">
                  <a:extLst>
                    <a:ext uri="{9D8B030D-6E8A-4147-A177-3AD203B41FA5}">
                      <a16:colId xmlns:a16="http://schemas.microsoft.com/office/drawing/2014/main" val="3873453594"/>
                    </a:ext>
                  </a:extLst>
                </a:gridCol>
                <a:gridCol w="792088">
                  <a:extLst>
                    <a:ext uri="{9D8B030D-6E8A-4147-A177-3AD203B41FA5}">
                      <a16:colId xmlns:a16="http://schemas.microsoft.com/office/drawing/2014/main" val="2888885647"/>
                    </a:ext>
                  </a:extLst>
                </a:gridCol>
                <a:gridCol w="1368152">
                  <a:extLst>
                    <a:ext uri="{9D8B030D-6E8A-4147-A177-3AD203B41FA5}">
                      <a16:colId xmlns:a16="http://schemas.microsoft.com/office/drawing/2014/main" val="1394106863"/>
                    </a:ext>
                  </a:extLst>
                </a:gridCol>
                <a:gridCol w="1440160">
                  <a:extLst>
                    <a:ext uri="{9D8B030D-6E8A-4147-A177-3AD203B41FA5}">
                      <a16:colId xmlns:a16="http://schemas.microsoft.com/office/drawing/2014/main" val="1199992038"/>
                    </a:ext>
                  </a:extLst>
                </a:gridCol>
                <a:gridCol w="936104">
                  <a:extLst>
                    <a:ext uri="{9D8B030D-6E8A-4147-A177-3AD203B41FA5}">
                      <a16:colId xmlns:a16="http://schemas.microsoft.com/office/drawing/2014/main" val="2544469590"/>
                    </a:ext>
                  </a:extLst>
                </a:gridCol>
                <a:gridCol w="1512168">
                  <a:extLst>
                    <a:ext uri="{9D8B030D-6E8A-4147-A177-3AD203B41FA5}">
                      <a16:colId xmlns:a16="http://schemas.microsoft.com/office/drawing/2014/main" val="2496859465"/>
                    </a:ext>
                  </a:extLst>
                </a:gridCol>
                <a:gridCol w="1440160">
                  <a:extLst>
                    <a:ext uri="{9D8B030D-6E8A-4147-A177-3AD203B41FA5}">
                      <a16:colId xmlns:a16="http://schemas.microsoft.com/office/drawing/2014/main" val="2832983950"/>
                    </a:ext>
                  </a:extLst>
                </a:gridCol>
                <a:gridCol w="1656184">
                  <a:extLst>
                    <a:ext uri="{9D8B030D-6E8A-4147-A177-3AD203B41FA5}">
                      <a16:colId xmlns:a16="http://schemas.microsoft.com/office/drawing/2014/main" val="2275928912"/>
                    </a:ext>
                  </a:extLst>
                </a:gridCol>
                <a:gridCol w="1296139">
                  <a:extLst>
                    <a:ext uri="{9D8B030D-6E8A-4147-A177-3AD203B41FA5}">
                      <a16:colId xmlns:a16="http://schemas.microsoft.com/office/drawing/2014/main" val="2093771848"/>
                    </a:ext>
                  </a:extLst>
                </a:gridCol>
              </a:tblGrid>
              <a:tr h="370840">
                <a:tc>
                  <a:txBody>
                    <a:bodyPr/>
                    <a:lstStyle/>
                    <a:p>
                      <a:endParaRPr lang="es-ES" dirty="0"/>
                    </a:p>
                  </a:txBody>
                  <a:tcPr>
                    <a:solidFill>
                      <a:schemeClr val="tx2">
                        <a:lumMod val="60000"/>
                        <a:lumOff val="40000"/>
                      </a:schemeClr>
                    </a:solidFill>
                  </a:tcPr>
                </a:tc>
                <a:tc grid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dirty="0">
                          <a:solidFill>
                            <a:schemeClr val="tx1"/>
                          </a:solidFill>
                        </a:rPr>
                        <a:t>ENCIAMS</a:t>
                      </a:r>
                    </a:p>
                  </a:txBody>
                  <a:tcPr>
                    <a:solidFill>
                      <a:schemeClr val="tx2">
                        <a:lumMod val="60000"/>
                        <a:lumOff val="40000"/>
                      </a:schemeClr>
                    </a:solidFill>
                  </a:tcPr>
                </a:tc>
                <a:tc hMerge="1">
                  <a:txBody>
                    <a:bodyPr/>
                    <a:lstStyle/>
                    <a:p>
                      <a:endParaRPr lang="es-ES" dirty="0"/>
                    </a:p>
                  </a:txBody>
                  <a:tcPr>
                    <a:solidFill>
                      <a:schemeClr val="tx2">
                        <a:lumMod val="60000"/>
                        <a:lumOff val="40000"/>
                      </a:schemeClr>
                    </a:solidFill>
                  </a:tcPr>
                </a:tc>
                <a:tc hMerge="1">
                  <a:txBody>
                    <a:bodyPr/>
                    <a:lstStyle/>
                    <a:p>
                      <a:endParaRPr lang="es-ES" dirty="0"/>
                    </a:p>
                  </a:txBody>
                  <a:tcPr>
                    <a:solidFill>
                      <a:schemeClr val="tx2">
                        <a:lumMod val="60000"/>
                        <a:lumOff val="40000"/>
                      </a:schemeClr>
                    </a:solidFill>
                  </a:tcPr>
                </a:tc>
                <a:tc gridSpan="3">
                  <a:txBody>
                    <a:bodyPr/>
                    <a:lstStyle/>
                    <a:p>
                      <a:pPr algn="ctr"/>
                      <a:r>
                        <a:rPr lang="es-ES" dirty="0">
                          <a:solidFill>
                            <a:schemeClr val="tx1"/>
                          </a:solidFill>
                        </a:rPr>
                        <a:t>LLIBRES</a:t>
                      </a:r>
                    </a:p>
                  </a:txBody>
                  <a:tcPr>
                    <a:solidFill>
                      <a:schemeClr val="tx2">
                        <a:lumMod val="60000"/>
                        <a:lumOff val="40000"/>
                      </a:schemeClr>
                    </a:solidFill>
                  </a:tcPr>
                </a:tc>
                <a:tc hMerge="1">
                  <a:txBody>
                    <a:bodyPr/>
                    <a:lstStyle/>
                    <a:p>
                      <a:endParaRPr lang="es-ES" dirty="0"/>
                    </a:p>
                  </a:txBody>
                  <a:tcPr/>
                </a:tc>
                <a:tc hMerge="1">
                  <a:txBody>
                    <a:bodyPr/>
                    <a:lstStyle/>
                    <a:p>
                      <a:endParaRPr lang="es-ES" dirty="0"/>
                    </a:p>
                  </a:txBody>
                  <a:tcPr/>
                </a:tc>
                <a:tc gridSpan="2">
                  <a:txBody>
                    <a:bodyPr/>
                    <a:lstStyle/>
                    <a:p>
                      <a:endParaRPr lang="es-ES" dirty="0"/>
                    </a:p>
                  </a:txBody>
                  <a:tcPr>
                    <a:solidFill>
                      <a:schemeClr val="tx2">
                        <a:lumMod val="60000"/>
                        <a:lumOff val="40000"/>
                      </a:schemeClr>
                    </a:solidFill>
                  </a:tcPr>
                </a:tc>
                <a:tc hMerge="1">
                  <a:txBody>
                    <a:bodyPr/>
                    <a:lstStyle/>
                    <a:p>
                      <a:endParaRPr lang="es-ES" dirty="0"/>
                    </a:p>
                  </a:txBody>
                  <a:tcPr>
                    <a:solidFill>
                      <a:schemeClr val="tx2">
                        <a:lumMod val="60000"/>
                        <a:lumOff val="40000"/>
                      </a:schemeClr>
                    </a:solidFill>
                  </a:tcPr>
                </a:tc>
                <a:extLst>
                  <a:ext uri="{0D108BD9-81ED-4DB2-BD59-A6C34878D82A}">
                    <a16:rowId xmlns:a16="http://schemas.microsoft.com/office/drawing/2014/main" val="1186455824"/>
                  </a:ext>
                </a:extLst>
              </a:tr>
              <a:tr h="370840">
                <a:tc>
                  <a:txBody>
                    <a:bodyPr/>
                    <a:lstStyle/>
                    <a:p>
                      <a:r>
                        <a:rPr lang="es-ES" dirty="0"/>
                        <a:t>ANY</a:t>
                      </a:r>
                    </a:p>
                  </a:txBody>
                  <a:tcPr>
                    <a:solidFill>
                      <a:schemeClr val="tx2">
                        <a:lumMod val="60000"/>
                        <a:lumOff val="40000"/>
                      </a:schemeClr>
                    </a:solidFill>
                  </a:tcPr>
                </a:tc>
                <a:tc>
                  <a:txBody>
                    <a:bodyPr/>
                    <a:lstStyle/>
                    <a:p>
                      <a:pPr algn="ctr"/>
                      <a:r>
                        <a:rPr lang="es-ES" dirty="0"/>
                        <a:t>PREU</a:t>
                      </a:r>
                    </a:p>
                  </a:txBody>
                  <a:tcPr>
                    <a:solidFill>
                      <a:schemeClr val="tx2">
                        <a:lumMod val="60000"/>
                        <a:lumOff val="40000"/>
                      </a:schemeClr>
                    </a:solidFill>
                  </a:tcPr>
                </a:tc>
                <a:tc>
                  <a:txBody>
                    <a:bodyPr/>
                    <a:lstStyle/>
                    <a:p>
                      <a:pPr algn="ctr"/>
                      <a:r>
                        <a:rPr lang="es-ES" dirty="0"/>
                        <a:t>QUANTITAT</a:t>
                      </a:r>
                    </a:p>
                  </a:txBody>
                  <a:tcPr>
                    <a:solidFill>
                      <a:schemeClr val="tx2">
                        <a:lumMod val="60000"/>
                        <a:lumOff val="40000"/>
                      </a:schemeClr>
                    </a:solidFill>
                  </a:tcPr>
                </a:tc>
                <a:tc>
                  <a:txBody>
                    <a:bodyPr/>
                    <a:lstStyle/>
                    <a:p>
                      <a:pPr algn="ctr"/>
                      <a:r>
                        <a:rPr lang="es-ES" dirty="0"/>
                        <a:t>PRODUCCIÓ</a:t>
                      </a:r>
                    </a:p>
                  </a:txBody>
                  <a:tcPr>
                    <a:solidFill>
                      <a:schemeClr val="tx2">
                        <a:lumMod val="60000"/>
                        <a:lumOff val="40000"/>
                      </a:schemeClr>
                    </a:solidFill>
                  </a:tcPr>
                </a:tc>
                <a:tc>
                  <a:txBody>
                    <a:bodyPr/>
                    <a:lstStyle/>
                    <a:p>
                      <a:pPr algn="ctr"/>
                      <a:r>
                        <a:rPr lang="es-ES" dirty="0"/>
                        <a:t>PREU</a:t>
                      </a:r>
                    </a:p>
                  </a:txBody>
                  <a:tcPr>
                    <a:solidFill>
                      <a:schemeClr val="tx2">
                        <a:lumMod val="60000"/>
                        <a:lumOff val="40000"/>
                      </a:schemeClr>
                    </a:solidFill>
                  </a:tcPr>
                </a:tc>
                <a:tc>
                  <a:txBody>
                    <a:bodyPr/>
                    <a:lstStyle/>
                    <a:p>
                      <a:pPr algn="ctr"/>
                      <a:r>
                        <a:rPr lang="es-ES" dirty="0"/>
                        <a:t>QUANTITAT</a:t>
                      </a:r>
                    </a:p>
                  </a:txBody>
                  <a:tcPr>
                    <a:solidFill>
                      <a:schemeClr val="tx2">
                        <a:lumMod val="60000"/>
                        <a:lumOff val="40000"/>
                      </a:schemeClr>
                    </a:solidFill>
                  </a:tcPr>
                </a:tc>
                <a:tc>
                  <a:txBody>
                    <a:bodyPr/>
                    <a:lstStyle/>
                    <a:p>
                      <a:pPr algn="ctr"/>
                      <a:r>
                        <a:rPr lang="es-ES" dirty="0"/>
                        <a:t>PRODUCCIÓ</a:t>
                      </a:r>
                    </a:p>
                  </a:txBody>
                  <a:tcPr>
                    <a:solidFill>
                      <a:schemeClr val="tx2">
                        <a:lumMod val="60000"/>
                        <a:lumOff val="40000"/>
                      </a:schemeClr>
                    </a:solidFill>
                  </a:tcPr>
                </a:tc>
                <a:tc>
                  <a:txBody>
                    <a:bodyPr/>
                    <a:lstStyle/>
                    <a:p>
                      <a:pPr algn="ctr"/>
                      <a:r>
                        <a:rPr lang="es-ES" dirty="0"/>
                        <a:t>PIB NOMINAL</a:t>
                      </a:r>
                    </a:p>
                  </a:txBody>
                  <a:tcPr>
                    <a:solidFill>
                      <a:schemeClr val="tx2">
                        <a:lumMod val="60000"/>
                        <a:lumOff val="40000"/>
                      </a:schemeClr>
                    </a:solidFill>
                  </a:tcPr>
                </a:tc>
                <a:tc>
                  <a:txBody>
                    <a:bodyPr/>
                    <a:lstStyle/>
                    <a:p>
                      <a:pPr algn="ctr"/>
                      <a:r>
                        <a:rPr lang="es-ES" dirty="0"/>
                        <a:t>PIB REAL</a:t>
                      </a:r>
                    </a:p>
                  </a:txBody>
                  <a:tcPr>
                    <a:solidFill>
                      <a:schemeClr val="tx2">
                        <a:lumMod val="60000"/>
                        <a:lumOff val="40000"/>
                      </a:schemeClr>
                    </a:solidFill>
                  </a:tcPr>
                </a:tc>
                <a:extLst>
                  <a:ext uri="{0D108BD9-81ED-4DB2-BD59-A6C34878D82A}">
                    <a16:rowId xmlns:a16="http://schemas.microsoft.com/office/drawing/2014/main" val="1725578745"/>
                  </a:ext>
                </a:extLst>
              </a:tr>
              <a:tr h="370840">
                <a:tc>
                  <a:txBody>
                    <a:bodyPr/>
                    <a:lstStyle/>
                    <a:p>
                      <a:r>
                        <a:rPr lang="es-ES" dirty="0"/>
                        <a:t>2004</a:t>
                      </a:r>
                    </a:p>
                  </a:txBody>
                  <a:tcPr/>
                </a:tc>
                <a:tc>
                  <a:txBody>
                    <a:bodyPr/>
                    <a:lstStyle/>
                    <a:p>
                      <a:endParaRPr lang="es-ES"/>
                    </a:p>
                  </a:txBody>
                  <a:tcPr/>
                </a:tc>
                <a:tc>
                  <a:txBody>
                    <a:bodyPr/>
                    <a:lstStyle/>
                    <a:p>
                      <a:endParaRPr lang="es-ES" dirty="0"/>
                    </a:p>
                  </a:txBody>
                  <a:tcPr/>
                </a:tc>
                <a:tc>
                  <a:txBody>
                    <a:bodyPr/>
                    <a:lstStyle/>
                    <a:p>
                      <a:endParaRPr lang="es-ES" dirty="0"/>
                    </a:p>
                  </a:txBody>
                  <a:tcPr/>
                </a:tc>
                <a:tc>
                  <a:txBody>
                    <a:bodyPr/>
                    <a:lstStyle/>
                    <a:p>
                      <a:endParaRPr lang="es-ES"/>
                    </a:p>
                  </a:txBody>
                  <a:tcPr/>
                </a:tc>
                <a:tc>
                  <a:txBody>
                    <a:bodyPr/>
                    <a:lstStyle/>
                    <a:p>
                      <a:endParaRPr lang="es-ES" dirty="0"/>
                    </a:p>
                  </a:txBody>
                  <a:tcPr/>
                </a:tc>
                <a:tc>
                  <a:txBody>
                    <a:bodyPr/>
                    <a:lstStyle/>
                    <a:p>
                      <a:endParaRPr lang="es-ES" dirty="0"/>
                    </a:p>
                  </a:txBody>
                  <a:tcPr/>
                </a:tc>
                <a:tc>
                  <a:txBody>
                    <a:bodyPr/>
                    <a:lstStyle/>
                    <a:p>
                      <a:endParaRPr lang="es-ES"/>
                    </a:p>
                  </a:txBody>
                  <a:tcPr/>
                </a:tc>
                <a:tc>
                  <a:txBody>
                    <a:bodyPr/>
                    <a:lstStyle/>
                    <a:p>
                      <a:endParaRPr lang="es-ES"/>
                    </a:p>
                  </a:txBody>
                  <a:tcPr/>
                </a:tc>
                <a:extLst>
                  <a:ext uri="{0D108BD9-81ED-4DB2-BD59-A6C34878D82A}">
                    <a16:rowId xmlns:a16="http://schemas.microsoft.com/office/drawing/2014/main" val="1927882242"/>
                  </a:ext>
                </a:extLst>
              </a:tr>
              <a:tr h="370840">
                <a:tc>
                  <a:txBody>
                    <a:bodyPr/>
                    <a:lstStyle/>
                    <a:p>
                      <a:r>
                        <a:rPr lang="es-ES" dirty="0"/>
                        <a:t>2008</a:t>
                      </a:r>
                    </a:p>
                  </a:txBody>
                  <a:tcPr/>
                </a:tc>
                <a:tc>
                  <a:txBody>
                    <a:bodyPr/>
                    <a:lstStyle/>
                    <a:p>
                      <a:endParaRPr lang="es-ES"/>
                    </a:p>
                  </a:txBody>
                  <a:tcPr/>
                </a:tc>
                <a:tc>
                  <a:txBody>
                    <a:bodyPr/>
                    <a:lstStyle/>
                    <a:p>
                      <a:endParaRPr lang="es-ES"/>
                    </a:p>
                  </a:txBody>
                  <a:tcPr/>
                </a:tc>
                <a:tc>
                  <a:txBody>
                    <a:bodyPr/>
                    <a:lstStyle/>
                    <a:p>
                      <a:endParaRPr lang="es-ES" dirty="0"/>
                    </a:p>
                  </a:txBody>
                  <a:tcPr/>
                </a:tc>
                <a:tc>
                  <a:txBody>
                    <a:bodyPr/>
                    <a:lstStyle/>
                    <a:p>
                      <a:endParaRPr lang="es-ES"/>
                    </a:p>
                  </a:txBody>
                  <a:tcPr/>
                </a:tc>
                <a:tc>
                  <a:txBody>
                    <a:bodyPr/>
                    <a:lstStyle/>
                    <a:p>
                      <a:endParaRPr lang="es-ES"/>
                    </a:p>
                  </a:txBody>
                  <a:tcPr/>
                </a:tc>
                <a:tc>
                  <a:txBody>
                    <a:bodyPr/>
                    <a:lstStyle/>
                    <a:p>
                      <a:endParaRPr lang="es-ES" dirty="0"/>
                    </a:p>
                  </a:txBody>
                  <a:tcPr/>
                </a:tc>
                <a:tc>
                  <a:txBody>
                    <a:bodyPr/>
                    <a:lstStyle/>
                    <a:p>
                      <a:endParaRPr lang="es-ES"/>
                    </a:p>
                  </a:txBody>
                  <a:tcPr/>
                </a:tc>
                <a:tc>
                  <a:txBody>
                    <a:bodyPr/>
                    <a:lstStyle/>
                    <a:p>
                      <a:endParaRPr lang="es-ES"/>
                    </a:p>
                  </a:txBody>
                  <a:tcPr/>
                </a:tc>
                <a:extLst>
                  <a:ext uri="{0D108BD9-81ED-4DB2-BD59-A6C34878D82A}">
                    <a16:rowId xmlns:a16="http://schemas.microsoft.com/office/drawing/2014/main" val="4146964183"/>
                  </a:ext>
                </a:extLst>
              </a:tr>
              <a:tr h="370840">
                <a:tc>
                  <a:txBody>
                    <a:bodyPr/>
                    <a:lstStyle/>
                    <a:p>
                      <a:r>
                        <a:rPr lang="es-ES" dirty="0"/>
                        <a:t>2012</a:t>
                      </a:r>
                    </a:p>
                  </a:txBody>
                  <a:tcPr/>
                </a:tc>
                <a:tc>
                  <a:txBody>
                    <a:bodyPr/>
                    <a:lstStyle/>
                    <a:p>
                      <a:endParaRPr lang="es-ES"/>
                    </a:p>
                  </a:txBody>
                  <a:tcPr/>
                </a:tc>
                <a:tc>
                  <a:txBody>
                    <a:bodyPr/>
                    <a:lstStyle/>
                    <a:p>
                      <a:endParaRPr lang="es-ES"/>
                    </a:p>
                  </a:txBody>
                  <a:tcPr/>
                </a:tc>
                <a:tc>
                  <a:txBody>
                    <a:bodyPr/>
                    <a:lstStyle/>
                    <a:p>
                      <a:endParaRPr lang="es-ES" dirty="0"/>
                    </a:p>
                  </a:txBody>
                  <a:tcPr/>
                </a:tc>
                <a:tc>
                  <a:txBody>
                    <a:bodyPr/>
                    <a:lstStyle/>
                    <a:p>
                      <a:endParaRPr lang="es-ES"/>
                    </a:p>
                  </a:txBody>
                  <a:tcPr/>
                </a:tc>
                <a:tc>
                  <a:txBody>
                    <a:bodyPr/>
                    <a:lstStyle/>
                    <a:p>
                      <a:endParaRPr lang="es-ES" dirty="0"/>
                    </a:p>
                  </a:txBody>
                  <a:tcPr/>
                </a:tc>
                <a:tc>
                  <a:txBody>
                    <a:bodyPr/>
                    <a:lstStyle/>
                    <a:p>
                      <a:endParaRPr lang="es-ES" dirty="0"/>
                    </a:p>
                  </a:txBody>
                  <a:tcPr/>
                </a:tc>
                <a:tc>
                  <a:txBody>
                    <a:bodyPr/>
                    <a:lstStyle/>
                    <a:p>
                      <a:endParaRPr lang="es-ES" dirty="0"/>
                    </a:p>
                  </a:txBody>
                  <a:tcPr/>
                </a:tc>
                <a:tc>
                  <a:txBody>
                    <a:bodyPr/>
                    <a:lstStyle/>
                    <a:p>
                      <a:endParaRPr lang="es-ES" dirty="0"/>
                    </a:p>
                  </a:txBody>
                  <a:tcPr/>
                </a:tc>
                <a:extLst>
                  <a:ext uri="{0D108BD9-81ED-4DB2-BD59-A6C34878D82A}">
                    <a16:rowId xmlns:a16="http://schemas.microsoft.com/office/drawing/2014/main" val="958996150"/>
                  </a:ext>
                </a:extLst>
              </a:tr>
            </a:tbl>
          </a:graphicData>
        </a:graphic>
      </p:graphicFrame>
      <p:pic>
        <p:nvPicPr>
          <p:cNvPr id="6" name="Imagen 5">
            <a:extLst>
              <a:ext uri="{FF2B5EF4-FFF2-40B4-BE49-F238E27FC236}">
                <a16:creationId xmlns:a16="http://schemas.microsoft.com/office/drawing/2014/main" id="{6426FD46-2FB3-48E7-BB48-C2772F1D9AFF}"/>
              </a:ext>
            </a:extLst>
          </p:cNvPr>
          <p:cNvPicPr>
            <a:picLocks noChangeAspect="1"/>
          </p:cNvPicPr>
          <p:nvPr/>
        </p:nvPicPr>
        <p:blipFill>
          <a:blip r:embed="rId2"/>
          <a:stretch>
            <a:fillRect/>
          </a:stretch>
        </p:blipFill>
        <p:spPr>
          <a:xfrm>
            <a:off x="1023936" y="1115292"/>
            <a:ext cx="10144127" cy="1512168"/>
          </a:xfrm>
          <a:prstGeom prst="rect">
            <a:avLst/>
          </a:prstGeom>
        </p:spPr>
      </p:pic>
      <p:pic>
        <p:nvPicPr>
          <p:cNvPr id="7" name="Imagen 6">
            <a:extLst>
              <a:ext uri="{FF2B5EF4-FFF2-40B4-BE49-F238E27FC236}">
                <a16:creationId xmlns:a16="http://schemas.microsoft.com/office/drawing/2014/main" id="{5A0AD305-9096-4C85-BF60-87A62DB43CCF}"/>
              </a:ext>
            </a:extLst>
          </p:cNvPr>
          <p:cNvPicPr>
            <a:picLocks noChangeAspect="1"/>
          </p:cNvPicPr>
          <p:nvPr/>
        </p:nvPicPr>
        <p:blipFill>
          <a:blip r:embed="rId3"/>
          <a:stretch>
            <a:fillRect/>
          </a:stretch>
        </p:blipFill>
        <p:spPr>
          <a:xfrm>
            <a:off x="1023936" y="2830366"/>
            <a:ext cx="8260346" cy="1512168"/>
          </a:xfrm>
          <a:prstGeom prst="rect">
            <a:avLst/>
          </a:prstGeom>
        </p:spPr>
      </p:pic>
    </p:spTree>
    <p:extLst>
      <p:ext uri="{BB962C8B-B14F-4D97-AF65-F5344CB8AC3E}">
        <p14:creationId xmlns:p14="http://schemas.microsoft.com/office/powerpoint/2010/main" val="10563536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F40EF810-8338-4B5D-BC12-1EEBA75A119A}"/>
              </a:ext>
            </a:extLst>
          </p:cNvPr>
          <p:cNvSpPr/>
          <p:nvPr/>
        </p:nvSpPr>
        <p:spPr>
          <a:xfrm>
            <a:off x="0" y="2677"/>
            <a:ext cx="12192000" cy="837544"/>
          </a:xfrm>
          <a:prstGeom prst="rect">
            <a:avLst/>
          </a:prstGeom>
          <a:solidFill>
            <a:schemeClr val="accent3">
              <a:lumMod val="60000"/>
              <a:lumOff val="40000"/>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3668" rtl="0" eaLnBrk="1" fontAlgn="auto" latinLnBrk="0" hangingPunct="1">
              <a:lnSpc>
                <a:spcPct val="100000"/>
              </a:lnSpc>
              <a:spcBef>
                <a:spcPts val="0"/>
              </a:spcBef>
              <a:spcAft>
                <a:spcPts val="0"/>
              </a:spcAft>
              <a:buClrTx/>
              <a:buSzTx/>
              <a:buFontTx/>
              <a:buNone/>
              <a:tabLst/>
              <a:defRPr/>
            </a:pPr>
            <a:r>
              <a:rPr kumimoji="0" lang="es-ES" sz="2498" b="1" i="0" u="none" strike="noStrike" kern="1200" cap="none" spc="0" normalizeH="0" baseline="0" noProof="0" dirty="0">
                <a:ln>
                  <a:noFill/>
                </a:ln>
                <a:solidFill>
                  <a:srgbClr val="002060"/>
                </a:solidFill>
                <a:effectLst/>
                <a:uLnTx/>
                <a:uFillTx/>
                <a:latin typeface="Berlin Sans FB Demi" panose="020E0802020502020306" pitchFamily="34" charset="0"/>
                <a:ea typeface="+mn-ea"/>
                <a:cs typeface="+mn-cs"/>
              </a:rPr>
              <a:t>	PRODUCCIÓ I PREUS</a:t>
            </a:r>
          </a:p>
        </p:txBody>
      </p:sp>
      <p:sp>
        <p:nvSpPr>
          <p:cNvPr id="4" name="Rectángulo: esquinas redondeadas 3">
            <a:extLst>
              <a:ext uri="{FF2B5EF4-FFF2-40B4-BE49-F238E27FC236}">
                <a16:creationId xmlns:a16="http://schemas.microsoft.com/office/drawing/2014/main" id="{4C5D6F33-2B76-485E-BA20-EE8CB14D5A21}"/>
              </a:ext>
            </a:extLst>
          </p:cNvPr>
          <p:cNvSpPr/>
          <p:nvPr/>
        </p:nvSpPr>
        <p:spPr>
          <a:xfrm>
            <a:off x="911424" y="1367320"/>
            <a:ext cx="2088232" cy="720080"/>
          </a:xfrm>
          <a:prstGeom prst="roundRect">
            <a:avLst/>
          </a:prstGeom>
          <a:solidFill>
            <a:schemeClr val="accent3">
              <a:lumMod val="20000"/>
              <a:lumOff val="8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a-ES" sz="2300" dirty="0">
                <a:solidFill>
                  <a:schemeClr val="tx1"/>
                </a:solidFill>
              </a:rPr>
              <a:t>Inversions</a:t>
            </a:r>
            <a:endParaRPr lang="es-ES" sz="2300" dirty="0">
              <a:solidFill>
                <a:schemeClr val="tx1"/>
              </a:solidFill>
            </a:endParaRPr>
          </a:p>
        </p:txBody>
      </p:sp>
      <p:sp>
        <p:nvSpPr>
          <p:cNvPr id="5" name="Rectángulo: esquinas redondeadas 4">
            <a:extLst>
              <a:ext uri="{FF2B5EF4-FFF2-40B4-BE49-F238E27FC236}">
                <a16:creationId xmlns:a16="http://schemas.microsoft.com/office/drawing/2014/main" id="{13B0F186-AE47-4BF8-8CE7-A7E78337AB5F}"/>
              </a:ext>
            </a:extLst>
          </p:cNvPr>
          <p:cNvSpPr/>
          <p:nvPr/>
        </p:nvSpPr>
        <p:spPr>
          <a:xfrm>
            <a:off x="2423592" y="1894419"/>
            <a:ext cx="2088232" cy="720080"/>
          </a:xfrm>
          <a:prstGeom prst="roundRect">
            <a:avLst/>
          </a:prstGeom>
          <a:solidFill>
            <a:schemeClr val="accent3">
              <a:lumMod val="20000"/>
              <a:lumOff val="8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a-ES" sz="2300" dirty="0">
                <a:solidFill>
                  <a:schemeClr val="tx1"/>
                </a:solidFill>
              </a:rPr>
              <a:t>Deutes</a:t>
            </a:r>
            <a:endParaRPr lang="es-ES" sz="2300" dirty="0">
              <a:solidFill>
                <a:schemeClr val="tx1"/>
              </a:solidFill>
            </a:endParaRPr>
          </a:p>
        </p:txBody>
      </p:sp>
      <p:sp>
        <p:nvSpPr>
          <p:cNvPr id="6" name="Rectángulo: esquinas redondeadas 5">
            <a:extLst>
              <a:ext uri="{FF2B5EF4-FFF2-40B4-BE49-F238E27FC236}">
                <a16:creationId xmlns:a16="http://schemas.microsoft.com/office/drawing/2014/main" id="{AAE599BE-B116-4F5A-98CA-811034003DF2}"/>
              </a:ext>
            </a:extLst>
          </p:cNvPr>
          <p:cNvSpPr/>
          <p:nvPr/>
        </p:nvSpPr>
        <p:spPr>
          <a:xfrm>
            <a:off x="936119" y="2467349"/>
            <a:ext cx="2088232" cy="720080"/>
          </a:xfrm>
          <a:prstGeom prst="roundRect">
            <a:avLst/>
          </a:prstGeom>
          <a:solidFill>
            <a:schemeClr val="accent3">
              <a:lumMod val="20000"/>
              <a:lumOff val="8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a-ES" sz="2300" dirty="0">
                <a:solidFill>
                  <a:schemeClr val="tx1"/>
                </a:solidFill>
              </a:rPr>
              <a:t>Assegurances</a:t>
            </a:r>
            <a:endParaRPr lang="es-ES" sz="2300" dirty="0">
              <a:solidFill>
                <a:schemeClr val="tx1"/>
              </a:solidFill>
            </a:endParaRPr>
          </a:p>
        </p:txBody>
      </p:sp>
      <p:sp>
        <p:nvSpPr>
          <p:cNvPr id="7" name="Rectángulo: esquinas redondeadas 6">
            <a:extLst>
              <a:ext uri="{FF2B5EF4-FFF2-40B4-BE49-F238E27FC236}">
                <a16:creationId xmlns:a16="http://schemas.microsoft.com/office/drawing/2014/main" id="{EEC01B0C-D76A-4572-AB20-67F12CE5BCA0}"/>
              </a:ext>
            </a:extLst>
          </p:cNvPr>
          <p:cNvSpPr/>
          <p:nvPr/>
        </p:nvSpPr>
        <p:spPr>
          <a:xfrm>
            <a:off x="2423592" y="3141598"/>
            <a:ext cx="2088232" cy="720080"/>
          </a:xfrm>
          <a:prstGeom prst="roundRect">
            <a:avLst/>
          </a:prstGeom>
          <a:solidFill>
            <a:schemeClr val="accent3">
              <a:lumMod val="20000"/>
              <a:lumOff val="8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a-ES" sz="2300" dirty="0">
                <a:solidFill>
                  <a:schemeClr val="tx1"/>
                </a:solidFill>
              </a:rPr>
              <a:t>Bancs</a:t>
            </a:r>
            <a:endParaRPr lang="es-ES" sz="2300" dirty="0">
              <a:solidFill>
                <a:schemeClr val="tx1"/>
              </a:solidFill>
            </a:endParaRPr>
          </a:p>
        </p:txBody>
      </p:sp>
      <p:sp>
        <p:nvSpPr>
          <p:cNvPr id="8" name="Rectángulo: esquinas redondeadas 7">
            <a:extLst>
              <a:ext uri="{FF2B5EF4-FFF2-40B4-BE49-F238E27FC236}">
                <a16:creationId xmlns:a16="http://schemas.microsoft.com/office/drawing/2014/main" id="{BA27EB6F-BC9E-4EF2-9E4B-3F765C96B9BE}"/>
              </a:ext>
            </a:extLst>
          </p:cNvPr>
          <p:cNvSpPr/>
          <p:nvPr/>
        </p:nvSpPr>
        <p:spPr>
          <a:xfrm>
            <a:off x="936119" y="3760359"/>
            <a:ext cx="2088232" cy="720080"/>
          </a:xfrm>
          <a:prstGeom prst="roundRect">
            <a:avLst/>
          </a:prstGeom>
          <a:solidFill>
            <a:schemeClr val="accent3">
              <a:lumMod val="20000"/>
              <a:lumOff val="8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a-ES" sz="2300" dirty="0">
                <a:solidFill>
                  <a:schemeClr val="tx1"/>
                </a:solidFill>
              </a:rPr>
              <a:t>Empreses</a:t>
            </a:r>
            <a:endParaRPr lang="es-ES" sz="2300" dirty="0">
              <a:solidFill>
                <a:schemeClr val="tx1"/>
              </a:solidFill>
            </a:endParaRPr>
          </a:p>
        </p:txBody>
      </p:sp>
      <p:sp>
        <p:nvSpPr>
          <p:cNvPr id="9" name="Rectángulo: esquinas redondeadas 8">
            <a:extLst>
              <a:ext uri="{FF2B5EF4-FFF2-40B4-BE49-F238E27FC236}">
                <a16:creationId xmlns:a16="http://schemas.microsoft.com/office/drawing/2014/main" id="{F30683E7-B16A-4BB5-A042-BA59D6D62CDA}"/>
              </a:ext>
            </a:extLst>
          </p:cNvPr>
          <p:cNvSpPr/>
          <p:nvPr/>
        </p:nvSpPr>
        <p:spPr>
          <a:xfrm>
            <a:off x="551384" y="1124744"/>
            <a:ext cx="4320480" cy="3528392"/>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 name="Flecha: hacia abajo 9">
            <a:extLst>
              <a:ext uri="{FF2B5EF4-FFF2-40B4-BE49-F238E27FC236}">
                <a16:creationId xmlns:a16="http://schemas.microsoft.com/office/drawing/2014/main" id="{C969C856-B82E-4685-88B2-72A6B7DAC6C8}"/>
              </a:ext>
            </a:extLst>
          </p:cNvPr>
          <p:cNvSpPr/>
          <p:nvPr/>
        </p:nvSpPr>
        <p:spPr>
          <a:xfrm>
            <a:off x="2404414" y="4895712"/>
            <a:ext cx="720080" cy="72008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1" name="Rectángulo: esquinas redondeadas 10">
            <a:extLst>
              <a:ext uri="{FF2B5EF4-FFF2-40B4-BE49-F238E27FC236}">
                <a16:creationId xmlns:a16="http://schemas.microsoft.com/office/drawing/2014/main" id="{8FFDCF54-86D1-46B3-8F10-67DB7B907BC7}"/>
              </a:ext>
            </a:extLst>
          </p:cNvPr>
          <p:cNvSpPr/>
          <p:nvPr/>
        </p:nvSpPr>
        <p:spPr>
          <a:xfrm>
            <a:off x="1476723" y="5816005"/>
            <a:ext cx="2575462" cy="720080"/>
          </a:xfrm>
          <a:prstGeom prst="roundRect">
            <a:avLst/>
          </a:prstGeom>
          <a:solidFill>
            <a:schemeClr val="accent3">
              <a:lumMod val="40000"/>
              <a:lumOff val="6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a-ES" sz="2300" b="1" dirty="0">
                <a:solidFill>
                  <a:schemeClr val="tx1"/>
                </a:solidFill>
              </a:rPr>
              <a:t>Microeconomia</a:t>
            </a:r>
            <a:endParaRPr lang="es-ES" sz="2300" b="1" dirty="0">
              <a:solidFill>
                <a:schemeClr val="tx1"/>
              </a:solidFill>
            </a:endParaRPr>
          </a:p>
        </p:txBody>
      </p:sp>
      <p:sp>
        <p:nvSpPr>
          <p:cNvPr id="12" name="Rectángulo: esquinas redondeadas 11">
            <a:extLst>
              <a:ext uri="{FF2B5EF4-FFF2-40B4-BE49-F238E27FC236}">
                <a16:creationId xmlns:a16="http://schemas.microsoft.com/office/drawing/2014/main" id="{EAC8F2EF-A038-4A91-B8C0-30432D7A1B1E}"/>
              </a:ext>
            </a:extLst>
          </p:cNvPr>
          <p:cNvSpPr/>
          <p:nvPr/>
        </p:nvSpPr>
        <p:spPr>
          <a:xfrm>
            <a:off x="5999296" y="1362891"/>
            <a:ext cx="3049031" cy="720080"/>
          </a:xfrm>
          <a:prstGeom prst="roundRect">
            <a:avLst/>
          </a:prstGeom>
          <a:solidFill>
            <a:schemeClr val="accent3">
              <a:lumMod val="20000"/>
              <a:lumOff val="8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a-ES" sz="2300" dirty="0">
                <a:solidFill>
                  <a:schemeClr val="tx1"/>
                </a:solidFill>
              </a:rPr>
              <a:t>Creixement Econòmic</a:t>
            </a:r>
            <a:endParaRPr lang="es-ES" sz="2300" dirty="0">
              <a:solidFill>
                <a:schemeClr val="tx1"/>
              </a:solidFill>
            </a:endParaRPr>
          </a:p>
        </p:txBody>
      </p:sp>
      <p:sp>
        <p:nvSpPr>
          <p:cNvPr id="13" name="Rectángulo: esquinas redondeadas 12">
            <a:extLst>
              <a:ext uri="{FF2B5EF4-FFF2-40B4-BE49-F238E27FC236}">
                <a16:creationId xmlns:a16="http://schemas.microsoft.com/office/drawing/2014/main" id="{D1AE3DD3-78C3-414E-854B-9C8A10730B47}"/>
              </a:ext>
            </a:extLst>
          </p:cNvPr>
          <p:cNvSpPr/>
          <p:nvPr/>
        </p:nvSpPr>
        <p:spPr>
          <a:xfrm>
            <a:off x="7032104" y="2060848"/>
            <a:ext cx="3688880" cy="720080"/>
          </a:xfrm>
          <a:prstGeom prst="roundRect">
            <a:avLst/>
          </a:prstGeom>
          <a:solidFill>
            <a:schemeClr val="accent3">
              <a:lumMod val="20000"/>
              <a:lumOff val="8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a-ES" sz="2300" dirty="0">
                <a:solidFill>
                  <a:schemeClr val="tx1"/>
                </a:solidFill>
              </a:rPr>
              <a:t>Índex de Preu de Consum</a:t>
            </a:r>
            <a:endParaRPr lang="es-ES" sz="2300" dirty="0">
              <a:solidFill>
                <a:schemeClr val="tx1"/>
              </a:solidFill>
            </a:endParaRPr>
          </a:p>
        </p:txBody>
      </p:sp>
      <p:sp>
        <p:nvSpPr>
          <p:cNvPr id="14" name="Rectángulo: esquinas redondeadas 13">
            <a:extLst>
              <a:ext uri="{FF2B5EF4-FFF2-40B4-BE49-F238E27FC236}">
                <a16:creationId xmlns:a16="http://schemas.microsoft.com/office/drawing/2014/main" id="{6C4A8287-0502-468E-9350-143BF510BEFA}"/>
              </a:ext>
            </a:extLst>
          </p:cNvPr>
          <p:cNvSpPr/>
          <p:nvPr/>
        </p:nvSpPr>
        <p:spPr>
          <a:xfrm>
            <a:off x="5987988" y="2708920"/>
            <a:ext cx="2484276" cy="720080"/>
          </a:xfrm>
          <a:prstGeom prst="roundRect">
            <a:avLst/>
          </a:prstGeom>
          <a:solidFill>
            <a:schemeClr val="accent3">
              <a:lumMod val="20000"/>
              <a:lumOff val="8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a-ES" sz="2300" dirty="0">
                <a:solidFill>
                  <a:schemeClr val="tx1"/>
                </a:solidFill>
              </a:rPr>
              <a:t>Tipus d’interès</a:t>
            </a:r>
            <a:endParaRPr lang="es-ES" sz="2300" dirty="0">
              <a:solidFill>
                <a:schemeClr val="tx1"/>
              </a:solidFill>
            </a:endParaRPr>
          </a:p>
        </p:txBody>
      </p:sp>
      <p:sp>
        <p:nvSpPr>
          <p:cNvPr id="15" name="Rectángulo: esquinas redondeadas 14">
            <a:extLst>
              <a:ext uri="{FF2B5EF4-FFF2-40B4-BE49-F238E27FC236}">
                <a16:creationId xmlns:a16="http://schemas.microsoft.com/office/drawing/2014/main" id="{630AE0B6-1140-4724-BABA-1F610603F752}"/>
              </a:ext>
            </a:extLst>
          </p:cNvPr>
          <p:cNvSpPr/>
          <p:nvPr/>
        </p:nvSpPr>
        <p:spPr>
          <a:xfrm>
            <a:off x="7032104" y="3356992"/>
            <a:ext cx="2736304" cy="720080"/>
          </a:xfrm>
          <a:prstGeom prst="roundRect">
            <a:avLst/>
          </a:prstGeom>
          <a:solidFill>
            <a:schemeClr val="accent3">
              <a:lumMod val="20000"/>
              <a:lumOff val="8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a-ES" sz="2300" dirty="0">
                <a:solidFill>
                  <a:schemeClr val="tx1"/>
                </a:solidFill>
              </a:rPr>
              <a:t>Taxes d’atur</a:t>
            </a:r>
            <a:endParaRPr lang="es-ES" sz="2300" dirty="0">
              <a:solidFill>
                <a:schemeClr val="tx1"/>
              </a:solidFill>
            </a:endParaRPr>
          </a:p>
        </p:txBody>
      </p:sp>
      <p:sp>
        <p:nvSpPr>
          <p:cNvPr id="16" name="Rectángulo: esquinas redondeadas 15">
            <a:extLst>
              <a:ext uri="{FF2B5EF4-FFF2-40B4-BE49-F238E27FC236}">
                <a16:creationId xmlns:a16="http://schemas.microsoft.com/office/drawing/2014/main" id="{C7C64393-2DE1-482F-B3F3-C67AC793AB4C}"/>
              </a:ext>
            </a:extLst>
          </p:cNvPr>
          <p:cNvSpPr/>
          <p:nvPr/>
        </p:nvSpPr>
        <p:spPr>
          <a:xfrm>
            <a:off x="5735959" y="1124744"/>
            <a:ext cx="5519921" cy="3528392"/>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7" name="Flecha: hacia abajo 16">
            <a:extLst>
              <a:ext uri="{FF2B5EF4-FFF2-40B4-BE49-F238E27FC236}">
                <a16:creationId xmlns:a16="http://schemas.microsoft.com/office/drawing/2014/main" id="{C231D86B-AD93-4438-AA4C-96DD47025657}"/>
              </a:ext>
            </a:extLst>
          </p:cNvPr>
          <p:cNvSpPr/>
          <p:nvPr/>
        </p:nvSpPr>
        <p:spPr>
          <a:xfrm>
            <a:off x="7990239" y="4895712"/>
            <a:ext cx="720080" cy="72008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8" name="Rectángulo: esquinas redondeadas 17">
            <a:extLst>
              <a:ext uri="{FF2B5EF4-FFF2-40B4-BE49-F238E27FC236}">
                <a16:creationId xmlns:a16="http://schemas.microsoft.com/office/drawing/2014/main" id="{2933DFBB-DDDB-4DAC-ACA8-9AEA418BE6A5}"/>
              </a:ext>
            </a:extLst>
          </p:cNvPr>
          <p:cNvSpPr/>
          <p:nvPr/>
        </p:nvSpPr>
        <p:spPr>
          <a:xfrm>
            <a:off x="7062548" y="5816005"/>
            <a:ext cx="2575462" cy="720080"/>
          </a:xfrm>
          <a:prstGeom prst="roundRect">
            <a:avLst/>
          </a:prstGeom>
          <a:solidFill>
            <a:schemeClr val="accent3">
              <a:lumMod val="40000"/>
              <a:lumOff val="6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a-ES" sz="2300" b="1" dirty="0">
                <a:solidFill>
                  <a:schemeClr val="tx1"/>
                </a:solidFill>
              </a:rPr>
              <a:t>Macroeconomia</a:t>
            </a:r>
            <a:endParaRPr lang="es-ES" sz="2300" b="1" dirty="0">
              <a:solidFill>
                <a:schemeClr val="tx1"/>
              </a:solidFill>
            </a:endParaRPr>
          </a:p>
        </p:txBody>
      </p:sp>
    </p:spTree>
    <p:extLst>
      <p:ext uri="{BB962C8B-B14F-4D97-AF65-F5344CB8AC3E}">
        <p14:creationId xmlns:p14="http://schemas.microsoft.com/office/powerpoint/2010/main" val="2517233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5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500"/>
                                        <p:tgtEl>
                                          <p:spTgt spid="14"/>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fade">
                                      <p:cBhvr>
                                        <p:cTn id="33" dur="500"/>
                                        <p:tgtEl>
                                          <p:spTgt spid="15"/>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fade">
                                      <p:cBhvr>
                                        <p:cTn id="38" dur="500"/>
                                        <p:tgtEl>
                                          <p:spTgt spid="16"/>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fade">
                                      <p:cBhvr>
                                        <p:cTn id="41" dur="500"/>
                                        <p:tgtEl>
                                          <p:spTgt spid="17"/>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18"/>
                                        </p:tgtEl>
                                        <p:attrNameLst>
                                          <p:attrName>style.visibility</p:attrName>
                                        </p:attrNameLst>
                                      </p:cBhvr>
                                      <p:to>
                                        <p:strVal val="visible"/>
                                      </p:to>
                                    </p:set>
                                    <p:animEffect transition="in" filter="fade">
                                      <p:cBhvr>
                                        <p:cTn id="4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F40EF810-8338-4B5D-BC12-1EEBA75A119A}"/>
              </a:ext>
            </a:extLst>
          </p:cNvPr>
          <p:cNvSpPr/>
          <p:nvPr/>
        </p:nvSpPr>
        <p:spPr>
          <a:xfrm>
            <a:off x="0" y="2677"/>
            <a:ext cx="12192000" cy="837544"/>
          </a:xfrm>
          <a:prstGeom prst="rect">
            <a:avLst/>
          </a:prstGeom>
          <a:solidFill>
            <a:schemeClr val="accent3">
              <a:lumMod val="60000"/>
              <a:lumOff val="40000"/>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913668">
              <a:defRPr/>
            </a:pPr>
            <a:r>
              <a:rPr lang="es-ES" sz="2498" b="1" dirty="0">
                <a:solidFill>
                  <a:srgbClr val="002060"/>
                </a:solidFill>
                <a:latin typeface="Berlin Sans FB Demi" panose="020E0802020502020306" pitchFamily="34" charset="0"/>
              </a:rPr>
              <a:t>	PRODUCCIÓ: EL PIB NOMINAL I PIB REAL</a:t>
            </a:r>
          </a:p>
        </p:txBody>
      </p:sp>
      <p:sp>
        <p:nvSpPr>
          <p:cNvPr id="6" name="Rectángulo: esquinas redondeadas 5">
            <a:extLst>
              <a:ext uri="{FF2B5EF4-FFF2-40B4-BE49-F238E27FC236}">
                <a16:creationId xmlns:a16="http://schemas.microsoft.com/office/drawing/2014/main" id="{A779973B-1297-4487-A510-AE4BF621EDCA}"/>
              </a:ext>
            </a:extLst>
          </p:cNvPr>
          <p:cNvSpPr/>
          <p:nvPr/>
        </p:nvSpPr>
        <p:spPr>
          <a:xfrm>
            <a:off x="1487488" y="4869160"/>
            <a:ext cx="9433048" cy="1368152"/>
          </a:xfrm>
          <a:prstGeom prst="roundRect">
            <a:avLst/>
          </a:prstGeom>
          <a:solidFill>
            <a:schemeClr val="bg1"/>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8" name="Imagen 7">
            <a:extLst>
              <a:ext uri="{FF2B5EF4-FFF2-40B4-BE49-F238E27FC236}">
                <a16:creationId xmlns:a16="http://schemas.microsoft.com/office/drawing/2014/main" id="{7397F696-FFDF-47CC-8CD3-9A6C4831B4DA}"/>
              </a:ext>
            </a:extLst>
          </p:cNvPr>
          <p:cNvPicPr>
            <a:picLocks noChangeAspect="1"/>
          </p:cNvPicPr>
          <p:nvPr/>
        </p:nvPicPr>
        <p:blipFill>
          <a:blip r:embed="rId2"/>
          <a:stretch>
            <a:fillRect/>
          </a:stretch>
        </p:blipFill>
        <p:spPr>
          <a:xfrm>
            <a:off x="1703512" y="1052736"/>
            <a:ext cx="8784976" cy="3624295"/>
          </a:xfrm>
          <a:prstGeom prst="rect">
            <a:avLst/>
          </a:prstGeom>
        </p:spPr>
      </p:pic>
      <p:pic>
        <p:nvPicPr>
          <p:cNvPr id="9" name="Imagen 8">
            <a:extLst>
              <a:ext uri="{FF2B5EF4-FFF2-40B4-BE49-F238E27FC236}">
                <a16:creationId xmlns:a16="http://schemas.microsoft.com/office/drawing/2014/main" id="{5EAAC571-21D6-4898-96D7-DE0CC43E194D}"/>
              </a:ext>
            </a:extLst>
          </p:cNvPr>
          <p:cNvPicPr>
            <a:picLocks noChangeAspect="1"/>
          </p:cNvPicPr>
          <p:nvPr/>
        </p:nvPicPr>
        <p:blipFill>
          <a:blip r:embed="rId3"/>
          <a:stretch>
            <a:fillRect/>
          </a:stretch>
        </p:blipFill>
        <p:spPr>
          <a:xfrm>
            <a:off x="1517616" y="5147301"/>
            <a:ext cx="4044890" cy="946676"/>
          </a:xfrm>
          <a:prstGeom prst="rect">
            <a:avLst/>
          </a:prstGeom>
        </p:spPr>
      </p:pic>
      <p:pic>
        <p:nvPicPr>
          <p:cNvPr id="10" name="Imagen 9">
            <a:extLst>
              <a:ext uri="{FF2B5EF4-FFF2-40B4-BE49-F238E27FC236}">
                <a16:creationId xmlns:a16="http://schemas.microsoft.com/office/drawing/2014/main" id="{40E9DD15-28F5-4D27-A3B9-99A0BA006483}"/>
              </a:ext>
            </a:extLst>
          </p:cNvPr>
          <p:cNvPicPr>
            <a:picLocks noChangeAspect="1"/>
          </p:cNvPicPr>
          <p:nvPr/>
        </p:nvPicPr>
        <p:blipFill>
          <a:blip r:embed="rId4"/>
          <a:stretch>
            <a:fillRect/>
          </a:stretch>
        </p:blipFill>
        <p:spPr>
          <a:xfrm>
            <a:off x="5732457" y="5093109"/>
            <a:ext cx="5087440" cy="920254"/>
          </a:xfrm>
          <a:prstGeom prst="rect">
            <a:avLst/>
          </a:prstGeom>
        </p:spPr>
      </p:pic>
    </p:spTree>
    <p:extLst>
      <p:ext uri="{BB962C8B-B14F-4D97-AF65-F5344CB8AC3E}">
        <p14:creationId xmlns:p14="http://schemas.microsoft.com/office/powerpoint/2010/main" val="3701132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75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750"/>
                                        <p:tgtEl>
                                          <p:spTgt spid="1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7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F40EF810-8338-4B5D-BC12-1EEBA75A119A}"/>
              </a:ext>
            </a:extLst>
          </p:cNvPr>
          <p:cNvSpPr/>
          <p:nvPr/>
        </p:nvSpPr>
        <p:spPr>
          <a:xfrm>
            <a:off x="0" y="2677"/>
            <a:ext cx="12192000" cy="837544"/>
          </a:xfrm>
          <a:prstGeom prst="rect">
            <a:avLst/>
          </a:prstGeom>
          <a:solidFill>
            <a:schemeClr val="accent3">
              <a:lumMod val="60000"/>
              <a:lumOff val="40000"/>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913668">
              <a:defRPr/>
            </a:pPr>
            <a:r>
              <a:rPr lang="es-ES" sz="2498" b="1" dirty="0">
                <a:solidFill>
                  <a:srgbClr val="002060"/>
                </a:solidFill>
                <a:latin typeface="Berlin Sans FB Demi" panose="020E0802020502020306" pitchFamily="34" charset="0"/>
              </a:rPr>
              <a:t>	PRODUCCIÓ: EL PIB</a:t>
            </a:r>
          </a:p>
        </p:txBody>
      </p:sp>
      <p:sp>
        <p:nvSpPr>
          <p:cNvPr id="3" name="Rectángulo: esquinas redondeadas 2">
            <a:extLst>
              <a:ext uri="{FF2B5EF4-FFF2-40B4-BE49-F238E27FC236}">
                <a16:creationId xmlns:a16="http://schemas.microsoft.com/office/drawing/2014/main" id="{8F5670C8-8402-4B84-8F2D-612164F3ABD3}"/>
              </a:ext>
            </a:extLst>
          </p:cNvPr>
          <p:cNvSpPr/>
          <p:nvPr/>
        </p:nvSpPr>
        <p:spPr>
          <a:xfrm>
            <a:off x="4691844" y="2960948"/>
            <a:ext cx="2808312" cy="936104"/>
          </a:xfrm>
          <a:prstGeom prst="roundRect">
            <a:avLst/>
          </a:prstGeom>
          <a:solidFill>
            <a:schemeClr val="accent3">
              <a:lumMod val="40000"/>
              <a:lumOff val="60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a-ES" sz="2300" b="1" dirty="0">
                <a:solidFill>
                  <a:schemeClr val="tx1"/>
                </a:solidFill>
              </a:rPr>
              <a:t>Limitacions del PIB</a:t>
            </a:r>
            <a:endParaRPr lang="es-ES" sz="2300" b="1" dirty="0">
              <a:solidFill>
                <a:schemeClr val="tx1"/>
              </a:solidFill>
            </a:endParaRPr>
          </a:p>
        </p:txBody>
      </p:sp>
      <p:sp>
        <p:nvSpPr>
          <p:cNvPr id="4" name="Flecha: a la derecha 3">
            <a:extLst>
              <a:ext uri="{FF2B5EF4-FFF2-40B4-BE49-F238E27FC236}">
                <a16:creationId xmlns:a16="http://schemas.microsoft.com/office/drawing/2014/main" id="{5CCE75F0-8AAF-4C35-BA64-873434F71AF3}"/>
              </a:ext>
            </a:extLst>
          </p:cNvPr>
          <p:cNvSpPr/>
          <p:nvPr/>
        </p:nvSpPr>
        <p:spPr>
          <a:xfrm rot="19300924">
            <a:off x="7212437" y="2130063"/>
            <a:ext cx="936104" cy="576064"/>
          </a:xfrm>
          <a:prstGeom prst="rightArrow">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s-ES"/>
          </a:p>
        </p:txBody>
      </p:sp>
      <p:sp>
        <p:nvSpPr>
          <p:cNvPr id="5" name="Flecha: a la derecha 4">
            <a:extLst>
              <a:ext uri="{FF2B5EF4-FFF2-40B4-BE49-F238E27FC236}">
                <a16:creationId xmlns:a16="http://schemas.microsoft.com/office/drawing/2014/main" id="{64FEF2B5-50DD-4ADA-926C-11EC626312B4}"/>
              </a:ext>
            </a:extLst>
          </p:cNvPr>
          <p:cNvSpPr/>
          <p:nvPr/>
        </p:nvSpPr>
        <p:spPr>
          <a:xfrm rot="14621135">
            <a:off x="3861371" y="2157975"/>
            <a:ext cx="936104" cy="576064"/>
          </a:xfrm>
          <a:prstGeom prst="rightArrow">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s-ES" dirty="0"/>
          </a:p>
        </p:txBody>
      </p:sp>
      <p:sp>
        <p:nvSpPr>
          <p:cNvPr id="6" name="Flecha: a la derecha 5">
            <a:extLst>
              <a:ext uri="{FF2B5EF4-FFF2-40B4-BE49-F238E27FC236}">
                <a16:creationId xmlns:a16="http://schemas.microsoft.com/office/drawing/2014/main" id="{2BB31498-E3AE-4E5D-AE3C-ADE4D585664B}"/>
              </a:ext>
            </a:extLst>
          </p:cNvPr>
          <p:cNvSpPr/>
          <p:nvPr/>
        </p:nvSpPr>
        <p:spPr>
          <a:xfrm rot="9103446">
            <a:off x="3668309" y="3802734"/>
            <a:ext cx="936104" cy="576064"/>
          </a:xfrm>
          <a:prstGeom prst="rightArrow">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s-ES"/>
          </a:p>
        </p:txBody>
      </p:sp>
      <p:sp>
        <p:nvSpPr>
          <p:cNvPr id="7" name="Flecha: a la derecha 6">
            <a:extLst>
              <a:ext uri="{FF2B5EF4-FFF2-40B4-BE49-F238E27FC236}">
                <a16:creationId xmlns:a16="http://schemas.microsoft.com/office/drawing/2014/main" id="{5DA5A3F6-976A-4A22-9F3E-38C9A6503A1F}"/>
              </a:ext>
            </a:extLst>
          </p:cNvPr>
          <p:cNvSpPr/>
          <p:nvPr/>
        </p:nvSpPr>
        <p:spPr>
          <a:xfrm rot="1510950">
            <a:off x="7585063" y="3782250"/>
            <a:ext cx="936104" cy="576064"/>
          </a:xfrm>
          <a:prstGeom prst="rightArrow">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s-ES" dirty="0"/>
          </a:p>
        </p:txBody>
      </p:sp>
      <p:sp>
        <p:nvSpPr>
          <p:cNvPr id="8" name="Flecha: a la derecha 7">
            <a:extLst>
              <a:ext uri="{FF2B5EF4-FFF2-40B4-BE49-F238E27FC236}">
                <a16:creationId xmlns:a16="http://schemas.microsoft.com/office/drawing/2014/main" id="{3E3D5E2B-951D-4F78-8AD5-A0EC14654D96}"/>
              </a:ext>
            </a:extLst>
          </p:cNvPr>
          <p:cNvSpPr/>
          <p:nvPr/>
        </p:nvSpPr>
        <p:spPr>
          <a:xfrm rot="5400000">
            <a:off x="5397600" y="4289952"/>
            <a:ext cx="936104" cy="576064"/>
          </a:xfrm>
          <a:prstGeom prst="rightArrow">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s-ES" dirty="0"/>
          </a:p>
        </p:txBody>
      </p:sp>
      <p:sp>
        <p:nvSpPr>
          <p:cNvPr id="9" name="Rectángulo: esquinas redondeadas 8">
            <a:extLst>
              <a:ext uri="{FF2B5EF4-FFF2-40B4-BE49-F238E27FC236}">
                <a16:creationId xmlns:a16="http://schemas.microsoft.com/office/drawing/2014/main" id="{739BD569-ECAC-4EFE-9F72-CEED95242260}"/>
              </a:ext>
            </a:extLst>
          </p:cNvPr>
          <p:cNvSpPr/>
          <p:nvPr/>
        </p:nvSpPr>
        <p:spPr>
          <a:xfrm>
            <a:off x="8226301" y="1519968"/>
            <a:ext cx="2982268" cy="837544"/>
          </a:xfrm>
          <a:prstGeom prst="roundRect">
            <a:avLst/>
          </a:prstGeom>
          <a:ln>
            <a:solidFill>
              <a:schemeClr val="accent3">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just"/>
            <a:r>
              <a:rPr lang="ca-ES" sz="2300" dirty="0"/>
              <a:t>No registra l'economia submergida*</a:t>
            </a:r>
          </a:p>
        </p:txBody>
      </p:sp>
      <p:sp>
        <p:nvSpPr>
          <p:cNvPr id="10" name="Rectángulo: esquinas redondeadas 9">
            <a:extLst>
              <a:ext uri="{FF2B5EF4-FFF2-40B4-BE49-F238E27FC236}">
                <a16:creationId xmlns:a16="http://schemas.microsoft.com/office/drawing/2014/main" id="{224ED5F1-5244-411E-AA17-4AA0FB649C06}"/>
              </a:ext>
            </a:extLst>
          </p:cNvPr>
          <p:cNvSpPr/>
          <p:nvPr/>
        </p:nvSpPr>
        <p:spPr>
          <a:xfrm>
            <a:off x="551384" y="1159741"/>
            <a:ext cx="4140460" cy="664523"/>
          </a:xfrm>
          <a:prstGeom prst="roundRect">
            <a:avLst/>
          </a:prstGeom>
          <a:ln>
            <a:solidFill>
              <a:schemeClr val="accent3">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just"/>
            <a:r>
              <a:rPr lang="ca-ES" sz="2300" dirty="0"/>
              <a:t>No informa de les externalitats*</a:t>
            </a:r>
          </a:p>
        </p:txBody>
      </p:sp>
      <p:sp>
        <p:nvSpPr>
          <p:cNvPr id="11" name="Rectángulo: esquinas redondeadas 10">
            <a:extLst>
              <a:ext uri="{FF2B5EF4-FFF2-40B4-BE49-F238E27FC236}">
                <a16:creationId xmlns:a16="http://schemas.microsoft.com/office/drawing/2014/main" id="{DC2FB593-1D35-4790-ABD4-7AA26E9D2FC2}"/>
              </a:ext>
            </a:extLst>
          </p:cNvPr>
          <p:cNvSpPr/>
          <p:nvPr/>
        </p:nvSpPr>
        <p:spPr>
          <a:xfrm>
            <a:off x="8606074" y="3913737"/>
            <a:ext cx="2982268" cy="837544"/>
          </a:xfrm>
          <a:prstGeom prst="roundRect">
            <a:avLst/>
          </a:prstGeom>
          <a:ln>
            <a:solidFill>
              <a:schemeClr val="accent3">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just"/>
            <a:r>
              <a:rPr lang="ca-ES" sz="2300" dirty="0"/>
              <a:t>No mesura la qualitat de bens i serveis</a:t>
            </a:r>
          </a:p>
        </p:txBody>
      </p:sp>
      <p:sp>
        <p:nvSpPr>
          <p:cNvPr id="13" name="Rectángulo: esquinas redondeadas 12">
            <a:extLst>
              <a:ext uri="{FF2B5EF4-FFF2-40B4-BE49-F238E27FC236}">
                <a16:creationId xmlns:a16="http://schemas.microsoft.com/office/drawing/2014/main" id="{A38EF292-FF27-42BC-A0EF-196D6DBC82FF}"/>
              </a:ext>
            </a:extLst>
          </p:cNvPr>
          <p:cNvSpPr/>
          <p:nvPr/>
        </p:nvSpPr>
        <p:spPr>
          <a:xfrm>
            <a:off x="3665923" y="5242338"/>
            <a:ext cx="5106504" cy="950776"/>
          </a:xfrm>
          <a:prstGeom prst="roundRect">
            <a:avLst/>
          </a:prstGeom>
          <a:ln>
            <a:solidFill>
              <a:schemeClr val="accent3">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just"/>
            <a:r>
              <a:rPr lang="ca-ES" sz="2400" dirty="0"/>
              <a:t>No registra les activitats en què no s’intercanvien béns i serveis per diners</a:t>
            </a:r>
            <a:endParaRPr lang="ca-ES" sz="2300" dirty="0"/>
          </a:p>
        </p:txBody>
      </p:sp>
      <p:sp>
        <p:nvSpPr>
          <p:cNvPr id="14" name="Rectángulo: esquinas redondeadas 13">
            <a:extLst>
              <a:ext uri="{FF2B5EF4-FFF2-40B4-BE49-F238E27FC236}">
                <a16:creationId xmlns:a16="http://schemas.microsoft.com/office/drawing/2014/main" id="{CFB66469-D696-4CAA-A00D-8EE2362D5447}"/>
              </a:ext>
            </a:extLst>
          </p:cNvPr>
          <p:cNvSpPr/>
          <p:nvPr/>
        </p:nvSpPr>
        <p:spPr>
          <a:xfrm>
            <a:off x="334711" y="3864457"/>
            <a:ext cx="3253001" cy="936104"/>
          </a:xfrm>
          <a:prstGeom prst="roundRect">
            <a:avLst/>
          </a:prstGeom>
          <a:ln>
            <a:solidFill>
              <a:schemeClr val="accent3">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just"/>
            <a:r>
              <a:rPr lang="ca-ES" sz="2300" dirty="0"/>
              <a:t>No mesura la distribució de la riquesa</a:t>
            </a:r>
          </a:p>
        </p:txBody>
      </p:sp>
    </p:spTree>
    <p:extLst>
      <p:ext uri="{BB962C8B-B14F-4D97-AF65-F5344CB8AC3E}">
        <p14:creationId xmlns:p14="http://schemas.microsoft.com/office/powerpoint/2010/main" val="122436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fade">
                                      <p:cBhvr>
                                        <p:cTn id="28" dur="500"/>
                                        <p:tgtEl>
                                          <p:spTgt spid="4"/>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500"/>
                                        <p:tgtEl>
                                          <p:spTgt spid="9"/>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fade">
                                      <p:cBhvr>
                                        <p:cTn id="36" dur="500"/>
                                        <p:tgtEl>
                                          <p:spTgt spid="5"/>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fade">
                                      <p:cBhvr>
                                        <p:cTn id="3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8" grpId="0" animBg="1"/>
      <p:bldP spid="9" grpId="0" animBg="1"/>
      <p:bldP spid="10" grpId="0" animBg="1"/>
      <p:bldP spid="11" grpId="0" animBg="1"/>
      <p:bldP spid="13" grpId="0" animBg="1"/>
      <p:bldP spid="1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F40EF810-8338-4B5D-BC12-1EEBA75A119A}"/>
              </a:ext>
            </a:extLst>
          </p:cNvPr>
          <p:cNvSpPr/>
          <p:nvPr/>
        </p:nvSpPr>
        <p:spPr>
          <a:xfrm>
            <a:off x="0" y="2677"/>
            <a:ext cx="12192000" cy="837544"/>
          </a:xfrm>
          <a:prstGeom prst="rect">
            <a:avLst/>
          </a:prstGeom>
          <a:solidFill>
            <a:schemeClr val="accent3">
              <a:lumMod val="60000"/>
              <a:lumOff val="40000"/>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913668">
              <a:defRPr/>
            </a:pPr>
            <a:r>
              <a:rPr lang="es-ES" sz="2498" b="1" dirty="0">
                <a:solidFill>
                  <a:srgbClr val="002060"/>
                </a:solidFill>
                <a:latin typeface="Berlin Sans FB Demi" panose="020E0802020502020306" pitchFamily="34" charset="0"/>
              </a:rPr>
              <a:t>	PRODUCCIÓ: EL PIB</a:t>
            </a:r>
          </a:p>
        </p:txBody>
      </p:sp>
      <p:pic>
        <p:nvPicPr>
          <p:cNvPr id="3" name="Imagen 2">
            <a:extLst>
              <a:ext uri="{FF2B5EF4-FFF2-40B4-BE49-F238E27FC236}">
                <a16:creationId xmlns:a16="http://schemas.microsoft.com/office/drawing/2014/main" id="{2D549D64-AC2D-4856-B6D9-97E56FE41DE4}"/>
              </a:ext>
            </a:extLst>
          </p:cNvPr>
          <p:cNvPicPr>
            <a:picLocks noChangeAspect="1"/>
          </p:cNvPicPr>
          <p:nvPr/>
        </p:nvPicPr>
        <p:blipFill>
          <a:blip r:embed="rId2"/>
          <a:stretch>
            <a:fillRect/>
          </a:stretch>
        </p:blipFill>
        <p:spPr>
          <a:xfrm>
            <a:off x="767408" y="980728"/>
            <a:ext cx="4896544" cy="5400127"/>
          </a:xfrm>
          <a:prstGeom prst="rect">
            <a:avLst/>
          </a:prstGeom>
          <a:ln w="12700">
            <a:solidFill>
              <a:schemeClr val="accent3">
                <a:lumMod val="40000"/>
                <a:lumOff val="60000"/>
              </a:schemeClr>
            </a:solidFill>
          </a:ln>
        </p:spPr>
      </p:pic>
      <p:pic>
        <p:nvPicPr>
          <p:cNvPr id="4" name="Imagen 3">
            <a:extLst>
              <a:ext uri="{FF2B5EF4-FFF2-40B4-BE49-F238E27FC236}">
                <a16:creationId xmlns:a16="http://schemas.microsoft.com/office/drawing/2014/main" id="{3804254A-2DA8-4862-A2F6-C08FB84F82A6}"/>
              </a:ext>
            </a:extLst>
          </p:cNvPr>
          <p:cNvPicPr>
            <a:picLocks noChangeAspect="1"/>
          </p:cNvPicPr>
          <p:nvPr/>
        </p:nvPicPr>
        <p:blipFill>
          <a:blip r:embed="rId3"/>
          <a:stretch>
            <a:fillRect/>
          </a:stretch>
        </p:blipFill>
        <p:spPr>
          <a:xfrm>
            <a:off x="4871864" y="1844824"/>
            <a:ext cx="6953250" cy="4810125"/>
          </a:xfrm>
          <a:prstGeom prst="rect">
            <a:avLst/>
          </a:prstGeom>
          <a:ln>
            <a:solidFill>
              <a:schemeClr val="accent3">
                <a:lumMod val="40000"/>
                <a:lumOff val="60000"/>
              </a:schemeClr>
            </a:solidFill>
          </a:ln>
        </p:spPr>
      </p:pic>
      <p:sp>
        <p:nvSpPr>
          <p:cNvPr id="5" name="Rectángulo 4">
            <a:extLst>
              <a:ext uri="{FF2B5EF4-FFF2-40B4-BE49-F238E27FC236}">
                <a16:creationId xmlns:a16="http://schemas.microsoft.com/office/drawing/2014/main" id="{5189BE40-6062-45AD-B662-09100EAAB953}"/>
              </a:ext>
            </a:extLst>
          </p:cNvPr>
          <p:cNvSpPr/>
          <p:nvPr/>
        </p:nvSpPr>
        <p:spPr>
          <a:xfrm>
            <a:off x="7954311" y="1043444"/>
            <a:ext cx="3870803" cy="369332"/>
          </a:xfrm>
          <a:prstGeom prst="rect">
            <a:avLst/>
          </a:prstGeom>
        </p:spPr>
        <p:txBody>
          <a:bodyPr wrap="none">
            <a:spAutoFit/>
          </a:bodyPr>
          <a:lstStyle/>
          <a:p>
            <a:r>
              <a:rPr lang="es-ES" dirty="0">
                <a:hlinkClick r:id="rId4"/>
              </a:rPr>
              <a:t>https://datosmacro.expansion.com/pib</a:t>
            </a:r>
            <a:endParaRPr lang="es-ES" dirty="0"/>
          </a:p>
        </p:txBody>
      </p:sp>
    </p:spTree>
    <p:extLst>
      <p:ext uri="{BB962C8B-B14F-4D97-AF65-F5344CB8AC3E}">
        <p14:creationId xmlns:p14="http://schemas.microsoft.com/office/powerpoint/2010/main" val="1017771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io Gilito i la Inflació">
            <a:hlinkClick r:id="" action="ppaction://media"/>
            <a:extLst>
              <a:ext uri="{FF2B5EF4-FFF2-40B4-BE49-F238E27FC236}">
                <a16:creationId xmlns:a16="http://schemas.microsoft.com/office/drawing/2014/main" id="{5BE44381-FD35-47DD-A34C-DE60181F093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769444" y="184082"/>
            <a:ext cx="8653112" cy="6489835"/>
          </a:xfrm>
          <a:prstGeom prst="rect">
            <a:avLst/>
          </a:prstGeom>
        </p:spPr>
      </p:pic>
    </p:spTree>
    <p:extLst>
      <p:ext uri="{BB962C8B-B14F-4D97-AF65-F5344CB8AC3E}">
        <p14:creationId xmlns:p14="http://schemas.microsoft.com/office/powerpoint/2010/main" val="2927918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059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F40EF810-8338-4B5D-BC12-1EEBA75A119A}"/>
              </a:ext>
            </a:extLst>
          </p:cNvPr>
          <p:cNvSpPr/>
          <p:nvPr/>
        </p:nvSpPr>
        <p:spPr>
          <a:xfrm>
            <a:off x="0" y="2677"/>
            <a:ext cx="12192000" cy="837544"/>
          </a:xfrm>
          <a:prstGeom prst="rect">
            <a:avLst/>
          </a:prstGeom>
          <a:solidFill>
            <a:schemeClr val="accent3">
              <a:lumMod val="60000"/>
              <a:lumOff val="40000"/>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913668">
              <a:defRPr/>
            </a:pPr>
            <a:r>
              <a:rPr lang="es-ES" sz="2498" b="1" dirty="0">
                <a:solidFill>
                  <a:srgbClr val="002060"/>
                </a:solidFill>
                <a:latin typeface="Berlin Sans FB Demi" panose="020E0802020502020306" pitchFamily="34" charset="0"/>
              </a:rPr>
              <a:t>	LA INFLACIÓ</a:t>
            </a:r>
          </a:p>
        </p:txBody>
      </p:sp>
      <p:sp>
        <p:nvSpPr>
          <p:cNvPr id="3" name="Rectángulo: esquinas redondeadas 2">
            <a:extLst>
              <a:ext uri="{FF2B5EF4-FFF2-40B4-BE49-F238E27FC236}">
                <a16:creationId xmlns:a16="http://schemas.microsoft.com/office/drawing/2014/main" id="{0C348F5C-ECD3-4CC6-AA16-F033B39468EB}"/>
              </a:ext>
            </a:extLst>
          </p:cNvPr>
          <p:cNvSpPr/>
          <p:nvPr/>
        </p:nvSpPr>
        <p:spPr>
          <a:xfrm>
            <a:off x="839416" y="1624179"/>
            <a:ext cx="10441160" cy="83754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just">
              <a:lnSpc>
                <a:spcPct val="150000"/>
              </a:lnSpc>
            </a:pPr>
            <a:r>
              <a:rPr lang="ca-ES" sz="2300" dirty="0"/>
              <a:t>La inflació és el creixement generalitzat i continu dels preus d’una economia</a:t>
            </a:r>
          </a:p>
        </p:txBody>
      </p:sp>
      <p:sp>
        <p:nvSpPr>
          <p:cNvPr id="4" name="Rectángulo: esquinas redondeadas 3">
            <a:extLst>
              <a:ext uri="{FF2B5EF4-FFF2-40B4-BE49-F238E27FC236}">
                <a16:creationId xmlns:a16="http://schemas.microsoft.com/office/drawing/2014/main" id="{A5D1EFEE-5A4C-44F4-9DEB-4016B5264036}"/>
              </a:ext>
            </a:extLst>
          </p:cNvPr>
          <p:cNvSpPr/>
          <p:nvPr/>
        </p:nvSpPr>
        <p:spPr>
          <a:xfrm>
            <a:off x="1055440" y="1124744"/>
            <a:ext cx="2448272" cy="648072"/>
          </a:xfrm>
          <a:prstGeom prst="roundRect">
            <a:avLst/>
          </a:prstGeom>
          <a:solidFill>
            <a:schemeClr val="accent3">
              <a:lumMod val="40000"/>
              <a:lumOff val="6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a-ES" sz="2300" b="1" dirty="0">
                <a:solidFill>
                  <a:schemeClr val="tx1"/>
                </a:solidFill>
              </a:rPr>
              <a:t>La Inflació</a:t>
            </a:r>
            <a:endParaRPr lang="es-ES" sz="2300" b="1" dirty="0">
              <a:solidFill>
                <a:schemeClr val="tx1"/>
              </a:solidFill>
            </a:endParaRPr>
          </a:p>
        </p:txBody>
      </p:sp>
      <p:sp>
        <p:nvSpPr>
          <p:cNvPr id="7" name="Rectángulo 6">
            <a:extLst>
              <a:ext uri="{FF2B5EF4-FFF2-40B4-BE49-F238E27FC236}">
                <a16:creationId xmlns:a16="http://schemas.microsoft.com/office/drawing/2014/main" id="{2AAB56FE-6A87-4BD6-B176-59AA0D3CBA21}"/>
              </a:ext>
            </a:extLst>
          </p:cNvPr>
          <p:cNvSpPr/>
          <p:nvPr/>
        </p:nvSpPr>
        <p:spPr>
          <a:xfrm>
            <a:off x="3048000" y="2967335"/>
            <a:ext cx="6096000" cy="369332"/>
          </a:xfrm>
          <a:prstGeom prst="rect">
            <a:avLst/>
          </a:prstGeom>
        </p:spPr>
        <p:txBody>
          <a:bodyPr>
            <a:spAutoFit/>
          </a:bodyPr>
          <a:lstStyle/>
          <a:p>
            <a:r>
              <a:rPr lang="es-ES" dirty="0"/>
              <a:t>.</a:t>
            </a:r>
          </a:p>
        </p:txBody>
      </p:sp>
      <p:graphicFrame>
        <p:nvGraphicFramePr>
          <p:cNvPr id="9" name="Tabla 8">
            <a:extLst>
              <a:ext uri="{FF2B5EF4-FFF2-40B4-BE49-F238E27FC236}">
                <a16:creationId xmlns:a16="http://schemas.microsoft.com/office/drawing/2014/main" id="{37055677-82C1-41C3-A9F9-F4089E657F10}"/>
              </a:ext>
            </a:extLst>
          </p:cNvPr>
          <p:cNvGraphicFramePr>
            <a:graphicFrameLocks noGrp="1"/>
          </p:cNvGraphicFramePr>
          <p:nvPr>
            <p:extLst>
              <p:ext uri="{D42A27DB-BD31-4B8C-83A1-F6EECF244321}">
                <p14:modId xmlns:p14="http://schemas.microsoft.com/office/powerpoint/2010/main" val="1163671650"/>
              </p:ext>
            </p:extLst>
          </p:nvPr>
        </p:nvGraphicFramePr>
        <p:xfrm>
          <a:off x="1652998" y="2738840"/>
          <a:ext cx="8886003" cy="3611880"/>
        </p:xfrm>
        <a:graphic>
          <a:graphicData uri="http://schemas.openxmlformats.org/drawingml/2006/table">
            <a:tbl>
              <a:tblPr firstRow="1" bandRow="1">
                <a:tableStyleId>{5C22544A-7EE6-4342-B048-85BDC9FD1C3A}</a:tableStyleId>
              </a:tblPr>
              <a:tblGrid>
                <a:gridCol w="2144960">
                  <a:extLst>
                    <a:ext uri="{9D8B030D-6E8A-4147-A177-3AD203B41FA5}">
                      <a16:colId xmlns:a16="http://schemas.microsoft.com/office/drawing/2014/main" val="2174895938"/>
                    </a:ext>
                  </a:extLst>
                </a:gridCol>
                <a:gridCol w="1881963">
                  <a:extLst>
                    <a:ext uri="{9D8B030D-6E8A-4147-A177-3AD203B41FA5}">
                      <a16:colId xmlns:a16="http://schemas.microsoft.com/office/drawing/2014/main" val="1309460592"/>
                    </a:ext>
                  </a:extLst>
                </a:gridCol>
                <a:gridCol w="4859080">
                  <a:extLst>
                    <a:ext uri="{9D8B030D-6E8A-4147-A177-3AD203B41FA5}">
                      <a16:colId xmlns:a16="http://schemas.microsoft.com/office/drawing/2014/main" val="884936115"/>
                    </a:ext>
                  </a:extLst>
                </a:gridCol>
              </a:tblGrid>
              <a:tr h="370840">
                <a:tc>
                  <a:txBody>
                    <a:bodyPr/>
                    <a:lstStyle/>
                    <a:p>
                      <a:pPr algn="ctr"/>
                      <a:r>
                        <a:rPr lang="ca-ES" sz="2300" noProof="0"/>
                        <a:t>Tipus</a:t>
                      </a:r>
                    </a:p>
                  </a:txBody>
                  <a:tcPr/>
                </a:tc>
                <a:tc>
                  <a:txBody>
                    <a:bodyPr/>
                    <a:lstStyle/>
                    <a:p>
                      <a:pPr algn="ctr"/>
                      <a:r>
                        <a:rPr lang="ca-ES" sz="2300" noProof="0"/>
                        <a:t>% Inflació</a:t>
                      </a:r>
                    </a:p>
                  </a:txBody>
                  <a:tcPr/>
                </a:tc>
                <a:tc>
                  <a:txBody>
                    <a:bodyPr/>
                    <a:lstStyle/>
                    <a:p>
                      <a:pPr algn="ctr"/>
                      <a:r>
                        <a:rPr lang="ca-ES" sz="2300" noProof="0"/>
                        <a:t>Conseqüències</a:t>
                      </a:r>
                    </a:p>
                  </a:txBody>
                  <a:tcPr/>
                </a:tc>
                <a:extLst>
                  <a:ext uri="{0D108BD9-81ED-4DB2-BD59-A6C34878D82A}">
                    <a16:rowId xmlns:a16="http://schemas.microsoft.com/office/drawing/2014/main" val="3656458945"/>
                  </a:ext>
                </a:extLst>
              </a:tr>
              <a:tr h="370840">
                <a:tc>
                  <a:txBody>
                    <a:bodyPr/>
                    <a:lstStyle/>
                    <a:p>
                      <a:pPr algn="ctr"/>
                      <a:r>
                        <a:rPr lang="ca-ES" sz="2300" noProof="0"/>
                        <a:t>Deflació</a:t>
                      </a:r>
                    </a:p>
                  </a:txBody>
                  <a:tcPr/>
                </a:tc>
                <a:tc>
                  <a:txBody>
                    <a:bodyPr/>
                    <a:lstStyle/>
                    <a:p>
                      <a:pPr algn="ctr"/>
                      <a:r>
                        <a:rPr lang="ca-ES" sz="2300" noProof="0"/>
                        <a:t>&lt; 0 %</a:t>
                      </a:r>
                    </a:p>
                  </a:txBody>
                  <a:tcPr/>
                </a:tc>
                <a:tc>
                  <a:txBody>
                    <a:bodyPr/>
                    <a:lstStyle/>
                    <a:p>
                      <a:pPr algn="ctr"/>
                      <a:r>
                        <a:rPr lang="ca-ES" sz="2300" noProof="0"/>
                        <a:t>Les families estalvien en comptes de consumir</a:t>
                      </a:r>
                    </a:p>
                  </a:txBody>
                  <a:tcPr/>
                </a:tc>
                <a:extLst>
                  <a:ext uri="{0D108BD9-81ED-4DB2-BD59-A6C34878D82A}">
                    <a16:rowId xmlns:a16="http://schemas.microsoft.com/office/drawing/2014/main" val="3197171284"/>
                  </a:ext>
                </a:extLst>
              </a:tr>
              <a:tr h="370840">
                <a:tc>
                  <a:txBody>
                    <a:bodyPr/>
                    <a:lstStyle/>
                    <a:p>
                      <a:pPr algn="ctr"/>
                      <a:r>
                        <a:rPr lang="ca-ES" sz="2300" noProof="0"/>
                        <a:t>Moderada</a:t>
                      </a:r>
                    </a:p>
                  </a:txBody>
                  <a:tcPr/>
                </a:tc>
                <a:tc>
                  <a:txBody>
                    <a:bodyPr/>
                    <a:lstStyle/>
                    <a:p>
                      <a:pPr algn="ctr"/>
                      <a:r>
                        <a:rPr lang="ca-ES" sz="2300" noProof="0"/>
                        <a:t>3 % aprox</a:t>
                      </a:r>
                    </a:p>
                  </a:txBody>
                  <a:tcPr/>
                </a:tc>
                <a:tc>
                  <a:txBody>
                    <a:bodyPr/>
                    <a:lstStyle/>
                    <a:p>
                      <a:pPr algn="ctr"/>
                      <a:r>
                        <a:rPr lang="ca-ES" sz="2300" noProof="0"/>
                        <a:t>Desenvolupament normal</a:t>
                      </a:r>
                    </a:p>
                  </a:txBody>
                  <a:tcPr/>
                </a:tc>
                <a:extLst>
                  <a:ext uri="{0D108BD9-81ED-4DB2-BD59-A6C34878D82A}">
                    <a16:rowId xmlns:a16="http://schemas.microsoft.com/office/drawing/2014/main" val="3667666360"/>
                  </a:ext>
                </a:extLst>
              </a:tr>
              <a:tr h="370840">
                <a:tc>
                  <a:txBody>
                    <a:bodyPr/>
                    <a:lstStyle/>
                    <a:p>
                      <a:pPr algn="ctr"/>
                      <a:r>
                        <a:rPr lang="ca-ES" sz="2300" noProof="0"/>
                        <a:t>Galopant</a:t>
                      </a:r>
                    </a:p>
                  </a:txBody>
                  <a:tcPr/>
                </a:tc>
                <a:tc>
                  <a:txBody>
                    <a:bodyPr/>
                    <a:lstStyle/>
                    <a:p>
                      <a:pPr algn="ctr"/>
                      <a:r>
                        <a:rPr lang="ca-ES" sz="2300" noProof="0" dirty="0"/>
                        <a:t>10 – 99 %</a:t>
                      </a:r>
                    </a:p>
                  </a:txBody>
                  <a:tcPr/>
                </a:tc>
                <a:tc>
                  <a:txBody>
                    <a:bodyPr/>
                    <a:lstStyle/>
                    <a:p>
                      <a:pPr algn="ctr"/>
                      <a:r>
                        <a:rPr lang="ca-ES" sz="2300" noProof="0"/>
                        <a:t>Els preus es tornen incontrolables i es produeixen problemes econòmics i socials</a:t>
                      </a:r>
                    </a:p>
                  </a:txBody>
                  <a:tcPr/>
                </a:tc>
                <a:extLst>
                  <a:ext uri="{0D108BD9-81ED-4DB2-BD59-A6C34878D82A}">
                    <a16:rowId xmlns:a16="http://schemas.microsoft.com/office/drawing/2014/main" val="2424184426"/>
                  </a:ext>
                </a:extLst>
              </a:tr>
              <a:tr h="370840">
                <a:tc>
                  <a:txBody>
                    <a:bodyPr/>
                    <a:lstStyle/>
                    <a:p>
                      <a:pPr algn="ctr"/>
                      <a:r>
                        <a:rPr lang="ca-ES" sz="2300" noProof="0"/>
                        <a:t>Hiperinflació</a:t>
                      </a:r>
                    </a:p>
                  </a:txBody>
                  <a:tcPr/>
                </a:tc>
                <a:tc>
                  <a:txBody>
                    <a:bodyPr/>
                    <a:lstStyle/>
                    <a:p>
                      <a:pPr algn="ctr"/>
                      <a:r>
                        <a:rPr lang="ca-ES" sz="2300" noProof="0"/>
                        <a:t>&gt; 100 %</a:t>
                      </a:r>
                    </a:p>
                  </a:txBody>
                  <a:tcPr/>
                </a:tc>
                <a:tc>
                  <a:txBody>
                    <a:bodyPr/>
                    <a:lstStyle/>
                    <a:p>
                      <a:pPr algn="ctr"/>
                      <a:r>
                        <a:rPr lang="ca-ES" sz="2300" noProof="0" dirty="0"/>
                        <a:t>Els diners perden valor tan de pressa que la gent comença a desconfiar d’ells</a:t>
                      </a:r>
                    </a:p>
                  </a:txBody>
                  <a:tcPr/>
                </a:tc>
                <a:extLst>
                  <a:ext uri="{0D108BD9-81ED-4DB2-BD59-A6C34878D82A}">
                    <a16:rowId xmlns:a16="http://schemas.microsoft.com/office/drawing/2014/main" val="3761922614"/>
                  </a:ext>
                </a:extLst>
              </a:tr>
            </a:tbl>
          </a:graphicData>
        </a:graphic>
      </p:graphicFrame>
    </p:spTree>
    <p:extLst>
      <p:ext uri="{BB962C8B-B14F-4D97-AF65-F5344CB8AC3E}">
        <p14:creationId xmlns:p14="http://schemas.microsoft.com/office/powerpoint/2010/main" val="1272305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7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F40EF810-8338-4B5D-BC12-1EEBA75A119A}"/>
              </a:ext>
            </a:extLst>
          </p:cNvPr>
          <p:cNvSpPr/>
          <p:nvPr/>
        </p:nvSpPr>
        <p:spPr>
          <a:xfrm>
            <a:off x="0" y="2677"/>
            <a:ext cx="12192000" cy="837544"/>
          </a:xfrm>
          <a:prstGeom prst="rect">
            <a:avLst/>
          </a:prstGeom>
          <a:solidFill>
            <a:schemeClr val="accent3">
              <a:lumMod val="60000"/>
              <a:lumOff val="40000"/>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913668">
              <a:defRPr/>
            </a:pPr>
            <a:r>
              <a:rPr lang="es-ES" sz="2498" b="1" dirty="0">
                <a:solidFill>
                  <a:srgbClr val="002060"/>
                </a:solidFill>
                <a:latin typeface="Berlin Sans FB Demi" panose="020E0802020502020306" pitchFamily="34" charset="0"/>
              </a:rPr>
              <a:t>	LA INFLACIÓ</a:t>
            </a:r>
          </a:p>
        </p:txBody>
      </p:sp>
      <p:pic>
        <p:nvPicPr>
          <p:cNvPr id="3" name="Imagen 2">
            <a:extLst>
              <a:ext uri="{FF2B5EF4-FFF2-40B4-BE49-F238E27FC236}">
                <a16:creationId xmlns:a16="http://schemas.microsoft.com/office/drawing/2014/main" id="{86E0273B-0A47-4076-9380-764455DEC355}"/>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767408" y="2397941"/>
            <a:ext cx="6253950" cy="4325268"/>
          </a:xfrm>
          <a:prstGeom prst="rect">
            <a:avLst/>
          </a:prstGeom>
        </p:spPr>
      </p:pic>
      <p:pic>
        <p:nvPicPr>
          <p:cNvPr id="4" name="Imagen 3">
            <a:extLst>
              <a:ext uri="{FF2B5EF4-FFF2-40B4-BE49-F238E27FC236}">
                <a16:creationId xmlns:a16="http://schemas.microsoft.com/office/drawing/2014/main" id="{8D26F9DA-AC5E-4146-91A0-8D92632DDA29}"/>
              </a:ext>
            </a:extLst>
          </p:cNvPr>
          <p:cNvPicPr>
            <a:picLocks noChangeAspect="1"/>
          </p:cNvPicPr>
          <p:nvPr/>
        </p:nvPicPr>
        <p:blipFill>
          <a:blip r:embed="rId4"/>
          <a:stretch>
            <a:fillRect/>
          </a:stretch>
        </p:blipFill>
        <p:spPr>
          <a:xfrm>
            <a:off x="263352" y="908720"/>
            <a:ext cx="10181142" cy="1386574"/>
          </a:xfrm>
          <a:prstGeom prst="rect">
            <a:avLst/>
          </a:prstGeom>
        </p:spPr>
      </p:pic>
      <p:pic>
        <p:nvPicPr>
          <p:cNvPr id="5" name="Imagen 4">
            <a:extLst>
              <a:ext uri="{FF2B5EF4-FFF2-40B4-BE49-F238E27FC236}">
                <a16:creationId xmlns:a16="http://schemas.microsoft.com/office/drawing/2014/main" id="{90BCA80D-43D1-4A7E-B677-8B48A170B12B}"/>
              </a:ext>
            </a:extLst>
          </p:cNvPr>
          <p:cNvPicPr>
            <a:picLocks noChangeAspect="1"/>
          </p:cNvPicPr>
          <p:nvPr/>
        </p:nvPicPr>
        <p:blipFill>
          <a:blip r:embed="rId5"/>
          <a:stretch>
            <a:fillRect/>
          </a:stretch>
        </p:blipFill>
        <p:spPr>
          <a:xfrm>
            <a:off x="2567608" y="3933056"/>
            <a:ext cx="9220200" cy="2314575"/>
          </a:xfrm>
          <a:prstGeom prst="rect">
            <a:avLst/>
          </a:prstGeom>
        </p:spPr>
      </p:pic>
    </p:spTree>
    <p:extLst>
      <p:ext uri="{BB962C8B-B14F-4D97-AF65-F5344CB8AC3E}">
        <p14:creationId xmlns:p14="http://schemas.microsoft.com/office/powerpoint/2010/main" val="252961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7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F40EF810-8338-4B5D-BC12-1EEBA75A119A}"/>
              </a:ext>
            </a:extLst>
          </p:cNvPr>
          <p:cNvSpPr/>
          <p:nvPr/>
        </p:nvSpPr>
        <p:spPr>
          <a:xfrm>
            <a:off x="0" y="2677"/>
            <a:ext cx="12192000" cy="837544"/>
          </a:xfrm>
          <a:prstGeom prst="rect">
            <a:avLst/>
          </a:prstGeom>
          <a:solidFill>
            <a:schemeClr val="accent3">
              <a:lumMod val="60000"/>
              <a:lumOff val="40000"/>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913668">
              <a:defRPr/>
            </a:pPr>
            <a:r>
              <a:rPr lang="es-ES" sz="2498" b="1" dirty="0">
                <a:solidFill>
                  <a:srgbClr val="002060"/>
                </a:solidFill>
                <a:latin typeface="Berlin Sans FB Demi" panose="020E0802020502020306" pitchFamily="34" charset="0"/>
              </a:rPr>
              <a:t>	LA INFLACIÓ</a:t>
            </a:r>
          </a:p>
        </p:txBody>
      </p:sp>
      <p:pic>
        <p:nvPicPr>
          <p:cNvPr id="5" name="Imagen 4">
            <a:extLst>
              <a:ext uri="{FF2B5EF4-FFF2-40B4-BE49-F238E27FC236}">
                <a16:creationId xmlns:a16="http://schemas.microsoft.com/office/drawing/2014/main" id="{F7B6D9F0-23DD-4732-A2DF-ED84222A7C3E}"/>
              </a:ext>
            </a:extLst>
          </p:cNvPr>
          <p:cNvPicPr>
            <a:picLocks noChangeAspect="1"/>
          </p:cNvPicPr>
          <p:nvPr/>
        </p:nvPicPr>
        <p:blipFill>
          <a:blip r:embed="rId2"/>
          <a:stretch>
            <a:fillRect/>
          </a:stretch>
        </p:blipFill>
        <p:spPr>
          <a:xfrm>
            <a:off x="7495954" y="4382465"/>
            <a:ext cx="4389523" cy="2183390"/>
          </a:xfrm>
          <a:prstGeom prst="rect">
            <a:avLst/>
          </a:prstGeom>
        </p:spPr>
      </p:pic>
      <p:sp>
        <p:nvSpPr>
          <p:cNvPr id="8" name="Rectángulo: esquinas redondeadas 7">
            <a:extLst>
              <a:ext uri="{FF2B5EF4-FFF2-40B4-BE49-F238E27FC236}">
                <a16:creationId xmlns:a16="http://schemas.microsoft.com/office/drawing/2014/main" id="{637ED219-DA78-4759-A8F6-1C6F8692694F}"/>
              </a:ext>
            </a:extLst>
          </p:cNvPr>
          <p:cNvSpPr/>
          <p:nvPr/>
        </p:nvSpPr>
        <p:spPr>
          <a:xfrm>
            <a:off x="509806" y="2759189"/>
            <a:ext cx="10441160" cy="591273"/>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just"/>
            <a:r>
              <a:rPr lang="ca-ES" sz="2300" b="1" dirty="0"/>
              <a:t>Augment de la demanda </a:t>
            </a:r>
            <a:r>
              <a:rPr lang="ca-ES" sz="2300" dirty="0"/>
              <a:t>= més demanda, més car serà el producte</a:t>
            </a:r>
          </a:p>
        </p:txBody>
      </p:sp>
      <p:sp>
        <p:nvSpPr>
          <p:cNvPr id="9" name="Rectángulo: esquinas redondeadas 8">
            <a:extLst>
              <a:ext uri="{FF2B5EF4-FFF2-40B4-BE49-F238E27FC236}">
                <a16:creationId xmlns:a16="http://schemas.microsoft.com/office/drawing/2014/main" id="{108E1CD6-3026-4365-ABA2-9A4ADA7B12AC}"/>
              </a:ext>
            </a:extLst>
          </p:cNvPr>
          <p:cNvSpPr/>
          <p:nvPr/>
        </p:nvSpPr>
        <p:spPr>
          <a:xfrm>
            <a:off x="509806" y="3570827"/>
            <a:ext cx="10441160" cy="591273"/>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just"/>
            <a:r>
              <a:rPr lang="ca-ES" sz="2300" b="1" dirty="0"/>
              <a:t>Excés de diners en circulació </a:t>
            </a:r>
            <a:r>
              <a:rPr lang="ca-ES" sz="2300" dirty="0"/>
              <a:t>= pèrdua de poder adquisitiu dels diners</a:t>
            </a:r>
          </a:p>
        </p:txBody>
      </p:sp>
      <p:sp>
        <p:nvSpPr>
          <p:cNvPr id="10" name="Rectángulo: esquinas redondeadas 9">
            <a:extLst>
              <a:ext uri="{FF2B5EF4-FFF2-40B4-BE49-F238E27FC236}">
                <a16:creationId xmlns:a16="http://schemas.microsoft.com/office/drawing/2014/main" id="{B8ABAC32-DD89-411D-89D6-A5379409CAE3}"/>
              </a:ext>
            </a:extLst>
          </p:cNvPr>
          <p:cNvSpPr/>
          <p:nvPr/>
        </p:nvSpPr>
        <p:spPr>
          <a:xfrm>
            <a:off x="509806" y="1977553"/>
            <a:ext cx="10441160" cy="591273"/>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just"/>
            <a:r>
              <a:rPr lang="ca-ES" sz="2300" b="1" dirty="0"/>
              <a:t>Augment dels costos de producció </a:t>
            </a:r>
            <a:r>
              <a:rPr lang="ca-ES" sz="2300" dirty="0"/>
              <a:t>= pujada dels preus finals</a:t>
            </a:r>
          </a:p>
        </p:txBody>
      </p:sp>
      <p:sp>
        <p:nvSpPr>
          <p:cNvPr id="11" name="Rectángulo: esquinas redondeadas 10">
            <a:extLst>
              <a:ext uri="{FF2B5EF4-FFF2-40B4-BE49-F238E27FC236}">
                <a16:creationId xmlns:a16="http://schemas.microsoft.com/office/drawing/2014/main" id="{96CF41B9-BCCE-4EC1-9407-A94842FCB26E}"/>
              </a:ext>
            </a:extLst>
          </p:cNvPr>
          <p:cNvSpPr/>
          <p:nvPr/>
        </p:nvSpPr>
        <p:spPr>
          <a:xfrm>
            <a:off x="509806" y="1103707"/>
            <a:ext cx="2448272" cy="648072"/>
          </a:xfrm>
          <a:prstGeom prst="roundRect">
            <a:avLst/>
          </a:prstGeom>
          <a:solidFill>
            <a:schemeClr val="accent3">
              <a:lumMod val="40000"/>
              <a:lumOff val="6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a-ES" sz="2300" b="1" dirty="0">
                <a:solidFill>
                  <a:schemeClr val="tx1"/>
                </a:solidFill>
              </a:rPr>
              <a:t>Causes</a:t>
            </a:r>
            <a:endParaRPr lang="es-ES" sz="2300" b="1" dirty="0">
              <a:solidFill>
                <a:schemeClr val="tx1"/>
              </a:solidFill>
            </a:endParaRPr>
          </a:p>
        </p:txBody>
      </p:sp>
    </p:spTree>
    <p:extLst>
      <p:ext uri="{BB962C8B-B14F-4D97-AF65-F5344CB8AC3E}">
        <p14:creationId xmlns:p14="http://schemas.microsoft.com/office/powerpoint/2010/main" val="3558423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F40EF810-8338-4B5D-BC12-1EEBA75A119A}"/>
              </a:ext>
            </a:extLst>
          </p:cNvPr>
          <p:cNvSpPr/>
          <p:nvPr/>
        </p:nvSpPr>
        <p:spPr>
          <a:xfrm>
            <a:off x="0" y="2677"/>
            <a:ext cx="12192000" cy="837544"/>
          </a:xfrm>
          <a:prstGeom prst="rect">
            <a:avLst/>
          </a:prstGeom>
          <a:solidFill>
            <a:schemeClr val="accent3">
              <a:lumMod val="60000"/>
              <a:lumOff val="40000"/>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913668">
              <a:defRPr/>
            </a:pPr>
            <a:r>
              <a:rPr lang="es-ES" sz="2498" b="1" dirty="0">
                <a:solidFill>
                  <a:srgbClr val="002060"/>
                </a:solidFill>
                <a:latin typeface="Berlin Sans FB Demi" panose="020E0802020502020306" pitchFamily="34" charset="0"/>
              </a:rPr>
              <a:t>	LA INFLACIÓ</a:t>
            </a:r>
          </a:p>
        </p:txBody>
      </p:sp>
      <p:sp>
        <p:nvSpPr>
          <p:cNvPr id="4" name="Rectángulo: esquinas redondeadas 3">
            <a:extLst>
              <a:ext uri="{FF2B5EF4-FFF2-40B4-BE49-F238E27FC236}">
                <a16:creationId xmlns:a16="http://schemas.microsoft.com/office/drawing/2014/main" id="{CFBB19AE-152C-4186-9977-72E825A7ED7F}"/>
              </a:ext>
            </a:extLst>
          </p:cNvPr>
          <p:cNvSpPr/>
          <p:nvPr/>
        </p:nvSpPr>
        <p:spPr>
          <a:xfrm>
            <a:off x="515380" y="1222344"/>
            <a:ext cx="2448272" cy="648072"/>
          </a:xfrm>
          <a:prstGeom prst="roundRect">
            <a:avLst/>
          </a:prstGeom>
          <a:solidFill>
            <a:schemeClr val="accent3">
              <a:lumMod val="40000"/>
              <a:lumOff val="6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a-ES" sz="2300" b="1" dirty="0">
                <a:solidFill>
                  <a:schemeClr val="tx1"/>
                </a:solidFill>
              </a:rPr>
              <a:t>Conseqüències</a:t>
            </a:r>
            <a:endParaRPr lang="es-ES" sz="2300" b="1" dirty="0">
              <a:solidFill>
                <a:schemeClr val="tx1"/>
              </a:solidFill>
            </a:endParaRPr>
          </a:p>
        </p:txBody>
      </p:sp>
      <p:pic>
        <p:nvPicPr>
          <p:cNvPr id="14" name="Imagen 13" descr="Captura de pantalla de un celular con texto&#10;&#10;Descripción generada automáticamente">
            <a:extLst>
              <a:ext uri="{FF2B5EF4-FFF2-40B4-BE49-F238E27FC236}">
                <a16:creationId xmlns:a16="http://schemas.microsoft.com/office/drawing/2014/main" id="{68718A2B-993B-45BA-BF2D-750C512F5FB8}"/>
              </a:ext>
            </a:extLst>
          </p:cNvPr>
          <p:cNvPicPr>
            <a:picLocks noChangeAspect="1"/>
          </p:cNvPicPr>
          <p:nvPr/>
        </p:nvPicPr>
        <p:blipFill rotWithShape="1">
          <a:blip r:embed="rId2">
            <a:extLst>
              <a:ext uri="{28A0092B-C50C-407E-A947-70E740481C1C}">
                <a14:useLocalDpi xmlns:a14="http://schemas.microsoft.com/office/drawing/2010/main" val="0"/>
              </a:ext>
            </a:extLst>
          </a:blip>
          <a:srcRect l="5983" t="52014" r="30843" b="27799"/>
          <a:stretch/>
        </p:blipFill>
        <p:spPr>
          <a:xfrm rot="10800000">
            <a:off x="3084113" y="1027586"/>
            <a:ext cx="8592507" cy="3884655"/>
          </a:xfrm>
          <a:prstGeom prst="rect">
            <a:avLst/>
          </a:prstGeom>
        </p:spPr>
      </p:pic>
      <p:pic>
        <p:nvPicPr>
          <p:cNvPr id="15" name="Imagen 14" descr="Captura de pantalla de un celular con texto&#10;&#10;Descripción generada automáticamente">
            <a:extLst>
              <a:ext uri="{FF2B5EF4-FFF2-40B4-BE49-F238E27FC236}">
                <a16:creationId xmlns:a16="http://schemas.microsoft.com/office/drawing/2014/main" id="{6CB52C3F-61C0-4981-8EAA-75C3603DAB80}"/>
              </a:ext>
            </a:extLst>
          </p:cNvPr>
          <p:cNvPicPr>
            <a:picLocks noChangeAspect="1"/>
          </p:cNvPicPr>
          <p:nvPr/>
        </p:nvPicPr>
        <p:blipFill rotWithShape="1">
          <a:blip r:embed="rId3">
            <a:extLst>
              <a:ext uri="{28A0092B-C50C-407E-A947-70E740481C1C}">
                <a14:useLocalDpi xmlns:a14="http://schemas.microsoft.com/office/drawing/2010/main" val="0"/>
              </a:ext>
            </a:extLst>
          </a:blip>
          <a:srcRect l="5983" t="32558" r="30843" b="47986"/>
          <a:stretch/>
        </p:blipFill>
        <p:spPr>
          <a:xfrm rot="10800000">
            <a:off x="515380" y="2969913"/>
            <a:ext cx="8183360" cy="3565898"/>
          </a:xfrm>
          <a:prstGeom prst="rect">
            <a:avLst/>
          </a:prstGeom>
        </p:spPr>
      </p:pic>
    </p:spTree>
    <p:extLst>
      <p:ext uri="{BB962C8B-B14F-4D97-AF65-F5344CB8AC3E}">
        <p14:creationId xmlns:p14="http://schemas.microsoft.com/office/powerpoint/2010/main" val="2158059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F40EF810-8338-4B5D-BC12-1EEBA75A119A}"/>
              </a:ext>
            </a:extLst>
          </p:cNvPr>
          <p:cNvSpPr/>
          <p:nvPr/>
        </p:nvSpPr>
        <p:spPr>
          <a:xfrm>
            <a:off x="0" y="2677"/>
            <a:ext cx="12192000" cy="837544"/>
          </a:xfrm>
          <a:prstGeom prst="rect">
            <a:avLst/>
          </a:prstGeom>
          <a:solidFill>
            <a:schemeClr val="accent3">
              <a:lumMod val="60000"/>
              <a:lumOff val="40000"/>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913668">
              <a:defRPr/>
            </a:pPr>
            <a:r>
              <a:rPr lang="es-ES" sz="2498" b="1" dirty="0">
                <a:solidFill>
                  <a:srgbClr val="002060"/>
                </a:solidFill>
                <a:latin typeface="Berlin Sans FB Demi" panose="020E0802020502020306" pitchFamily="34" charset="0"/>
              </a:rPr>
              <a:t>	LA INFLACIÓ</a:t>
            </a:r>
          </a:p>
        </p:txBody>
      </p:sp>
      <p:sp>
        <p:nvSpPr>
          <p:cNvPr id="6" name="Rectángulo: esquinas redondeadas 5">
            <a:extLst>
              <a:ext uri="{FF2B5EF4-FFF2-40B4-BE49-F238E27FC236}">
                <a16:creationId xmlns:a16="http://schemas.microsoft.com/office/drawing/2014/main" id="{FBBBC287-F1C8-4DD6-9FAD-830934C3C2D6}"/>
              </a:ext>
            </a:extLst>
          </p:cNvPr>
          <p:cNvSpPr/>
          <p:nvPr/>
        </p:nvSpPr>
        <p:spPr>
          <a:xfrm>
            <a:off x="595426" y="1060653"/>
            <a:ext cx="11001147" cy="285212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just"/>
            <a:r>
              <a:rPr lang="ca-ES" sz="2300" dirty="0"/>
              <a:t>La Noa estiueja amb la seva família tots els anys al mateix apartament de la costa. L’última dia d’agost la Noa li demana al Carlos que la convidi al cinema, on cada entrada, paperina de crispetes i refresc costen 6,2 i 1€ respectivament (18€ per dues persones).</a:t>
            </a:r>
          </a:p>
          <a:p>
            <a:pPr algn="just"/>
            <a:endParaRPr lang="ca-ES" sz="2300" dirty="0"/>
          </a:p>
          <a:p>
            <a:pPr algn="just"/>
            <a:r>
              <a:rPr lang="ca-ES" sz="2300" dirty="0"/>
              <a:t>Passats dotze mesos, la Noa vol tornar-li la invitació al cinema i per això porta 18 €. Però es troben que els entrades, les crispetes i el refresc han augmentat el seu preu en la mateixa mesura que la inflació, un 10%. </a:t>
            </a:r>
          </a:p>
        </p:txBody>
      </p:sp>
      <p:sp>
        <p:nvSpPr>
          <p:cNvPr id="7" name="Rectángulo: esquinas redondeadas 6">
            <a:extLst>
              <a:ext uri="{FF2B5EF4-FFF2-40B4-BE49-F238E27FC236}">
                <a16:creationId xmlns:a16="http://schemas.microsoft.com/office/drawing/2014/main" id="{8910861D-AE7F-46BF-92FF-DFD3300BA887}"/>
              </a:ext>
            </a:extLst>
          </p:cNvPr>
          <p:cNvSpPr/>
          <p:nvPr/>
        </p:nvSpPr>
        <p:spPr>
          <a:xfrm>
            <a:off x="875420" y="4133213"/>
            <a:ext cx="10441160" cy="190608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457200" indent="-457200" algn="just">
              <a:buFont typeface="+mj-lt"/>
              <a:buAutoNum type="arabicPeriod"/>
            </a:pPr>
            <a:r>
              <a:rPr lang="ca-ES" sz="2300" dirty="0"/>
              <a:t>Quants euros haurà de pagar ara la Noa per tornar-li la invitació? Ho podrà fer amb 18€?</a:t>
            </a:r>
          </a:p>
          <a:p>
            <a:pPr marL="457200" indent="-457200" algn="just">
              <a:buFont typeface="+mj-lt"/>
              <a:buAutoNum type="arabicPeriod"/>
            </a:pPr>
            <a:r>
              <a:rPr lang="ca-ES" sz="2300" dirty="0"/>
              <a:t>Quines alternatives tenen a l’hora de veure la pel·lícula si no volen renunciar a menjar crispetes?</a:t>
            </a:r>
          </a:p>
        </p:txBody>
      </p:sp>
    </p:spTree>
    <p:extLst>
      <p:ext uri="{BB962C8B-B14F-4D97-AF65-F5344CB8AC3E}">
        <p14:creationId xmlns:p14="http://schemas.microsoft.com/office/powerpoint/2010/main" val="160085618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F40EF810-8338-4B5D-BC12-1EEBA75A119A}"/>
              </a:ext>
            </a:extLst>
          </p:cNvPr>
          <p:cNvSpPr/>
          <p:nvPr/>
        </p:nvSpPr>
        <p:spPr>
          <a:xfrm>
            <a:off x="0" y="2677"/>
            <a:ext cx="12192000" cy="837544"/>
          </a:xfrm>
          <a:prstGeom prst="rect">
            <a:avLst/>
          </a:prstGeom>
          <a:solidFill>
            <a:schemeClr val="accent3">
              <a:lumMod val="60000"/>
              <a:lumOff val="40000"/>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3668" rtl="0" eaLnBrk="1" fontAlgn="auto" latinLnBrk="0" hangingPunct="1">
              <a:lnSpc>
                <a:spcPct val="100000"/>
              </a:lnSpc>
              <a:spcBef>
                <a:spcPts val="0"/>
              </a:spcBef>
              <a:spcAft>
                <a:spcPts val="0"/>
              </a:spcAft>
              <a:buClrTx/>
              <a:buSzTx/>
              <a:buFontTx/>
              <a:buNone/>
              <a:tabLst/>
              <a:defRPr/>
            </a:pPr>
            <a:r>
              <a:rPr kumimoji="0" lang="es-ES" sz="2498" b="1" i="0" u="none" strike="noStrike" kern="1200" cap="none" spc="0" normalizeH="0" baseline="0" noProof="0" dirty="0">
                <a:ln>
                  <a:noFill/>
                </a:ln>
                <a:solidFill>
                  <a:srgbClr val="002060"/>
                </a:solidFill>
                <a:effectLst/>
                <a:uLnTx/>
                <a:uFillTx/>
                <a:latin typeface="Berlin Sans FB Demi" panose="020E0802020502020306" pitchFamily="34" charset="0"/>
                <a:ea typeface="+mn-ea"/>
                <a:cs typeface="+mn-cs"/>
              </a:rPr>
              <a:t>	LA INFLACIÓ</a:t>
            </a:r>
          </a:p>
        </p:txBody>
      </p:sp>
      <p:graphicFrame>
        <p:nvGraphicFramePr>
          <p:cNvPr id="3" name="Tabla 2">
            <a:extLst>
              <a:ext uri="{FF2B5EF4-FFF2-40B4-BE49-F238E27FC236}">
                <a16:creationId xmlns:a16="http://schemas.microsoft.com/office/drawing/2014/main" id="{59DDBD93-6A12-48D8-818E-A2CB9C279EAC}"/>
              </a:ext>
            </a:extLst>
          </p:cNvPr>
          <p:cNvGraphicFramePr>
            <a:graphicFrameLocks noGrp="1"/>
          </p:cNvGraphicFramePr>
          <p:nvPr>
            <p:extLst>
              <p:ext uri="{D42A27DB-BD31-4B8C-83A1-F6EECF244321}">
                <p14:modId xmlns:p14="http://schemas.microsoft.com/office/powerpoint/2010/main" val="3077735852"/>
              </p:ext>
            </p:extLst>
          </p:nvPr>
        </p:nvGraphicFramePr>
        <p:xfrm>
          <a:off x="649768" y="1258776"/>
          <a:ext cx="6984408" cy="1371600"/>
        </p:xfrm>
        <a:graphic>
          <a:graphicData uri="http://schemas.openxmlformats.org/drawingml/2006/table">
            <a:tbl>
              <a:tblPr firstRow="1" bandRow="1">
                <a:tableStyleId>{5C22544A-7EE6-4342-B048-85BDC9FD1C3A}</a:tableStyleId>
              </a:tblPr>
              <a:tblGrid>
                <a:gridCol w="1746102">
                  <a:extLst>
                    <a:ext uri="{9D8B030D-6E8A-4147-A177-3AD203B41FA5}">
                      <a16:colId xmlns:a16="http://schemas.microsoft.com/office/drawing/2014/main" val="3967799443"/>
                    </a:ext>
                  </a:extLst>
                </a:gridCol>
                <a:gridCol w="1746102">
                  <a:extLst>
                    <a:ext uri="{9D8B030D-6E8A-4147-A177-3AD203B41FA5}">
                      <a16:colId xmlns:a16="http://schemas.microsoft.com/office/drawing/2014/main" val="2233440147"/>
                    </a:ext>
                  </a:extLst>
                </a:gridCol>
                <a:gridCol w="1746102">
                  <a:extLst>
                    <a:ext uri="{9D8B030D-6E8A-4147-A177-3AD203B41FA5}">
                      <a16:colId xmlns:a16="http://schemas.microsoft.com/office/drawing/2014/main" val="646505871"/>
                    </a:ext>
                  </a:extLst>
                </a:gridCol>
                <a:gridCol w="1746102">
                  <a:extLst>
                    <a:ext uri="{9D8B030D-6E8A-4147-A177-3AD203B41FA5}">
                      <a16:colId xmlns:a16="http://schemas.microsoft.com/office/drawing/2014/main" val="679710580"/>
                    </a:ext>
                  </a:extLst>
                </a:gridCol>
              </a:tblGrid>
              <a:tr h="122943">
                <a:tc gridSpan="4">
                  <a:txBody>
                    <a:bodyPr/>
                    <a:lstStyle/>
                    <a:p>
                      <a:pPr algn="ctr"/>
                      <a:r>
                        <a:rPr lang="es-ES" sz="2400" dirty="0"/>
                        <a:t>Primer </a:t>
                      </a:r>
                      <a:r>
                        <a:rPr lang="es-ES" sz="2400" dirty="0" err="1"/>
                        <a:t>any</a:t>
                      </a:r>
                      <a:endParaRPr lang="es-ES" sz="2400" dirty="0"/>
                    </a:p>
                  </a:txBody>
                  <a:tcPr/>
                </a:tc>
                <a:tc hMerge="1">
                  <a:txBody>
                    <a:bodyPr/>
                    <a:lstStyle/>
                    <a:p>
                      <a:endParaRPr lang="es-ES" dirty="0"/>
                    </a:p>
                  </a:txBody>
                  <a:tcPr/>
                </a:tc>
                <a:tc hMerge="1">
                  <a:txBody>
                    <a:bodyPr/>
                    <a:lstStyle/>
                    <a:p>
                      <a:endParaRPr lang="es-ES" dirty="0"/>
                    </a:p>
                  </a:txBody>
                  <a:tcPr/>
                </a:tc>
                <a:tc hMerge="1">
                  <a:txBody>
                    <a:bodyPr/>
                    <a:lstStyle/>
                    <a:p>
                      <a:endParaRPr lang="es-ES" dirty="0"/>
                    </a:p>
                  </a:txBody>
                  <a:tcPr/>
                </a:tc>
                <a:extLst>
                  <a:ext uri="{0D108BD9-81ED-4DB2-BD59-A6C34878D82A}">
                    <a16:rowId xmlns:a16="http://schemas.microsoft.com/office/drawing/2014/main" val="526195522"/>
                  </a:ext>
                </a:extLst>
              </a:tr>
              <a:tr h="370840">
                <a:tc>
                  <a:txBody>
                    <a:bodyPr/>
                    <a:lstStyle/>
                    <a:p>
                      <a:pPr algn="ctr"/>
                      <a:r>
                        <a:rPr lang="es-ES" sz="2400" dirty="0" err="1"/>
                        <a:t>Entrades</a:t>
                      </a:r>
                      <a:endParaRPr lang="es-ES" sz="2400" dirty="0"/>
                    </a:p>
                  </a:txBody>
                  <a:tcPr/>
                </a:tc>
                <a:tc>
                  <a:txBody>
                    <a:bodyPr/>
                    <a:lstStyle/>
                    <a:p>
                      <a:pPr algn="ctr"/>
                      <a:r>
                        <a:rPr lang="es-ES" sz="2400" dirty="0" err="1"/>
                        <a:t>Crispetes</a:t>
                      </a:r>
                      <a:endParaRPr lang="es-ES" sz="2400" dirty="0"/>
                    </a:p>
                  </a:txBody>
                  <a:tcPr/>
                </a:tc>
                <a:tc>
                  <a:txBody>
                    <a:bodyPr/>
                    <a:lstStyle/>
                    <a:p>
                      <a:pPr algn="ctr"/>
                      <a:r>
                        <a:rPr lang="es-ES" sz="2400" dirty="0" err="1"/>
                        <a:t>Refresc</a:t>
                      </a:r>
                      <a:endParaRPr lang="es-ES" sz="2400" dirty="0"/>
                    </a:p>
                  </a:txBody>
                  <a:tcPr/>
                </a:tc>
                <a:tc>
                  <a:txBody>
                    <a:bodyPr/>
                    <a:lstStyle/>
                    <a:p>
                      <a:pPr algn="ctr"/>
                      <a:r>
                        <a:rPr lang="es-ES" sz="2400" dirty="0"/>
                        <a:t>Total</a:t>
                      </a:r>
                    </a:p>
                  </a:txBody>
                  <a:tcPr/>
                </a:tc>
                <a:extLst>
                  <a:ext uri="{0D108BD9-81ED-4DB2-BD59-A6C34878D82A}">
                    <a16:rowId xmlns:a16="http://schemas.microsoft.com/office/drawing/2014/main" val="1684322756"/>
                  </a:ext>
                </a:extLst>
              </a:tr>
              <a:tr h="370840">
                <a:tc>
                  <a:txBody>
                    <a:bodyPr/>
                    <a:lstStyle/>
                    <a:p>
                      <a:pPr algn="ctr"/>
                      <a:r>
                        <a:rPr lang="es-ES" sz="2400" dirty="0"/>
                        <a:t>12</a:t>
                      </a:r>
                    </a:p>
                  </a:txBody>
                  <a:tcPr/>
                </a:tc>
                <a:tc>
                  <a:txBody>
                    <a:bodyPr/>
                    <a:lstStyle/>
                    <a:p>
                      <a:pPr algn="ctr"/>
                      <a:r>
                        <a:rPr lang="es-ES" sz="2400" dirty="0"/>
                        <a:t>4</a:t>
                      </a:r>
                    </a:p>
                  </a:txBody>
                  <a:tcPr/>
                </a:tc>
                <a:tc>
                  <a:txBody>
                    <a:bodyPr/>
                    <a:lstStyle/>
                    <a:p>
                      <a:pPr algn="ctr"/>
                      <a:r>
                        <a:rPr lang="es-ES" sz="2400" dirty="0"/>
                        <a:t>2</a:t>
                      </a:r>
                    </a:p>
                  </a:txBody>
                  <a:tcPr/>
                </a:tc>
                <a:tc>
                  <a:txBody>
                    <a:bodyPr/>
                    <a:lstStyle/>
                    <a:p>
                      <a:pPr algn="ctr"/>
                      <a:r>
                        <a:rPr lang="es-ES" sz="2400" dirty="0"/>
                        <a:t>18€</a:t>
                      </a:r>
                    </a:p>
                  </a:txBody>
                  <a:tcPr/>
                </a:tc>
                <a:extLst>
                  <a:ext uri="{0D108BD9-81ED-4DB2-BD59-A6C34878D82A}">
                    <a16:rowId xmlns:a16="http://schemas.microsoft.com/office/drawing/2014/main" val="2263356775"/>
                  </a:ext>
                </a:extLst>
              </a:tr>
            </a:tbl>
          </a:graphicData>
        </a:graphic>
      </p:graphicFrame>
      <p:graphicFrame>
        <p:nvGraphicFramePr>
          <p:cNvPr id="8" name="Tabla 7">
            <a:extLst>
              <a:ext uri="{FF2B5EF4-FFF2-40B4-BE49-F238E27FC236}">
                <a16:creationId xmlns:a16="http://schemas.microsoft.com/office/drawing/2014/main" id="{00E42052-F8B4-4C98-B9E5-7E9B75929DFE}"/>
              </a:ext>
            </a:extLst>
          </p:cNvPr>
          <p:cNvGraphicFramePr>
            <a:graphicFrameLocks noGrp="1"/>
          </p:cNvGraphicFramePr>
          <p:nvPr>
            <p:extLst>
              <p:ext uri="{D42A27DB-BD31-4B8C-83A1-F6EECF244321}">
                <p14:modId xmlns:p14="http://schemas.microsoft.com/office/powerpoint/2010/main" val="2177996989"/>
              </p:ext>
            </p:extLst>
          </p:nvPr>
        </p:nvGraphicFramePr>
        <p:xfrm>
          <a:off x="4141972" y="2959986"/>
          <a:ext cx="6984408" cy="1371600"/>
        </p:xfrm>
        <a:graphic>
          <a:graphicData uri="http://schemas.openxmlformats.org/drawingml/2006/table">
            <a:tbl>
              <a:tblPr firstRow="1" bandRow="1">
                <a:tableStyleId>{5C22544A-7EE6-4342-B048-85BDC9FD1C3A}</a:tableStyleId>
              </a:tblPr>
              <a:tblGrid>
                <a:gridCol w="1746102">
                  <a:extLst>
                    <a:ext uri="{9D8B030D-6E8A-4147-A177-3AD203B41FA5}">
                      <a16:colId xmlns:a16="http://schemas.microsoft.com/office/drawing/2014/main" val="3967799443"/>
                    </a:ext>
                  </a:extLst>
                </a:gridCol>
                <a:gridCol w="1746102">
                  <a:extLst>
                    <a:ext uri="{9D8B030D-6E8A-4147-A177-3AD203B41FA5}">
                      <a16:colId xmlns:a16="http://schemas.microsoft.com/office/drawing/2014/main" val="2233440147"/>
                    </a:ext>
                  </a:extLst>
                </a:gridCol>
                <a:gridCol w="1746102">
                  <a:extLst>
                    <a:ext uri="{9D8B030D-6E8A-4147-A177-3AD203B41FA5}">
                      <a16:colId xmlns:a16="http://schemas.microsoft.com/office/drawing/2014/main" val="646505871"/>
                    </a:ext>
                  </a:extLst>
                </a:gridCol>
                <a:gridCol w="1746102">
                  <a:extLst>
                    <a:ext uri="{9D8B030D-6E8A-4147-A177-3AD203B41FA5}">
                      <a16:colId xmlns:a16="http://schemas.microsoft.com/office/drawing/2014/main" val="679710580"/>
                    </a:ext>
                  </a:extLst>
                </a:gridCol>
              </a:tblGrid>
              <a:tr h="122943">
                <a:tc gridSpan="4">
                  <a:txBody>
                    <a:bodyPr/>
                    <a:lstStyle/>
                    <a:p>
                      <a:pPr algn="ctr"/>
                      <a:r>
                        <a:rPr lang="es-ES" sz="2400" dirty="0" err="1"/>
                        <a:t>Segon</a:t>
                      </a:r>
                      <a:r>
                        <a:rPr lang="es-ES" sz="2400" dirty="0"/>
                        <a:t> </a:t>
                      </a:r>
                      <a:r>
                        <a:rPr lang="es-ES" sz="2400" dirty="0" err="1"/>
                        <a:t>any</a:t>
                      </a:r>
                      <a:endParaRPr lang="es-ES" sz="2400" dirty="0"/>
                    </a:p>
                  </a:txBody>
                  <a:tcPr/>
                </a:tc>
                <a:tc hMerge="1">
                  <a:txBody>
                    <a:bodyPr/>
                    <a:lstStyle/>
                    <a:p>
                      <a:endParaRPr lang="es-ES" dirty="0"/>
                    </a:p>
                  </a:txBody>
                  <a:tcPr/>
                </a:tc>
                <a:tc hMerge="1">
                  <a:txBody>
                    <a:bodyPr/>
                    <a:lstStyle/>
                    <a:p>
                      <a:endParaRPr lang="es-ES" dirty="0"/>
                    </a:p>
                  </a:txBody>
                  <a:tcPr/>
                </a:tc>
                <a:tc hMerge="1">
                  <a:txBody>
                    <a:bodyPr/>
                    <a:lstStyle/>
                    <a:p>
                      <a:endParaRPr lang="es-ES" dirty="0"/>
                    </a:p>
                  </a:txBody>
                  <a:tcPr/>
                </a:tc>
                <a:extLst>
                  <a:ext uri="{0D108BD9-81ED-4DB2-BD59-A6C34878D82A}">
                    <a16:rowId xmlns:a16="http://schemas.microsoft.com/office/drawing/2014/main" val="526195522"/>
                  </a:ext>
                </a:extLst>
              </a:tr>
              <a:tr h="370840">
                <a:tc>
                  <a:txBody>
                    <a:bodyPr/>
                    <a:lstStyle/>
                    <a:p>
                      <a:pPr algn="ctr"/>
                      <a:r>
                        <a:rPr lang="es-ES" sz="2400" dirty="0" err="1"/>
                        <a:t>Entrades</a:t>
                      </a:r>
                      <a:endParaRPr lang="es-ES" sz="2400" dirty="0"/>
                    </a:p>
                  </a:txBody>
                  <a:tcPr/>
                </a:tc>
                <a:tc>
                  <a:txBody>
                    <a:bodyPr/>
                    <a:lstStyle/>
                    <a:p>
                      <a:pPr algn="ctr"/>
                      <a:r>
                        <a:rPr lang="es-ES" sz="2400" dirty="0" err="1"/>
                        <a:t>Crispetes</a:t>
                      </a:r>
                      <a:endParaRPr lang="es-ES" sz="2400" dirty="0"/>
                    </a:p>
                  </a:txBody>
                  <a:tcPr/>
                </a:tc>
                <a:tc>
                  <a:txBody>
                    <a:bodyPr/>
                    <a:lstStyle/>
                    <a:p>
                      <a:pPr algn="ctr"/>
                      <a:r>
                        <a:rPr lang="es-ES" sz="2400" dirty="0" err="1"/>
                        <a:t>Refresc</a:t>
                      </a:r>
                      <a:endParaRPr lang="es-ES" sz="2400" dirty="0"/>
                    </a:p>
                  </a:txBody>
                  <a:tcPr/>
                </a:tc>
                <a:tc>
                  <a:txBody>
                    <a:bodyPr/>
                    <a:lstStyle/>
                    <a:p>
                      <a:pPr algn="ctr"/>
                      <a:r>
                        <a:rPr lang="es-ES" sz="2400" dirty="0"/>
                        <a:t>Total</a:t>
                      </a:r>
                    </a:p>
                  </a:txBody>
                  <a:tcPr/>
                </a:tc>
                <a:extLst>
                  <a:ext uri="{0D108BD9-81ED-4DB2-BD59-A6C34878D82A}">
                    <a16:rowId xmlns:a16="http://schemas.microsoft.com/office/drawing/2014/main" val="1684322756"/>
                  </a:ext>
                </a:extLst>
              </a:tr>
              <a:tr h="370840">
                <a:tc>
                  <a:txBody>
                    <a:bodyPr/>
                    <a:lstStyle/>
                    <a:p>
                      <a:pPr algn="ctr"/>
                      <a:r>
                        <a:rPr lang="es-ES" sz="2400" dirty="0"/>
                        <a:t>13,20</a:t>
                      </a:r>
                    </a:p>
                  </a:txBody>
                  <a:tcPr/>
                </a:tc>
                <a:tc>
                  <a:txBody>
                    <a:bodyPr/>
                    <a:lstStyle/>
                    <a:p>
                      <a:pPr algn="ctr"/>
                      <a:r>
                        <a:rPr lang="es-ES" sz="2400" dirty="0"/>
                        <a:t>4,40</a:t>
                      </a:r>
                    </a:p>
                  </a:txBody>
                  <a:tcPr/>
                </a:tc>
                <a:tc>
                  <a:txBody>
                    <a:bodyPr/>
                    <a:lstStyle/>
                    <a:p>
                      <a:pPr algn="ctr"/>
                      <a:r>
                        <a:rPr lang="es-ES" sz="2400" dirty="0"/>
                        <a:t>2,20</a:t>
                      </a:r>
                    </a:p>
                  </a:txBody>
                  <a:tcPr/>
                </a:tc>
                <a:tc>
                  <a:txBody>
                    <a:bodyPr/>
                    <a:lstStyle/>
                    <a:p>
                      <a:pPr algn="ctr"/>
                      <a:r>
                        <a:rPr lang="es-ES" sz="2400" dirty="0"/>
                        <a:t>19,80€</a:t>
                      </a:r>
                    </a:p>
                  </a:txBody>
                  <a:tcPr/>
                </a:tc>
                <a:extLst>
                  <a:ext uri="{0D108BD9-81ED-4DB2-BD59-A6C34878D82A}">
                    <a16:rowId xmlns:a16="http://schemas.microsoft.com/office/drawing/2014/main" val="2263356775"/>
                  </a:ext>
                </a:extLst>
              </a:tr>
            </a:tbl>
          </a:graphicData>
        </a:graphic>
      </p:graphicFrame>
      <p:sp>
        <p:nvSpPr>
          <p:cNvPr id="9" name="Rectángulo: esquinas redondeadas 8">
            <a:extLst>
              <a:ext uri="{FF2B5EF4-FFF2-40B4-BE49-F238E27FC236}">
                <a16:creationId xmlns:a16="http://schemas.microsoft.com/office/drawing/2014/main" id="{7147BC1F-4F43-4CE1-A18A-E62F162617BE}"/>
              </a:ext>
            </a:extLst>
          </p:cNvPr>
          <p:cNvSpPr/>
          <p:nvPr/>
        </p:nvSpPr>
        <p:spPr>
          <a:xfrm>
            <a:off x="2514603" y="4757281"/>
            <a:ext cx="7162794" cy="169407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just">
              <a:lnSpc>
                <a:spcPct val="150000"/>
              </a:lnSpc>
            </a:pPr>
            <a:r>
              <a:rPr lang="ca-ES" sz="2500" dirty="0"/>
              <a:t>2 entrades + 1 crispetes + 2 refrescs = 17,60€</a:t>
            </a:r>
          </a:p>
          <a:p>
            <a:pPr algn="just">
              <a:lnSpc>
                <a:spcPct val="150000"/>
              </a:lnSpc>
            </a:pPr>
            <a:r>
              <a:rPr lang="ca-ES" sz="2500" dirty="0"/>
              <a:t>2 entrades + 2 crispetes = 17,60 €</a:t>
            </a:r>
          </a:p>
          <a:p>
            <a:pPr algn="just">
              <a:lnSpc>
                <a:spcPct val="150000"/>
              </a:lnSpc>
            </a:pPr>
            <a:r>
              <a:rPr lang="ca-ES" sz="2500" dirty="0"/>
              <a:t>...</a:t>
            </a:r>
          </a:p>
        </p:txBody>
      </p:sp>
    </p:spTree>
    <p:extLst>
      <p:ext uri="{BB962C8B-B14F-4D97-AF65-F5344CB8AC3E}">
        <p14:creationId xmlns:p14="http://schemas.microsoft.com/office/powerpoint/2010/main" val="3946776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esquinas redondeadas 4">
            <a:extLst>
              <a:ext uri="{FF2B5EF4-FFF2-40B4-BE49-F238E27FC236}">
                <a16:creationId xmlns:a16="http://schemas.microsoft.com/office/drawing/2014/main" id="{479C30B7-92B8-40BD-B1A2-AD2FC3DB9429}"/>
              </a:ext>
            </a:extLst>
          </p:cNvPr>
          <p:cNvSpPr/>
          <p:nvPr/>
        </p:nvSpPr>
        <p:spPr>
          <a:xfrm>
            <a:off x="551384" y="1700808"/>
            <a:ext cx="4877368" cy="318427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just">
              <a:lnSpc>
                <a:spcPct val="150000"/>
              </a:lnSpc>
            </a:pPr>
            <a:r>
              <a:rPr lang="ca-ES" sz="2300" dirty="0"/>
              <a:t>La macroeconomia estudia la conducta de tota l’economia. S’encarrega d’avaluar la fluctuació de la producció, l’atur, la inflació, el comerç i les finances internacionals.</a:t>
            </a:r>
            <a:endParaRPr lang="es-ES" sz="2300" dirty="0"/>
          </a:p>
        </p:txBody>
      </p:sp>
      <p:sp>
        <p:nvSpPr>
          <p:cNvPr id="2" name="Rectángulo 1">
            <a:extLst>
              <a:ext uri="{FF2B5EF4-FFF2-40B4-BE49-F238E27FC236}">
                <a16:creationId xmlns:a16="http://schemas.microsoft.com/office/drawing/2014/main" id="{F40EF810-8338-4B5D-BC12-1EEBA75A119A}"/>
              </a:ext>
            </a:extLst>
          </p:cNvPr>
          <p:cNvSpPr/>
          <p:nvPr/>
        </p:nvSpPr>
        <p:spPr>
          <a:xfrm>
            <a:off x="0" y="2677"/>
            <a:ext cx="12192000" cy="837544"/>
          </a:xfrm>
          <a:prstGeom prst="rect">
            <a:avLst/>
          </a:prstGeom>
          <a:solidFill>
            <a:schemeClr val="accent3">
              <a:lumMod val="60000"/>
              <a:lumOff val="40000"/>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3668" rtl="0" eaLnBrk="1" fontAlgn="auto" latinLnBrk="0" hangingPunct="1">
              <a:lnSpc>
                <a:spcPct val="100000"/>
              </a:lnSpc>
              <a:spcBef>
                <a:spcPts val="0"/>
              </a:spcBef>
              <a:spcAft>
                <a:spcPts val="0"/>
              </a:spcAft>
              <a:buClrTx/>
              <a:buSzTx/>
              <a:buFontTx/>
              <a:buNone/>
              <a:tabLst/>
              <a:defRPr/>
            </a:pPr>
            <a:r>
              <a:rPr kumimoji="0" lang="es-ES" sz="2498" b="1" i="0" u="none" strike="noStrike" kern="1200" cap="none" spc="0" normalizeH="0" baseline="0" noProof="0" dirty="0">
                <a:ln>
                  <a:noFill/>
                </a:ln>
                <a:solidFill>
                  <a:srgbClr val="002060"/>
                </a:solidFill>
                <a:effectLst/>
                <a:uLnTx/>
                <a:uFillTx/>
                <a:latin typeface="Berlin Sans FB Demi" panose="020E0802020502020306" pitchFamily="34" charset="0"/>
                <a:ea typeface="+mn-ea"/>
                <a:cs typeface="+mn-cs"/>
              </a:rPr>
              <a:t>	PRODUCCIÓ I PREUS</a:t>
            </a:r>
          </a:p>
        </p:txBody>
      </p:sp>
      <p:sp>
        <p:nvSpPr>
          <p:cNvPr id="4" name="Rectángulo: esquinas redondeadas 3">
            <a:extLst>
              <a:ext uri="{FF2B5EF4-FFF2-40B4-BE49-F238E27FC236}">
                <a16:creationId xmlns:a16="http://schemas.microsoft.com/office/drawing/2014/main" id="{31C247A2-498F-4632-ABB6-7124522E1602}"/>
              </a:ext>
            </a:extLst>
          </p:cNvPr>
          <p:cNvSpPr/>
          <p:nvPr/>
        </p:nvSpPr>
        <p:spPr>
          <a:xfrm>
            <a:off x="839416" y="1121692"/>
            <a:ext cx="2575462" cy="720080"/>
          </a:xfrm>
          <a:prstGeom prst="roundRect">
            <a:avLst/>
          </a:prstGeom>
          <a:solidFill>
            <a:schemeClr val="accent3">
              <a:lumMod val="40000"/>
              <a:lumOff val="6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a-ES" sz="2300" b="1" dirty="0">
                <a:solidFill>
                  <a:schemeClr val="tx1"/>
                </a:solidFill>
              </a:rPr>
              <a:t>Macroeconomia</a:t>
            </a:r>
            <a:endParaRPr lang="es-ES" sz="2300" b="1" dirty="0">
              <a:solidFill>
                <a:schemeClr val="tx1"/>
              </a:solidFill>
            </a:endParaRPr>
          </a:p>
        </p:txBody>
      </p:sp>
      <p:pic>
        <p:nvPicPr>
          <p:cNvPr id="3" name="Imagen 2">
            <a:extLst>
              <a:ext uri="{FF2B5EF4-FFF2-40B4-BE49-F238E27FC236}">
                <a16:creationId xmlns:a16="http://schemas.microsoft.com/office/drawing/2014/main" id="{ABC15C3E-A57D-4456-8AB4-8F0AAFC97A00}"/>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Lst>
          </a:blip>
          <a:srcRect l="47013" t="24186" r="1787" b="7760"/>
          <a:stretch/>
        </p:blipFill>
        <p:spPr>
          <a:xfrm>
            <a:off x="6565392" y="1481732"/>
            <a:ext cx="4663440" cy="4648868"/>
          </a:xfrm>
          <a:prstGeom prst="rect">
            <a:avLst/>
          </a:prstGeom>
        </p:spPr>
      </p:pic>
      <p:pic>
        <p:nvPicPr>
          <p:cNvPr id="8" name="Imagen 7">
            <a:extLst>
              <a:ext uri="{FF2B5EF4-FFF2-40B4-BE49-F238E27FC236}">
                <a16:creationId xmlns:a16="http://schemas.microsoft.com/office/drawing/2014/main" id="{D906E2FF-59DA-48FB-BA90-6011466E941F}"/>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3000" r="95667">
                        <a14:foregroundMark x1="7000" y1="64500" x2="7000" y2="64500"/>
                        <a14:foregroundMark x1="3333" y1="63500" x2="3333" y2="63500"/>
                        <a14:foregroundMark x1="92333" y1="57500" x2="92333" y2="57500"/>
                        <a14:foregroundMark x1="95667" y1="51000" x2="95667" y2="51000"/>
                      </a14:backgroundRemoval>
                    </a14:imgEffect>
                  </a14:imgLayer>
                </a14:imgProps>
              </a:ext>
            </a:extLst>
          </a:blip>
          <a:stretch>
            <a:fillRect/>
          </a:stretch>
        </p:blipFill>
        <p:spPr>
          <a:xfrm>
            <a:off x="2022709" y="5100767"/>
            <a:ext cx="1934718" cy="1289812"/>
          </a:xfrm>
          <a:prstGeom prst="rect">
            <a:avLst/>
          </a:prstGeom>
        </p:spPr>
      </p:pic>
    </p:spTree>
    <p:extLst>
      <p:ext uri="{BB962C8B-B14F-4D97-AF65-F5344CB8AC3E}">
        <p14:creationId xmlns:p14="http://schemas.microsoft.com/office/powerpoint/2010/main" val="202455635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F40EF810-8338-4B5D-BC12-1EEBA75A119A}"/>
              </a:ext>
            </a:extLst>
          </p:cNvPr>
          <p:cNvSpPr/>
          <p:nvPr/>
        </p:nvSpPr>
        <p:spPr>
          <a:xfrm>
            <a:off x="0" y="2677"/>
            <a:ext cx="12192000" cy="837544"/>
          </a:xfrm>
          <a:prstGeom prst="rect">
            <a:avLst/>
          </a:prstGeom>
          <a:solidFill>
            <a:schemeClr val="accent3">
              <a:lumMod val="60000"/>
              <a:lumOff val="40000"/>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3668" rtl="0" eaLnBrk="1" fontAlgn="auto" latinLnBrk="0" hangingPunct="1">
              <a:lnSpc>
                <a:spcPct val="100000"/>
              </a:lnSpc>
              <a:spcBef>
                <a:spcPts val="0"/>
              </a:spcBef>
              <a:spcAft>
                <a:spcPts val="0"/>
              </a:spcAft>
              <a:buClrTx/>
              <a:buSzTx/>
              <a:buFontTx/>
              <a:buNone/>
              <a:tabLst/>
              <a:defRPr/>
            </a:pPr>
            <a:r>
              <a:rPr kumimoji="0" lang="es-ES" sz="2498" b="1" i="0" u="none" strike="noStrike" kern="1200" cap="none" spc="0" normalizeH="0" baseline="0" noProof="0" dirty="0">
                <a:ln>
                  <a:noFill/>
                </a:ln>
                <a:solidFill>
                  <a:srgbClr val="002060"/>
                </a:solidFill>
                <a:effectLst/>
                <a:uLnTx/>
                <a:uFillTx/>
                <a:latin typeface="Berlin Sans FB Demi" panose="020E0802020502020306" pitchFamily="34" charset="0"/>
                <a:ea typeface="+mn-ea"/>
                <a:cs typeface="+mn-cs"/>
              </a:rPr>
              <a:t>	ÌNDEX DE PREUS DE CONSUM</a:t>
            </a:r>
          </a:p>
        </p:txBody>
      </p:sp>
      <p:sp>
        <p:nvSpPr>
          <p:cNvPr id="12" name="Rectángulo: esquinas redondeadas 11">
            <a:extLst>
              <a:ext uri="{FF2B5EF4-FFF2-40B4-BE49-F238E27FC236}">
                <a16:creationId xmlns:a16="http://schemas.microsoft.com/office/drawing/2014/main" id="{DC3B15E2-BA75-4F78-A4EA-00337A919B74}"/>
              </a:ext>
            </a:extLst>
          </p:cNvPr>
          <p:cNvSpPr/>
          <p:nvPr/>
        </p:nvSpPr>
        <p:spPr>
          <a:xfrm>
            <a:off x="6096000" y="2633403"/>
            <a:ext cx="4305508" cy="27272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lnSpc>
                <a:spcPct val="150000"/>
              </a:lnSpc>
            </a:pPr>
            <a:endParaRPr lang="ca-ES" sz="2300" dirty="0"/>
          </a:p>
        </p:txBody>
      </p:sp>
      <p:sp>
        <p:nvSpPr>
          <p:cNvPr id="3" name="Rectángulo: esquinas redondeadas 2">
            <a:extLst>
              <a:ext uri="{FF2B5EF4-FFF2-40B4-BE49-F238E27FC236}">
                <a16:creationId xmlns:a16="http://schemas.microsoft.com/office/drawing/2014/main" id="{04EE50B3-C798-464C-9A0B-4CF5B57DE63C}"/>
              </a:ext>
            </a:extLst>
          </p:cNvPr>
          <p:cNvSpPr/>
          <p:nvPr/>
        </p:nvSpPr>
        <p:spPr>
          <a:xfrm>
            <a:off x="1145450" y="1124744"/>
            <a:ext cx="9901100" cy="122413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lnSpc>
                <a:spcPct val="150000"/>
              </a:lnSpc>
            </a:pPr>
            <a:r>
              <a:rPr lang="ca-ES" sz="2300" dirty="0"/>
              <a:t>L’IPC és una mesura </a:t>
            </a:r>
            <a:r>
              <a:rPr lang="ca-ES" sz="2300" i="1" dirty="0"/>
              <a:t>ponderada</a:t>
            </a:r>
            <a:r>
              <a:rPr lang="ca-ES" sz="2300" dirty="0"/>
              <a:t> dels preus dels béns que sol consumir una família mitjana. </a:t>
            </a:r>
            <a:r>
              <a:rPr lang="es-ES" sz="2300" dirty="0"/>
              <a:t>L’IPC el calcula </a:t>
            </a:r>
            <a:r>
              <a:rPr lang="es-ES" sz="2300" dirty="0" err="1"/>
              <a:t>l’Institut</a:t>
            </a:r>
            <a:r>
              <a:rPr lang="es-ES" sz="2300" dirty="0"/>
              <a:t> Nacional </a:t>
            </a:r>
            <a:r>
              <a:rPr lang="es-ES" sz="2300" dirty="0" err="1"/>
              <a:t>d’Estadística</a:t>
            </a:r>
            <a:r>
              <a:rPr lang="es-ES" sz="2300" dirty="0"/>
              <a:t> (INE)</a:t>
            </a:r>
            <a:endParaRPr lang="ca-ES" sz="2300" dirty="0"/>
          </a:p>
        </p:txBody>
      </p:sp>
      <p:sp>
        <p:nvSpPr>
          <p:cNvPr id="6" name="Rectángulo: esquinas redondeadas 5">
            <a:extLst>
              <a:ext uri="{FF2B5EF4-FFF2-40B4-BE49-F238E27FC236}">
                <a16:creationId xmlns:a16="http://schemas.microsoft.com/office/drawing/2014/main" id="{D0E94502-9B4B-4517-936A-B2E7F9955CE6}"/>
              </a:ext>
            </a:extLst>
          </p:cNvPr>
          <p:cNvSpPr/>
          <p:nvPr/>
        </p:nvSpPr>
        <p:spPr>
          <a:xfrm>
            <a:off x="1145450" y="2633403"/>
            <a:ext cx="4305508" cy="2727251"/>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lnSpc>
                <a:spcPct val="150000"/>
              </a:lnSpc>
            </a:pPr>
            <a:r>
              <a:rPr lang="ca-ES" sz="2300" i="1" dirty="0"/>
              <a:t>Ponderada</a:t>
            </a:r>
            <a:r>
              <a:rPr lang="ca-ES" sz="2300" dirty="0"/>
              <a:t> = cada producte té un pes diferent, en funció de la proporció de despesa que les famílies i destinen </a:t>
            </a:r>
          </a:p>
        </p:txBody>
      </p:sp>
      <p:sp>
        <p:nvSpPr>
          <p:cNvPr id="4" name="Flecha: hacia abajo 3">
            <a:extLst>
              <a:ext uri="{FF2B5EF4-FFF2-40B4-BE49-F238E27FC236}">
                <a16:creationId xmlns:a16="http://schemas.microsoft.com/office/drawing/2014/main" id="{29F7497E-2FF4-43FE-865B-8FA152D31223}"/>
              </a:ext>
            </a:extLst>
          </p:cNvPr>
          <p:cNvSpPr/>
          <p:nvPr/>
        </p:nvSpPr>
        <p:spPr>
          <a:xfrm rot="10800000">
            <a:off x="6496490" y="2884080"/>
            <a:ext cx="584791" cy="1089838"/>
          </a:xfrm>
          <a:prstGeom prst="downArrow">
            <a:avLst/>
          </a:prstGeom>
        </p:spPr>
        <p:style>
          <a:lnRef idx="3">
            <a:schemeClr val="lt1"/>
          </a:lnRef>
          <a:fillRef idx="1">
            <a:schemeClr val="accent6"/>
          </a:fillRef>
          <a:effectRef idx="1">
            <a:schemeClr val="accent6"/>
          </a:effectRef>
          <a:fontRef idx="minor">
            <a:schemeClr val="lt1"/>
          </a:fontRef>
        </p:style>
        <p:txBody>
          <a:bodyPr rtlCol="0" anchor="ctr"/>
          <a:lstStyle/>
          <a:p>
            <a:pPr algn="ctr"/>
            <a:endParaRPr lang="es-ES" dirty="0"/>
          </a:p>
        </p:txBody>
      </p:sp>
      <p:sp>
        <p:nvSpPr>
          <p:cNvPr id="7" name="Rectángulo: esquinas redondeadas 6">
            <a:extLst>
              <a:ext uri="{FF2B5EF4-FFF2-40B4-BE49-F238E27FC236}">
                <a16:creationId xmlns:a16="http://schemas.microsoft.com/office/drawing/2014/main" id="{3482E04B-8537-4412-875C-87FF7D61BEED}"/>
              </a:ext>
            </a:extLst>
          </p:cNvPr>
          <p:cNvSpPr/>
          <p:nvPr/>
        </p:nvSpPr>
        <p:spPr>
          <a:xfrm>
            <a:off x="7230817" y="3107401"/>
            <a:ext cx="2827583" cy="643197"/>
          </a:xfrm>
          <a:prstGeom prst="roundRect">
            <a:avLst/>
          </a:prstGeom>
          <a:ln w="28575"/>
        </p:spPr>
        <p:style>
          <a:lnRef idx="2">
            <a:schemeClr val="accent6"/>
          </a:lnRef>
          <a:fillRef idx="1">
            <a:schemeClr val="lt1"/>
          </a:fillRef>
          <a:effectRef idx="0">
            <a:schemeClr val="accent6"/>
          </a:effectRef>
          <a:fontRef idx="minor">
            <a:schemeClr val="dk1"/>
          </a:fontRef>
        </p:style>
        <p:txBody>
          <a:bodyPr rtlCol="0" anchor="ctr"/>
          <a:lstStyle/>
          <a:p>
            <a:pPr algn="ctr"/>
            <a:r>
              <a:rPr lang="ca-ES" sz="2300" dirty="0"/>
              <a:t>Habitatge</a:t>
            </a:r>
          </a:p>
        </p:txBody>
      </p:sp>
      <p:sp>
        <p:nvSpPr>
          <p:cNvPr id="9" name="Flecha: hacia abajo 8">
            <a:extLst>
              <a:ext uri="{FF2B5EF4-FFF2-40B4-BE49-F238E27FC236}">
                <a16:creationId xmlns:a16="http://schemas.microsoft.com/office/drawing/2014/main" id="{B71D093B-EEDF-42E2-A496-6A4CA806B557}"/>
              </a:ext>
            </a:extLst>
          </p:cNvPr>
          <p:cNvSpPr/>
          <p:nvPr/>
        </p:nvSpPr>
        <p:spPr>
          <a:xfrm rot="10800000">
            <a:off x="6539020" y="4309688"/>
            <a:ext cx="478463" cy="509360"/>
          </a:xfrm>
          <a:prstGeom prst="downArrow">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s-ES" dirty="0"/>
          </a:p>
        </p:txBody>
      </p:sp>
      <p:sp>
        <p:nvSpPr>
          <p:cNvPr id="10" name="Rectángulo: esquinas redondeadas 9">
            <a:extLst>
              <a:ext uri="{FF2B5EF4-FFF2-40B4-BE49-F238E27FC236}">
                <a16:creationId xmlns:a16="http://schemas.microsoft.com/office/drawing/2014/main" id="{88701C0D-A1EE-455A-94C6-DC4ED8165B0E}"/>
              </a:ext>
            </a:extLst>
          </p:cNvPr>
          <p:cNvSpPr/>
          <p:nvPr/>
        </p:nvSpPr>
        <p:spPr>
          <a:xfrm>
            <a:off x="7220182" y="4242770"/>
            <a:ext cx="2827583" cy="643197"/>
          </a:xfrm>
          <a:prstGeom prst="roundRect">
            <a:avLst/>
          </a:prstGeom>
          <a:ln w="28575"/>
        </p:spPr>
        <p:style>
          <a:lnRef idx="2">
            <a:schemeClr val="accent6"/>
          </a:lnRef>
          <a:fillRef idx="1">
            <a:schemeClr val="lt1"/>
          </a:fillRef>
          <a:effectRef idx="0">
            <a:schemeClr val="accent6"/>
          </a:effectRef>
          <a:fontRef idx="minor">
            <a:schemeClr val="dk1"/>
          </a:fontRef>
        </p:style>
        <p:txBody>
          <a:bodyPr rtlCol="0" anchor="ctr"/>
          <a:lstStyle/>
          <a:p>
            <a:pPr algn="ctr"/>
            <a:r>
              <a:rPr lang="ca-ES" sz="2300" dirty="0"/>
              <a:t>Cinema o oci</a:t>
            </a:r>
          </a:p>
        </p:txBody>
      </p:sp>
    </p:spTree>
    <p:extLst>
      <p:ext uri="{BB962C8B-B14F-4D97-AF65-F5344CB8AC3E}">
        <p14:creationId xmlns:p14="http://schemas.microsoft.com/office/powerpoint/2010/main" val="6504865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F40EF810-8338-4B5D-BC12-1EEBA75A119A}"/>
              </a:ext>
            </a:extLst>
          </p:cNvPr>
          <p:cNvSpPr/>
          <p:nvPr/>
        </p:nvSpPr>
        <p:spPr>
          <a:xfrm>
            <a:off x="0" y="2677"/>
            <a:ext cx="12192000" cy="837544"/>
          </a:xfrm>
          <a:prstGeom prst="rect">
            <a:avLst/>
          </a:prstGeom>
          <a:solidFill>
            <a:schemeClr val="accent3">
              <a:lumMod val="60000"/>
              <a:lumOff val="40000"/>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3668" rtl="0" eaLnBrk="1" fontAlgn="auto" latinLnBrk="0" hangingPunct="1">
              <a:lnSpc>
                <a:spcPct val="100000"/>
              </a:lnSpc>
              <a:spcBef>
                <a:spcPts val="0"/>
              </a:spcBef>
              <a:spcAft>
                <a:spcPts val="0"/>
              </a:spcAft>
              <a:buClrTx/>
              <a:buSzTx/>
              <a:buFontTx/>
              <a:buNone/>
              <a:tabLst/>
              <a:defRPr/>
            </a:pPr>
            <a:r>
              <a:rPr kumimoji="0" lang="es-ES" sz="2498" b="1" i="0" u="none" strike="noStrike" kern="1200" cap="none" spc="0" normalizeH="0" baseline="0" noProof="0" dirty="0">
                <a:ln>
                  <a:noFill/>
                </a:ln>
                <a:solidFill>
                  <a:srgbClr val="002060"/>
                </a:solidFill>
                <a:effectLst/>
                <a:uLnTx/>
                <a:uFillTx/>
                <a:latin typeface="Berlin Sans FB Demi" panose="020E0802020502020306" pitchFamily="34" charset="0"/>
                <a:ea typeface="+mn-ea"/>
                <a:cs typeface="+mn-cs"/>
              </a:rPr>
              <a:t>	ÌNDEX DE PREUS DE CONSUM</a:t>
            </a:r>
          </a:p>
        </p:txBody>
      </p:sp>
      <p:sp>
        <p:nvSpPr>
          <p:cNvPr id="5" name="Rectángulo: esquinas redondeadas 4">
            <a:extLst>
              <a:ext uri="{FF2B5EF4-FFF2-40B4-BE49-F238E27FC236}">
                <a16:creationId xmlns:a16="http://schemas.microsoft.com/office/drawing/2014/main" id="{EB8AA4CE-27DA-4AE0-B8AC-795AF76BC8D7}"/>
              </a:ext>
            </a:extLst>
          </p:cNvPr>
          <p:cNvSpPr/>
          <p:nvPr/>
        </p:nvSpPr>
        <p:spPr>
          <a:xfrm>
            <a:off x="1145450" y="982482"/>
            <a:ext cx="9901100" cy="1189373"/>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lnSpc>
                <a:spcPct val="150000"/>
              </a:lnSpc>
            </a:pPr>
            <a:r>
              <a:rPr lang="ca-ES" sz="2300" dirty="0"/>
              <a:t>El </a:t>
            </a:r>
            <a:r>
              <a:rPr lang="ca-ES" sz="2300" b="1" dirty="0"/>
              <a:t>cistell de consum </a:t>
            </a:r>
            <a:r>
              <a:rPr lang="ca-ES" sz="2300" dirty="0"/>
              <a:t>és una selecció de productes que són representatius de cadascun dels grups bàsics de consum</a:t>
            </a:r>
          </a:p>
        </p:txBody>
      </p:sp>
      <p:pic>
        <p:nvPicPr>
          <p:cNvPr id="3" name="Imagen 2">
            <a:extLst>
              <a:ext uri="{FF2B5EF4-FFF2-40B4-BE49-F238E27FC236}">
                <a16:creationId xmlns:a16="http://schemas.microsoft.com/office/drawing/2014/main" id="{AEFBC9BA-0170-4CB3-BCEB-333886363153}"/>
              </a:ext>
            </a:extLst>
          </p:cNvPr>
          <p:cNvPicPr>
            <a:picLocks noChangeAspect="1"/>
          </p:cNvPicPr>
          <p:nvPr/>
        </p:nvPicPr>
        <p:blipFill>
          <a:blip r:embed="rId2"/>
          <a:stretch>
            <a:fillRect/>
          </a:stretch>
        </p:blipFill>
        <p:spPr>
          <a:xfrm>
            <a:off x="1466850" y="2314117"/>
            <a:ext cx="9258300" cy="4267200"/>
          </a:xfrm>
          <a:prstGeom prst="rect">
            <a:avLst/>
          </a:prstGeom>
        </p:spPr>
      </p:pic>
    </p:spTree>
    <p:extLst>
      <p:ext uri="{BB962C8B-B14F-4D97-AF65-F5344CB8AC3E}">
        <p14:creationId xmlns:p14="http://schemas.microsoft.com/office/powerpoint/2010/main" val="182858669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F40EF810-8338-4B5D-BC12-1EEBA75A119A}"/>
              </a:ext>
            </a:extLst>
          </p:cNvPr>
          <p:cNvSpPr/>
          <p:nvPr/>
        </p:nvSpPr>
        <p:spPr>
          <a:xfrm>
            <a:off x="0" y="2677"/>
            <a:ext cx="12192000" cy="837544"/>
          </a:xfrm>
          <a:prstGeom prst="rect">
            <a:avLst/>
          </a:prstGeom>
          <a:solidFill>
            <a:schemeClr val="accent3">
              <a:lumMod val="60000"/>
              <a:lumOff val="40000"/>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913668">
              <a:defRPr/>
            </a:pPr>
            <a:r>
              <a:rPr lang="es-ES" sz="2498" b="1" dirty="0">
                <a:solidFill>
                  <a:srgbClr val="002060"/>
                </a:solidFill>
                <a:latin typeface="Berlin Sans FB Demi" panose="020E0802020502020306" pitchFamily="34" charset="0"/>
              </a:rPr>
              <a:t>	ÌNDEX DE PREUS DE CONSUM</a:t>
            </a:r>
          </a:p>
        </p:txBody>
      </p:sp>
      <p:pic>
        <p:nvPicPr>
          <p:cNvPr id="7" name="Imagen 6">
            <a:extLst>
              <a:ext uri="{FF2B5EF4-FFF2-40B4-BE49-F238E27FC236}">
                <a16:creationId xmlns:a16="http://schemas.microsoft.com/office/drawing/2014/main" id="{118FEDD8-47DE-4235-B0C2-BDAF64DB95CC}"/>
              </a:ext>
            </a:extLst>
          </p:cNvPr>
          <p:cNvPicPr>
            <a:picLocks noChangeAspect="1"/>
          </p:cNvPicPr>
          <p:nvPr/>
        </p:nvPicPr>
        <p:blipFill>
          <a:blip r:embed="rId2"/>
          <a:stretch>
            <a:fillRect/>
          </a:stretch>
        </p:blipFill>
        <p:spPr>
          <a:xfrm>
            <a:off x="922404" y="3798408"/>
            <a:ext cx="5173596" cy="2743209"/>
          </a:xfrm>
          <a:prstGeom prst="rect">
            <a:avLst/>
          </a:prstGeom>
        </p:spPr>
      </p:pic>
      <p:pic>
        <p:nvPicPr>
          <p:cNvPr id="8" name="Imagen 7">
            <a:extLst>
              <a:ext uri="{FF2B5EF4-FFF2-40B4-BE49-F238E27FC236}">
                <a16:creationId xmlns:a16="http://schemas.microsoft.com/office/drawing/2014/main" id="{43761361-3CAA-49C9-9FB8-506BE6209F87}"/>
              </a:ext>
            </a:extLst>
          </p:cNvPr>
          <p:cNvPicPr>
            <a:picLocks noChangeAspect="1"/>
          </p:cNvPicPr>
          <p:nvPr/>
        </p:nvPicPr>
        <p:blipFill>
          <a:blip r:embed="rId3"/>
          <a:stretch>
            <a:fillRect/>
          </a:stretch>
        </p:blipFill>
        <p:spPr>
          <a:xfrm>
            <a:off x="6396641" y="3798408"/>
            <a:ext cx="4872955" cy="1065342"/>
          </a:xfrm>
          <a:prstGeom prst="rect">
            <a:avLst/>
          </a:prstGeom>
        </p:spPr>
      </p:pic>
      <p:pic>
        <p:nvPicPr>
          <p:cNvPr id="3" name="Imagen 2">
            <a:extLst>
              <a:ext uri="{FF2B5EF4-FFF2-40B4-BE49-F238E27FC236}">
                <a16:creationId xmlns:a16="http://schemas.microsoft.com/office/drawing/2014/main" id="{5C3DF254-7530-4BEB-AA03-B14E29CAD3EA}"/>
              </a:ext>
            </a:extLst>
          </p:cNvPr>
          <p:cNvPicPr>
            <a:picLocks noChangeAspect="1"/>
          </p:cNvPicPr>
          <p:nvPr/>
        </p:nvPicPr>
        <p:blipFill>
          <a:blip r:embed="rId4"/>
          <a:stretch>
            <a:fillRect/>
          </a:stretch>
        </p:blipFill>
        <p:spPr>
          <a:xfrm>
            <a:off x="800543" y="1096728"/>
            <a:ext cx="10590911" cy="2178100"/>
          </a:xfrm>
          <a:prstGeom prst="rect">
            <a:avLst/>
          </a:prstGeom>
        </p:spPr>
      </p:pic>
    </p:spTree>
    <p:extLst>
      <p:ext uri="{BB962C8B-B14F-4D97-AF65-F5344CB8AC3E}">
        <p14:creationId xmlns:p14="http://schemas.microsoft.com/office/powerpoint/2010/main" val="298202416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F40EF810-8338-4B5D-BC12-1EEBA75A119A}"/>
              </a:ext>
            </a:extLst>
          </p:cNvPr>
          <p:cNvSpPr/>
          <p:nvPr/>
        </p:nvSpPr>
        <p:spPr>
          <a:xfrm>
            <a:off x="0" y="2677"/>
            <a:ext cx="12192000" cy="837544"/>
          </a:xfrm>
          <a:prstGeom prst="rect">
            <a:avLst/>
          </a:prstGeom>
          <a:solidFill>
            <a:schemeClr val="accent3">
              <a:lumMod val="60000"/>
              <a:lumOff val="40000"/>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3668" rtl="0" eaLnBrk="1" fontAlgn="auto" latinLnBrk="0" hangingPunct="1">
              <a:lnSpc>
                <a:spcPct val="100000"/>
              </a:lnSpc>
              <a:spcBef>
                <a:spcPts val="0"/>
              </a:spcBef>
              <a:spcAft>
                <a:spcPts val="0"/>
              </a:spcAft>
              <a:buClrTx/>
              <a:buSzTx/>
              <a:buFontTx/>
              <a:buNone/>
              <a:tabLst/>
              <a:defRPr/>
            </a:pPr>
            <a:r>
              <a:rPr kumimoji="0" lang="es-ES" sz="2498" b="1" i="0" u="none" strike="noStrike" kern="1200" cap="none" spc="0" normalizeH="0" baseline="0" noProof="0" dirty="0">
                <a:ln>
                  <a:noFill/>
                </a:ln>
                <a:solidFill>
                  <a:srgbClr val="002060"/>
                </a:solidFill>
                <a:effectLst/>
                <a:uLnTx/>
                <a:uFillTx/>
                <a:latin typeface="Berlin Sans FB Demi" panose="020E0802020502020306" pitchFamily="34" charset="0"/>
                <a:ea typeface="+mn-ea"/>
                <a:cs typeface="+mn-cs"/>
              </a:rPr>
              <a:t>	ÌNDEX DE PREUS DE CONSUM</a:t>
            </a:r>
          </a:p>
        </p:txBody>
      </p:sp>
      <p:pic>
        <p:nvPicPr>
          <p:cNvPr id="4" name="Imagen 3">
            <a:extLst>
              <a:ext uri="{FF2B5EF4-FFF2-40B4-BE49-F238E27FC236}">
                <a16:creationId xmlns:a16="http://schemas.microsoft.com/office/drawing/2014/main" id="{5A276836-CDC7-45D6-9043-A4871F5A8E45}"/>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2423592" y="1340768"/>
            <a:ext cx="7477100" cy="4906357"/>
          </a:xfrm>
          <a:prstGeom prst="rect">
            <a:avLst/>
          </a:prstGeom>
        </p:spPr>
      </p:pic>
      <p:sp>
        <p:nvSpPr>
          <p:cNvPr id="9" name="Rectángulo 8">
            <a:extLst>
              <a:ext uri="{FF2B5EF4-FFF2-40B4-BE49-F238E27FC236}">
                <a16:creationId xmlns:a16="http://schemas.microsoft.com/office/drawing/2014/main" id="{61743AE5-20FE-49A5-9129-A852356C247D}"/>
              </a:ext>
            </a:extLst>
          </p:cNvPr>
          <p:cNvSpPr/>
          <p:nvPr/>
        </p:nvSpPr>
        <p:spPr>
          <a:xfrm>
            <a:off x="5015880" y="2996952"/>
            <a:ext cx="288032" cy="2160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400" dirty="0">
                <a:solidFill>
                  <a:schemeClr val="tx1"/>
                </a:solidFill>
              </a:rPr>
              <a:t>u</a:t>
            </a:r>
          </a:p>
        </p:txBody>
      </p:sp>
      <p:sp>
        <p:nvSpPr>
          <p:cNvPr id="11" name="Rectángulo 10">
            <a:extLst>
              <a:ext uri="{FF2B5EF4-FFF2-40B4-BE49-F238E27FC236}">
                <a16:creationId xmlns:a16="http://schemas.microsoft.com/office/drawing/2014/main" id="{DFDE4132-7E5F-4454-9D1A-3C0237ACE840}"/>
              </a:ext>
            </a:extLst>
          </p:cNvPr>
          <p:cNvSpPr/>
          <p:nvPr/>
        </p:nvSpPr>
        <p:spPr>
          <a:xfrm>
            <a:off x="5023892" y="3429000"/>
            <a:ext cx="288032" cy="2160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400" dirty="0">
                <a:solidFill>
                  <a:schemeClr val="tx1"/>
                </a:solidFill>
              </a:rPr>
              <a:t>u</a:t>
            </a:r>
          </a:p>
        </p:txBody>
      </p:sp>
      <p:sp>
        <p:nvSpPr>
          <p:cNvPr id="12" name="Rectángulo 11">
            <a:extLst>
              <a:ext uri="{FF2B5EF4-FFF2-40B4-BE49-F238E27FC236}">
                <a16:creationId xmlns:a16="http://schemas.microsoft.com/office/drawing/2014/main" id="{8495D6CE-3DBF-452B-8194-7EA6ED45524E}"/>
              </a:ext>
            </a:extLst>
          </p:cNvPr>
          <p:cNvSpPr/>
          <p:nvPr/>
        </p:nvSpPr>
        <p:spPr>
          <a:xfrm>
            <a:off x="5023892" y="4077072"/>
            <a:ext cx="288032" cy="28452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400" dirty="0">
                <a:solidFill>
                  <a:schemeClr val="tx1"/>
                </a:solidFill>
              </a:rPr>
              <a:t>u</a:t>
            </a:r>
          </a:p>
        </p:txBody>
      </p:sp>
      <p:sp>
        <p:nvSpPr>
          <p:cNvPr id="13" name="Rectángulo 12">
            <a:extLst>
              <a:ext uri="{FF2B5EF4-FFF2-40B4-BE49-F238E27FC236}">
                <a16:creationId xmlns:a16="http://schemas.microsoft.com/office/drawing/2014/main" id="{74EAC0A4-E745-469D-813E-7301CE90FC0B}"/>
              </a:ext>
            </a:extLst>
          </p:cNvPr>
          <p:cNvSpPr/>
          <p:nvPr/>
        </p:nvSpPr>
        <p:spPr>
          <a:xfrm>
            <a:off x="5015880" y="4815060"/>
            <a:ext cx="296044" cy="28452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400" dirty="0">
                <a:solidFill>
                  <a:schemeClr val="tx1"/>
                </a:solidFill>
              </a:rPr>
              <a:t>u</a:t>
            </a:r>
          </a:p>
        </p:txBody>
      </p:sp>
    </p:spTree>
    <p:extLst>
      <p:ext uri="{BB962C8B-B14F-4D97-AF65-F5344CB8AC3E}">
        <p14:creationId xmlns:p14="http://schemas.microsoft.com/office/powerpoint/2010/main" val="117707476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esquinas redondeadas 4">
            <a:extLst>
              <a:ext uri="{FF2B5EF4-FFF2-40B4-BE49-F238E27FC236}">
                <a16:creationId xmlns:a16="http://schemas.microsoft.com/office/drawing/2014/main" id="{85F8B903-FA9D-4555-9E87-D37908840A49}"/>
              </a:ext>
            </a:extLst>
          </p:cNvPr>
          <p:cNvSpPr/>
          <p:nvPr/>
        </p:nvSpPr>
        <p:spPr>
          <a:xfrm>
            <a:off x="1199456" y="3212976"/>
            <a:ext cx="9865096" cy="3024336"/>
          </a:xfrm>
          <a:prstGeom prst="roundRect">
            <a:avLst/>
          </a:prstGeom>
          <a:solidFill>
            <a:schemeClr val="bg1"/>
          </a:solidFill>
          <a:ln w="285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 name="Rectángulo 1">
            <a:extLst>
              <a:ext uri="{FF2B5EF4-FFF2-40B4-BE49-F238E27FC236}">
                <a16:creationId xmlns:a16="http://schemas.microsoft.com/office/drawing/2014/main" id="{F40EF810-8338-4B5D-BC12-1EEBA75A119A}"/>
              </a:ext>
            </a:extLst>
          </p:cNvPr>
          <p:cNvSpPr/>
          <p:nvPr/>
        </p:nvSpPr>
        <p:spPr>
          <a:xfrm>
            <a:off x="0" y="2677"/>
            <a:ext cx="12192000" cy="837544"/>
          </a:xfrm>
          <a:prstGeom prst="rect">
            <a:avLst/>
          </a:prstGeom>
          <a:solidFill>
            <a:schemeClr val="accent3">
              <a:lumMod val="60000"/>
              <a:lumOff val="40000"/>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913668">
              <a:defRPr/>
            </a:pPr>
            <a:r>
              <a:rPr lang="es-ES" sz="2498" b="1" dirty="0">
                <a:solidFill>
                  <a:srgbClr val="002060"/>
                </a:solidFill>
                <a:latin typeface="Berlin Sans FB Demi" panose="020E0802020502020306" pitchFamily="34" charset="0"/>
              </a:rPr>
              <a:t>	ÌNDEX DE PREUS DE CONSUM</a:t>
            </a:r>
          </a:p>
        </p:txBody>
      </p:sp>
      <p:pic>
        <p:nvPicPr>
          <p:cNvPr id="9" name="Imagen 8">
            <a:extLst>
              <a:ext uri="{FF2B5EF4-FFF2-40B4-BE49-F238E27FC236}">
                <a16:creationId xmlns:a16="http://schemas.microsoft.com/office/drawing/2014/main" id="{D9600E51-A000-4A37-B38A-36C012C87E3B}"/>
              </a:ext>
            </a:extLst>
          </p:cNvPr>
          <p:cNvPicPr>
            <a:picLocks noChangeAspect="1"/>
          </p:cNvPicPr>
          <p:nvPr/>
        </p:nvPicPr>
        <p:blipFill>
          <a:blip r:embed="rId2"/>
          <a:stretch>
            <a:fillRect/>
          </a:stretch>
        </p:blipFill>
        <p:spPr>
          <a:xfrm>
            <a:off x="4220104" y="4950072"/>
            <a:ext cx="4972240" cy="1068415"/>
          </a:xfrm>
          <a:prstGeom prst="rect">
            <a:avLst/>
          </a:prstGeom>
        </p:spPr>
      </p:pic>
      <p:sp>
        <p:nvSpPr>
          <p:cNvPr id="6" name="Elipse 5">
            <a:extLst>
              <a:ext uri="{FF2B5EF4-FFF2-40B4-BE49-F238E27FC236}">
                <a16:creationId xmlns:a16="http://schemas.microsoft.com/office/drawing/2014/main" id="{B8A9E8C7-24D5-4749-AB71-416D4C899F48}"/>
              </a:ext>
            </a:extLst>
          </p:cNvPr>
          <p:cNvSpPr/>
          <p:nvPr/>
        </p:nvSpPr>
        <p:spPr>
          <a:xfrm>
            <a:off x="8256240" y="5157192"/>
            <a:ext cx="936104" cy="729532"/>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3" name="Imagen 2">
            <a:extLst>
              <a:ext uri="{FF2B5EF4-FFF2-40B4-BE49-F238E27FC236}">
                <a16:creationId xmlns:a16="http://schemas.microsoft.com/office/drawing/2014/main" id="{F195155B-A28A-4AD9-AB56-37029EC35002}"/>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8787" b="89540" l="2093" r="95889">
                        <a14:foregroundMark x1="5306" y1="16736" x2="6876" y2="65272"/>
                        <a14:foregroundMark x1="6876" y1="65272" x2="11584" y2="83264"/>
                        <a14:foregroundMark x1="11584" y1="83264" x2="13528" y2="83682"/>
                        <a14:foregroundMark x1="5680" y1="74477" x2="2093" y2="52720"/>
                        <a14:foregroundMark x1="2093" y1="52720" x2="4858" y2="81172"/>
                        <a14:foregroundMark x1="4858" y1="81172" x2="7773" y2="80335"/>
                        <a14:foregroundMark x1="9865" y1="82008" x2="24215" y2="82008"/>
                        <a14:foregroundMark x1="32511" y1="78243" x2="46188" y2="64435"/>
                        <a14:foregroundMark x1="93871" y1="43515" x2="95964" y2="67364"/>
                        <a14:foregroundMark x1="95964" y1="67364" x2="95964" y2="79079"/>
                        <a14:foregroundMark x1="4335" y1="26778" x2="4260" y2="418"/>
                        <a14:foregroundMark x1="4260" y1="418" x2="2093" y2="26360"/>
                        <a14:foregroundMark x1="2093" y1="26360" x2="3139" y2="41004"/>
                      </a14:backgroundRemoval>
                    </a14:imgEffect>
                  </a14:imgLayer>
                </a14:imgProps>
              </a:ext>
            </a:extLst>
          </a:blip>
          <a:stretch>
            <a:fillRect/>
          </a:stretch>
        </p:blipFill>
        <p:spPr>
          <a:xfrm>
            <a:off x="1619726" y="1065534"/>
            <a:ext cx="8952548" cy="1599148"/>
          </a:xfrm>
          <a:prstGeom prst="rect">
            <a:avLst/>
          </a:prstGeom>
        </p:spPr>
      </p:pic>
      <p:pic>
        <p:nvPicPr>
          <p:cNvPr id="8" name="Imagen 7">
            <a:extLst>
              <a:ext uri="{FF2B5EF4-FFF2-40B4-BE49-F238E27FC236}">
                <a16:creationId xmlns:a16="http://schemas.microsoft.com/office/drawing/2014/main" id="{AC803952-72A2-421A-8AF6-9BB509C18E70}"/>
              </a:ext>
            </a:extLst>
          </p:cNvPr>
          <p:cNvPicPr>
            <a:picLocks noChangeAspect="1"/>
          </p:cNvPicPr>
          <p:nvPr/>
        </p:nvPicPr>
        <p:blipFill>
          <a:blip r:embed="rId5"/>
          <a:stretch>
            <a:fillRect/>
          </a:stretch>
        </p:blipFill>
        <p:spPr>
          <a:xfrm>
            <a:off x="1552796" y="3466506"/>
            <a:ext cx="9086408" cy="1058108"/>
          </a:xfrm>
          <a:prstGeom prst="rect">
            <a:avLst/>
          </a:prstGeom>
        </p:spPr>
      </p:pic>
    </p:spTree>
    <p:extLst>
      <p:ext uri="{BB962C8B-B14F-4D97-AF65-F5344CB8AC3E}">
        <p14:creationId xmlns:p14="http://schemas.microsoft.com/office/powerpoint/2010/main" val="3366298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7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F40EF810-8338-4B5D-BC12-1EEBA75A119A}"/>
              </a:ext>
            </a:extLst>
          </p:cNvPr>
          <p:cNvSpPr/>
          <p:nvPr/>
        </p:nvSpPr>
        <p:spPr>
          <a:xfrm>
            <a:off x="0" y="2677"/>
            <a:ext cx="12192000" cy="837544"/>
          </a:xfrm>
          <a:prstGeom prst="rect">
            <a:avLst/>
          </a:prstGeom>
          <a:solidFill>
            <a:schemeClr val="accent3">
              <a:lumMod val="60000"/>
              <a:lumOff val="40000"/>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3668" rtl="0" eaLnBrk="1" fontAlgn="auto" latinLnBrk="0" hangingPunct="1">
              <a:lnSpc>
                <a:spcPct val="100000"/>
              </a:lnSpc>
              <a:spcBef>
                <a:spcPts val="0"/>
              </a:spcBef>
              <a:spcAft>
                <a:spcPts val="0"/>
              </a:spcAft>
              <a:buClrTx/>
              <a:buSzTx/>
              <a:buFontTx/>
              <a:buNone/>
              <a:tabLst/>
              <a:defRPr/>
            </a:pPr>
            <a:r>
              <a:rPr kumimoji="0" lang="es-ES" sz="2498" b="1" i="0" u="none" strike="noStrike" kern="1200" cap="none" spc="0" normalizeH="0" baseline="0" noProof="0" dirty="0">
                <a:ln>
                  <a:noFill/>
                </a:ln>
                <a:solidFill>
                  <a:srgbClr val="002060"/>
                </a:solidFill>
                <a:effectLst/>
                <a:uLnTx/>
                <a:uFillTx/>
                <a:latin typeface="Berlin Sans FB Demi" panose="020E0802020502020306" pitchFamily="34" charset="0"/>
                <a:ea typeface="+mn-ea"/>
                <a:cs typeface="+mn-cs"/>
              </a:rPr>
              <a:t>	EL PREU DEL DINER</a:t>
            </a:r>
          </a:p>
        </p:txBody>
      </p:sp>
      <p:sp>
        <p:nvSpPr>
          <p:cNvPr id="5" name="Rectángulo: esquinas redondeadas 4">
            <a:extLst>
              <a:ext uri="{FF2B5EF4-FFF2-40B4-BE49-F238E27FC236}">
                <a16:creationId xmlns:a16="http://schemas.microsoft.com/office/drawing/2014/main" id="{99F0F078-4148-45BE-BF6E-29126E4ED6AC}"/>
              </a:ext>
            </a:extLst>
          </p:cNvPr>
          <p:cNvSpPr/>
          <p:nvPr/>
        </p:nvSpPr>
        <p:spPr>
          <a:xfrm>
            <a:off x="2149888" y="1082213"/>
            <a:ext cx="7892224" cy="693423"/>
          </a:xfrm>
          <a:prstGeom prst="roundRect">
            <a:avLst/>
          </a:prstGeom>
          <a:ln>
            <a:prstDash val="sysDot"/>
          </a:ln>
        </p:spPr>
        <p:style>
          <a:lnRef idx="2">
            <a:schemeClr val="accent6"/>
          </a:lnRef>
          <a:fillRef idx="1">
            <a:schemeClr val="lt1"/>
          </a:fillRef>
          <a:effectRef idx="0">
            <a:schemeClr val="accent6"/>
          </a:effectRef>
          <a:fontRef idx="minor">
            <a:schemeClr val="dk1"/>
          </a:fontRef>
        </p:style>
        <p:txBody>
          <a:bodyPr rtlCol="0" anchor="ctr"/>
          <a:lstStyle/>
          <a:p>
            <a:pPr algn="ctr"/>
            <a:r>
              <a:rPr lang="ca-ES" sz="2400" dirty="0"/>
              <a:t>El preu del diner = El tipus d’interès d’un préstec</a:t>
            </a:r>
          </a:p>
        </p:txBody>
      </p:sp>
      <p:sp>
        <p:nvSpPr>
          <p:cNvPr id="3" name="Signo de multiplicación 2">
            <a:extLst>
              <a:ext uri="{FF2B5EF4-FFF2-40B4-BE49-F238E27FC236}">
                <a16:creationId xmlns:a16="http://schemas.microsoft.com/office/drawing/2014/main" id="{9F0D352F-892F-4BE2-81F4-316F8B2E4E57}"/>
              </a:ext>
            </a:extLst>
          </p:cNvPr>
          <p:cNvSpPr/>
          <p:nvPr/>
        </p:nvSpPr>
        <p:spPr>
          <a:xfrm>
            <a:off x="5420833" y="872117"/>
            <a:ext cx="1350334" cy="1222744"/>
          </a:xfrm>
          <a:prstGeom prst="mathMultiply">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 name="Rectángulo: esquinas redondeadas 5">
            <a:extLst>
              <a:ext uri="{FF2B5EF4-FFF2-40B4-BE49-F238E27FC236}">
                <a16:creationId xmlns:a16="http://schemas.microsoft.com/office/drawing/2014/main" id="{E31FD8FB-0E48-456F-ACFF-84E42481F9F2}"/>
              </a:ext>
            </a:extLst>
          </p:cNvPr>
          <p:cNvSpPr/>
          <p:nvPr/>
        </p:nvSpPr>
        <p:spPr>
          <a:xfrm>
            <a:off x="924316" y="2336853"/>
            <a:ext cx="10343367" cy="1222744"/>
          </a:xfrm>
          <a:prstGeom prst="roundRect">
            <a:avLst/>
          </a:prstGeom>
          <a:ln>
            <a:prstDash val="sysDot"/>
          </a:ln>
        </p:spPr>
        <p:style>
          <a:lnRef idx="2">
            <a:schemeClr val="accent6"/>
          </a:lnRef>
          <a:fillRef idx="1">
            <a:schemeClr val="lt1"/>
          </a:fillRef>
          <a:effectRef idx="0">
            <a:schemeClr val="accent6"/>
          </a:effectRef>
          <a:fontRef idx="minor">
            <a:schemeClr val="dk1"/>
          </a:fontRef>
        </p:style>
        <p:txBody>
          <a:bodyPr rtlCol="0" anchor="ctr"/>
          <a:lstStyle/>
          <a:p>
            <a:pPr algn="ctr">
              <a:lnSpc>
                <a:spcPct val="150000"/>
              </a:lnSpc>
            </a:pPr>
            <a:r>
              <a:rPr lang="ca-ES" sz="2400" dirty="0"/>
              <a:t>El </a:t>
            </a:r>
            <a:r>
              <a:rPr lang="ca-ES" sz="2400" b="1" dirty="0"/>
              <a:t>preu (oficial) del diner </a:t>
            </a:r>
            <a:r>
              <a:rPr lang="ca-ES" sz="2400" dirty="0"/>
              <a:t>és la taxa d’interès bàsica en funció de la qual el Banc Central de cada país presta diners a la banca privada</a:t>
            </a:r>
          </a:p>
        </p:txBody>
      </p:sp>
      <p:sp>
        <p:nvSpPr>
          <p:cNvPr id="7" name="Rectángulo: esquinas redondeadas 6">
            <a:extLst>
              <a:ext uri="{FF2B5EF4-FFF2-40B4-BE49-F238E27FC236}">
                <a16:creationId xmlns:a16="http://schemas.microsoft.com/office/drawing/2014/main" id="{0D074559-CC5D-45A4-9F46-05D623ABC504}"/>
              </a:ext>
            </a:extLst>
          </p:cNvPr>
          <p:cNvSpPr/>
          <p:nvPr/>
        </p:nvSpPr>
        <p:spPr>
          <a:xfrm>
            <a:off x="4008115" y="3951677"/>
            <a:ext cx="4175768" cy="759441"/>
          </a:xfrm>
          <a:prstGeom prst="roundRect">
            <a:avLst/>
          </a:prstGeom>
          <a:ln/>
        </p:spPr>
        <p:style>
          <a:lnRef idx="1">
            <a:schemeClr val="accent4"/>
          </a:lnRef>
          <a:fillRef idx="2">
            <a:schemeClr val="accent4"/>
          </a:fillRef>
          <a:effectRef idx="1">
            <a:schemeClr val="accent4"/>
          </a:effectRef>
          <a:fontRef idx="minor">
            <a:schemeClr val="dk1"/>
          </a:fontRef>
        </p:style>
        <p:txBody>
          <a:bodyPr rtlCol="0" anchor="ctr"/>
          <a:lstStyle/>
          <a:p>
            <a:pPr algn="ctr"/>
            <a:r>
              <a:rPr lang="ca-ES" sz="2800" b="1" dirty="0"/>
              <a:t>BANC CENTRAL EUROPEU</a:t>
            </a:r>
          </a:p>
        </p:txBody>
      </p:sp>
      <p:sp>
        <p:nvSpPr>
          <p:cNvPr id="8" name="Flecha: hacia abajo 7">
            <a:extLst>
              <a:ext uri="{FF2B5EF4-FFF2-40B4-BE49-F238E27FC236}">
                <a16:creationId xmlns:a16="http://schemas.microsoft.com/office/drawing/2014/main" id="{C6047B27-7BCE-426A-8307-A84F0BDB3AE5}"/>
              </a:ext>
            </a:extLst>
          </p:cNvPr>
          <p:cNvSpPr/>
          <p:nvPr/>
        </p:nvSpPr>
        <p:spPr>
          <a:xfrm rot="2713016">
            <a:off x="3253563" y="4353773"/>
            <a:ext cx="489097" cy="714689"/>
          </a:xfrm>
          <a:prstGeom prst="downArrow">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s-ES" dirty="0"/>
          </a:p>
        </p:txBody>
      </p:sp>
      <p:sp>
        <p:nvSpPr>
          <p:cNvPr id="9" name="Flecha: hacia abajo 8">
            <a:extLst>
              <a:ext uri="{FF2B5EF4-FFF2-40B4-BE49-F238E27FC236}">
                <a16:creationId xmlns:a16="http://schemas.microsoft.com/office/drawing/2014/main" id="{22F6F7F5-3325-4729-8F57-5419DDE539DB}"/>
              </a:ext>
            </a:extLst>
          </p:cNvPr>
          <p:cNvSpPr/>
          <p:nvPr/>
        </p:nvSpPr>
        <p:spPr>
          <a:xfrm rot="18886984" flipH="1">
            <a:off x="8605284" y="4353774"/>
            <a:ext cx="489097" cy="714689"/>
          </a:xfrm>
          <a:prstGeom prst="downArrow">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s-ES" dirty="0"/>
          </a:p>
        </p:txBody>
      </p:sp>
      <p:sp>
        <p:nvSpPr>
          <p:cNvPr id="10" name="Flecha: hacia abajo 9">
            <a:extLst>
              <a:ext uri="{FF2B5EF4-FFF2-40B4-BE49-F238E27FC236}">
                <a16:creationId xmlns:a16="http://schemas.microsoft.com/office/drawing/2014/main" id="{5620C900-8B07-418E-B12E-914CCBBA30BA}"/>
              </a:ext>
            </a:extLst>
          </p:cNvPr>
          <p:cNvSpPr/>
          <p:nvPr/>
        </p:nvSpPr>
        <p:spPr>
          <a:xfrm>
            <a:off x="5851450" y="4779071"/>
            <a:ext cx="489097" cy="714689"/>
          </a:xfrm>
          <a:prstGeom prst="downArrow">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s-ES" dirty="0"/>
          </a:p>
        </p:txBody>
      </p:sp>
      <p:sp>
        <p:nvSpPr>
          <p:cNvPr id="11" name="Rectángulo: esquinas redondeadas 10">
            <a:extLst>
              <a:ext uri="{FF2B5EF4-FFF2-40B4-BE49-F238E27FC236}">
                <a16:creationId xmlns:a16="http://schemas.microsoft.com/office/drawing/2014/main" id="{6B36F8A3-68F6-4180-B4EB-010CDC6A69D8}"/>
              </a:ext>
            </a:extLst>
          </p:cNvPr>
          <p:cNvSpPr/>
          <p:nvPr/>
        </p:nvSpPr>
        <p:spPr>
          <a:xfrm rot="10800000" flipV="1">
            <a:off x="608284" y="5005542"/>
            <a:ext cx="2463925" cy="1540489"/>
          </a:xfrm>
          <a:prstGeom prst="roundRect">
            <a:avLst/>
          </a:prstGeom>
          <a:ln>
            <a:prstDash val="sysDot"/>
          </a:ln>
        </p:spPr>
        <p:style>
          <a:lnRef idx="2">
            <a:schemeClr val="accent6"/>
          </a:lnRef>
          <a:fillRef idx="1">
            <a:schemeClr val="lt1"/>
          </a:fillRef>
          <a:effectRef idx="0">
            <a:schemeClr val="accent6"/>
          </a:effectRef>
          <a:fontRef idx="minor">
            <a:schemeClr val="dk1"/>
          </a:fontRef>
        </p:style>
        <p:txBody>
          <a:bodyPr rtlCol="0" anchor="ctr"/>
          <a:lstStyle/>
          <a:p>
            <a:pPr algn="ctr"/>
            <a:r>
              <a:rPr lang="ca-ES" sz="2400" dirty="0"/>
              <a:t>Emetre i prestar diners a la banca privada</a:t>
            </a:r>
          </a:p>
        </p:txBody>
      </p:sp>
      <p:sp>
        <p:nvSpPr>
          <p:cNvPr id="12" name="Rectángulo: esquinas redondeadas 11">
            <a:extLst>
              <a:ext uri="{FF2B5EF4-FFF2-40B4-BE49-F238E27FC236}">
                <a16:creationId xmlns:a16="http://schemas.microsoft.com/office/drawing/2014/main" id="{368D14D5-9668-48FC-9C87-2B42816789E4}"/>
              </a:ext>
            </a:extLst>
          </p:cNvPr>
          <p:cNvSpPr/>
          <p:nvPr/>
        </p:nvSpPr>
        <p:spPr>
          <a:xfrm rot="10800000" flipV="1">
            <a:off x="4864035" y="5665302"/>
            <a:ext cx="2463925" cy="888719"/>
          </a:xfrm>
          <a:prstGeom prst="roundRect">
            <a:avLst/>
          </a:prstGeom>
          <a:ln>
            <a:prstDash val="sysDot"/>
          </a:ln>
        </p:spPr>
        <p:style>
          <a:lnRef idx="2">
            <a:schemeClr val="accent6"/>
          </a:lnRef>
          <a:fillRef idx="1">
            <a:schemeClr val="lt1"/>
          </a:fillRef>
          <a:effectRef idx="0">
            <a:schemeClr val="accent6"/>
          </a:effectRef>
          <a:fontRef idx="minor">
            <a:schemeClr val="dk1"/>
          </a:fontRef>
        </p:style>
        <p:txBody>
          <a:bodyPr rtlCol="0" anchor="ctr"/>
          <a:lstStyle/>
          <a:p>
            <a:pPr algn="ctr"/>
            <a:r>
              <a:rPr lang="ca-ES" sz="2400" dirty="0"/>
              <a:t>Coordinar la banca privada</a:t>
            </a:r>
          </a:p>
        </p:txBody>
      </p:sp>
      <p:sp>
        <p:nvSpPr>
          <p:cNvPr id="13" name="Rectángulo: esquinas redondeadas 12">
            <a:extLst>
              <a:ext uri="{FF2B5EF4-FFF2-40B4-BE49-F238E27FC236}">
                <a16:creationId xmlns:a16="http://schemas.microsoft.com/office/drawing/2014/main" id="{E534860C-4B6B-4FFC-9396-06AC584D197F}"/>
              </a:ext>
            </a:extLst>
          </p:cNvPr>
          <p:cNvSpPr/>
          <p:nvPr/>
        </p:nvSpPr>
        <p:spPr>
          <a:xfrm rot="10800000" flipV="1">
            <a:off x="8267983" y="5240882"/>
            <a:ext cx="2865234" cy="1069808"/>
          </a:xfrm>
          <a:prstGeom prst="roundRect">
            <a:avLst/>
          </a:prstGeom>
          <a:ln>
            <a:prstDash val="sysDot"/>
          </a:ln>
        </p:spPr>
        <p:style>
          <a:lnRef idx="2">
            <a:schemeClr val="accent6"/>
          </a:lnRef>
          <a:fillRef idx="1">
            <a:schemeClr val="lt1"/>
          </a:fillRef>
          <a:effectRef idx="0">
            <a:schemeClr val="accent6"/>
          </a:effectRef>
          <a:fontRef idx="minor">
            <a:schemeClr val="dk1"/>
          </a:fontRef>
        </p:style>
        <p:txBody>
          <a:bodyPr rtlCol="0" anchor="ctr"/>
          <a:lstStyle/>
          <a:p>
            <a:pPr algn="ctr"/>
            <a:r>
              <a:rPr lang="ca-ES" sz="2400" dirty="0"/>
              <a:t>Controlar la política monetària</a:t>
            </a:r>
          </a:p>
        </p:txBody>
      </p:sp>
    </p:spTree>
    <p:extLst>
      <p:ext uri="{BB962C8B-B14F-4D97-AF65-F5344CB8AC3E}">
        <p14:creationId xmlns:p14="http://schemas.microsoft.com/office/powerpoint/2010/main" val="1931206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75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75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1000"/>
                                        <p:tgtEl>
                                          <p:spTgt spid="8"/>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1000"/>
                                        <p:tgtEl>
                                          <p:spTgt spid="10"/>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1000"/>
                                        <p:tgtEl>
                                          <p:spTgt spid="9"/>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1000"/>
                                        <p:tgtEl>
                                          <p:spTgt spid="11"/>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1000"/>
                                        <p:tgtEl>
                                          <p:spTgt spid="12"/>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fade">
                                      <p:cBhvr>
                                        <p:cTn id="35"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7" grpId="0" animBg="1"/>
      <p:bldP spid="8" grpId="0" animBg="1"/>
      <p:bldP spid="9" grpId="0" animBg="1"/>
      <p:bldP spid="10" grpId="0" animBg="1"/>
      <p:bldP spid="11" grpId="0" animBg="1"/>
      <p:bldP spid="12" grpId="0" animBg="1"/>
      <p:bldP spid="13"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F40EF810-8338-4B5D-BC12-1EEBA75A119A}"/>
              </a:ext>
            </a:extLst>
          </p:cNvPr>
          <p:cNvSpPr/>
          <p:nvPr/>
        </p:nvSpPr>
        <p:spPr>
          <a:xfrm>
            <a:off x="0" y="2677"/>
            <a:ext cx="12192000" cy="837544"/>
          </a:xfrm>
          <a:prstGeom prst="rect">
            <a:avLst/>
          </a:prstGeom>
          <a:solidFill>
            <a:schemeClr val="accent3">
              <a:lumMod val="60000"/>
              <a:lumOff val="40000"/>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913668">
              <a:defRPr/>
            </a:pPr>
            <a:r>
              <a:rPr lang="es-ES" sz="2498" b="1" dirty="0">
                <a:solidFill>
                  <a:srgbClr val="002060"/>
                </a:solidFill>
                <a:latin typeface="Berlin Sans FB Demi" panose="020E0802020502020306" pitchFamily="34" charset="0"/>
              </a:rPr>
              <a:t>	EL PREU DEL DINER</a:t>
            </a:r>
          </a:p>
        </p:txBody>
      </p:sp>
      <p:sp>
        <p:nvSpPr>
          <p:cNvPr id="5" name="Rectángulo: esquinas redondeadas 4">
            <a:extLst>
              <a:ext uri="{FF2B5EF4-FFF2-40B4-BE49-F238E27FC236}">
                <a16:creationId xmlns:a16="http://schemas.microsoft.com/office/drawing/2014/main" id="{8A7B17A4-EAD4-4FFA-963D-2ED05003E06E}"/>
              </a:ext>
            </a:extLst>
          </p:cNvPr>
          <p:cNvSpPr/>
          <p:nvPr/>
        </p:nvSpPr>
        <p:spPr>
          <a:xfrm rot="10800000" flipV="1">
            <a:off x="506215" y="1189877"/>
            <a:ext cx="4406026" cy="649556"/>
          </a:xfrm>
          <a:prstGeom prst="roundRect">
            <a:avLst/>
          </a:prstGeom>
          <a:ln w="38100"/>
        </p:spPr>
        <p:style>
          <a:lnRef idx="2">
            <a:schemeClr val="accent2"/>
          </a:lnRef>
          <a:fillRef idx="1">
            <a:schemeClr val="lt1"/>
          </a:fillRef>
          <a:effectRef idx="0">
            <a:schemeClr val="accent2"/>
          </a:effectRef>
          <a:fontRef idx="minor">
            <a:schemeClr val="dk1"/>
          </a:fontRef>
        </p:style>
        <p:txBody>
          <a:bodyPr rtlCol="0" anchor="ctr"/>
          <a:lstStyle/>
          <a:p>
            <a:pPr algn="ctr"/>
            <a:r>
              <a:rPr lang="ca-ES" sz="2400" dirty="0"/>
              <a:t>Controlar la política monetària</a:t>
            </a:r>
          </a:p>
        </p:txBody>
      </p:sp>
      <p:sp>
        <p:nvSpPr>
          <p:cNvPr id="6" name="Rectángulo: esquinas redondeadas 5">
            <a:extLst>
              <a:ext uri="{FF2B5EF4-FFF2-40B4-BE49-F238E27FC236}">
                <a16:creationId xmlns:a16="http://schemas.microsoft.com/office/drawing/2014/main" id="{2F9AE822-CCDF-407C-9E8F-74334BC30B9D}"/>
              </a:ext>
            </a:extLst>
          </p:cNvPr>
          <p:cNvSpPr/>
          <p:nvPr/>
        </p:nvSpPr>
        <p:spPr>
          <a:xfrm>
            <a:off x="506216" y="2011323"/>
            <a:ext cx="9233208" cy="649557"/>
          </a:xfrm>
          <a:prstGeom prst="roundRect">
            <a:avLst/>
          </a:prstGeom>
          <a:ln>
            <a:prstDash val="sysDot"/>
          </a:ln>
        </p:spPr>
        <p:style>
          <a:lnRef idx="2">
            <a:schemeClr val="accent6"/>
          </a:lnRef>
          <a:fillRef idx="1">
            <a:schemeClr val="lt1"/>
          </a:fillRef>
          <a:effectRef idx="0">
            <a:schemeClr val="accent6"/>
          </a:effectRef>
          <a:fontRef idx="minor">
            <a:schemeClr val="dk1"/>
          </a:fontRef>
        </p:style>
        <p:txBody>
          <a:bodyPr rtlCol="0" anchor="ctr"/>
          <a:lstStyle/>
          <a:p>
            <a:pPr marL="342900" indent="-342900" algn="just">
              <a:buFont typeface="Arial" panose="020B0604020202020204" pitchFamily="34" charset="0"/>
              <a:buChar char="•"/>
            </a:pPr>
            <a:r>
              <a:rPr lang="ca-ES" sz="2400" dirty="0"/>
              <a:t>El preu (oficial) del diner en funció del qual concedeix els préstecs</a:t>
            </a:r>
          </a:p>
        </p:txBody>
      </p:sp>
      <p:sp>
        <p:nvSpPr>
          <p:cNvPr id="7" name="Rectángulo: esquinas redondeadas 6">
            <a:extLst>
              <a:ext uri="{FF2B5EF4-FFF2-40B4-BE49-F238E27FC236}">
                <a16:creationId xmlns:a16="http://schemas.microsoft.com/office/drawing/2014/main" id="{D4B3EFCB-BEB2-4E67-A607-2E75E4E7E709}"/>
              </a:ext>
            </a:extLst>
          </p:cNvPr>
          <p:cNvSpPr/>
          <p:nvPr/>
        </p:nvSpPr>
        <p:spPr>
          <a:xfrm>
            <a:off x="506215" y="2787233"/>
            <a:ext cx="9233209" cy="649557"/>
          </a:xfrm>
          <a:prstGeom prst="roundRect">
            <a:avLst/>
          </a:prstGeom>
          <a:ln>
            <a:prstDash val="sysDot"/>
          </a:ln>
        </p:spPr>
        <p:style>
          <a:lnRef idx="2">
            <a:schemeClr val="accent6"/>
          </a:lnRef>
          <a:fillRef idx="1">
            <a:schemeClr val="lt1"/>
          </a:fillRef>
          <a:effectRef idx="0">
            <a:schemeClr val="accent6"/>
          </a:effectRef>
          <a:fontRef idx="minor">
            <a:schemeClr val="dk1"/>
          </a:fontRef>
        </p:style>
        <p:txBody>
          <a:bodyPr rtlCol="0" anchor="ctr"/>
          <a:lstStyle/>
          <a:p>
            <a:pPr marL="342900" indent="-342900" algn="just">
              <a:buFont typeface="Arial" panose="020B0604020202020204" pitchFamily="34" charset="0"/>
              <a:buChar char="•"/>
            </a:pPr>
            <a:r>
              <a:rPr lang="ca-ES" sz="2400" dirty="0"/>
              <a:t>La quantitat de diners en circulació</a:t>
            </a:r>
          </a:p>
        </p:txBody>
      </p:sp>
      <p:sp>
        <p:nvSpPr>
          <p:cNvPr id="8" name="Rectángulo: esquinas redondeadas 7">
            <a:extLst>
              <a:ext uri="{FF2B5EF4-FFF2-40B4-BE49-F238E27FC236}">
                <a16:creationId xmlns:a16="http://schemas.microsoft.com/office/drawing/2014/main" id="{A67457E6-BA05-4FE8-A6A5-D04A13395A8D}"/>
              </a:ext>
            </a:extLst>
          </p:cNvPr>
          <p:cNvSpPr/>
          <p:nvPr/>
        </p:nvSpPr>
        <p:spPr>
          <a:xfrm>
            <a:off x="492340" y="3708670"/>
            <a:ext cx="11207320" cy="1351837"/>
          </a:xfrm>
          <a:prstGeom prst="roundRect">
            <a:avLst/>
          </a:prstGeom>
          <a:ln w="28575">
            <a:solidFill>
              <a:schemeClr val="bg1">
                <a:lumMod val="75000"/>
              </a:schemeClr>
            </a:solidFill>
            <a:prstDash val="solid"/>
          </a:ln>
        </p:spPr>
        <p:style>
          <a:lnRef idx="2">
            <a:schemeClr val="accent6"/>
          </a:lnRef>
          <a:fillRef idx="1">
            <a:schemeClr val="lt1"/>
          </a:fillRef>
          <a:effectRef idx="0">
            <a:schemeClr val="accent6"/>
          </a:effectRef>
          <a:fontRef idx="minor">
            <a:schemeClr val="dk1"/>
          </a:fontRef>
        </p:style>
        <p:txBody>
          <a:bodyPr rtlCol="0" anchor="ctr"/>
          <a:lstStyle/>
          <a:p>
            <a:pPr algn="ctr">
              <a:lnSpc>
                <a:spcPct val="150000"/>
              </a:lnSpc>
            </a:pPr>
            <a:r>
              <a:rPr lang="ca-ES" sz="2400" dirty="0"/>
              <a:t>Les </a:t>
            </a:r>
            <a:r>
              <a:rPr lang="ca-ES" sz="2400" b="1" dirty="0"/>
              <a:t>operacions de mercat obert </a:t>
            </a:r>
            <a:r>
              <a:rPr lang="ca-ES" sz="2400" dirty="0"/>
              <a:t>són subhastes mitjançant les quals els bancs centrals de cada país adjudiquen préstecs a la banca privada a un determinat preu del diner</a:t>
            </a:r>
          </a:p>
        </p:txBody>
      </p:sp>
      <p:pic>
        <p:nvPicPr>
          <p:cNvPr id="3" name="Imagen 2">
            <a:extLst>
              <a:ext uri="{FF2B5EF4-FFF2-40B4-BE49-F238E27FC236}">
                <a16:creationId xmlns:a16="http://schemas.microsoft.com/office/drawing/2014/main" id="{63ED7FCD-1EB1-4A64-B2E8-4434E5E3A618}"/>
              </a:ext>
            </a:extLst>
          </p:cNvPr>
          <p:cNvPicPr>
            <a:picLocks noChangeAspect="1"/>
          </p:cNvPicPr>
          <p:nvPr/>
        </p:nvPicPr>
        <p:blipFill>
          <a:blip r:embed="rId2"/>
          <a:stretch>
            <a:fillRect/>
          </a:stretch>
        </p:blipFill>
        <p:spPr>
          <a:xfrm>
            <a:off x="2028160" y="5230750"/>
            <a:ext cx="8135679" cy="1497739"/>
          </a:xfrm>
          <a:prstGeom prst="rect">
            <a:avLst/>
          </a:prstGeom>
        </p:spPr>
      </p:pic>
    </p:spTree>
    <p:extLst>
      <p:ext uri="{BB962C8B-B14F-4D97-AF65-F5344CB8AC3E}">
        <p14:creationId xmlns:p14="http://schemas.microsoft.com/office/powerpoint/2010/main" val="2704777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75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75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75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F40EF810-8338-4B5D-BC12-1EEBA75A119A}"/>
              </a:ext>
            </a:extLst>
          </p:cNvPr>
          <p:cNvSpPr/>
          <p:nvPr/>
        </p:nvSpPr>
        <p:spPr>
          <a:xfrm>
            <a:off x="0" y="2677"/>
            <a:ext cx="12192000" cy="837544"/>
          </a:xfrm>
          <a:prstGeom prst="rect">
            <a:avLst/>
          </a:prstGeom>
          <a:solidFill>
            <a:schemeClr val="accent3">
              <a:lumMod val="60000"/>
              <a:lumOff val="40000"/>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3668" rtl="0" eaLnBrk="1" fontAlgn="auto" latinLnBrk="0" hangingPunct="1">
              <a:lnSpc>
                <a:spcPct val="100000"/>
              </a:lnSpc>
              <a:spcBef>
                <a:spcPts val="0"/>
              </a:spcBef>
              <a:spcAft>
                <a:spcPts val="0"/>
              </a:spcAft>
              <a:buClrTx/>
              <a:buSzTx/>
              <a:buFontTx/>
              <a:buNone/>
              <a:tabLst/>
              <a:defRPr/>
            </a:pPr>
            <a:r>
              <a:rPr kumimoji="0" lang="es-ES" sz="2498" b="1" i="0" u="none" strike="noStrike" kern="1200" cap="none" spc="0" normalizeH="0" baseline="0" noProof="0" dirty="0">
                <a:ln>
                  <a:noFill/>
                </a:ln>
                <a:solidFill>
                  <a:srgbClr val="002060"/>
                </a:solidFill>
                <a:effectLst/>
                <a:uLnTx/>
                <a:uFillTx/>
                <a:latin typeface="Berlin Sans FB Demi" panose="020E0802020502020306" pitchFamily="34" charset="0"/>
                <a:ea typeface="+mn-ea"/>
                <a:cs typeface="+mn-cs"/>
              </a:rPr>
              <a:t>	PRODUCCIÓ I PREUS</a:t>
            </a:r>
          </a:p>
        </p:txBody>
      </p:sp>
      <p:pic>
        <p:nvPicPr>
          <p:cNvPr id="7" name="Imagen 6" descr="Una captura de pantalla de un celular con letras&#10;&#10;Descripción generada automáticamente">
            <a:extLst>
              <a:ext uri="{FF2B5EF4-FFF2-40B4-BE49-F238E27FC236}">
                <a16:creationId xmlns:a16="http://schemas.microsoft.com/office/drawing/2014/main" id="{66C3CC41-527B-461F-8D42-A8403313E2EE}"/>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l="3678" t="23259" r="3468" b="44297"/>
          <a:stretch/>
        </p:blipFill>
        <p:spPr>
          <a:xfrm>
            <a:off x="309959" y="974704"/>
            <a:ext cx="11572082" cy="5720736"/>
          </a:xfrm>
          <a:prstGeom prst="rect">
            <a:avLst/>
          </a:prstGeom>
        </p:spPr>
      </p:pic>
    </p:spTree>
    <p:extLst>
      <p:ext uri="{BB962C8B-B14F-4D97-AF65-F5344CB8AC3E}">
        <p14:creationId xmlns:p14="http://schemas.microsoft.com/office/powerpoint/2010/main" val="26996180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F40EF810-8338-4B5D-BC12-1EEBA75A119A}"/>
              </a:ext>
            </a:extLst>
          </p:cNvPr>
          <p:cNvSpPr/>
          <p:nvPr/>
        </p:nvSpPr>
        <p:spPr>
          <a:xfrm>
            <a:off x="0" y="2677"/>
            <a:ext cx="12192000" cy="837544"/>
          </a:xfrm>
          <a:prstGeom prst="rect">
            <a:avLst/>
          </a:prstGeom>
          <a:solidFill>
            <a:schemeClr val="accent3">
              <a:lumMod val="60000"/>
              <a:lumOff val="40000"/>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3668" rtl="0" eaLnBrk="1" fontAlgn="auto" latinLnBrk="0" hangingPunct="1">
              <a:lnSpc>
                <a:spcPct val="100000"/>
              </a:lnSpc>
              <a:spcBef>
                <a:spcPts val="0"/>
              </a:spcBef>
              <a:spcAft>
                <a:spcPts val="0"/>
              </a:spcAft>
              <a:buClrTx/>
              <a:buSzTx/>
              <a:buFontTx/>
              <a:buNone/>
              <a:tabLst/>
              <a:defRPr/>
            </a:pPr>
            <a:r>
              <a:rPr kumimoji="0" lang="es-ES" sz="2498" b="1" i="0" u="none" strike="noStrike" kern="1200" cap="none" spc="0" normalizeH="0" baseline="0" noProof="0" dirty="0">
                <a:ln>
                  <a:noFill/>
                </a:ln>
                <a:solidFill>
                  <a:srgbClr val="002060"/>
                </a:solidFill>
                <a:effectLst/>
                <a:uLnTx/>
                <a:uFillTx/>
                <a:latin typeface="Berlin Sans FB Demi" panose="020E0802020502020306" pitchFamily="34" charset="0"/>
                <a:ea typeface="+mn-ea"/>
                <a:cs typeface="+mn-cs"/>
              </a:rPr>
              <a:t>	PRODUCCIÓ I PREUS</a:t>
            </a:r>
          </a:p>
        </p:txBody>
      </p:sp>
      <p:sp>
        <p:nvSpPr>
          <p:cNvPr id="3" name="Rectángulo: esquinas redondeadas 2">
            <a:extLst>
              <a:ext uri="{FF2B5EF4-FFF2-40B4-BE49-F238E27FC236}">
                <a16:creationId xmlns:a16="http://schemas.microsoft.com/office/drawing/2014/main" id="{F510EB2F-080C-4F1D-8948-9757EFA5D665}"/>
              </a:ext>
            </a:extLst>
          </p:cNvPr>
          <p:cNvSpPr/>
          <p:nvPr/>
        </p:nvSpPr>
        <p:spPr>
          <a:xfrm>
            <a:off x="911424" y="4219842"/>
            <a:ext cx="2575462" cy="720080"/>
          </a:xfrm>
          <a:prstGeom prst="roundRect">
            <a:avLst/>
          </a:prstGeom>
          <a:solidFill>
            <a:schemeClr val="accent3">
              <a:lumMod val="40000"/>
              <a:lumOff val="6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a-ES" sz="2300" b="1" dirty="0">
                <a:solidFill>
                  <a:schemeClr val="tx1"/>
                </a:solidFill>
              </a:rPr>
              <a:t>Macroeconomia</a:t>
            </a:r>
            <a:endParaRPr lang="es-ES" sz="2300" b="1" dirty="0">
              <a:solidFill>
                <a:schemeClr val="tx1"/>
              </a:solidFill>
            </a:endParaRPr>
          </a:p>
        </p:txBody>
      </p:sp>
      <p:sp>
        <p:nvSpPr>
          <p:cNvPr id="4" name="Flecha: doblada 3">
            <a:extLst>
              <a:ext uri="{FF2B5EF4-FFF2-40B4-BE49-F238E27FC236}">
                <a16:creationId xmlns:a16="http://schemas.microsoft.com/office/drawing/2014/main" id="{5E787079-87B9-48A7-8094-86BEE9B727FE}"/>
              </a:ext>
            </a:extLst>
          </p:cNvPr>
          <p:cNvSpPr/>
          <p:nvPr/>
        </p:nvSpPr>
        <p:spPr>
          <a:xfrm>
            <a:off x="2050094" y="3074084"/>
            <a:ext cx="1008112" cy="1008112"/>
          </a:xfrm>
          <a:prstGeom prst="bentArrow">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s-ES">
              <a:solidFill>
                <a:schemeClr val="tx1"/>
              </a:solidFill>
            </a:endParaRPr>
          </a:p>
        </p:txBody>
      </p:sp>
      <p:sp>
        <p:nvSpPr>
          <p:cNvPr id="5" name="Flecha: doblada 4">
            <a:extLst>
              <a:ext uri="{FF2B5EF4-FFF2-40B4-BE49-F238E27FC236}">
                <a16:creationId xmlns:a16="http://schemas.microsoft.com/office/drawing/2014/main" id="{2B753F19-1136-444B-AA76-D5B9E64C8420}"/>
              </a:ext>
            </a:extLst>
          </p:cNvPr>
          <p:cNvSpPr/>
          <p:nvPr/>
        </p:nvSpPr>
        <p:spPr>
          <a:xfrm flipV="1">
            <a:off x="2050094" y="5085184"/>
            <a:ext cx="1008112" cy="1008112"/>
          </a:xfrm>
          <a:prstGeom prst="bentArrow">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s-ES">
              <a:solidFill>
                <a:schemeClr val="tx1"/>
              </a:solidFill>
            </a:endParaRPr>
          </a:p>
        </p:txBody>
      </p:sp>
      <p:sp>
        <p:nvSpPr>
          <p:cNvPr id="6" name="Flecha: a la derecha 5">
            <a:extLst>
              <a:ext uri="{FF2B5EF4-FFF2-40B4-BE49-F238E27FC236}">
                <a16:creationId xmlns:a16="http://schemas.microsoft.com/office/drawing/2014/main" id="{DCA7D333-C75F-49C4-A902-2738C6E07D41}"/>
              </a:ext>
            </a:extLst>
          </p:cNvPr>
          <p:cNvSpPr/>
          <p:nvPr/>
        </p:nvSpPr>
        <p:spPr>
          <a:xfrm>
            <a:off x="3731321" y="4327854"/>
            <a:ext cx="720080" cy="504056"/>
          </a:xfrm>
          <a:prstGeom prst="rightArrow">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s-ES" dirty="0"/>
          </a:p>
        </p:txBody>
      </p:sp>
      <p:sp>
        <p:nvSpPr>
          <p:cNvPr id="7" name="Rectángulo: esquinas redondeadas 6">
            <a:extLst>
              <a:ext uri="{FF2B5EF4-FFF2-40B4-BE49-F238E27FC236}">
                <a16:creationId xmlns:a16="http://schemas.microsoft.com/office/drawing/2014/main" id="{BDBA4D98-71D9-447F-97FD-0FC46104096E}"/>
              </a:ext>
            </a:extLst>
          </p:cNvPr>
          <p:cNvSpPr/>
          <p:nvPr/>
        </p:nvSpPr>
        <p:spPr>
          <a:xfrm>
            <a:off x="3287688" y="2996952"/>
            <a:ext cx="7488834" cy="720081"/>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just"/>
            <a:r>
              <a:rPr lang="ca-ES" sz="2300" dirty="0"/>
              <a:t>Com es pot fer augmentar la taxa de creixement d’un país?</a:t>
            </a:r>
            <a:endParaRPr lang="es-ES" sz="2300" dirty="0"/>
          </a:p>
        </p:txBody>
      </p:sp>
      <p:sp>
        <p:nvSpPr>
          <p:cNvPr id="8" name="Rectángulo: esquinas redondeadas 7">
            <a:extLst>
              <a:ext uri="{FF2B5EF4-FFF2-40B4-BE49-F238E27FC236}">
                <a16:creationId xmlns:a16="http://schemas.microsoft.com/office/drawing/2014/main" id="{87F5B237-F895-4846-B996-549CB69C35ED}"/>
              </a:ext>
            </a:extLst>
          </p:cNvPr>
          <p:cNvSpPr/>
          <p:nvPr/>
        </p:nvSpPr>
        <p:spPr>
          <a:xfrm>
            <a:off x="4860280" y="4077695"/>
            <a:ext cx="5916242" cy="100811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just"/>
            <a:r>
              <a:rPr lang="ca-ES" sz="2300" dirty="0"/>
              <a:t>Quines són les causes generalitzades de la pujada i baixada de preus?</a:t>
            </a:r>
            <a:endParaRPr lang="es-ES" sz="2300" dirty="0"/>
          </a:p>
        </p:txBody>
      </p:sp>
      <p:sp>
        <p:nvSpPr>
          <p:cNvPr id="9" name="Rectángulo: esquinas redondeadas 8">
            <a:extLst>
              <a:ext uri="{FF2B5EF4-FFF2-40B4-BE49-F238E27FC236}">
                <a16:creationId xmlns:a16="http://schemas.microsoft.com/office/drawing/2014/main" id="{B5248042-B80D-43D2-96E8-432C2F7D94C5}"/>
              </a:ext>
            </a:extLst>
          </p:cNvPr>
          <p:cNvSpPr/>
          <p:nvPr/>
        </p:nvSpPr>
        <p:spPr>
          <a:xfrm>
            <a:off x="3299302" y="5446469"/>
            <a:ext cx="7488834" cy="720081"/>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just"/>
            <a:r>
              <a:rPr lang="ca-ES" sz="2300" dirty="0"/>
              <a:t>Perquè a vegades la producció i l’ocupació disminueixen?</a:t>
            </a:r>
            <a:endParaRPr lang="es-ES" sz="2300" dirty="0"/>
          </a:p>
        </p:txBody>
      </p:sp>
      <p:sp>
        <p:nvSpPr>
          <p:cNvPr id="10" name="Rectángulo: esquinas redondeadas 9">
            <a:extLst>
              <a:ext uri="{FF2B5EF4-FFF2-40B4-BE49-F238E27FC236}">
                <a16:creationId xmlns:a16="http://schemas.microsoft.com/office/drawing/2014/main" id="{0007863A-8B29-425F-8BCB-FC8DFF2F3039}"/>
              </a:ext>
            </a:extLst>
          </p:cNvPr>
          <p:cNvSpPr/>
          <p:nvPr/>
        </p:nvSpPr>
        <p:spPr>
          <a:xfrm>
            <a:off x="551384" y="1727360"/>
            <a:ext cx="7488834" cy="83754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just"/>
            <a:r>
              <a:rPr lang="ca-ES" sz="2300" dirty="0"/>
              <a:t>Els indicadors ens mostren l’estat de salut de l’economia</a:t>
            </a:r>
            <a:endParaRPr lang="es-ES" sz="2300" dirty="0"/>
          </a:p>
        </p:txBody>
      </p:sp>
      <p:sp>
        <p:nvSpPr>
          <p:cNvPr id="11" name="Rectángulo: esquinas redondeadas 10">
            <a:extLst>
              <a:ext uri="{FF2B5EF4-FFF2-40B4-BE49-F238E27FC236}">
                <a16:creationId xmlns:a16="http://schemas.microsoft.com/office/drawing/2014/main" id="{554703E0-8BA9-49DA-987B-75AD5BD907F3}"/>
              </a:ext>
            </a:extLst>
          </p:cNvPr>
          <p:cNvSpPr/>
          <p:nvPr/>
        </p:nvSpPr>
        <p:spPr>
          <a:xfrm>
            <a:off x="839416" y="1121692"/>
            <a:ext cx="3312368" cy="720080"/>
          </a:xfrm>
          <a:prstGeom prst="roundRect">
            <a:avLst/>
          </a:prstGeom>
          <a:solidFill>
            <a:schemeClr val="accent3">
              <a:lumMod val="40000"/>
              <a:lumOff val="6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a-ES" sz="2300" b="1" dirty="0">
                <a:solidFill>
                  <a:schemeClr val="tx1"/>
                </a:solidFill>
              </a:rPr>
              <a:t>Indicadors econòmics</a:t>
            </a:r>
            <a:endParaRPr lang="es-ES" sz="2300" b="1" dirty="0">
              <a:solidFill>
                <a:schemeClr val="tx1"/>
              </a:solidFill>
            </a:endParaRPr>
          </a:p>
        </p:txBody>
      </p:sp>
    </p:spTree>
    <p:extLst>
      <p:ext uri="{BB962C8B-B14F-4D97-AF65-F5344CB8AC3E}">
        <p14:creationId xmlns:p14="http://schemas.microsoft.com/office/powerpoint/2010/main" val="1636958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500"/>
                                        <p:tgtEl>
                                          <p:spTgt spid="5"/>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8" grpId="0" animBg="1"/>
      <p:bldP spid="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F40EF810-8338-4B5D-BC12-1EEBA75A119A}"/>
              </a:ext>
            </a:extLst>
          </p:cNvPr>
          <p:cNvSpPr/>
          <p:nvPr/>
        </p:nvSpPr>
        <p:spPr>
          <a:xfrm>
            <a:off x="0" y="2677"/>
            <a:ext cx="12192000" cy="837544"/>
          </a:xfrm>
          <a:prstGeom prst="rect">
            <a:avLst/>
          </a:prstGeom>
          <a:solidFill>
            <a:schemeClr val="accent3">
              <a:lumMod val="60000"/>
              <a:lumOff val="40000"/>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3668" rtl="0" eaLnBrk="1" fontAlgn="auto" latinLnBrk="0" hangingPunct="1">
              <a:lnSpc>
                <a:spcPct val="100000"/>
              </a:lnSpc>
              <a:spcBef>
                <a:spcPts val="0"/>
              </a:spcBef>
              <a:spcAft>
                <a:spcPts val="0"/>
              </a:spcAft>
              <a:buClrTx/>
              <a:buSzTx/>
              <a:buFontTx/>
              <a:buNone/>
              <a:tabLst/>
              <a:defRPr/>
            </a:pPr>
            <a:r>
              <a:rPr kumimoji="0" lang="es-ES" sz="2498" b="1" i="0" u="none" strike="noStrike" kern="1200" cap="none" spc="0" normalizeH="0" baseline="0" noProof="0" dirty="0">
                <a:ln>
                  <a:noFill/>
                </a:ln>
                <a:solidFill>
                  <a:srgbClr val="002060"/>
                </a:solidFill>
                <a:effectLst/>
                <a:uLnTx/>
                <a:uFillTx/>
                <a:latin typeface="Berlin Sans FB Demi" panose="020E0802020502020306" pitchFamily="34" charset="0"/>
                <a:ea typeface="+mn-ea"/>
                <a:cs typeface="+mn-cs"/>
              </a:rPr>
              <a:t>	PRODUCCIÓ I PREUS</a:t>
            </a:r>
          </a:p>
        </p:txBody>
      </p:sp>
      <p:sp>
        <p:nvSpPr>
          <p:cNvPr id="5" name="Rectángulo: esquinas redondeadas 4">
            <a:extLst>
              <a:ext uri="{FF2B5EF4-FFF2-40B4-BE49-F238E27FC236}">
                <a16:creationId xmlns:a16="http://schemas.microsoft.com/office/drawing/2014/main" id="{FBFB0032-CCEF-475A-98D5-A225EF4A5E9F}"/>
              </a:ext>
            </a:extLst>
          </p:cNvPr>
          <p:cNvSpPr/>
          <p:nvPr/>
        </p:nvSpPr>
        <p:spPr>
          <a:xfrm>
            <a:off x="1302697" y="1268760"/>
            <a:ext cx="9401816" cy="4536504"/>
          </a:xfrm>
          <a:prstGeom prst="roundRect">
            <a:avLst/>
          </a:prstGeom>
          <a:solidFill>
            <a:schemeClr val="bg1"/>
          </a:solidFill>
        </p:spPr>
        <p:style>
          <a:lnRef idx="2">
            <a:schemeClr val="accent6"/>
          </a:lnRef>
          <a:fillRef idx="1">
            <a:schemeClr val="lt1"/>
          </a:fillRef>
          <a:effectRef idx="0">
            <a:schemeClr val="accent6"/>
          </a:effectRef>
          <a:fontRef idx="minor">
            <a:schemeClr val="dk1"/>
          </a:fontRef>
        </p:style>
        <p:txBody>
          <a:bodyPr rtlCol="0" anchor="ctr"/>
          <a:lstStyle/>
          <a:p>
            <a:pPr algn="just">
              <a:lnSpc>
                <a:spcPct val="150000"/>
              </a:lnSpc>
            </a:pPr>
            <a:endParaRPr lang="es-ES" sz="2300" dirty="0"/>
          </a:p>
        </p:txBody>
      </p:sp>
      <p:sp>
        <p:nvSpPr>
          <p:cNvPr id="6" name="Rectángulo: esquinas redondeadas 5">
            <a:extLst>
              <a:ext uri="{FF2B5EF4-FFF2-40B4-BE49-F238E27FC236}">
                <a16:creationId xmlns:a16="http://schemas.microsoft.com/office/drawing/2014/main" id="{33ADAC4F-0F25-4170-A8C1-FFF1C7F4FBB1}"/>
              </a:ext>
            </a:extLst>
          </p:cNvPr>
          <p:cNvSpPr/>
          <p:nvPr/>
        </p:nvSpPr>
        <p:spPr>
          <a:xfrm rot="16200000">
            <a:off x="-492732" y="2960948"/>
            <a:ext cx="4536504" cy="1152128"/>
          </a:xfrm>
          <a:prstGeom prst="roundRect">
            <a:avLst/>
          </a:prstGeom>
          <a:solidFill>
            <a:schemeClr val="accent3">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lnSpc>
                <a:spcPct val="150000"/>
              </a:lnSpc>
            </a:pPr>
            <a:r>
              <a:rPr lang="ca-ES" sz="2400" b="1" dirty="0"/>
              <a:t>INDICADORS </a:t>
            </a:r>
          </a:p>
          <a:p>
            <a:pPr algn="ctr">
              <a:lnSpc>
                <a:spcPct val="150000"/>
              </a:lnSpc>
            </a:pPr>
            <a:r>
              <a:rPr lang="ca-ES" sz="2400" b="1" dirty="0"/>
              <a:t>MACROECONÒMICS</a:t>
            </a:r>
            <a:endParaRPr lang="es-ES" sz="2400" b="1" dirty="0"/>
          </a:p>
        </p:txBody>
      </p:sp>
      <p:sp>
        <p:nvSpPr>
          <p:cNvPr id="7" name="Rectángulo: esquinas redondeadas 6">
            <a:extLst>
              <a:ext uri="{FF2B5EF4-FFF2-40B4-BE49-F238E27FC236}">
                <a16:creationId xmlns:a16="http://schemas.microsoft.com/office/drawing/2014/main" id="{A5D29B67-FCC5-45A6-A847-7081B627970F}"/>
              </a:ext>
            </a:extLst>
          </p:cNvPr>
          <p:cNvSpPr/>
          <p:nvPr/>
        </p:nvSpPr>
        <p:spPr>
          <a:xfrm>
            <a:off x="2639616" y="1556792"/>
            <a:ext cx="3168352" cy="720080"/>
          </a:xfrm>
          <a:prstGeom prst="roundRect">
            <a:avLst/>
          </a:prstGeom>
          <a:solidFill>
            <a:schemeClr val="accent3">
              <a:lumMod val="20000"/>
              <a:lumOff val="8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a-ES" sz="2300" dirty="0">
                <a:solidFill>
                  <a:schemeClr val="tx1"/>
                </a:solidFill>
              </a:rPr>
              <a:t>Creixement econòmic</a:t>
            </a:r>
            <a:endParaRPr lang="es-ES" sz="2300" dirty="0">
              <a:solidFill>
                <a:schemeClr val="tx1"/>
              </a:solidFill>
            </a:endParaRPr>
          </a:p>
        </p:txBody>
      </p:sp>
      <p:sp>
        <p:nvSpPr>
          <p:cNvPr id="8" name="Rectángulo: esquinas redondeadas 7">
            <a:extLst>
              <a:ext uri="{FF2B5EF4-FFF2-40B4-BE49-F238E27FC236}">
                <a16:creationId xmlns:a16="http://schemas.microsoft.com/office/drawing/2014/main" id="{878BB185-5E6E-4AA7-8FA7-9DD048C74815}"/>
              </a:ext>
            </a:extLst>
          </p:cNvPr>
          <p:cNvSpPr/>
          <p:nvPr/>
        </p:nvSpPr>
        <p:spPr>
          <a:xfrm>
            <a:off x="2649067" y="2560465"/>
            <a:ext cx="3168352" cy="720080"/>
          </a:xfrm>
          <a:prstGeom prst="roundRect">
            <a:avLst/>
          </a:prstGeom>
          <a:solidFill>
            <a:schemeClr val="accent3">
              <a:lumMod val="20000"/>
              <a:lumOff val="8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a-ES" sz="2300" dirty="0">
                <a:solidFill>
                  <a:schemeClr val="tx1"/>
                </a:solidFill>
              </a:rPr>
              <a:t>Preus dels productes</a:t>
            </a:r>
            <a:endParaRPr lang="es-ES" sz="2300" dirty="0">
              <a:solidFill>
                <a:schemeClr val="tx1"/>
              </a:solidFill>
            </a:endParaRPr>
          </a:p>
        </p:txBody>
      </p:sp>
      <p:sp>
        <p:nvSpPr>
          <p:cNvPr id="9" name="Rectángulo: esquinas redondeadas 8">
            <a:extLst>
              <a:ext uri="{FF2B5EF4-FFF2-40B4-BE49-F238E27FC236}">
                <a16:creationId xmlns:a16="http://schemas.microsoft.com/office/drawing/2014/main" id="{D077380C-2D7F-458C-80BE-D703D93BAECD}"/>
              </a:ext>
            </a:extLst>
          </p:cNvPr>
          <p:cNvSpPr/>
          <p:nvPr/>
        </p:nvSpPr>
        <p:spPr>
          <a:xfrm>
            <a:off x="2649067" y="3564138"/>
            <a:ext cx="3168352" cy="720080"/>
          </a:xfrm>
          <a:prstGeom prst="roundRect">
            <a:avLst/>
          </a:prstGeom>
          <a:solidFill>
            <a:schemeClr val="accent3">
              <a:lumMod val="20000"/>
              <a:lumOff val="8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a-ES" sz="2300" dirty="0">
                <a:solidFill>
                  <a:schemeClr val="tx1"/>
                </a:solidFill>
              </a:rPr>
              <a:t>Ocupació</a:t>
            </a:r>
            <a:endParaRPr lang="es-ES" sz="2300" dirty="0">
              <a:solidFill>
                <a:schemeClr val="tx1"/>
              </a:solidFill>
            </a:endParaRPr>
          </a:p>
        </p:txBody>
      </p:sp>
      <p:sp>
        <p:nvSpPr>
          <p:cNvPr id="10" name="Flecha: a la derecha 9">
            <a:extLst>
              <a:ext uri="{FF2B5EF4-FFF2-40B4-BE49-F238E27FC236}">
                <a16:creationId xmlns:a16="http://schemas.microsoft.com/office/drawing/2014/main" id="{1CD0F304-349B-4854-8CB2-DB796810C668}"/>
              </a:ext>
            </a:extLst>
          </p:cNvPr>
          <p:cNvSpPr/>
          <p:nvPr/>
        </p:nvSpPr>
        <p:spPr>
          <a:xfrm>
            <a:off x="6096000" y="1736812"/>
            <a:ext cx="504056" cy="36004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s-ES"/>
          </a:p>
        </p:txBody>
      </p:sp>
      <p:sp>
        <p:nvSpPr>
          <p:cNvPr id="11" name="Flecha: a la derecha 10">
            <a:extLst>
              <a:ext uri="{FF2B5EF4-FFF2-40B4-BE49-F238E27FC236}">
                <a16:creationId xmlns:a16="http://schemas.microsoft.com/office/drawing/2014/main" id="{05037744-2A5E-4DA4-AAB4-A6FF17702A94}"/>
              </a:ext>
            </a:extLst>
          </p:cNvPr>
          <p:cNvSpPr/>
          <p:nvPr/>
        </p:nvSpPr>
        <p:spPr>
          <a:xfrm>
            <a:off x="6091229" y="2740485"/>
            <a:ext cx="504056" cy="36004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s-ES"/>
          </a:p>
        </p:txBody>
      </p:sp>
      <p:sp>
        <p:nvSpPr>
          <p:cNvPr id="12" name="Flecha: a la derecha 11">
            <a:extLst>
              <a:ext uri="{FF2B5EF4-FFF2-40B4-BE49-F238E27FC236}">
                <a16:creationId xmlns:a16="http://schemas.microsoft.com/office/drawing/2014/main" id="{24A6B124-2939-405A-BFF5-9DAF4EED49CC}"/>
              </a:ext>
            </a:extLst>
          </p:cNvPr>
          <p:cNvSpPr/>
          <p:nvPr/>
        </p:nvSpPr>
        <p:spPr>
          <a:xfrm>
            <a:off x="6091229" y="3744158"/>
            <a:ext cx="504056" cy="36004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s-ES"/>
          </a:p>
        </p:txBody>
      </p:sp>
      <p:sp>
        <p:nvSpPr>
          <p:cNvPr id="13" name="Rectángulo: esquinas redondeadas 12">
            <a:extLst>
              <a:ext uri="{FF2B5EF4-FFF2-40B4-BE49-F238E27FC236}">
                <a16:creationId xmlns:a16="http://schemas.microsoft.com/office/drawing/2014/main" id="{35175310-E2C4-48D7-89A4-0A604075B822}"/>
              </a:ext>
            </a:extLst>
          </p:cNvPr>
          <p:cNvSpPr/>
          <p:nvPr/>
        </p:nvSpPr>
        <p:spPr>
          <a:xfrm>
            <a:off x="6891818" y="1556792"/>
            <a:ext cx="3452653" cy="720080"/>
          </a:xfrm>
          <a:prstGeom prst="roundRect">
            <a:avLst/>
          </a:prstGeom>
          <a:solidFill>
            <a:schemeClr val="accent3">
              <a:lumMod val="20000"/>
              <a:lumOff val="8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a-ES" sz="2300" dirty="0">
                <a:solidFill>
                  <a:schemeClr val="tx1"/>
                </a:solidFill>
              </a:rPr>
              <a:t>Producte Interior Brut</a:t>
            </a:r>
            <a:endParaRPr lang="es-ES" sz="2300" dirty="0">
              <a:solidFill>
                <a:schemeClr val="tx1"/>
              </a:solidFill>
            </a:endParaRPr>
          </a:p>
        </p:txBody>
      </p:sp>
      <p:sp>
        <p:nvSpPr>
          <p:cNvPr id="14" name="Rectángulo: esquinas redondeadas 13">
            <a:extLst>
              <a:ext uri="{FF2B5EF4-FFF2-40B4-BE49-F238E27FC236}">
                <a16:creationId xmlns:a16="http://schemas.microsoft.com/office/drawing/2014/main" id="{0C358377-5AE6-479B-9100-5B047E8B1084}"/>
              </a:ext>
            </a:extLst>
          </p:cNvPr>
          <p:cNvSpPr/>
          <p:nvPr/>
        </p:nvSpPr>
        <p:spPr>
          <a:xfrm>
            <a:off x="6891819" y="2560465"/>
            <a:ext cx="3452652" cy="720080"/>
          </a:xfrm>
          <a:prstGeom prst="roundRect">
            <a:avLst/>
          </a:prstGeom>
          <a:solidFill>
            <a:schemeClr val="accent3">
              <a:lumMod val="20000"/>
              <a:lumOff val="8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a-ES" sz="2300" dirty="0">
                <a:solidFill>
                  <a:schemeClr val="tx1"/>
                </a:solidFill>
              </a:rPr>
              <a:t>Índex de Preu de Consum</a:t>
            </a:r>
            <a:endParaRPr lang="es-ES" sz="2300" dirty="0">
              <a:solidFill>
                <a:schemeClr val="tx1"/>
              </a:solidFill>
            </a:endParaRPr>
          </a:p>
        </p:txBody>
      </p:sp>
      <p:sp>
        <p:nvSpPr>
          <p:cNvPr id="15" name="Rectángulo: esquinas redondeadas 14">
            <a:extLst>
              <a:ext uri="{FF2B5EF4-FFF2-40B4-BE49-F238E27FC236}">
                <a16:creationId xmlns:a16="http://schemas.microsoft.com/office/drawing/2014/main" id="{F4316B71-CBCB-4A54-AB13-A136EDA062D7}"/>
              </a:ext>
            </a:extLst>
          </p:cNvPr>
          <p:cNvSpPr/>
          <p:nvPr/>
        </p:nvSpPr>
        <p:spPr>
          <a:xfrm>
            <a:off x="6892951" y="3577456"/>
            <a:ext cx="3451520" cy="720080"/>
          </a:xfrm>
          <a:prstGeom prst="roundRect">
            <a:avLst/>
          </a:prstGeom>
          <a:solidFill>
            <a:schemeClr val="accent3">
              <a:lumMod val="20000"/>
              <a:lumOff val="8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a-ES" sz="2300" dirty="0">
                <a:solidFill>
                  <a:schemeClr val="tx1"/>
                </a:solidFill>
              </a:rPr>
              <a:t>Taxa d’atur</a:t>
            </a:r>
            <a:endParaRPr lang="es-ES" sz="2300" dirty="0">
              <a:solidFill>
                <a:schemeClr val="tx1"/>
              </a:solidFill>
            </a:endParaRPr>
          </a:p>
        </p:txBody>
      </p:sp>
      <p:sp>
        <p:nvSpPr>
          <p:cNvPr id="16" name="Rectángulo: esquinas redondeadas 15">
            <a:extLst>
              <a:ext uri="{FF2B5EF4-FFF2-40B4-BE49-F238E27FC236}">
                <a16:creationId xmlns:a16="http://schemas.microsoft.com/office/drawing/2014/main" id="{AEF9DBE4-224A-44D2-8AE7-E36AB26F138C}"/>
              </a:ext>
            </a:extLst>
          </p:cNvPr>
          <p:cNvSpPr/>
          <p:nvPr/>
        </p:nvSpPr>
        <p:spPr>
          <a:xfrm>
            <a:off x="2649067" y="4594447"/>
            <a:ext cx="3168352" cy="720080"/>
          </a:xfrm>
          <a:prstGeom prst="roundRect">
            <a:avLst/>
          </a:prstGeom>
          <a:solidFill>
            <a:schemeClr val="accent3">
              <a:lumMod val="20000"/>
              <a:lumOff val="8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a-ES" sz="2300" dirty="0">
                <a:solidFill>
                  <a:schemeClr val="tx1"/>
                </a:solidFill>
              </a:rPr>
              <a:t>Preu dels diners</a:t>
            </a:r>
            <a:endParaRPr lang="es-ES" sz="2300" dirty="0">
              <a:solidFill>
                <a:schemeClr val="tx1"/>
              </a:solidFill>
            </a:endParaRPr>
          </a:p>
        </p:txBody>
      </p:sp>
      <p:sp>
        <p:nvSpPr>
          <p:cNvPr id="17" name="Flecha: a la derecha 16">
            <a:extLst>
              <a:ext uri="{FF2B5EF4-FFF2-40B4-BE49-F238E27FC236}">
                <a16:creationId xmlns:a16="http://schemas.microsoft.com/office/drawing/2014/main" id="{EA761B6A-4D87-47BF-AE03-D52CEDD245DC}"/>
              </a:ext>
            </a:extLst>
          </p:cNvPr>
          <p:cNvSpPr/>
          <p:nvPr/>
        </p:nvSpPr>
        <p:spPr>
          <a:xfrm>
            <a:off x="6091229" y="4774467"/>
            <a:ext cx="504056" cy="36004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s-ES"/>
          </a:p>
        </p:txBody>
      </p:sp>
      <p:sp>
        <p:nvSpPr>
          <p:cNvPr id="18" name="Rectángulo: esquinas redondeadas 17">
            <a:extLst>
              <a:ext uri="{FF2B5EF4-FFF2-40B4-BE49-F238E27FC236}">
                <a16:creationId xmlns:a16="http://schemas.microsoft.com/office/drawing/2014/main" id="{1B40FAAA-36AC-45E8-8E97-CDA5EF6C0A28}"/>
              </a:ext>
            </a:extLst>
          </p:cNvPr>
          <p:cNvSpPr/>
          <p:nvPr/>
        </p:nvSpPr>
        <p:spPr>
          <a:xfrm>
            <a:off x="6892951" y="4607765"/>
            <a:ext cx="3451520" cy="720080"/>
          </a:xfrm>
          <a:prstGeom prst="roundRect">
            <a:avLst/>
          </a:prstGeom>
          <a:solidFill>
            <a:schemeClr val="accent3">
              <a:lumMod val="20000"/>
              <a:lumOff val="8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a-ES" sz="2300" dirty="0">
                <a:solidFill>
                  <a:schemeClr val="tx1"/>
                </a:solidFill>
              </a:rPr>
              <a:t>Tipus d’interès</a:t>
            </a:r>
            <a:endParaRPr lang="es-ES" sz="2300" dirty="0">
              <a:solidFill>
                <a:schemeClr val="tx1"/>
              </a:solidFill>
            </a:endParaRPr>
          </a:p>
        </p:txBody>
      </p:sp>
    </p:spTree>
    <p:extLst>
      <p:ext uri="{BB962C8B-B14F-4D97-AF65-F5344CB8AC3E}">
        <p14:creationId xmlns:p14="http://schemas.microsoft.com/office/powerpoint/2010/main" val="1868417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fade">
                                      <p:cBhvr>
                                        <p:cTn id="1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F40EF810-8338-4B5D-BC12-1EEBA75A119A}"/>
              </a:ext>
            </a:extLst>
          </p:cNvPr>
          <p:cNvSpPr/>
          <p:nvPr/>
        </p:nvSpPr>
        <p:spPr>
          <a:xfrm>
            <a:off x="0" y="2677"/>
            <a:ext cx="12192000" cy="837544"/>
          </a:xfrm>
          <a:prstGeom prst="rect">
            <a:avLst/>
          </a:prstGeom>
          <a:solidFill>
            <a:schemeClr val="accent3">
              <a:lumMod val="60000"/>
              <a:lumOff val="40000"/>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3668" rtl="0" eaLnBrk="1" fontAlgn="auto" latinLnBrk="0" hangingPunct="1">
              <a:lnSpc>
                <a:spcPct val="100000"/>
              </a:lnSpc>
              <a:spcBef>
                <a:spcPts val="0"/>
              </a:spcBef>
              <a:spcAft>
                <a:spcPts val="0"/>
              </a:spcAft>
              <a:buClrTx/>
              <a:buSzTx/>
              <a:buFontTx/>
              <a:buNone/>
              <a:tabLst/>
              <a:defRPr/>
            </a:pPr>
            <a:r>
              <a:rPr kumimoji="0" lang="es-ES" sz="2498" b="1" i="0" u="none" strike="noStrike" kern="1200" cap="none" spc="0" normalizeH="0" baseline="0" noProof="0" dirty="0">
                <a:ln>
                  <a:noFill/>
                </a:ln>
                <a:solidFill>
                  <a:srgbClr val="002060"/>
                </a:solidFill>
                <a:effectLst/>
                <a:uLnTx/>
                <a:uFillTx/>
                <a:latin typeface="Berlin Sans FB Demi" panose="020E0802020502020306" pitchFamily="34" charset="0"/>
                <a:ea typeface="+mn-ea"/>
                <a:cs typeface="+mn-cs"/>
              </a:rPr>
              <a:t>	PRODUCCIÓ I PREUS</a:t>
            </a:r>
          </a:p>
        </p:txBody>
      </p:sp>
      <p:sp>
        <p:nvSpPr>
          <p:cNvPr id="19" name="Rectángulo: esquinas redondeadas 18">
            <a:extLst>
              <a:ext uri="{FF2B5EF4-FFF2-40B4-BE49-F238E27FC236}">
                <a16:creationId xmlns:a16="http://schemas.microsoft.com/office/drawing/2014/main" id="{1A0CBD1F-86D6-4C18-A141-69F6264AF3E8}"/>
              </a:ext>
            </a:extLst>
          </p:cNvPr>
          <p:cNvSpPr/>
          <p:nvPr/>
        </p:nvSpPr>
        <p:spPr>
          <a:xfrm>
            <a:off x="839416" y="2018544"/>
            <a:ext cx="8670344" cy="720081"/>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just"/>
            <a:r>
              <a:rPr lang="ca-ES" sz="2300" dirty="0"/>
              <a:t>Quantificar numèricament els comportaments de les famílies</a:t>
            </a:r>
            <a:endParaRPr lang="es-ES" sz="2300" dirty="0"/>
          </a:p>
        </p:txBody>
      </p:sp>
      <p:sp>
        <p:nvSpPr>
          <p:cNvPr id="20" name="Rectángulo: esquinas redondeadas 19">
            <a:extLst>
              <a:ext uri="{FF2B5EF4-FFF2-40B4-BE49-F238E27FC236}">
                <a16:creationId xmlns:a16="http://schemas.microsoft.com/office/drawing/2014/main" id="{F9DFC6AC-424B-4582-9DFB-E0B126FCB3BB}"/>
              </a:ext>
            </a:extLst>
          </p:cNvPr>
          <p:cNvSpPr/>
          <p:nvPr/>
        </p:nvSpPr>
        <p:spPr>
          <a:xfrm>
            <a:off x="839416" y="1121692"/>
            <a:ext cx="3312368" cy="720080"/>
          </a:xfrm>
          <a:prstGeom prst="roundRect">
            <a:avLst/>
          </a:prstGeom>
          <a:solidFill>
            <a:schemeClr val="accent3">
              <a:lumMod val="40000"/>
              <a:lumOff val="6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a-ES" sz="2300" b="1" dirty="0">
                <a:solidFill>
                  <a:schemeClr val="tx1"/>
                </a:solidFill>
              </a:rPr>
              <a:t>Indicadors econòmics</a:t>
            </a:r>
            <a:endParaRPr lang="es-ES" sz="2300" b="1" dirty="0">
              <a:solidFill>
                <a:schemeClr val="tx1"/>
              </a:solidFill>
            </a:endParaRPr>
          </a:p>
        </p:txBody>
      </p:sp>
      <p:sp>
        <p:nvSpPr>
          <p:cNvPr id="21" name="Rectángulo: esquinas redondeadas 20">
            <a:extLst>
              <a:ext uri="{FF2B5EF4-FFF2-40B4-BE49-F238E27FC236}">
                <a16:creationId xmlns:a16="http://schemas.microsoft.com/office/drawing/2014/main" id="{59E16538-73FD-4278-94AE-4D293907E34D}"/>
              </a:ext>
            </a:extLst>
          </p:cNvPr>
          <p:cNvSpPr/>
          <p:nvPr/>
        </p:nvSpPr>
        <p:spPr>
          <a:xfrm>
            <a:off x="839416" y="2953494"/>
            <a:ext cx="8670344" cy="720081"/>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just"/>
            <a:r>
              <a:rPr lang="ca-ES" sz="2300" dirty="0"/>
              <a:t>Comparar la situació de diferents comunitats o països</a:t>
            </a:r>
            <a:endParaRPr lang="es-ES" sz="2300" dirty="0"/>
          </a:p>
        </p:txBody>
      </p:sp>
      <p:sp>
        <p:nvSpPr>
          <p:cNvPr id="22" name="Rectángulo: esquinas redondeadas 21">
            <a:extLst>
              <a:ext uri="{FF2B5EF4-FFF2-40B4-BE49-F238E27FC236}">
                <a16:creationId xmlns:a16="http://schemas.microsoft.com/office/drawing/2014/main" id="{70407E64-56CB-4B04-8873-C6CFF8AD9A18}"/>
              </a:ext>
            </a:extLst>
          </p:cNvPr>
          <p:cNvSpPr/>
          <p:nvPr/>
        </p:nvSpPr>
        <p:spPr>
          <a:xfrm>
            <a:off x="839416" y="3888444"/>
            <a:ext cx="8670344" cy="720081"/>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just"/>
            <a:r>
              <a:rPr lang="ca-ES" sz="2300" dirty="0"/>
              <a:t>Fomentar les polítiques macroeconòmiques dels governs</a:t>
            </a:r>
            <a:endParaRPr lang="es-ES" sz="2300" dirty="0"/>
          </a:p>
        </p:txBody>
      </p:sp>
      <p:sp>
        <p:nvSpPr>
          <p:cNvPr id="23" name="Rectángulo: esquinas redondeadas 22">
            <a:extLst>
              <a:ext uri="{FF2B5EF4-FFF2-40B4-BE49-F238E27FC236}">
                <a16:creationId xmlns:a16="http://schemas.microsoft.com/office/drawing/2014/main" id="{C1658918-1C57-4930-B2BC-EA2CE40959B8}"/>
              </a:ext>
            </a:extLst>
          </p:cNvPr>
          <p:cNvSpPr/>
          <p:nvPr/>
        </p:nvSpPr>
        <p:spPr>
          <a:xfrm>
            <a:off x="839416" y="4823394"/>
            <a:ext cx="8670344" cy="720081"/>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just"/>
            <a:r>
              <a:rPr lang="ca-ES" sz="2300" dirty="0"/>
              <a:t>Analitzar la seva evolució en el temps (</a:t>
            </a:r>
            <a:r>
              <a:rPr lang="ca-ES" sz="2300" i="1" dirty="0"/>
              <a:t>taxa de variació percentual</a:t>
            </a:r>
            <a:r>
              <a:rPr lang="ca-ES" sz="2300" dirty="0"/>
              <a:t>)</a:t>
            </a:r>
            <a:endParaRPr lang="es-ES" sz="2300" dirty="0"/>
          </a:p>
        </p:txBody>
      </p:sp>
    </p:spTree>
    <p:extLst>
      <p:ext uri="{BB962C8B-B14F-4D97-AF65-F5344CB8AC3E}">
        <p14:creationId xmlns:p14="http://schemas.microsoft.com/office/powerpoint/2010/main" val="3262678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fade">
                                      <p:cBhvr>
                                        <p:cTn id="13" dur="500"/>
                                        <p:tgtEl>
                                          <p:spTgt spid="2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fade">
                                      <p:cBhvr>
                                        <p:cTn id="16"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1" grpId="0" animBg="1"/>
      <p:bldP spid="22" grpId="0" animBg="1"/>
      <p:bldP spid="2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F40EF810-8338-4B5D-BC12-1EEBA75A119A}"/>
              </a:ext>
            </a:extLst>
          </p:cNvPr>
          <p:cNvSpPr/>
          <p:nvPr/>
        </p:nvSpPr>
        <p:spPr>
          <a:xfrm>
            <a:off x="0" y="2677"/>
            <a:ext cx="12192000" cy="837544"/>
          </a:xfrm>
          <a:prstGeom prst="rect">
            <a:avLst/>
          </a:prstGeom>
          <a:solidFill>
            <a:schemeClr val="accent3">
              <a:lumMod val="60000"/>
              <a:lumOff val="40000"/>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3668" rtl="0" eaLnBrk="1" fontAlgn="auto" latinLnBrk="0" hangingPunct="1">
              <a:lnSpc>
                <a:spcPct val="100000"/>
              </a:lnSpc>
              <a:spcBef>
                <a:spcPts val="0"/>
              </a:spcBef>
              <a:spcAft>
                <a:spcPts val="0"/>
              </a:spcAft>
              <a:buClrTx/>
              <a:buSzTx/>
              <a:buFontTx/>
              <a:buNone/>
              <a:tabLst/>
              <a:defRPr/>
            </a:pPr>
            <a:r>
              <a:rPr kumimoji="0" lang="es-ES" sz="2498" b="1" i="0" u="none" strike="noStrike" kern="1200" cap="none" spc="0" normalizeH="0" baseline="0" noProof="0" dirty="0">
                <a:ln>
                  <a:noFill/>
                </a:ln>
                <a:solidFill>
                  <a:srgbClr val="002060"/>
                </a:solidFill>
                <a:effectLst/>
                <a:uLnTx/>
                <a:uFillTx/>
                <a:latin typeface="Berlin Sans FB Demi" panose="020E0802020502020306" pitchFamily="34" charset="0"/>
                <a:ea typeface="+mn-ea"/>
                <a:cs typeface="+mn-cs"/>
              </a:rPr>
              <a:t>	PRODUCCIÓ I PREUS</a:t>
            </a:r>
          </a:p>
        </p:txBody>
      </p:sp>
      <p:sp>
        <p:nvSpPr>
          <p:cNvPr id="7" name="Rectángulo: esquinas redondeadas 6">
            <a:extLst>
              <a:ext uri="{FF2B5EF4-FFF2-40B4-BE49-F238E27FC236}">
                <a16:creationId xmlns:a16="http://schemas.microsoft.com/office/drawing/2014/main" id="{179101C1-21AA-4CB8-B841-AA4EB5A9BEAB}"/>
              </a:ext>
            </a:extLst>
          </p:cNvPr>
          <p:cNvSpPr/>
          <p:nvPr/>
        </p:nvSpPr>
        <p:spPr>
          <a:xfrm>
            <a:off x="793696" y="1250448"/>
            <a:ext cx="10169960" cy="176707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just">
              <a:lnSpc>
                <a:spcPct val="150000"/>
              </a:lnSpc>
            </a:pPr>
            <a:r>
              <a:rPr lang="ca-ES" sz="2300" dirty="0"/>
              <a:t>La temporada passada un abonament de futbol es podia adquirir per 900 €. Si aquesta temporada costa 1.100 €, quina va ser la variació percentual del preu de l’abonament en relació amb la temporada passada?</a:t>
            </a:r>
            <a:endParaRPr lang="es-ES" sz="2300" dirty="0"/>
          </a:p>
        </p:txBody>
      </p:sp>
      <p:sp>
        <p:nvSpPr>
          <p:cNvPr id="9" name="Rectángulo: esquinas redondeadas 8">
            <a:extLst>
              <a:ext uri="{FF2B5EF4-FFF2-40B4-BE49-F238E27FC236}">
                <a16:creationId xmlns:a16="http://schemas.microsoft.com/office/drawing/2014/main" id="{A46A0270-D891-47E7-8701-69EB4D1FE2A7}"/>
              </a:ext>
            </a:extLst>
          </p:cNvPr>
          <p:cNvSpPr/>
          <p:nvPr/>
        </p:nvSpPr>
        <p:spPr>
          <a:xfrm>
            <a:off x="793696" y="3724462"/>
            <a:ext cx="6731816" cy="2526023"/>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just">
              <a:lnSpc>
                <a:spcPct val="150000"/>
              </a:lnSpc>
            </a:pPr>
            <a:endParaRPr lang="es-ES" sz="2300" dirty="0"/>
          </a:p>
        </p:txBody>
      </p:sp>
      <mc:AlternateContent xmlns:mc="http://schemas.openxmlformats.org/markup-compatibility/2006" xmlns:a14="http://schemas.microsoft.com/office/drawing/2010/main">
        <mc:Choice Requires="a14">
          <p:sp>
            <p:nvSpPr>
              <p:cNvPr id="6" name="CuadroTexto 5">
                <a:extLst>
                  <a:ext uri="{FF2B5EF4-FFF2-40B4-BE49-F238E27FC236}">
                    <a16:creationId xmlns:a16="http://schemas.microsoft.com/office/drawing/2014/main" id="{BB45B6A0-3ED2-4A70-B038-11DD5CBD64D2}"/>
                  </a:ext>
                </a:extLst>
              </p:cNvPr>
              <p:cNvSpPr txBox="1"/>
              <p:nvPr/>
            </p:nvSpPr>
            <p:spPr>
              <a:xfrm>
                <a:off x="1228344" y="3919805"/>
                <a:ext cx="3148811" cy="540084"/>
              </a:xfrm>
              <a:prstGeom prst="rect">
                <a:avLst/>
              </a:prstGeom>
              <a:noFill/>
            </p:spPr>
            <p:txBody>
              <a:bodyPr wrap="none" lIns="0" tIns="0" rIns="0" bIns="0" rtlCol="0">
                <a:spAutoFit/>
              </a:bodyPr>
              <a:lstStyle/>
              <a:p>
                <a14:m>
                  <m:oMath xmlns:m="http://schemas.openxmlformats.org/officeDocument/2006/math">
                    <m:sSub>
                      <m:sSubPr>
                        <m:ctrlPr>
                          <a:rPr lang="es-ES" sz="2400" i="1" smtClean="0">
                            <a:latin typeface="Cambria Math" panose="02040503050406030204" pitchFamily="18" charset="0"/>
                          </a:rPr>
                        </m:ctrlPr>
                      </m:sSubPr>
                      <m:e>
                        <m:r>
                          <a:rPr lang="es-ES" sz="2400" b="0" i="1" smtClean="0">
                            <a:latin typeface="Cambria Math" panose="02040503050406030204" pitchFamily="18" charset="0"/>
                          </a:rPr>
                          <m:t>𝑥</m:t>
                        </m:r>
                      </m:e>
                      <m:sub>
                        <m:r>
                          <a:rPr lang="es-ES" sz="2400" b="0" i="1" smtClean="0">
                            <a:latin typeface="Cambria Math" panose="02040503050406030204" pitchFamily="18" charset="0"/>
                          </a:rPr>
                          <m:t>01 −02</m:t>
                        </m:r>
                      </m:sub>
                    </m:sSub>
                    <m:r>
                      <a:rPr lang="es-ES" sz="2400" b="0" i="1" smtClean="0">
                        <a:latin typeface="Cambria Math" panose="02040503050406030204" pitchFamily="18" charset="0"/>
                      </a:rPr>
                      <m:t>= </m:t>
                    </m:r>
                    <m:f>
                      <m:fPr>
                        <m:ctrlPr>
                          <a:rPr lang="es-ES" sz="2400" i="1" smtClean="0">
                            <a:latin typeface="Cambria Math" panose="02040503050406030204" pitchFamily="18" charset="0"/>
                          </a:rPr>
                        </m:ctrlPr>
                      </m:fPr>
                      <m:num>
                        <m:sSub>
                          <m:sSubPr>
                            <m:ctrlPr>
                              <a:rPr lang="es-ES" sz="2400" i="1" smtClean="0">
                                <a:latin typeface="Cambria Math" panose="02040503050406030204" pitchFamily="18" charset="0"/>
                              </a:rPr>
                            </m:ctrlPr>
                          </m:sSubPr>
                          <m:e>
                            <m:r>
                              <a:rPr lang="es-ES" sz="2400" b="0" i="1" smtClean="0">
                                <a:latin typeface="Cambria Math" panose="02040503050406030204" pitchFamily="18" charset="0"/>
                              </a:rPr>
                              <m:t>𝑥</m:t>
                            </m:r>
                          </m:e>
                          <m:sub>
                            <m:r>
                              <a:rPr lang="es-ES" sz="2400" b="0" i="1" smtClean="0">
                                <a:latin typeface="Cambria Math" panose="02040503050406030204" pitchFamily="18" charset="0"/>
                              </a:rPr>
                              <m:t>02</m:t>
                            </m:r>
                          </m:sub>
                        </m:sSub>
                        <m:r>
                          <a:rPr lang="es-ES" sz="2400" b="0" i="1" smtClean="0">
                            <a:latin typeface="Cambria Math" panose="02040503050406030204" pitchFamily="18" charset="0"/>
                          </a:rPr>
                          <m:t> − </m:t>
                        </m:r>
                        <m:sSub>
                          <m:sSubPr>
                            <m:ctrlPr>
                              <a:rPr lang="es-ES" sz="2400" b="0" i="1" smtClean="0">
                                <a:latin typeface="Cambria Math" panose="02040503050406030204" pitchFamily="18" charset="0"/>
                              </a:rPr>
                            </m:ctrlPr>
                          </m:sSubPr>
                          <m:e>
                            <m:r>
                              <a:rPr lang="es-ES" sz="2400" b="0" i="1" smtClean="0">
                                <a:latin typeface="Cambria Math" panose="02040503050406030204" pitchFamily="18" charset="0"/>
                              </a:rPr>
                              <m:t>𝑥</m:t>
                            </m:r>
                          </m:e>
                          <m:sub>
                            <m:r>
                              <a:rPr lang="es-ES" sz="2400" b="0" i="1" smtClean="0">
                                <a:latin typeface="Cambria Math" panose="02040503050406030204" pitchFamily="18" charset="0"/>
                              </a:rPr>
                              <m:t>01</m:t>
                            </m:r>
                          </m:sub>
                        </m:sSub>
                      </m:num>
                      <m:den>
                        <m:sSub>
                          <m:sSubPr>
                            <m:ctrlPr>
                              <a:rPr lang="es-ES" sz="2400" i="1" smtClean="0">
                                <a:latin typeface="Cambria Math" panose="02040503050406030204" pitchFamily="18" charset="0"/>
                              </a:rPr>
                            </m:ctrlPr>
                          </m:sSubPr>
                          <m:e>
                            <m:r>
                              <a:rPr lang="es-ES" sz="2400" b="0" i="1" smtClean="0">
                                <a:latin typeface="Cambria Math" panose="02040503050406030204" pitchFamily="18" charset="0"/>
                              </a:rPr>
                              <m:t>𝑥</m:t>
                            </m:r>
                          </m:e>
                          <m:sub>
                            <m:r>
                              <a:rPr lang="es-ES" sz="2400" b="0" i="1" smtClean="0">
                                <a:latin typeface="Cambria Math" panose="02040503050406030204" pitchFamily="18" charset="0"/>
                              </a:rPr>
                              <m:t>01</m:t>
                            </m:r>
                          </m:sub>
                        </m:sSub>
                      </m:den>
                    </m:f>
                  </m:oMath>
                </a14:m>
                <a:r>
                  <a:rPr lang="es-ES" sz="3200" dirty="0"/>
                  <a:t>  </a:t>
                </a:r>
                <a:r>
                  <a:rPr lang="es-ES" sz="2400" dirty="0"/>
                  <a:t>x100</a:t>
                </a:r>
                <a:endParaRPr lang="es-ES" dirty="0"/>
              </a:p>
            </p:txBody>
          </p:sp>
        </mc:Choice>
        <mc:Fallback xmlns="">
          <p:sp>
            <p:nvSpPr>
              <p:cNvPr id="6" name="CuadroTexto 5">
                <a:extLst>
                  <a:ext uri="{FF2B5EF4-FFF2-40B4-BE49-F238E27FC236}">
                    <a16:creationId xmlns:a16="http://schemas.microsoft.com/office/drawing/2014/main" id="{BB45B6A0-3ED2-4A70-B038-11DD5CBD64D2}"/>
                  </a:ext>
                </a:extLst>
              </p:cNvPr>
              <p:cNvSpPr txBox="1">
                <a:spLocks noRot="1" noChangeAspect="1" noMove="1" noResize="1" noEditPoints="1" noAdjustHandles="1" noChangeArrowheads="1" noChangeShapeType="1" noTextEdit="1"/>
              </p:cNvSpPr>
              <p:nvPr/>
            </p:nvSpPr>
            <p:spPr>
              <a:xfrm>
                <a:off x="1228344" y="3919805"/>
                <a:ext cx="3148811" cy="540084"/>
              </a:xfrm>
              <a:prstGeom prst="rect">
                <a:avLst/>
              </a:prstGeom>
              <a:blipFill>
                <a:blip r:embed="rId2"/>
                <a:stretch>
                  <a:fillRect t="-5618" r="-4845" b="-13483"/>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10" name="CuadroTexto 9">
                <a:extLst>
                  <a:ext uri="{FF2B5EF4-FFF2-40B4-BE49-F238E27FC236}">
                    <a16:creationId xmlns:a16="http://schemas.microsoft.com/office/drawing/2014/main" id="{CABD3B6A-BC88-489D-AC48-839BD2787363}"/>
                  </a:ext>
                </a:extLst>
              </p:cNvPr>
              <p:cNvSpPr txBox="1"/>
              <p:nvPr/>
            </p:nvSpPr>
            <p:spPr>
              <a:xfrm>
                <a:off x="1228343" y="4987473"/>
                <a:ext cx="5792932" cy="524631"/>
              </a:xfrm>
              <a:prstGeom prst="rect">
                <a:avLst/>
              </a:prstGeom>
              <a:noFill/>
            </p:spPr>
            <p:txBody>
              <a:bodyPr wrap="none" lIns="0" tIns="0" rIns="0" bIns="0" rtlCol="0">
                <a:spAutoFit/>
              </a:bodyPr>
              <a:lstStyle/>
              <a:p>
                <a14:m>
                  <m:oMath xmlns:m="http://schemas.openxmlformats.org/officeDocument/2006/math">
                    <m:sSub>
                      <m:sSubPr>
                        <m:ctrlPr>
                          <a:rPr lang="es-ES" sz="2400" i="1" smtClean="0">
                            <a:latin typeface="Cambria Math" panose="02040503050406030204" pitchFamily="18" charset="0"/>
                          </a:rPr>
                        </m:ctrlPr>
                      </m:sSubPr>
                      <m:e>
                        <m:r>
                          <a:rPr lang="es-ES" sz="2400" b="0" i="1" smtClean="0">
                            <a:latin typeface="Cambria Math" panose="02040503050406030204" pitchFamily="18" charset="0"/>
                          </a:rPr>
                          <m:t>𝐴𝑏𝑜𝑛𝑎𝑚𝑒𝑛𝑡</m:t>
                        </m:r>
                      </m:e>
                      <m:sub>
                        <m:r>
                          <a:rPr lang="es-ES" sz="2400" b="0" i="1" smtClean="0">
                            <a:latin typeface="Cambria Math" panose="02040503050406030204" pitchFamily="18" charset="0"/>
                          </a:rPr>
                          <m:t>01 −02</m:t>
                        </m:r>
                      </m:sub>
                    </m:sSub>
                    <m:r>
                      <a:rPr lang="es-ES" sz="2400" b="0" i="1" smtClean="0">
                        <a:latin typeface="Cambria Math" panose="02040503050406030204" pitchFamily="18" charset="0"/>
                      </a:rPr>
                      <m:t>= </m:t>
                    </m:r>
                    <m:f>
                      <m:fPr>
                        <m:ctrlPr>
                          <a:rPr lang="es-ES" sz="2400" i="1" smtClean="0">
                            <a:latin typeface="Cambria Math" panose="02040503050406030204" pitchFamily="18" charset="0"/>
                          </a:rPr>
                        </m:ctrlPr>
                      </m:fPr>
                      <m:num>
                        <m:r>
                          <a:rPr lang="es-ES" sz="2400" b="0" i="1" smtClean="0">
                            <a:latin typeface="Cambria Math" panose="02040503050406030204" pitchFamily="18" charset="0"/>
                          </a:rPr>
                          <m:t>1.100 −900</m:t>
                        </m:r>
                      </m:num>
                      <m:den>
                        <m:r>
                          <a:rPr lang="es-ES" sz="2400" b="0" i="1" smtClean="0">
                            <a:latin typeface="Cambria Math" panose="02040503050406030204" pitchFamily="18" charset="0"/>
                          </a:rPr>
                          <m:t>900</m:t>
                        </m:r>
                      </m:den>
                    </m:f>
                  </m:oMath>
                </a14:m>
                <a:r>
                  <a:rPr lang="es-ES" sz="3200" dirty="0"/>
                  <a:t>  </a:t>
                </a:r>
                <a:r>
                  <a:rPr lang="es-ES" sz="2400" dirty="0"/>
                  <a:t>x100 = 22,2%</a:t>
                </a:r>
                <a:endParaRPr lang="es-ES" dirty="0"/>
              </a:p>
            </p:txBody>
          </p:sp>
        </mc:Choice>
        <mc:Fallback xmlns="">
          <p:sp>
            <p:nvSpPr>
              <p:cNvPr id="10" name="CuadroTexto 9">
                <a:extLst>
                  <a:ext uri="{FF2B5EF4-FFF2-40B4-BE49-F238E27FC236}">
                    <a16:creationId xmlns:a16="http://schemas.microsoft.com/office/drawing/2014/main" id="{CABD3B6A-BC88-489D-AC48-839BD2787363}"/>
                  </a:ext>
                </a:extLst>
              </p:cNvPr>
              <p:cNvSpPr txBox="1">
                <a:spLocks noRot="1" noChangeAspect="1" noMove="1" noResize="1" noEditPoints="1" noAdjustHandles="1" noChangeArrowheads="1" noChangeShapeType="1" noTextEdit="1"/>
              </p:cNvSpPr>
              <p:nvPr/>
            </p:nvSpPr>
            <p:spPr>
              <a:xfrm>
                <a:off x="1228343" y="4987473"/>
                <a:ext cx="5792932" cy="524631"/>
              </a:xfrm>
              <a:prstGeom prst="rect">
                <a:avLst/>
              </a:prstGeom>
              <a:blipFill>
                <a:blip r:embed="rId3"/>
                <a:stretch>
                  <a:fillRect t="-2326" r="-2103" b="-20930"/>
                </a:stretch>
              </a:blipFill>
            </p:spPr>
            <p:txBody>
              <a:bodyPr/>
              <a:lstStyle/>
              <a:p>
                <a:r>
                  <a:rPr lang="es-ES">
                    <a:noFill/>
                  </a:rPr>
                  <a:t> </a:t>
                </a:r>
              </a:p>
            </p:txBody>
          </p:sp>
        </mc:Fallback>
      </mc:AlternateContent>
      <p:sp>
        <p:nvSpPr>
          <p:cNvPr id="11" name="Elipse 10">
            <a:extLst>
              <a:ext uri="{FF2B5EF4-FFF2-40B4-BE49-F238E27FC236}">
                <a16:creationId xmlns:a16="http://schemas.microsoft.com/office/drawing/2014/main" id="{4CD0E4DC-8D49-4B09-8A9E-8A6F3A8F8BD8}"/>
              </a:ext>
            </a:extLst>
          </p:cNvPr>
          <p:cNvSpPr/>
          <p:nvPr/>
        </p:nvSpPr>
        <p:spPr>
          <a:xfrm>
            <a:off x="6096000" y="4919472"/>
            <a:ext cx="925275" cy="6880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12" name="Imagen 11">
            <a:extLst>
              <a:ext uri="{FF2B5EF4-FFF2-40B4-BE49-F238E27FC236}">
                <a16:creationId xmlns:a16="http://schemas.microsoft.com/office/drawing/2014/main" id="{4D303B85-F1D7-47B0-B940-954F15D4953A}"/>
              </a:ext>
            </a:extLst>
          </p:cNvPr>
          <p:cNvPicPr>
            <a:picLocks noChangeAspect="1"/>
          </p:cNvPicPr>
          <p:nvPr/>
        </p:nvPicPr>
        <p:blipFill>
          <a:blip r:embed="rId4"/>
          <a:stretch>
            <a:fillRect/>
          </a:stretch>
        </p:blipFill>
        <p:spPr>
          <a:xfrm>
            <a:off x="8239709" y="3785997"/>
            <a:ext cx="3158595" cy="2266950"/>
          </a:xfrm>
          <a:prstGeom prst="rect">
            <a:avLst/>
          </a:prstGeom>
        </p:spPr>
      </p:pic>
    </p:spTree>
    <p:extLst>
      <p:ext uri="{BB962C8B-B14F-4D97-AF65-F5344CB8AC3E}">
        <p14:creationId xmlns:p14="http://schemas.microsoft.com/office/powerpoint/2010/main" val="1646059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75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75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75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6" grpId="0"/>
      <p:bldP spid="10" grpId="0"/>
      <p:bldP spid="1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ángulo: esquinas redondeadas 7">
            <a:extLst>
              <a:ext uri="{FF2B5EF4-FFF2-40B4-BE49-F238E27FC236}">
                <a16:creationId xmlns:a16="http://schemas.microsoft.com/office/drawing/2014/main" id="{EA9CE98A-3FF7-4A2F-AB96-F5538A4D2358}"/>
              </a:ext>
            </a:extLst>
          </p:cNvPr>
          <p:cNvSpPr/>
          <p:nvPr/>
        </p:nvSpPr>
        <p:spPr>
          <a:xfrm>
            <a:off x="1770749" y="3966750"/>
            <a:ext cx="8640960" cy="241457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342900" indent="-342900" algn="just">
              <a:lnSpc>
                <a:spcPct val="150000"/>
              </a:lnSpc>
              <a:buFont typeface="Arial" panose="020B0604020202020204" pitchFamily="34" charset="0"/>
              <a:buChar char="•"/>
            </a:pPr>
            <a:r>
              <a:rPr lang="ca-ES" sz="2300" dirty="0"/>
              <a:t>Només té en compte les activitats declarades oficialment</a:t>
            </a:r>
          </a:p>
          <a:p>
            <a:pPr marL="342900" indent="-342900" algn="just">
              <a:lnSpc>
                <a:spcPct val="150000"/>
              </a:lnSpc>
              <a:buFont typeface="Arial" panose="020B0604020202020204" pitchFamily="34" charset="0"/>
              <a:buChar char="•"/>
            </a:pPr>
            <a:r>
              <a:rPr lang="ca-ES" sz="2300" dirty="0"/>
              <a:t>Fa referència únicament al valor dels béns finals</a:t>
            </a:r>
          </a:p>
          <a:p>
            <a:pPr marL="342900" indent="-342900" algn="just">
              <a:lnSpc>
                <a:spcPct val="150000"/>
              </a:lnSpc>
              <a:buFont typeface="Arial" panose="020B0604020202020204" pitchFamily="34" charset="0"/>
              <a:buChar char="•"/>
            </a:pPr>
            <a:r>
              <a:rPr lang="ca-ES" sz="2300" dirty="0"/>
              <a:t>Mesura els valors de la producció dins les fronteres d’un país</a:t>
            </a:r>
          </a:p>
          <a:p>
            <a:pPr marL="342900" indent="-342900" algn="just">
              <a:lnSpc>
                <a:spcPct val="150000"/>
              </a:lnSpc>
              <a:buFont typeface="Arial" panose="020B0604020202020204" pitchFamily="34" charset="0"/>
              <a:buChar char="•"/>
            </a:pPr>
            <a:r>
              <a:rPr lang="ca-ES" sz="2300" dirty="0"/>
              <a:t>Fa referència a la producció en un temps determinat</a:t>
            </a:r>
          </a:p>
        </p:txBody>
      </p:sp>
      <p:sp>
        <p:nvSpPr>
          <p:cNvPr id="2" name="Rectángulo 1">
            <a:extLst>
              <a:ext uri="{FF2B5EF4-FFF2-40B4-BE49-F238E27FC236}">
                <a16:creationId xmlns:a16="http://schemas.microsoft.com/office/drawing/2014/main" id="{F40EF810-8338-4B5D-BC12-1EEBA75A119A}"/>
              </a:ext>
            </a:extLst>
          </p:cNvPr>
          <p:cNvSpPr/>
          <p:nvPr/>
        </p:nvSpPr>
        <p:spPr>
          <a:xfrm>
            <a:off x="0" y="2677"/>
            <a:ext cx="12192000" cy="837544"/>
          </a:xfrm>
          <a:prstGeom prst="rect">
            <a:avLst/>
          </a:prstGeom>
          <a:solidFill>
            <a:schemeClr val="accent3">
              <a:lumMod val="60000"/>
              <a:lumOff val="40000"/>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3668" rtl="0" eaLnBrk="1" fontAlgn="auto" latinLnBrk="0" hangingPunct="1">
              <a:lnSpc>
                <a:spcPct val="100000"/>
              </a:lnSpc>
              <a:spcBef>
                <a:spcPts val="0"/>
              </a:spcBef>
              <a:spcAft>
                <a:spcPts val="0"/>
              </a:spcAft>
              <a:buClrTx/>
              <a:buSzTx/>
              <a:buFontTx/>
              <a:buNone/>
              <a:tabLst/>
              <a:defRPr/>
            </a:pPr>
            <a:r>
              <a:rPr kumimoji="0" lang="es-ES" sz="2498" b="1" i="0" u="none" strike="noStrike" kern="1200" cap="none" spc="0" normalizeH="0" baseline="0" noProof="0" dirty="0">
                <a:ln>
                  <a:noFill/>
                </a:ln>
                <a:solidFill>
                  <a:srgbClr val="002060"/>
                </a:solidFill>
                <a:effectLst/>
                <a:uLnTx/>
                <a:uFillTx/>
                <a:latin typeface="Berlin Sans FB Demi" panose="020E0802020502020306" pitchFamily="34" charset="0"/>
                <a:ea typeface="+mn-ea"/>
                <a:cs typeface="+mn-cs"/>
              </a:rPr>
              <a:t>	PRODUCCIÓ: EL PIB</a:t>
            </a:r>
          </a:p>
        </p:txBody>
      </p:sp>
      <p:sp>
        <p:nvSpPr>
          <p:cNvPr id="4" name="Rectángulo: esquinas redondeadas 3">
            <a:extLst>
              <a:ext uri="{FF2B5EF4-FFF2-40B4-BE49-F238E27FC236}">
                <a16:creationId xmlns:a16="http://schemas.microsoft.com/office/drawing/2014/main" id="{A9B36494-2111-4C3A-9D11-8BE347F74F3B}"/>
              </a:ext>
            </a:extLst>
          </p:cNvPr>
          <p:cNvSpPr/>
          <p:nvPr/>
        </p:nvSpPr>
        <p:spPr>
          <a:xfrm>
            <a:off x="839416" y="1624178"/>
            <a:ext cx="10441160" cy="1372773"/>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just">
              <a:lnSpc>
                <a:spcPct val="150000"/>
              </a:lnSpc>
            </a:pPr>
            <a:r>
              <a:rPr lang="ca-ES" sz="2300" dirty="0"/>
              <a:t>El Producte Interior Brut (PIB) és el valor monetari de tots els béns i serveis finals produïts per un país en un període de temps determinat.</a:t>
            </a:r>
          </a:p>
        </p:txBody>
      </p:sp>
      <p:sp>
        <p:nvSpPr>
          <p:cNvPr id="6" name="Rectángulo: esquinas redondeadas 5">
            <a:extLst>
              <a:ext uri="{FF2B5EF4-FFF2-40B4-BE49-F238E27FC236}">
                <a16:creationId xmlns:a16="http://schemas.microsoft.com/office/drawing/2014/main" id="{1933EC2A-391B-4A24-BEF1-AE8766496E6D}"/>
              </a:ext>
            </a:extLst>
          </p:cNvPr>
          <p:cNvSpPr/>
          <p:nvPr/>
        </p:nvSpPr>
        <p:spPr>
          <a:xfrm>
            <a:off x="1055440" y="1124744"/>
            <a:ext cx="2448272" cy="720080"/>
          </a:xfrm>
          <a:prstGeom prst="roundRect">
            <a:avLst/>
          </a:prstGeom>
          <a:solidFill>
            <a:schemeClr val="accent3">
              <a:lumMod val="40000"/>
              <a:lumOff val="6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a-ES" sz="2300" b="1" dirty="0">
                <a:solidFill>
                  <a:schemeClr val="tx1"/>
                </a:solidFill>
              </a:rPr>
              <a:t>El PIB</a:t>
            </a:r>
            <a:endParaRPr lang="es-ES" sz="2300" b="1" dirty="0">
              <a:solidFill>
                <a:schemeClr val="tx1"/>
              </a:solidFill>
            </a:endParaRPr>
          </a:p>
        </p:txBody>
      </p:sp>
      <p:sp>
        <p:nvSpPr>
          <p:cNvPr id="7" name="Rectángulo: esquinas redondeadas 6">
            <a:extLst>
              <a:ext uri="{FF2B5EF4-FFF2-40B4-BE49-F238E27FC236}">
                <a16:creationId xmlns:a16="http://schemas.microsoft.com/office/drawing/2014/main" id="{01C865C9-4BD5-4FC0-BB86-78F50BBF245E}"/>
              </a:ext>
            </a:extLst>
          </p:cNvPr>
          <p:cNvSpPr/>
          <p:nvPr/>
        </p:nvSpPr>
        <p:spPr>
          <a:xfrm>
            <a:off x="4867093" y="3526825"/>
            <a:ext cx="2448272" cy="576064"/>
          </a:xfrm>
          <a:prstGeom prst="roundRect">
            <a:avLst/>
          </a:prstGeom>
          <a:solidFill>
            <a:schemeClr val="accent3">
              <a:lumMod val="40000"/>
              <a:lumOff val="6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a-ES" sz="2300" b="1" dirty="0">
                <a:solidFill>
                  <a:schemeClr val="tx1"/>
                </a:solidFill>
              </a:rPr>
              <a:t>Característiques</a:t>
            </a:r>
            <a:endParaRPr lang="es-ES" sz="2300" b="1" dirty="0">
              <a:solidFill>
                <a:schemeClr val="tx1"/>
              </a:solidFill>
            </a:endParaRPr>
          </a:p>
        </p:txBody>
      </p:sp>
    </p:spTree>
    <p:extLst>
      <p:ext uri="{BB962C8B-B14F-4D97-AF65-F5344CB8AC3E}">
        <p14:creationId xmlns:p14="http://schemas.microsoft.com/office/powerpoint/2010/main" val="3662284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F40EF810-8338-4B5D-BC12-1EEBA75A119A}"/>
              </a:ext>
            </a:extLst>
          </p:cNvPr>
          <p:cNvSpPr/>
          <p:nvPr/>
        </p:nvSpPr>
        <p:spPr>
          <a:xfrm>
            <a:off x="0" y="2677"/>
            <a:ext cx="12192000" cy="837544"/>
          </a:xfrm>
          <a:prstGeom prst="rect">
            <a:avLst/>
          </a:prstGeom>
          <a:solidFill>
            <a:schemeClr val="accent3">
              <a:lumMod val="60000"/>
              <a:lumOff val="40000"/>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3668" rtl="0" eaLnBrk="1" fontAlgn="auto" latinLnBrk="0" hangingPunct="1">
              <a:lnSpc>
                <a:spcPct val="100000"/>
              </a:lnSpc>
              <a:spcBef>
                <a:spcPts val="0"/>
              </a:spcBef>
              <a:spcAft>
                <a:spcPts val="0"/>
              </a:spcAft>
              <a:buClrTx/>
              <a:buSzTx/>
              <a:buFontTx/>
              <a:buNone/>
              <a:tabLst/>
              <a:defRPr/>
            </a:pPr>
            <a:r>
              <a:rPr kumimoji="0" lang="es-ES" sz="2498" b="1" i="0" u="none" strike="noStrike" kern="1200" cap="none" spc="0" normalizeH="0" baseline="0" noProof="0" dirty="0">
                <a:ln>
                  <a:noFill/>
                </a:ln>
                <a:solidFill>
                  <a:srgbClr val="002060"/>
                </a:solidFill>
                <a:effectLst/>
                <a:uLnTx/>
                <a:uFillTx/>
                <a:latin typeface="Berlin Sans FB Demi" panose="020E0802020502020306" pitchFamily="34" charset="0"/>
                <a:ea typeface="+mn-ea"/>
                <a:cs typeface="+mn-cs"/>
              </a:rPr>
              <a:t>	PRODUCCIÓ: EL PIB</a:t>
            </a:r>
          </a:p>
        </p:txBody>
      </p:sp>
      <p:sp>
        <p:nvSpPr>
          <p:cNvPr id="3" name="Rectángulo: esquinas redondeadas 2">
            <a:extLst>
              <a:ext uri="{FF2B5EF4-FFF2-40B4-BE49-F238E27FC236}">
                <a16:creationId xmlns:a16="http://schemas.microsoft.com/office/drawing/2014/main" id="{8771BB47-0DDA-48F2-BB6F-B070BCCBE98E}"/>
              </a:ext>
            </a:extLst>
          </p:cNvPr>
          <p:cNvSpPr/>
          <p:nvPr/>
        </p:nvSpPr>
        <p:spPr>
          <a:xfrm>
            <a:off x="695400" y="1412776"/>
            <a:ext cx="4176464" cy="576064"/>
          </a:xfrm>
          <a:prstGeom prst="roundRect">
            <a:avLst/>
          </a:prstGeom>
          <a:solidFill>
            <a:schemeClr val="accent3">
              <a:lumMod val="40000"/>
              <a:lumOff val="6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a-ES" sz="2300" b="1" dirty="0">
                <a:solidFill>
                  <a:schemeClr val="tx1"/>
                </a:solidFill>
              </a:rPr>
              <a:t>Mètodes per calcular el PIB</a:t>
            </a:r>
            <a:endParaRPr lang="es-ES" sz="2300" b="1" dirty="0">
              <a:solidFill>
                <a:schemeClr val="tx1"/>
              </a:solidFill>
            </a:endParaRPr>
          </a:p>
        </p:txBody>
      </p:sp>
      <p:sp>
        <p:nvSpPr>
          <p:cNvPr id="4" name="Rectángulo: esquinas redondeadas 3">
            <a:extLst>
              <a:ext uri="{FF2B5EF4-FFF2-40B4-BE49-F238E27FC236}">
                <a16:creationId xmlns:a16="http://schemas.microsoft.com/office/drawing/2014/main" id="{3390AC6C-A43A-4819-8C19-47D8CA4D67EA}"/>
              </a:ext>
            </a:extLst>
          </p:cNvPr>
          <p:cNvSpPr/>
          <p:nvPr/>
        </p:nvSpPr>
        <p:spPr>
          <a:xfrm>
            <a:off x="695400" y="2276872"/>
            <a:ext cx="6120680" cy="57606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342900" indent="-342900" algn="just">
              <a:buFont typeface="Arial" panose="020B0604020202020204" pitchFamily="34" charset="0"/>
              <a:buChar char="•"/>
            </a:pPr>
            <a:r>
              <a:rPr lang="ca-ES" sz="2300" dirty="0"/>
              <a:t>Mètode de la despesa en béns i serveis finals</a:t>
            </a:r>
          </a:p>
        </p:txBody>
      </p:sp>
      <p:sp>
        <p:nvSpPr>
          <p:cNvPr id="5" name="Rectángulo: esquinas redondeadas 4">
            <a:extLst>
              <a:ext uri="{FF2B5EF4-FFF2-40B4-BE49-F238E27FC236}">
                <a16:creationId xmlns:a16="http://schemas.microsoft.com/office/drawing/2014/main" id="{87735632-6283-4D93-9327-64B1477F55E3}"/>
              </a:ext>
            </a:extLst>
          </p:cNvPr>
          <p:cNvSpPr/>
          <p:nvPr/>
        </p:nvSpPr>
        <p:spPr>
          <a:xfrm>
            <a:off x="687383" y="3140969"/>
            <a:ext cx="6120680" cy="57606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342900" indent="-342900" algn="just">
              <a:buFont typeface="Arial" panose="020B0604020202020204" pitchFamily="34" charset="0"/>
              <a:buChar char="•"/>
            </a:pPr>
            <a:r>
              <a:rPr lang="ca-ES" sz="2300" dirty="0"/>
              <a:t>Mètode del valor afegit</a:t>
            </a:r>
          </a:p>
        </p:txBody>
      </p:sp>
      <p:sp>
        <p:nvSpPr>
          <p:cNvPr id="6" name="Rectángulo: esquinas redondeadas 5">
            <a:extLst>
              <a:ext uri="{FF2B5EF4-FFF2-40B4-BE49-F238E27FC236}">
                <a16:creationId xmlns:a16="http://schemas.microsoft.com/office/drawing/2014/main" id="{E617F1F0-90F7-4774-AEA4-55D22CE53FC5}"/>
              </a:ext>
            </a:extLst>
          </p:cNvPr>
          <p:cNvSpPr/>
          <p:nvPr/>
        </p:nvSpPr>
        <p:spPr>
          <a:xfrm>
            <a:off x="695400" y="4001555"/>
            <a:ext cx="6120680" cy="57606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342900" indent="-342900" algn="just">
              <a:buFont typeface="Arial" panose="020B0604020202020204" pitchFamily="34" charset="0"/>
              <a:buChar char="•"/>
            </a:pPr>
            <a:r>
              <a:rPr lang="ca-ES" sz="2300" dirty="0"/>
              <a:t>Mètode dels ingressos o les rendes</a:t>
            </a:r>
          </a:p>
        </p:txBody>
      </p:sp>
      <p:pic>
        <p:nvPicPr>
          <p:cNvPr id="1026" name="Picture 2" descr="Resultat d'imatges per a &quot;PIB&quot;">
            <a:extLst>
              <a:ext uri="{FF2B5EF4-FFF2-40B4-BE49-F238E27FC236}">
                <a16:creationId xmlns:a16="http://schemas.microsoft.com/office/drawing/2014/main" id="{A45F0BE8-510D-4132-9A59-957AA82940C8}"/>
              </a:ext>
            </a:extLst>
          </p:cNvPr>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ackgroundRemoval t="0" b="100000" l="17000" r="79250"/>
                    </a14:imgEffect>
                  </a14:imgLayer>
                </a14:imgProps>
              </a:ext>
              <a:ext uri="{28A0092B-C50C-407E-A947-70E740481C1C}">
                <a14:useLocalDpi xmlns:a14="http://schemas.microsoft.com/office/drawing/2010/main" val="0"/>
              </a:ext>
            </a:extLst>
          </a:blip>
          <a:srcRect l="14261" r="18109"/>
          <a:stretch/>
        </p:blipFill>
        <p:spPr bwMode="auto">
          <a:xfrm>
            <a:off x="7680176" y="2996952"/>
            <a:ext cx="3960441" cy="35833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1895239"/>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556</TotalTime>
  <Words>1235</Words>
  <Application>Microsoft Office PowerPoint</Application>
  <PresentationFormat>Panorámica</PresentationFormat>
  <Paragraphs>211</Paragraphs>
  <Slides>37</Slides>
  <Notes>1</Notes>
  <HiddenSlides>0</HiddenSlides>
  <MMClips>1</MMClips>
  <ScaleCrop>false</ScaleCrop>
  <HeadingPairs>
    <vt:vector size="6" baseType="variant">
      <vt:variant>
        <vt:lpstr>Fuentes usadas</vt:lpstr>
      </vt:variant>
      <vt:variant>
        <vt:i4>5</vt:i4>
      </vt:variant>
      <vt:variant>
        <vt:lpstr>Tema</vt:lpstr>
      </vt:variant>
      <vt:variant>
        <vt:i4>1</vt:i4>
      </vt:variant>
      <vt:variant>
        <vt:lpstr>Títulos de diapositiva</vt:lpstr>
      </vt:variant>
      <vt:variant>
        <vt:i4>37</vt:i4>
      </vt:variant>
    </vt:vector>
  </HeadingPairs>
  <TitlesOfParts>
    <vt:vector size="43" baseType="lpstr">
      <vt:lpstr>Arial</vt:lpstr>
      <vt:lpstr>Berlin Sans FB Demi</vt:lpstr>
      <vt:lpstr>Calibri</vt:lpstr>
      <vt:lpstr>Calibri Light</vt:lpstr>
      <vt:lpstr>Cambria Math</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between</dc:creator>
  <cp:lastModifiedBy>Pol Sant Hill</cp:lastModifiedBy>
  <cp:revision>23</cp:revision>
  <dcterms:modified xsi:type="dcterms:W3CDTF">2020-04-08T16:39:10Z</dcterms:modified>
</cp:coreProperties>
</file>