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9058" y="139065"/>
            <a:ext cx="440588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974" y="139065"/>
            <a:ext cx="37020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102" y="1047115"/>
            <a:ext cx="8673795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JYzKbcs7D8" TargetMode="Externa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2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kadNkXh1ME" TargetMode="Externa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5dbtxklmyc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TEMA </a:t>
            </a:r>
            <a:r>
              <a:rPr dirty="0"/>
              <a:t>4</a:t>
            </a:r>
          </a:p>
          <a:p>
            <a:pPr marR="5080" algn="ctr">
              <a:lnSpc>
                <a:spcPct val="100000"/>
              </a:lnSpc>
            </a:pPr>
            <a:r>
              <a:rPr dirty="0"/>
              <a:t>ELS </a:t>
            </a:r>
            <a:r>
              <a:rPr spc="-5" dirty="0"/>
              <a:t>REGNES</a:t>
            </a:r>
            <a:r>
              <a:rPr spc="-50" dirty="0"/>
              <a:t> </a:t>
            </a:r>
            <a:r>
              <a:rPr spc="-5" dirty="0"/>
              <a:t>CRISTIANS  PENINSULARS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1270" y="4818621"/>
            <a:ext cx="2599055" cy="13436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Salvador Vila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Esteve</a:t>
            </a:r>
            <a:endParaRPr sz="2400" dirty="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Geografia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Història</a:t>
            </a:r>
            <a:endParaRPr sz="2400" dirty="0">
              <a:latin typeface="Times New Roman"/>
              <a:cs typeface="Times New Roman"/>
            </a:endParaRPr>
          </a:p>
          <a:p>
            <a:pPr marL="1374775">
              <a:lnSpc>
                <a:spcPct val="100000"/>
              </a:lnSpc>
              <a:spcBef>
                <a:spcPts val="575"/>
              </a:spcBef>
            </a:pPr>
            <a:r>
              <a:rPr lang="es-ES" sz="2400" dirty="0">
                <a:solidFill>
                  <a:srgbClr val="FFFFFF"/>
                </a:solidFill>
                <a:latin typeface="Times New Roman"/>
                <a:cs typeface="Times New Roman"/>
              </a:rPr>
              <a:t>3r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d’ESO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765809"/>
            <a:ext cx="8425180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12470" marR="140335" indent="-570865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Els comtats catalans </a:t>
            </a:r>
            <a:r>
              <a:rPr sz="1800" spc="-5" dirty="0">
                <a:latin typeface="Times New Roman"/>
                <a:cs typeface="Times New Roman"/>
              </a:rPr>
              <a:t>també s’independitzen </a:t>
            </a:r>
            <a:r>
              <a:rPr sz="1800" dirty="0">
                <a:latin typeface="Times New Roman"/>
                <a:cs typeface="Times New Roman"/>
              </a:rPr>
              <a:t>dels francs (segle </a:t>
            </a:r>
            <a:r>
              <a:rPr sz="1800" spc="-5" dirty="0">
                <a:latin typeface="Times New Roman"/>
                <a:cs typeface="Times New Roman"/>
              </a:rPr>
              <a:t>X) </a:t>
            </a:r>
            <a:r>
              <a:rPr sz="1800" dirty="0">
                <a:latin typeface="Times New Roman"/>
                <a:cs typeface="Times New Roman"/>
              </a:rPr>
              <a:t>i el comte de Barcelona  </a:t>
            </a:r>
            <a:r>
              <a:rPr sz="1800" spc="-5" dirty="0">
                <a:latin typeface="Times New Roman"/>
                <a:cs typeface="Times New Roman"/>
              </a:rPr>
              <a:t>s’imposa </a:t>
            </a:r>
            <a:r>
              <a:rPr sz="1800" dirty="0">
                <a:latin typeface="Times New Roman"/>
                <a:cs typeface="Times New Roman"/>
              </a:rPr>
              <a:t>a la resta de comtats i </a:t>
            </a:r>
            <a:r>
              <a:rPr sz="1800" spc="-5" dirty="0">
                <a:latin typeface="Times New Roman"/>
                <a:cs typeface="Times New Roman"/>
              </a:rPr>
              <a:t>s’expandeix </a:t>
            </a:r>
            <a:r>
              <a:rPr sz="1800" dirty="0">
                <a:latin typeface="Times New Roman"/>
                <a:cs typeface="Times New Roman"/>
              </a:rPr>
              <a:t>cap al </a:t>
            </a:r>
            <a:r>
              <a:rPr sz="1800" spc="-5" dirty="0">
                <a:latin typeface="Times New Roman"/>
                <a:cs typeface="Times New Roman"/>
              </a:rPr>
              <a:t>sud </a:t>
            </a:r>
            <a:r>
              <a:rPr sz="1800" dirty="0">
                <a:latin typeface="Times New Roman"/>
                <a:cs typeface="Times New Roman"/>
              </a:rPr>
              <a:t>fins l’Ebre (segle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XI)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623" y="1365503"/>
            <a:ext cx="1935479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8528" y="3307079"/>
            <a:ext cx="3395472" cy="3550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0552" y="3499102"/>
            <a:ext cx="3023616" cy="3349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1" y="1412747"/>
            <a:ext cx="5830824" cy="4320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941" y="139065"/>
            <a:ext cx="627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Activitats </a:t>
            </a:r>
            <a:r>
              <a:rPr u="none" spc="-5" dirty="0"/>
              <a:t>punt </a:t>
            </a:r>
            <a:r>
              <a:rPr u="none" dirty="0"/>
              <a:t>1.- </a:t>
            </a:r>
            <a:r>
              <a:rPr u="none" spc="-5" dirty="0"/>
              <a:t>ELS ORÍGENS </a:t>
            </a:r>
            <a:r>
              <a:rPr u="none" dirty="0"/>
              <a:t>(segles</a:t>
            </a:r>
            <a:r>
              <a:rPr u="none" spc="-55" dirty="0"/>
              <a:t> </a:t>
            </a:r>
            <a:r>
              <a:rPr u="none" dirty="0"/>
              <a:t>VIII-X).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468" y="647827"/>
            <a:ext cx="864044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1.- A partir dels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mapes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 baix i els teus coneixements,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respon: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caràcter tenen els dos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mapes?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 quin tipus és cadascun? Quin territori representen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entre els dos?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és el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tema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dels dos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mapes?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 es situa el regne d’Astúries? Quina és la se</a:t>
            </a:r>
            <a:r>
              <a:rPr lang="es-E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capital? Quines ciutats va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ocupar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 en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quins</a:t>
            </a:r>
            <a:r>
              <a:rPr sz="16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anys?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territoris ocupa? En quin regne es transformarà i per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què?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 startAt="4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sorgeix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Castella? Quina és la se</a:t>
            </a:r>
            <a:r>
              <a:rPr lang="es-E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capital? Per què es diu Castella? Quan serà</a:t>
            </a:r>
            <a:r>
              <a:rPr sz="16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independent?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 startAt="4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Quines ciutats són saquejades per Al-Mansur? Qui era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Al-Mansur?</a:t>
            </a:r>
            <a:endParaRPr sz="1600" dirty="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 startAt="4"/>
              <a:tabLst>
                <a:tab pos="20002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territoris de la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Marca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Hispànica es van independitzar dels francs? Cap a on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s’expandiran?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 startAt="4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Quan es va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el regne de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Pamplona?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Quina ciutat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musulmana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ataquen?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 startAt="4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comtats formaran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el regne d’Aragó?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Qui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els unirà? Quines ciutats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musulmanes</a:t>
            </a:r>
            <a:r>
              <a:rPr sz="160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ataquen?</a:t>
            </a:r>
            <a:endParaRPr sz="1600" dirty="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AutoNum type="alphaLcParenR" startAt="4"/>
              <a:tabLst>
                <a:tab pos="18986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eren els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comtats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catalans? Com aniran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unint-se?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Quines ciutats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musulmanes</a:t>
            </a:r>
            <a:r>
              <a:rPr sz="1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ataquen?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" y="3477767"/>
            <a:ext cx="4610100" cy="2686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3357371"/>
            <a:ext cx="4469892" cy="331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78" y="139065"/>
            <a:ext cx="853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2.- </a:t>
            </a:r>
            <a:r>
              <a:rPr u="none" spc="-5" dirty="0"/>
              <a:t>LA CONSOLIDACIÓ DELS REGNES CRISTIANS (s.</a:t>
            </a:r>
            <a:r>
              <a:rPr u="none" spc="220" dirty="0"/>
              <a:t> </a:t>
            </a:r>
            <a:r>
              <a:rPr u="none" spc="-10" dirty="0"/>
              <a:t>XI-XIII).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78459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Els regnes de Castella i Lleó acabaran unint-se per aliances </a:t>
            </a:r>
            <a:r>
              <a:rPr sz="1800" spc="-5" dirty="0">
                <a:latin typeface="Times New Roman"/>
                <a:cs typeface="Times New Roman"/>
              </a:rPr>
              <a:t>matrimonials </a:t>
            </a:r>
            <a:r>
              <a:rPr sz="1800" dirty="0">
                <a:latin typeface="Times New Roman"/>
                <a:cs typeface="Times New Roman"/>
              </a:rPr>
              <a:t>al segle </a:t>
            </a:r>
            <a:r>
              <a:rPr sz="1800" spc="-5" dirty="0">
                <a:latin typeface="Times New Roman"/>
                <a:cs typeface="Times New Roman"/>
              </a:rPr>
              <a:t>XIII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amb</a:t>
            </a:r>
            <a:endParaRPr sz="1800">
              <a:latin typeface="Times New Roman"/>
              <a:cs typeface="Times New Roman"/>
            </a:endParaRPr>
          </a:p>
          <a:p>
            <a:pPr marL="16065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Ferran </a:t>
            </a:r>
            <a:r>
              <a:rPr sz="1800" dirty="0">
                <a:latin typeface="Times New Roman"/>
                <a:cs typeface="Times New Roman"/>
              </a:rPr>
              <a:t>III, </a:t>
            </a:r>
            <a:r>
              <a:rPr sz="1800" spc="-5" dirty="0">
                <a:latin typeface="Times New Roman"/>
                <a:cs typeface="Times New Roman"/>
              </a:rPr>
              <a:t>després </a:t>
            </a:r>
            <a:r>
              <a:rPr sz="1800" dirty="0">
                <a:latin typeface="Times New Roman"/>
                <a:cs typeface="Times New Roman"/>
              </a:rPr>
              <a:t>de diversos intents, configurant el </a:t>
            </a:r>
            <a:r>
              <a:rPr sz="1800" spc="-5" dirty="0">
                <a:latin typeface="Times New Roman"/>
                <a:cs typeface="Times New Roman"/>
              </a:rPr>
              <a:t>major </a:t>
            </a:r>
            <a:r>
              <a:rPr sz="1800" dirty="0">
                <a:latin typeface="Times New Roman"/>
                <a:cs typeface="Times New Roman"/>
              </a:rPr>
              <a:t>dels regnes peninsulars: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Castella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4991" y="1458467"/>
            <a:ext cx="5716523" cy="405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1458466"/>
            <a:ext cx="3168396" cy="534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7184" y="5013958"/>
            <a:ext cx="2360676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778" y="139065"/>
            <a:ext cx="853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2.-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 CONSOLIDACIÓ DELS REGNES CRISTIANS (s.</a:t>
            </a:r>
            <a:r>
              <a:rPr sz="24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XI-XIII).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208645" cy="310983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El regne de </a:t>
            </a:r>
            <a:r>
              <a:rPr sz="1800" spc="-5" dirty="0">
                <a:latin typeface="Times New Roman"/>
                <a:cs typeface="Times New Roman"/>
              </a:rPr>
              <a:t>Portugal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lang="es-ES" sz="180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ix en </a:t>
            </a:r>
            <a:r>
              <a:rPr sz="1800" spc="-15" dirty="0">
                <a:latin typeface="Times New Roman"/>
                <a:cs typeface="Times New Roman"/>
              </a:rPr>
              <a:t>1128, </a:t>
            </a:r>
            <a:r>
              <a:rPr sz="1800" dirty="0">
                <a:latin typeface="Times New Roman"/>
                <a:cs typeface="Times New Roman"/>
              </a:rPr>
              <a:t>independitzant-se de Lleó i expandint-se cap 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097280"/>
            <a:ext cx="3706367" cy="571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1097280"/>
            <a:ext cx="3590543" cy="522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3339" y="6335064"/>
            <a:ext cx="3444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Alfonso Enríquez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(primer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rei de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Portugal)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78" y="139065"/>
            <a:ext cx="853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2.- </a:t>
            </a:r>
            <a:r>
              <a:rPr u="none" spc="-5" dirty="0"/>
              <a:t>LA CONSOLIDACIÓ DELS REGNES CRISTIANS (s.</a:t>
            </a:r>
            <a:r>
              <a:rPr u="none" spc="220" dirty="0"/>
              <a:t> </a:t>
            </a:r>
            <a:r>
              <a:rPr u="none" spc="-10" dirty="0"/>
              <a:t>XI-XIII).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28040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El regne de </a:t>
            </a:r>
            <a:r>
              <a:rPr sz="1800" spc="-5" dirty="0">
                <a:latin typeface="Times New Roman"/>
                <a:cs typeface="Times New Roman"/>
              </a:rPr>
              <a:t>Pamplona </a:t>
            </a:r>
            <a:r>
              <a:rPr sz="1800" dirty="0">
                <a:latin typeface="Times New Roman"/>
                <a:cs typeface="Times New Roman"/>
              </a:rPr>
              <a:t>canvia el seu nom per Navarra </a:t>
            </a:r>
            <a:r>
              <a:rPr sz="1800" spc="-5" dirty="0">
                <a:latin typeface="Times New Roman"/>
                <a:cs typeface="Times New Roman"/>
              </a:rPr>
              <a:t>(segle XII), </a:t>
            </a:r>
            <a:r>
              <a:rPr sz="1800" dirty="0">
                <a:latin typeface="Times New Roman"/>
                <a:cs typeface="Times New Roman"/>
              </a:rPr>
              <a:t>queda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encaixonat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entre Castella i Aragó i </a:t>
            </a:r>
            <a:r>
              <a:rPr sz="1800" spc="-5" dirty="0">
                <a:latin typeface="Times New Roman"/>
                <a:cs typeface="Times New Roman"/>
              </a:rPr>
              <a:t>serà </a:t>
            </a:r>
            <a:r>
              <a:rPr sz="1800" dirty="0">
                <a:latin typeface="Times New Roman"/>
                <a:cs typeface="Times New Roman"/>
              </a:rPr>
              <a:t>governat per dinasties franceses entre els segles </a:t>
            </a:r>
            <a:r>
              <a:rPr sz="1800" spc="-5" dirty="0">
                <a:latin typeface="Times New Roman"/>
                <a:cs typeface="Times New Roman"/>
              </a:rPr>
              <a:t>XIII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XV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2" y="1484375"/>
            <a:ext cx="5684520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78" y="139065"/>
            <a:ext cx="853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2.- </a:t>
            </a:r>
            <a:r>
              <a:rPr u="none" spc="-5" dirty="0"/>
              <a:t>LA CONSOLIDACIÓ DELS REGNES CRISTIANS (s.</a:t>
            </a:r>
            <a:r>
              <a:rPr u="none" spc="220" dirty="0"/>
              <a:t> </a:t>
            </a:r>
            <a:r>
              <a:rPr u="none" spc="-10" dirty="0"/>
              <a:t>XI-XIII).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425180" cy="115252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8425" marR="98425" algn="ctr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Times New Roman"/>
                <a:cs typeface="Times New Roman"/>
              </a:rPr>
              <a:t>Els comtats catalans i el regne d’Aragó </a:t>
            </a:r>
            <a:r>
              <a:rPr sz="1800" spc="-5" dirty="0">
                <a:latin typeface="Times New Roman"/>
                <a:cs typeface="Times New Roman"/>
              </a:rPr>
              <a:t>s’uneixen </a:t>
            </a:r>
            <a:r>
              <a:rPr sz="1800" dirty="0">
                <a:latin typeface="Times New Roman"/>
                <a:cs typeface="Times New Roman"/>
              </a:rPr>
              <a:t>amb el </a:t>
            </a:r>
            <a:r>
              <a:rPr sz="1800" spc="-5" dirty="0">
                <a:latin typeface="Times New Roman"/>
                <a:cs typeface="Times New Roman"/>
              </a:rPr>
              <a:t>matrimoni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Peronella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d’Aragó  i </a:t>
            </a:r>
            <a:r>
              <a:rPr sz="1800" spc="-5" dirty="0">
                <a:latin typeface="Times New Roman"/>
                <a:cs typeface="Times New Roman"/>
              </a:rPr>
              <a:t>Ramon </a:t>
            </a:r>
            <a:r>
              <a:rPr sz="1800" dirty="0">
                <a:latin typeface="Times New Roman"/>
                <a:cs typeface="Times New Roman"/>
              </a:rPr>
              <a:t>Berenguer </a:t>
            </a:r>
            <a:r>
              <a:rPr sz="1800" spc="-80" dirty="0">
                <a:latin typeface="Times New Roman"/>
                <a:cs typeface="Times New Roman"/>
              </a:rPr>
              <a:t>IV, </a:t>
            </a:r>
            <a:r>
              <a:rPr sz="1800" dirty="0">
                <a:latin typeface="Times New Roman"/>
                <a:cs typeface="Times New Roman"/>
              </a:rPr>
              <a:t>donant lloc a una </a:t>
            </a:r>
            <a:r>
              <a:rPr sz="1800" spc="-5" dirty="0">
                <a:latin typeface="Times New Roman"/>
                <a:cs typeface="Times New Roman"/>
              </a:rPr>
              <a:t>Corona d’Aragó </a:t>
            </a:r>
            <a:r>
              <a:rPr sz="1800" spc="-15" dirty="0">
                <a:latin typeface="Times New Roman"/>
                <a:cs typeface="Times New Roman"/>
              </a:rPr>
              <a:t>(1137) </a:t>
            </a:r>
            <a:r>
              <a:rPr sz="1800" dirty="0">
                <a:latin typeface="Times New Roman"/>
                <a:cs typeface="Times New Roman"/>
              </a:rPr>
              <a:t>que s’expandirà pel  nord (sud de França) </a:t>
            </a:r>
            <a:r>
              <a:rPr sz="1800" spc="-5" dirty="0">
                <a:latin typeface="Times New Roman"/>
                <a:cs typeface="Times New Roman"/>
              </a:rPr>
              <a:t>fins ser </a:t>
            </a:r>
            <a:r>
              <a:rPr sz="1800" dirty="0">
                <a:latin typeface="Times New Roman"/>
                <a:cs typeface="Times New Roman"/>
              </a:rPr>
              <a:t>derrotada pels francesos a </a:t>
            </a:r>
            <a:r>
              <a:rPr sz="1800" spc="-5" dirty="0">
                <a:latin typeface="Times New Roman"/>
                <a:cs typeface="Times New Roman"/>
              </a:rPr>
              <a:t>Muret </a:t>
            </a:r>
            <a:r>
              <a:rPr sz="1800" dirty="0">
                <a:latin typeface="Times New Roman"/>
                <a:cs typeface="Times New Roman"/>
              </a:rPr>
              <a:t>i, posteriorment,  </a:t>
            </a:r>
            <a:r>
              <a:rPr sz="1800" spc="-5" dirty="0">
                <a:latin typeface="Times New Roman"/>
                <a:cs typeface="Times New Roman"/>
              </a:rPr>
              <a:t>s’expandirà </a:t>
            </a:r>
            <a:r>
              <a:rPr sz="1800" dirty="0">
                <a:latin typeface="Times New Roman"/>
                <a:cs typeface="Times New Roman"/>
              </a:rPr>
              <a:t>cap al </a:t>
            </a:r>
            <a:r>
              <a:rPr sz="1800" spc="-5" dirty="0">
                <a:latin typeface="Times New Roman"/>
                <a:cs typeface="Times New Roman"/>
              </a:rPr>
              <a:t>sud </a:t>
            </a:r>
            <a:r>
              <a:rPr sz="1800" spc="-20" dirty="0">
                <a:latin typeface="Times New Roman"/>
                <a:cs typeface="Times New Roman"/>
              </a:rPr>
              <a:t>(València) </a:t>
            </a:r>
            <a:r>
              <a:rPr sz="1800" dirty="0">
                <a:latin typeface="Times New Roman"/>
                <a:cs typeface="Times New Roman"/>
              </a:rPr>
              <a:t>i pel </a:t>
            </a:r>
            <a:r>
              <a:rPr sz="1800" spc="-5" dirty="0">
                <a:latin typeface="Times New Roman"/>
                <a:cs typeface="Times New Roman"/>
              </a:rPr>
              <a:t>Mediterrani </a:t>
            </a:r>
            <a:r>
              <a:rPr sz="1800" dirty="0">
                <a:latin typeface="Times New Roman"/>
                <a:cs typeface="Times New Roman"/>
              </a:rPr>
              <a:t>(Balears, Sardenya i </a:t>
            </a:r>
            <a:r>
              <a:rPr sz="1800" spc="-5" dirty="0">
                <a:latin typeface="Times New Roman"/>
                <a:cs typeface="Times New Roman"/>
              </a:rPr>
              <a:t>sud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d’Itàlia)</a:t>
            </a:r>
          </a:p>
        </p:txBody>
      </p:sp>
      <p:sp>
        <p:nvSpPr>
          <p:cNvPr id="4" name="object 4"/>
          <p:cNvSpPr/>
          <p:nvPr/>
        </p:nvSpPr>
        <p:spPr>
          <a:xfrm>
            <a:off x="102107" y="2709672"/>
            <a:ext cx="1237488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4171186"/>
            <a:ext cx="3436620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947" y="1879090"/>
            <a:ext cx="3810000" cy="496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263" y="1888235"/>
            <a:ext cx="3919728" cy="2240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2611" y="5012435"/>
            <a:ext cx="1894332" cy="132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263" y="139065"/>
            <a:ext cx="7178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Activitats </a:t>
            </a:r>
            <a:r>
              <a:rPr u="none" spc="-5" dirty="0"/>
              <a:t>punt </a:t>
            </a:r>
            <a:r>
              <a:rPr u="none" dirty="0"/>
              <a:t>2.- </a:t>
            </a:r>
            <a:r>
              <a:rPr u="none" spc="-5" dirty="0"/>
              <a:t>LA CONSOLIDACIÓ DELS REGNES  CRISTIANS </a:t>
            </a:r>
            <a:r>
              <a:rPr u="none" dirty="0"/>
              <a:t>(segles XI-XIII)..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999" y="895985"/>
            <a:ext cx="7855407" cy="11894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1.- Per quin mecanisme es van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 Corona de Castella (Castella i Lleó) i la Corona d’Aragó  (Aragó i els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comtats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catalans)? Explica com es va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cadascuna i cap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on es van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expandir.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2.- Què va passar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amb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Portugal i</a:t>
            </a:r>
            <a:r>
              <a:rPr sz="16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Navarra?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161" y="139065"/>
            <a:ext cx="656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3.- </a:t>
            </a:r>
            <a:r>
              <a:rPr u="none" spc="-5" dirty="0"/>
              <a:t>CONQUESTA CRISTIANA </a:t>
            </a:r>
            <a:r>
              <a:rPr u="none" dirty="0"/>
              <a:t>I</a:t>
            </a:r>
            <a:r>
              <a:rPr u="none" spc="35" dirty="0"/>
              <a:t> </a:t>
            </a:r>
            <a:r>
              <a:rPr u="none" spc="-5" dirty="0"/>
              <a:t>REPOBLAMENT.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805" y="707238"/>
            <a:ext cx="243903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Segles</a:t>
            </a:r>
            <a:r>
              <a:rPr sz="26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IX-XI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Segle</a:t>
            </a:r>
            <a:r>
              <a:rPr sz="26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XII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Segle</a:t>
            </a:r>
            <a:r>
              <a:rPr sz="26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XIII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5060" y="1629155"/>
            <a:ext cx="6675120" cy="469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082" y="139065"/>
            <a:ext cx="40309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3.1.- </a:t>
            </a:r>
            <a:r>
              <a:rPr spc="-5" dirty="0"/>
              <a:t>Segles IX-XI: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696709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Els regnes de Lleó i de Castella </a:t>
            </a:r>
            <a:r>
              <a:rPr sz="1800" spc="-5" dirty="0">
                <a:latin typeface="Times New Roman"/>
                <a:cs typeface="Times New Roman"/>
              </a:rPr>
              <a:t>s’expandeixen </a:t>
            </a:r>
            <a:r>
              <a:rPr sz="1800" dirty="0">
                <a:latin typeface="Times New Roman"/>
                <a:cs typeface="Times New Roman"/>
              </a:rPr>
              <a:t>fins a la vall del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Duero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125474"/>
            <a:ext cx="849630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latin typeface="Times New Roman"/>
                <a:cs typeface="Times New Roman"/>
              </a:rPr>
              <a:t>Pamplona, Aragó </a:t>
            </a:r>
            <a:r>
              <a:rPr sz="1800" dirty="0">
                <a:latin typeface="Times New Roman"/>
                <a:cs typeface="Times New Roman"/>
              </a:rPr>
              <a:t>i els comtats catalans ocupen territoris cap al </a:t>
            </a:r>
            <a:r>
              <a:rPr sz="1800" spc="-5" dirty="0">
                <a:latin typeface="Times New Roman"/>
                <a:cs typeface="Times New Roman"/>
              </a:rPr>
              <a:t>sud </a:t>
            </a:r>
            <a:r>
              <a:rPr sz="1800" dirty="0">
                <a:latin typeface="Times New Roman"/>
                <a:cs typeface="Times New Roman"/>
              </a:rPr>
              <a:t>, apropant-se a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l’Ebre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" y="4405883"/>
            <a:ext cx="3758184" cy="245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557527"/>
            <a:ext cx="4162044" cy="2848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9640" y="1528572"/>
            <a:ext cx="3837432" cy="2843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1203" y="4346447"/>
            <a:ext cx="3183636" cy="2511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205" y="139065"/>
            <a:ext cx="4334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3.1.- </a:t>
            </a:r>
            <a:r>
              <a:rPr spc="-5" dirty="0"/>
              <a:t>Segles IX-XI: </a:t>
            </a:r>
            <a:r>
              <a:rPr dirty="0"/>
              <a:t>el </a:t>
            </a:r>
            <a:r>
              <a:rPr spc="-5" dirty="0"/>
              <a:t>repoblament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63270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Als segles IX i X són repoblacions lliures de camperols que les terres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(pressures)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reuneixen en concejos en què prenen les decisions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col·lectives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5184775" cy="595676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A partir del </a:t>
            </a:r>
            <a:r>
              <a:rPr sz="1800" spc="-5" dirty="0">
                <a:latin typeface="Times New Roman"/>
                <a:cs typeface="Times New Roman"/>
              </a:rPr>
              <a:t>segle XI </a:t>
            </a:r>
            <a:r>
              <a:rPr sz="1800" dirty="0">
                <a:latin typeface="Times New Roman"/>
                <a:cs typeface="Times New Roman"/>
              </a:rPr>
              <a:t>els nobles </a:t>
            </a:r>
            <a:r>
              <a:rPr sz="1800" spc="-5" dirty="0">
                <a:latin typeface="Times New Roman"/>
                <a:cs typeface="Times New Roman"/>
              </a:rPr>
              <a:t>s’apoderen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d’aquestes</a:t>
            </a: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comunitats, que </a:t>
            </a:r>
            <a:r>
              <a:rPr sz="1800" dirty="0" err="1">
                <a:latin typeface="Times New Roman"/>
                <a:cs typeface="Times New Roman"/>
              </a:rPr>
              <a:t>quedaran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es-ES" sz="1800" dirty="0">
                <a:latin typeface="Times New Roman"/>
                <a:cs typeface="Times New Roman"/>
              </a:rPr>
              <a:t>sota</a:t>
            </a:r>
            <a:r>
              <a:rPr sz="1800" dirty="0">
                <a:latin typeface="Times New Roman"/>
                <a:cs typeface="Times New Roman"/>
              </a:rPr>
              <a:t> la se</a:t>
            </a:r>
            <a:r>
              <a:rPr lang="es-ES" sz="180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jurisdicció</a:t>
            </a:r>
          </a:p>
        </p:txBody>
      </p:sp>
      <p:sp>
        <p:nvSpPr>
          <p:cNvPr id="5" name="object 5"/>
          <p:cNvSpPr/>
          <p:nvPr/>
        </p:nvSpPr>
        <p:spPr>
          <a:xfrm>
            <a:off x="181355" y="2133600"/>
            <a:ext cx="8871204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3223260"/>
            <a:ext cx="8865108" cy="998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20561" y="4293870"/>
            <a:ext cx="3089275" cy="223266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90805" marR="84455" algn="just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tots </a:t>
            </a:r>
            <a:r>
              <a:rPr sz="1200" spc="-5" dirty="0">
                <a:latin typeface="Times New Roman"/>
                <a:cs typeface="Times New Roman"/>
              </a:rPr>
              <a:t>nosaltres </a:t>
            </a:r>
            <a:r>
              <a:rPr sz="1200" dirty="0">
                <a:latin typeface="Times New Roman"/>
                <a:cs typeface="Times New Roman"/>
              </a:rPr>
              <a:t>plau, </a:t>
            </a:r>
            <a:r>
              <a:rPr sz="1200" spc="-5" dirty="0">
                <a:latin typeface="Times New Roman"/>
                <a:cs typeface="Times New Roman"/>
              </a:rPr>
              <a:t>sense </a:t>
            </a:r>
            <a:r>
              <a:rPr sz="1200" dirty="0">
                <a:latin typeface="Times New Roman"/>
                <a:cs typeface="Times New Roman"/>
              </a:rPr>
              <a:t>que </a:t>
            </a:r>
            <a:r>
              <a:rPr sz="1200" spc="-5" dirty="0">
                <a:latin typeface="Times New Roman"/>
                <a:cs typeface="Times New Roman"/>
              </a:rPr>
              <a:t>ningú ens  force, </a:t>
            </a:r>
            <a:r>
              <a:rPr sz="1200" dirty="0">
                <a:latin typeface="Times New Roman"/>
                <a:cs typeface="Times New Roman"/>
              </a:rPr>
              <a:t>sinó </a:t>
            </a:r>
            <a:r>
              <a:rPr sz="1200" spc="5" dirty="0">
                <a:latin typeface="Times New Roman"/>
                <a:cs typeface="Times New Roman"/>
              </a:rPr>
              <a:t>per </a:t>
            </a:r>
            <a:r>
              <a:rPr sz="1200" dirty="0">
                <a:latin typeface="Times New Roman"/>
                <a:cs typeface="Times New Roman"/>
              </a:rPr>
              <a:t>pròpia voluntat, </a:t>
            </a:r>
            <a:r>
              <a:rPr sz="1200" spc="-5" dirty="0">
                <a:latin typeface="Times New Roman"/>
                <a:cs typeface="Times New Roman"/>
              </a:rPr>
              <a:t>fer-vos </a:t>
            </a:r>
            <a:r>
              <a:rPr sz="1200" dirty="0">
                <a:latin typeface="Times New Roman"/>
                <a:cs typeface="Times New Roman"/>
              </a:rPr>
              <a:t>carta </a:t>
            </a:r>
            <a:r>
              <a:rPr sz="1200" spc="10" dirty="0">
                <a:latin typeface="Times New Roman"/>
                <a:cs typeface="Times New Roman"/>
              </a:rPr>
              <a:t>de  </a:t>
            </a:r>
            <a:r>
              <a:rPr sz="1200" dirty="0">
                <a:latin typeface="Times New Roman"/>
                <a:cs typeface="Times New Roman"/>
              </a:rPr>
              <a:t>donació a vos, comte Ramon, i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virtut d’ella  </a:t>
            </a:r>
            <a:r>
              <a:rPr sz="1200" spc="-5" dirty="0">
                <a:latin typeface="Times New Roman"/>
                <a:cs typeface="Times New Roman"/>
              </a:rPr>
              <a:t>us donem els </a:t>
            </a:r>
            <a:r>
              <a:rPr sz="1200" dirty="0">
                <a:latin typeface="Times New Roman"/>
                <a:cs typeface="Times New Roman"/>
              </a:rPr>
              <a:t>nostres alous </a:t>
            </a:r>
            <a:r>
              <a:rPr sz="1200" spc="-5" dirty="0">
                <a:latin typeface="Times New Roman"/>
                <a:cs typeface="Times New Roman"/>
              </a:rPr>
              <a:t>en el </a:t>
            </a:r>
            <a:r>
              <a:rPr sz="1200" dirty="0">
                <a:latin typeface="Times New Roman"/>
                <a:cs typeface="Times New Roman"/>
              </a:rPr>
              <a:t>lloc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Pallars  i la vila de Bahent, terres, </a:t>
            </a:r>
            <a:r>
              <a:rPr sz="1200" spc="-5" dirty="0">
                <a:latin typeface="Times New Roman"/>
                <a:cs typeface="Times New Roman"/>
              </a:rPr>
              <a:t>vinyes, cases, </a:t>
            </a:r>
            <a:r>
              <a:rPr sz="1200" dirty="0">
                <a:latin typeface="Times New Roman"/>
                <a:cs typeface="Times New Roman"/>
              </a:rPr>
              <a:t>hortes,  </a:t>
            </a:r>
            <a:r>
              <a:rPr sz="1200" spc="-5" dirty="0">
                <a:latin typeface="Times New Roman"/>
                <a:cs typeface="Times New Roman"/>
              </a:rPr>
              <a:t>arbres, </a:t>
            </a:r>
            <a:r>
              <a:rPr sz="1200" dirty="0">
                <a:latin typeface="Times New Roman"/>
                <a:cs typeface="Times New Roman"/>
              </a:rPr>
              <a:t>molins, </a:t>
            </a:r>
            <a:r>
              <a:rPr sz="1200" spc="-5" dirty="0">
                <a:latin typeface="Times New Roman"/>
                <a:cs typeface="Times New Roman"/>
              </a:rPr>
              <a:t>aigües, canals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(...).</a:t>
            </a:r>
            <a:endParaRPr sz="1200">
              <a:latin typeface="Times New Roman"/>
              <a:cs typeface="Times New Roman"/>
            </a:endParaRPr>
          </a:p>
          <a:p>
            <a:pPr marL="90805" marR="85725" algn="just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Us donem, per </a:t>
            </a:r>
            <a:r>
              <a:rPr sz="1200" dirty="0">
                <a:latin typeface="Times New Roman"/>
                <a:cs typeface="Times New Roman"/>
              </a:rPr>
              <a:t>tant, tot </a:t>
            </a:r>
            <a:r>
              <a:rPr sz="1200" spc="-5" dirty="0">
                <a:latin typeface="Times New Roman"/>
                <a:cs typeface="Times New Roman"/>
              </a:rPr>
              <a:t>el </a:t>
            </a:r>
            <a:r>
              <a:rPr sz="1200" dirty="0">
                <a:latin typeface="Times New Roman"/>
                <a:cs typeface="Times New Roman"/>
              </a:rPr>
              <a:t>que </a:t>
            </a:r>
            <a:r>
              <a:rPr sz="1200" spc="-5" dirty="0">
                <a:latin typeface="Times New Roman"/>
                <a:cs typeface="Times New Roman"/>
              </a:rPr>
              <a:t>es </a:t>
            </a:r>
            <a:r>
              <a:rPr sz="1200" dirty="0">
                <a:latin typeface="Times New Roman"/>
                <a:cs typeface="Times New Roman"/>
              </a:rPr>
              <a:t>troba dins  </a:t>
            </a:r>
            <a:r>
              <a:rPr sz="1200" spc="-5" dirty="0">
                <a:latin typeface="Times New Roman"/>
                <a:cs typeface="Times New Roman"/>
              </a:rPr>
              <a:t>d’aquests </a:t>
            </a:r>
            <a:r>
              <a:rPr sz="1200" dirty="0">
                <a:latin typeface="Times New Roman"/>
                <a:cs typeface="Times New Roman"/>
              </a:rPr>
              <a:t>termes (...) a fi que sigueu el nostre  bon </a:t>
            </a:r>
            <a:r>
              <a:rPr sz="1200" spc="-5" dirty="0">
                <a:latin typeface="Times New Roman"/>
                <a:cs typeface="Times New Roman"/>
              </a:rPr>
              <a:t>senyor </a:t>
            </a:r>
            <a:r>
              <a:rPr sz="1200" dirty="0">
                <a:latin typeface="Times New Roman"/>
                <a:cs typeface="Times New Roman"/>
              </a:rPr>
              <a:t>i defensor contra tots </a:t>
            </a:r>
            <a:r>
              <a:rPr sz="1200" spc="-5" dirty="0">
                <a:latin typeface="Times New Roman"/>
                <a:cs typeface="Times New Roman"/>
              </a:rPr>
              <a:t>els </a:t>
            </a:r>
            <a:r>
              <a:rPr sz="1200" dirty="0">
                <a:latin typeface="Times New Roman"/>
                <a:cs typeface="Times New Roman"/>
              </a:rPr>
              <a:t>homes de  vostre </a:t>
            </a:r>
            <a:r>
              <a:rPr sz="1200" spc="-5" dirty="0">
                <a:latin typeface="Times New Roman"/>
                <a:cs typeface="Times New Roman"/>
              </a:rPr>
              <a:t>comtat.</a:t>
            </a:r>
            <a:endParaRPr sz="1200">
              <a:latin typeface="Times New Roman"/>
              <a:cs typeface="Times New Roman"/>
            </a:endParaRPr>
          </a:p>
          <a:p>
            <a:pPr marL="1522095" algn="just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Carta de </a:t>
            </a:r>
            <a:r>
              <a:rPr sz="1200" i="1" spc="-5" dirty="0">
                <a:latin typeface="Times New Roman"/>
                <a:cs typeface="Times New Roman"/>
              </a:rPr>
              <a:t>donació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(921).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72967" y="4363211"/>
            <a:ext cx="2807208" cy="2017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19" y="4332732"/>
            <a:ext cx="3008376" cy="2048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90" y="65278"/>
            <a:ext cx="80187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6945" marR="5080" indent="-221488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TEMA 4.- ELS </a:t>
            </a:r>
            <a:r>
              <a:rPr sz="4000" u="none" spc="-10" dirty="0"/>
              <a:t>REGNES </a:t>
            </a:r>
            <a:r>
              <a:rPr sz="4000" u="none" spc="-5" dirty="0"/>
              <a:t>CRISTIANS  </a:t>
            </a:r>
            <a:r>
              <a:rPr sz="4000" u="none" spc="-10" dirty="0"/>
              <a:t>PENINSULARS.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267" y="1427454"/>
            <a:ext cx="7621270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Els orígens (segles</a:t>
            </a:r>
            <a:r>
              <a:rPr sz="26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VIII-X)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 consolidació dels regnes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cristians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(segles</a:t>
            </a:r>
            <a:r>
              <a:rPr sz="26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XI-XIII)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Conquesta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cristiana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repoblament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Les corones de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Castella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 Aragó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(segles</a:t>
            </a:r>
            <a:r>
              <a:rPr sz="26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XIII-XV)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71" y="3736847"/>
            <a:ext cx="4535424" cy="276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3500628"/>
            <a:ext cx="4296156" cy="3168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061" y="139065"/>
            <a:ext cx="359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3.2.- </a:t>
            </a:r>
            <a:r>
              <a:rPr dirty="0"/>
              <a:t>Segle </a:t>
            </a:r>
            <a:r>
              <a:rPr spc="-5" dirty="0"/>
              <a:t>XII: </a:t>
            </a:r>
            <a:r>
              <a:rPr dirty="0"/>
              <a:t>la</a:t>
            </a:r>
            <a:r>
              <a:rPr spc="-75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25653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Times New Roman"/>
                <a:cs typeface="Times New Roman"/>
              </a:rPr>
              <a:t>Portugal s’independitza </a:t>
            </a:r>
            <a:r>
              <a:rPr sz="1800" dirty="0">
                <a:latin typeface="Times New Roman"/>
                <a:cs typeface="Times New Roman"/>
              </a:rPr>
              <a:t>i avança fins al </a:t>
            </a:r>
            <a:r>
              <a:rPr sz="1800" spc="-30" dirty="0">
                <a:latin typeface="Times New Roman"/>
                <a:cs typeface="Times New Roman"/>
              </a:rPr>
              <a:t>Tajo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(Lisboa)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125474"/>
            <a:ext cx="7344409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El regne de Castella, amb </a:t>
            </a:r>
            <a:r>
              <a:rPr sz="1800" spc="-5" dirty="0">
                <a:latin typeface="Times New Roman"/>
                <a:cs typeface="Times New Roman"/>
              </a:rPr>
              <a:t>Alfons VI, </a:t>
            </a:r>
            <a:r>
              <a:rPr sz="1800" dirty="0">
                <a:latin typeface="Times New Roman"/>
                <a:cs typeface="Times New Roman"/>
              </a:rPr>
              <a:t>ocupa </a:t>
            </a:r>
            <a:r>
              <a:rPr sz="1800" spc="-20" dirty="0">
                <a:latin typeface="Times New Roman"/>
                <a:cs typeface="Times New Roman"/>
              </a:rPr>
              <a:t>Toledo </a:t>
            </a:r>
            <a:r>
              <a:rPr sz="1800" dirty="0">
                <a:latin typeface="Times New Roman"/>
                <a:cs typeface="Times New Roman"/>
              </a:rPr>
              <a:t>(capital) i la vall del</a:t>
            </a:r>
            <a:r>
              <a:rPr sz="1800" spc="-27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Tajo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1" y="1527046"/>
            <a:ext cx="6257544" cy="521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8984" y="1557527"/>
            <a:ext cx="2770632" cy="511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061" y="139065"/>
            <a:ext cx="359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3.2.- </a:t>
            </a:r>
            <a:r>
              <a:rPr dirty="0"/>
              <a:t>Segle </a:t>
            </a:r>
            <a:r>
              <a:rPr spc="-5" dirty="0"/>
              <a:t>XII: </a:t>
            </a:r>
            <a:r>
              <a:rPr dirty="0"/>
              <a:t>la</a:t>
            </a:r>
            <a:r>
              <a:rPr spc="-75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19252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Times New Roman"/>
                <a:cs typeface="Times New Roman"/>
              </a:rPr>
              <a:t>Al </a:t>
            </a:r>
            <a:r>
              <a:rPr sz="1800" dirty="0">
                <a:latin typeface="Times New Roman"/>
                <a:cs typeface="Times New Roman"/>
              </a:rPr>
              <a:t>regne </a:t>
            </a:r>
            <a:r>
              <a:rPr sz="1800" spc="-5" dirty="0">
                <a:latin typeface="Times New Roman"/>
                <a:cs typeface="Times New Roman"/>
              </a:rPr>
              <a:t>d’Aragó Alfons </a:t>
            </a:r>
            <a:r>
              <a:rPr sz="1800" dirty="0">
                <a:latin typeface="Times New Roman"/>
                <a:cs typeface="Times New Roman"/>
              </a:rPr>
              <a:t>I el Bataller conquereix </a:t>
            </a:r>
            <a:r>
              <a:rPr sz="1800" spc="-5" dirty="0">
                <a:latin typeface="Times New Roman"/>
                <a:cs typeface="Times New Roman"/>
              </a:rPr>
              <a:t>Saragossa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vall de l’Ebre i continua cap al </a:t>
            </a:r>
            <a:r>
              <a:rPr sz="1800" spc="-5" dirty="0">
                <a:latin typeface="Times New Roman"/>
                <a:cs typeface="Times New Roman"/>
              </a:rPr>
              <a:t>sud, </a:t>
            </a:r>
            <a:r>
              <a:rPr sz="1800" dirty="0">
                <a:latin typeface="Times New Roman"/>
                <a:cs typeface="Times New Roman"/>
              </a:rPr>
              <a:t>conquerint </a:t>
            </a:r>
            <a:r>
              <a:rPr sz="1800" spc="-25" dirty="0">
                <a:latin typeface="Times New Roman"/>
                <a:cs typeface="Times New Roman"/>
              </a:rPr>
              <a:t>Terol </a:t>
            </a:r>
            <a:r>
              <a:rPr sz="1800" spc="-5" dirty="0">
                <a:latin typeface="Times New Roman"/>
                <a:cs typeface="Times New Roman"/>
              </a:rPr>
              <a:t>Alfons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71" y="1379218"/>
            <a:ext cx="4466844" cy="539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32" y="1379219"/>
            <a:ext cx="2951988" cy="2461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4" y="3901438"/>
            <a:ext cx="1819656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2348" y="3901438"/>
            <a:ext cx="2391155" cy="2924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061" y="139065"/>
            <a:ext cx="359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3.2.- </a:t>
            </a:r>
            <a:r>
              <a:rPr dirty="0"/>
              <a:t>Segle </a:t>
            </a:r>
            <a:r>
              <a:rPr spc="-5" dirty="0"/>
              <a:t>XII: </a:t>
            </a:r>
            <a:r>
              <a:rPr dirty="0"/>
              <a:t>la</a:t>
            </a:r>
            <a:r>
              <a:rPr spc="-75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21030"/>
            <a:ext cx="7920355" cy="36131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latin typeface="Times New Roman"/>
                <a:cs typeface="Times New Roman"/>
              </a:rPr>
              <a:t>Als </a:t>
            </a:r>
            <a:r>
              <a:rPr sz="1800" dirty="0">
                <a:latin typeface="Times New Roman"/>
                <a:cs typeface="Times New Roman"/>
              </a:rPr>
              <a:t>comtats catalans Ramon Berenguer IV ocupa Lleida, </a:t>
            </a:r>
            <a:r>
              <a:rPr sz="1800" spc="-20" dirty="0">
                <a:latin typeface="Times New Roman"/>
                <a:cs typeface="Times New Roman"/>
              </a:rPr>
              <a:t>Tortosa </a:t>
            </a:r>
            <a:r>
              <a:rPr sz="1800" dirty="0">
                <a:latin typeface="Times New Roman"/>
                <a:cs typeface="Times New Roman"/>
              </a:rPr>
              <a:t>i la vall de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l’Ebre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053846"/>
            <a:ext cx="7416165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finals del segle </a:t>
            </a:r>
            <a:r>
              <a:rPr sz="1800" spc="-5" dirty="0">
                <a:latin typeface="Times New Roman"/>
                <a:cs typeface="Times New Roman"/>
              </a:rPr>
              <a:t>XI </a:t>
            </a:r>
            <a:r>
              <a:rPr sz="1800" dirty="0">
                <a:latin typeface="Times New Roman"/>
                <a:cs typeface="Times New Roman"/>
              </a:rPr>
              <a:t>El Cid ocupa </a:t>
            </a:r>
            <a:r>
              <a:rPr sz="1800" spc="-25" dirty="0">
                <a:latin typeface="Times New Roman"/>
                <a:cs typeface="Times New Roman"/>
              </a:rPr>
              <a:t>València, </a:t>
            </a:r>
            <a:r>
              <a:rPr sz="1800" dirty="0">
                <a:latin typeface="Times New Roman"/>
                <a:cs typeface="Times New Roman"/>
              </a:rPr>
              <a:t>però la </a:t>
            </a:r>
            <a:r>
              <a:rPr sz="1800" spc="-5" dirty="0">
                <a:latin typeface="Times New Roman"/>
                <a:cs typeface="Times New Roman"/>
              </a:rPr>
              <a:t>mantindrà </a:t>
            </a:r>
            <a:r>
              <a:rPr sz="1800" dirty="0">
                <a:latin typeface="Times New Roman"/>
                <a:cs typeface="Times New Roman"/>
              </a:rPr>
              <a:t>poc de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temps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1" y="1502663"/>
            <a:ext cx="5003292" cy="3797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055" y="4652770"/>
            <a:ext cx="1324356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1461516"/>
            <a:ext cx="2438400" cy="2560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1140" y="4072126"/>
            <a:ext cx="3695700" cy="2772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8485" y="5776721"/>
            <a:ext cx="1369060" cy="576580"/>
          </a:xfrm>
          <a:custGeom>
            <a:avLst/>
            <a:gdLst/>
            <a:ahLst/>
            <a:cxnLst/>
            <a:rect l="l" t="t" r="r" b="b"/>
            <a:pathLst>
              <a:path w="1369060" h="576579">
                <a:moveTo>
                  <a:pt x="684276" y="0"/>
                </a:moveTo>
                <a:lnTo>
                  <a:pt x="618369" y="1318"/>
                </a:lnTo>
                <a:lnTo>
                  <a:pt x="554237" y="5193"/>
                </a:lnTo>
                <a:lnTo>
                  <a:pt x="492165" y="11504"/>
                </a:lnTo>
                <a:lnTo>
                  <a:pt x="432440" y="20130"/>
                </a:lnTo>
                <a:lnTo>
                  <a:pt x="375348" y="30951"/>
                </a:lnTo>
                <a:lnTo>
                  <a:pt x="321177" y="43845"/>
                </a:lnTo>
                <a:lnTo>
                  <a:pt x="270212" y="58693"/>
                </a:lnTo>
                <a:lnTo>
                  <a:pt x="222741" y="75373"/>
                </a:lnTo>
                <a:lnTo>
                  <a:pt x="179050" y="93765"/>
                </a:lnTo>
                <a:lnTo>
                  <a:pt x="139426" y="113747"/>
                </a:lnTo>
                <a:lnTo>
                  <a:pt x="104155" y="135200"/>
                </a:lnTo>
                <a:lnTo>
                  <a:pt x="73524" y="158003"/>
                </a:lnTo>
                <a:lnTo>
                  <a:pt x="27328" y="207174"/>
                </a:lnTo>
                <a:lnTo>
                  <a:pt x="3132" y="260295"/>
                </a:lnTo>
                <a:lnTo>
                  <a:pt x="0" y="288035"/>
                </a:lnTo>
                <a:lnTo>
                  <a:pt x="3132" y="315776"/>
                </a:lnTo>
                <a:lnTo>
                  <a:pt x="27328" y="368897"/>
                </a:lnTo>
                <a:lnTo>
                  <a:pt x="73524" y="418068"/>
                </a:lnTo>
                <a:lnTo>
                  <a:pt x="104155" y="440871"/>
                </a:lnTo>
                <a:lnTo>
                  <a:pt x="139426" y="462324"/>
                </a:lnTo>
                <a:lnTo>
                  <a:pt x="179050" y="482306"/>
                </a:lnTo>
                <a:lnTo>
                  <a:pt x="222741" y="500698"/>
                </a:lnTo>
                <a:lnTo>
                  <a:pt x="270212" y="517378"/>
                </a:lnTo>
                <a:lnTo>
                  <a:pt x="321177" y="532226"/>
                </a:lnTo>
                <a:lnTo>
                  <a:pt x="375348" y="545120"/>
                </a:lnTo>
                <a:lnTo>
                  <a:pt x="432440" y="555941"/>
                </a:lnTo>
                <a:lnTo>
                  <a:pt x="492165" y="564567"/>
                </a:lnTo>
                <a:lnTo>
                  <a:pt x="554237" y="570878"/>
                </a:lnTo>
                <a:lnTo>
                  <a:pt x="618369" y="574753"/>
                </a:lnTo>
                <a:lnTo>
                  <a:pt x="684276" y="576071"/>
                </a:lnTo>
                <a:lnTo>
                  <a:pt x="750182" y="574753"/>
                </a:lnTo>
                <a:lnTo>
                  <a:pt x="814314" y="570878"/>
                </a:lnTo>
                <a:lnTo>
                  <a:pt x="876386" y="564567"/>
                </a:lnTo>
                <a:lnTo>
                  <a:pt x="936111" y="555941"/>
                </a:lnTo>
                <a:lnTo>
                  <a:pt x="993203" y="545120"/>
                </a:lnTo>
                <a:lnTo>
                  <a:pt x="1047374" y="532226"/>
                </a:lnTo>
                <a:lnTo>
                  <a:pt x="1098339" y="517378"/>
                </a:lnTo>
                <a:lnTo>
                  <a:pt x="1145810" y="500698"/>
                </a:lnTo>
                <a:lnTo>
                  <a:pt x="1189501" y="482306"/>
                </a:lnTo>
                <a:lnTo>
                  <a:pt x="1229125" y="462324"/>
                </a:lnTo>
                <a:lnTo>
                  <a:pt x="1264396" y="440871"/>
                </a:lnTo>
                <a:lnTo>
                  <a:pt x="1295027" y="418068"/>
                </a:lnTo>
                <a:lnTo>
                  <a:pt x="1341223" y="368897"/>
                </a:lnTo>
                <a:lnTo>
                  <a:pt x="1365419" y="315776"/>
                </a:lnTo>
                <a:lnTo>
                  <a:pt x="1368552" y="288035"/>
                </a:lnTo>
                <a:lnTo>
                  <a:pt x="1365419" y="260295"/>
                </a:lnTo>
                <a:lnTo>
                  <a:pt x="1341223" y="207174"/>
                </a:lnTo>
                <a:lnTo>
                  <a:pt x="1295027" y="158003"/>
                </a:lnTo>
                <a:lnTo>
                  <a:pt x="1264396" y="135200"/>
                </a:lnTo>
                <a:lnTo>
                  <a:pt x="1229125" y="113747"/>
                </a:lnTo>
                <a:lnTo>
                  <a:pt x="1189501" y="93765"/>
                </a:lnTo>
                <a:lnTo>
                  <a:pt x="1145810" y="75373"/>
                </a:lnTo>
                <a:lnTo>
                  <a:pt x="1098339" y="58693"/>
                </a:lnTo>
                <a:lnTo>
                  <a:pt x="1047374" y="43845"/>
                </a:lnTo>
                <a:lnTo>
                  <a:pt x="993203" y="30951"/>
                </a:lnTo>
                <a:lnTo>
                  <a:pt x="936111" y="20130"/>
                </a:lnTo>
                <a:lnTo>
                  <a:pt x="876386" y="11504"/>
                </a:lnTo>
                <a:lnTo>
                  <a:pt x="814314" y="5193"/>
                </a:lnTo>
                <a:lnTo>
                  <a:pt x="750182" y="1318"/>
                </a:lnTo>
                <a:lnTo>
                  <a:pt x="6842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8485" y="5776721"/>
            <a:ext cx="1369060" cy="576580"/>
          </a:xfrm>
          <a:custGeom>
            <a:avLst/>
            <a:gdLst/>
            <a:ahLst/>
            <a:cxnLst/>
            <a:rect l="l" t="t" r="r" b="b"/>
            <a:pathLst>
              <a:path w="1369060" h="576579">
                <a:moveTo>
                  <a:pt x="0" y="288035"/>
                </a:moveTo>
                <a:lnTo>
                  <a:pt x="12337" y="233301"/>
                </a:lnTo>
                <a:lnTo>
                  <a:pt x="47820" y="182034"/>
                </a:lnTo>
                <a:lnTo>
                  <a:pt x="104155" y="135200"/>
                </a:lnTo>
                <a:lnTo>
                  <a:pt x="139426" y="113747"/>
                </a:lnTo>
                <a:lnTo>
                  <a:pt x="179050" y="93765"/>
                </a:lnTo>
                <a:lnTo>
                  <a:pt x="222741" y="75373"/>
                </a:lnTo>
                <a:lnTo>
                  <a:pt x="270212" y="58693"/>
                </a:lnTo>
                <a:lnTo>
                  <a:pt x="321177" y="43845"/>
                </a:lnTo>
                <a:lnTo>
                  <a:pt x="375348" y="30951"/>
                </a:lnTo>
                <a:lnTo>
                  <a:pt x="432440" y="20130"/>
                </a:lnTo>
                <a:lnTo>
                  <a:pt x="492165" y="11504"/>
                </a:lnTo>
                <a:lnTo>
                  <a:pt x="554237" y="5193"/>
                </a:lnTo>
                <a:lnTo>
                  <a:pt x="618369" y="1318"/>
                </a:lnTo>
                <a:lnTo>
                  <a:pt x="684276" y="0"/>
                </a:lnTo>
                <a:lnTo>
                  <a:pt x="750182" y="1318"/>
                </a:lnTo>
                <a:lnTo>
                  <a:pt x="814314" y="5193"/>
                </a:lnTo>
                <a:lnTo>
                  <a:pt x="876386" y="11504"/>
                </a:lnTo>
                <a:lnTo>
                  <a:pt x="936111" y="20130"/>
                </a:lnTo>
                <a:lnTo>
                  <a:pt x="993203" y="30951"/>
                </a:lnTo>
                <a:lnTo>
                  <a:pt x="1047374" y="43845"/>
                </a:lnTo>
                <a:lnTo>
                  <a:pt x="1098339" y="58693"/>
                </a:lnTo>
                <a:lnTo>
                  <a:pt x="1145810" y="75373"/>
                </a:lnTo>
                <a:lnTo>
                  <a:pt x="1189501" y="93765"/>
                </a:lnTo>
                <a:lnTo>
                  <a:pt x="1229125" y="113747"/>
                </a:lnTo>
                <a:lnTo>
                  <a:pt x="1264396" y="135200"/>
                </a:lnTo>
                <a:lnTo>
                  <a:pt x="1295027" y="158003"/>
                </a:lnTo>
                <a:lnTo>
                  <a:pt x="1341223" y="207174"/>
                </a:lnTo>
                <a:lnTo>
                  <a:pt x="1365419" y="260295"/>
                </a:lnTo>
                <a:lnTo>
                  <a:pt x="1368552" y="288035"/>
                </a:lnTo>
                <a:lnTo>
                  <a:pt x="1365419" y="315776"/>
                </a:lnTo>
                <a:lnTo>
                  <a:pt x="1341223" y="368897"/>
                </a:lnTo>
                <a:lnTo>
                  <a:pt x="1295027" y="418068"/>
                </a:lnTo>
                <a:lnTo>
                  <a:pt x="1264396" y="440871"/>
                </a:lnTo>
                <a:lnTo>
                  <a:pt x="1229125" y="462324"/>
                </a:lnTo>
                <a:lnTo>
                  <a:pt x="1189501" y="482306"/>
                </a:lnTo>
                <a:lnTo>
                  <a:pt x="1145810" y="500698"/>
                </a:lnTo>
                <a:lnTo>
                  <a:pt x="1098339" y="517378"/>
                </a:lnTo>
                <a:lnTo>
                  <a:pt x="1047374" y="532226"/>
                </a:lnTo>
                <a:lnTo>
                  <a:pt x="993203" y="545120"/>
                </a:lnTo>
                <a:lnTo>
                  <a:pt x="936111" y="555941"/>
                </a:lnTo>
                <a:lnTo>
                  <a:pt x="876386" y="564567"/>
                </a:lnTo>
                <a:lnTo>
                  <a:pt x="814314" y="570878"/>
                </a:lnTo>
                <a:lnTo>
                  <a:pt x="750182" y="574753"/>
                </a:lnTo>
                <a:lnTo>
                  <a:pt x="684276" y="576071"/>
                </a:lnTo>
                <a:lnTo>
                  <a:pt x="618369" y="574753"/>
                </a:lnTo>
                <a:lnTo>
                  <a:pt x="554237" y="570878"/>
                </a:lnTo>
                <a:lnTo>
                  <a:pt x="492165" y="564567"/>
                </a:lnTo>
                <a:lnTo>
                  <a:pt x="432440" y="555941"/>
                </a:lnTo>
                <a:lnTo>
                  <a:pt x="375348" y="545120"/>
                </a:lnTo>
                <a:lnTo>
                  <a:pt x="321177" y="532226"/>
                </a:lnTo>
                <a:lnTo>
                  <a:pt x="270212" y="517378"/>
                </a:lnTo>
                <a:lnTo>
                  <a:pt x="222741" y="500698"/>
                </a:lnTo>
                <a:lnTo>
                  <a:pt x="179050" y="482306"/>
                </a:lnTo>
                <a:lnTo>
                  <a:pt x="139426" y="462324"/>
                </a:lnTo>
                <a:lnTo>
                  <a:pt x="104155" y="440871"/>
                </a:lnTo>
                <a:lnTo>
                  <a:pt x="73524" y="418068"/>
                </a:lnTo>
                <a:lnTo>
                  <a:pt x="27328" y="368897"/>
                </a:lnTo>
                <a:lnTo>
                  <a:pt x="3132" y="315776"/>
                </a:lnTo>
                <a:lnTo>
                  <a:pt x="0" y="28803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0746" y="5865367"/>
            <a:ext cx="763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6"/>
              </a:rPr>
              <a:t>El Cid</a:t>
            </a:r>
            <a:r>
              <a:rPr sz="1200" spc="-100" dirty="0">
                <a:latin typeface="Times New Roman"/>
                <a:cs typeface="Times New Roman"/>
                <a:hlinkClick r:id="rId6"/>
              </a:rPr>
              <a:t> </a:t>
            </a:r>
            <a:r>
              <a:rPr sz="1200" dirty="0">
                <a:latin typeface="Times New Roman"/>
                <a:cs typeface="Times New Roman"/>
                <a:hlinkClick r:id="rId6"/>
              </a:rPr>
              <a:t>toma  </a:t>
            </a:r>
            <a:r>
              <a:rPr sz="1200" spc="-20" dirty="0">
                <a:latin typeface="Times New Roman"/>
                <a:cs typeface="Times New Roman"/>
                <a:hlinkClick r:id="rId6"/>
              </a:rPr>
              <a:t>Valencia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661" y="139065"/>
            <a:ext cx="3893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3.2.- </a:t>
            </a:r>
            <a:r>
              <a:rPr dirty="0"/>
              <a:t>Segle </a:t>
            </a:r>
            <a:r>
              <a:rPr spc="-5" dirty="0"/>
              <a:t>XII: </a:t>
            </a:r>
            <a:r>
              <a:rPr dirty="0"/>
              <a:t>el</a:t>
            </a:r>
            <a:r>
              <a:rPr spc="-35" dirty="0"/>
              <a:t> </a:t>
            </a:r>
            <a:r>
              <a:rPr spc="-5" dirty="0"/>
              <a:t>repoblament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913245" cy="86423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37795" marR="130810"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A les valls del </a:t>
            </a:r>
            <a:r>
              <a:rPr sz="1800" spc="-30" dirty="0">
                <a:latin typeface="Times New Roman"/>
                <a:cs typeface="Times New Roman"/>
              </a:rPr>
              <a:t>Tajo </a:t>
            </a:r>
            <a:r>
              <a:rPr sz="1800" dirty="0">
                <a:latin typeface="Times New Roman"/>
                <a:cs typeface="Times New Roman"/>
              </a:rPr>
              <a:t>i l’Ebre es fan repoblaments concejils controlats</a:t>
            </a:r>
            <a:r>
              <a:rPr sz="1800" spc="-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pels  reis i senyors que </a:t>
            </a:r>
            <a:r>
              <a:rPr sz="1800" spc="-5" dirty="0">
                <a:latin typeface="Times New Roman"/>
                <a:cs typeface="Times New Roman"/>
              </a:rPr>
              <a:t>atorguen </a:t>
            </a:r>
            <a:r>
              <a:rPr sz="1800" dirty="0">
                <a:latin typeface="Times New Roman"/>
                <a:cs typeface="Times New Roman"/>
              </a:rPr>
              <a:t>privilegis i drets (cartes de poblament) </a:t>
            </a:r>
            <a:r>
              <a:rPr sz="1800" spc="-5" dirty="0">
                <a:latin typeface="Times New Roman"/>
                <a:cs typeface="Times New Roman"/>
              </a:rPr>
              <a:t>als  </a:t>
            </a:r>
            <a:r>
              <a:rPr sz="1800" dirty="0">
                <a:latin typeface="Times New Roman"/>
                <a:cs typeface="Times New Roman"/>
              </a:rPr>
              <a:t>habitants que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traslladen a les noves i perilloses terres de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frontera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629917"/>
            <a:ext cx="849630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Times New Roman"/>
                <a:cs typeface="Times New Roman"/>
              </a:rPr>
              <a:t>Es manté </a:t>
            </a:r>
            <a:r>
              <a:rPr sz="1800" dirty="0">
                <a:latin typeface="Times New Roman"/>
                <a:cs typeface="Times New Roman"/>
              </a:rPr>
              <a:t>la població jueva i part de la </a:t>
            </a:r>
            <a:r>
              <a:rPr sz="1800" spc="-5" dirty="0">
                <a:latin typeface="Times New Roman"/>
                <a:cs typeface="Times New Roman"/>
              </a:rPr>
              <a:t>musulmana (mudèjars), </a:t>
            </a:r>
            <a:r>
              <a:rPr sz="1800" dirty="0">
                <a:latin typeface="Times New Roman"/>
                <a:cs typeface="Times New Roman"/>
              </a:rPr>
              <a:t>convivint amb els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cristians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2133600"/>
            <a:ext cx="8865235" cy="1199515"/>
          </a:xfrm>
          <a:custGeom>
            <a:avLst/>
            <a:gdLst/>
            <a:ahLst/>
            <a:cxnLst/>
            <a:rect l="l" t="t" r="r" b="b"/>
            <a:pathLst>
              <a:path w="8865235" h="1199514">
                <a:moveTo>
                  <a:pt x="0" y="1199388"/>
                </a:moveTo>
                <a:lnTo>
                  <a:pt x="8865108" y="1199388"/>
                </a:lnTo>
                <a:lnTo>
                  <a:pt x="8865108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267" y="2161794"/>
            <a:ext cx="8709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Tots </a:t>
            </a:r>
            <a:r>
              <a:rPr sz="1200" spc="-5" dirty="0">
                <a:latin typeface="Times New Roman"/>
                <a:cs typeface="Times New Roman"/>
              </a:rPr>
              <a:t>els </a:t>
            </a:r>
            <a:r>
              <a:rPr sz="1200" dirty="0">
                <a:latin typeface="Times New Roman"/>
                <a:cs typeface="Times New Roman"/>
              </a:rPr>
              <a:t>pobladors que vinguen a Calatayud queden </a:t>
            </a:r>
            <a:r>
              <a:rPr sz="1200" spc="-5" dirty="0">
                <a:latin typeface="Times New Roman"/>
                <a:cs typeface="Times New Roman"/>
              </a:rPr>
              <a:t>absolts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lliures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tots </a:t>
            </a:r>
            <a:r>
              <a:rPr sz="1200" spc="-5" dirty="0">
                <a:latin typeface="Times New Roman"/>
                <a:cs typeface="Times New Roman"/>
              </a:rPr>
              <a:t>els </a:t>
            </a:r>
            <a:r>
              <a:rPr sz="1200" dirty="0">
                <a:latin typeface="Times New Roman"/>
                <a:cs typeface="Times New Roman"/>
              </a:rPr>
              <a:t>deutes que tinguen, dels </a:t>
            </a:r>
            <a:r>
              <a:rPr sz="1200" spc="-5" dirty="0">
                <a:latin typeface="Times New Roman"/>
                <a:cs typeface="Times New Roman"/>
              </a:rPr>
              <a:t>danys </a:t>
            </a:r>
            <a:r>
              <a:rPr sz="1200" dirty="0">
                <a:latin typeface="Times New Roman"/>
                <a:cs typeface="Times New Roman"/>
              </a:rPr>
              <a:t>que pesaren sobre </a:t>
            </a:r>
            <a:r>
              <a:rPr sz="1200" spc="-5" dirty="0">
                <a:latin typeface="Times New Roman"/>
                <a:cs typeface="Times New Roman"/>
              </a:rPr>
              <a:t>ells, vinguin  del </a:t>
            </a:r>
            <a:r>
              <a:rPr sz="1200" dirty="0">
                <a:latin typeface="Times New Roman"/>
                <a:cs typeface="Times New Roman"/>
              </a:rPr>
              <a:t>rei o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qualsevol altre home; i onsevullga que tinguessin heretats o havers, els tindran tots a </a:t>
            </a:r>
            <a:r>
              <a:rPr sz="1200" spc="-5" dirty="0">
                <a:latin typeface="Times New Roman"/>
                <a:cs typeface="Times New Roman"/>
              </a:rPr>
              <a:t>resguard </a:t>
            </a:r>
            <a:r>
              <a:rPr sz="1200" dirty="0">
                <a:latin typeface="Times New Roman"/>
                <a:cs typeface="Times New Roman"/>
              </a:rPr>
              <a:t>i sense traves, lliure i franc per a  </a:t>
            </a:r>
            <a:r>
              <a:rPr sz="1200" spc="-5" dirty="0">
                <a:latin typeface="Times New Roman"/>
                <a:cs typeface="Times New Roman"/>
              </a:rPr>
              <a:t>vendre-lo, donar-lo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10" dirty="0">
                <a:latin typeface="Times New Roman"/>
                <a:cs typeface="Times New Roman"/>
              </a:rPr>
              <a:t>gravar-lo </a:t>
            </a:r>
            <a:r>
              <a:rPr sz="1200" dirty="0">
                <a:latin typeface="Times New Roman"/>
                <a:cs typeface="Times New Roman"/>
              </a:rPr>
              <a:t>a qui </a:t>
            </a:r>
            <a:r>
              <a:rPr sz="1200" spc="-5" dirty="0">
                <a:latin typeface="Times New Roman"/>
                <a:cs typeface="Times New Roman"/>
              </a:rPr>
              <a:t>ells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vullguen.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spc="-15" dirty="0">
                <a:latin typeface="Times New Roman"/>
                <a:cs typeface="Times New Roman"/>
              </a:rPr>
              <a:t>Trie </a:t>
            </a:r>
            <a:r>
              <a:rPr sz="1200" spc="-5" dirty="0">
                <a:latin typeface="Times New Roman"/>
                <a:cs typeface="Times New Roman"/>
              </a:rPr>
              <a:t>el concejo el jutge que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vullguen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estiga en el seu </a:t>
            </a:r>
            <a:r>
              <a:rPr sz="1200" spc="-10" dirty="0">
                <a:latin typeface="Times New Roman"/>
                <a:cs typeface="Times New Roman"/>
              </a:rPr>
              <a:t>càrrec </a:t>
            </a:r>
            <a:r>
              <a:rPr sz="1200" spc="-5" dirty="0">
                <a:latin typeface="Times New Roman"/>
                <a:cs typeface="Times New Roman"/>
              </a:rPr>
              <a:t>un </a:t>
            </a:r>
            <a:r>
              <a:rPr sz="1200" spc="-15" dirty="0">
                <a:latin typeface="Times New Roman"/>
                <a:cs typeface="Times New Roman"/>
              </a:rPr>
              <a:t>any; </a:t>
            </a:r>
            <a:r>
              <a:rPr sz="1200" spc="-5" dirty="0">
                <a:latin typeface="Times New Roman"/>
                <a:cs typeface="Times New Roman"/>
              </a:rPr>
              <a:t>després </a:t>
            </a:r>
            <a:r>
              <a:rPr sz="1200" spc="-10" dirty="0">
                <a:latin typeface="Times New Roman"/>
                <a:cs typeface="Times New Roman"/>
              </a:rPr>
              <a:t>faça </a:t>
            </a:r>
            <a:r>
              <a:rPr sz="1200" spc="-5" dirty="0">
                <a:latin typeface="Times New Roman"/>
                <a:cs typeface="Times New Roman"/>
              </a:rPr>
              <a:t>el concejo el que </a:t>
            </a:r>
            <a:r>
              <a:rPr sz="1200" dirty="0">
                <a:latin typeface="Times New Roman"/>
                <a:cs typeface="Times New Roman"/>
              </a:rPr>
              <a:t>li </a:t>
            </a:r>
            <a:r>
              <a:rPr sz="1200" spc="-5" dirty="0">
                <a:latin typeface="Times New Roman"/>
                <a:cs typeface="Times New Roman"/>
              </a:rPr>
              <a:t>plaga.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Cap veí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Calatayud </a:t>
            </a:r>
            <a:r>
              <a:rPr sz="1200" spc="-5" dirty="0">
                <a:latin typeface="Times New Roman"/>
                <a:cs typeface="Times New Roman"/>
              </a:rPr>
              <a:t>pague peatges en terra del rei, </a:t>
            </a:r>
            <a:r>
              <a:rPr sz="1200" dirty="0">
                <a:latin typeface="Times New Roman"/>
                <a:cs typeface="Times New Roman"/>
              </a:rPr>
              <a:t>i a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aquells </a:t>
            </a:r>
            <a:r>
              <a:rPr sz="1200" dirty="0">
                <a:latin typeface="Times New Roman"/>
                <a:cs typeface="Times New Roman"/>
              </a:rPr>
              <a:t>que </a:t>
            </a:r>
            <a:r>
              <a:rPr sz="1200" spc="-5" dirty="0">
                <a:latin typeface="Times New Roman"/>
                <a:cs typeface="Times New Roman"/>
              </a:rPr>
              <a:t>els els arranque per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força pague </a:t>
            </a:r>
            <a:r>
              <a:rPr sz="1200" dirty="0">
                <a:latin typeface="Times New Roman"/>
                <a:cs typeface="Times New Roman"/>
              </a:rPr>
              <a:t>mil </a:t>
            </a:r>
            <a:r>
              <a:rPr sz="1200" spc="-5" dirty="0">
                <a:latin typeface="Times New Roman"/>
                <a:cs typeface="Times New Roman"/>
              </a:rPr>
              <a:t>meravedissos, en tres parts.</a:t>
            </a:r>
            <a:endParaRPr sz="1200">
              <a:latin typeface="Times New Roman"/>
              <a:cs typeface="Times New Roman"/>
            </a:endParaRPr>
          </a:p>
          <a:p>
            <a:pPr marL="6715759" algn="just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Fur concedit per </a:t>
            </a:r>
            <a:r>
              <a:rPr sz="1200" i="1" dirty="0">
                <a:latin typeface="Times New Roman"/>
                <a:cs typeface="Times New Roman"/>
              </a:rPr>
              <a:t>Alfons I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(1131)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831" y="3429000"/>
            <a:ext cx="8865108" cy="140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4120" y="4581142"/>
            <a:ext cx="5064252" cy="21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la</a:t>
            </a:r>
            <a:r>
              <a:rPr spc="-110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480175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Times New Roman"/>
                <a:cs typeface="Times New Roman"/>
              </a:rPr>
              <a:t>Els reis de Castella, </a:t>
            </a:r>
            <a:r>
              <a:rPr sz="1800" spc="-5" dirty="0">
                <a:latin typeface="Times New Roman"/>
                <a:cs typeface="Times New Roman"/>
              </a:rPr>
              <a:t>Navarra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Aragó s’uneixen </a:t>
            </a:r>
            <a:r>
              <a:rPr sz="1800" dirty="0">
                <a:latin typeface="Times New Roman"/>
                <a:cs typeface="Times New Roman"/>
              </a:rPr>
              <a:t>i derroten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musulmans </a:t>
            </a:r>
            <a:r>
              <a:rPr sz="1800" dirty="0">
                <a:latin typeface="Times New Roman"/>
                <a:cs typeface="Times New Roman"/>
              </a:rPr>
              <a:t>en la definitiva batalla de Las Navas de </a:t>
            </a:r>
            <a:r>
              <a:rPr sz="1800" spc="-20" dirty="0">
                <a:latin typeface="Times New Roman"/>
                <a:cs typeface="Times New Roman"/>
              </a:rPr>
              <a:t>Tolosa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(1212)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2205227"/>
            <a:ext cx="7807452" cy="439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5167" y="1412747"/>
            <a:ext cx="3528060" cy="216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la</a:t>
            </a:r>
            <a:r>
              <a:rPr spc="-110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482346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Portugal ocupa tot el territori fins al sud del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país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125474"/>
            <a:ext cx="5328285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Castella </a:t>
            </a:r>
            <a:r>
              <a:rPr sz="1800" spc="-5" dirty="0">
                <a:latin typeface="Times New Roman"/>
                <a:cs typeface="Times New Roman"/>
              </a:rPr>
              <a:t>ocupa </a:t>
            </a:r>
            <a:r>
              <a:rPr sz="1800" dirty="0">
                <a:latin typeface="Times New Roman"/>
                <a:cs typeface="Times New Roman"/>
              </a:rPr>
              <a:t>Extremadura i la vall </a:t>
            </a:r>
            <a:r>
              <a:rPr sz="1800" spc="-5" dirty="0">
                <a:latin typeface="Times New Roman"/>
                <a:cs typeface="Times New Roman"/>
              </a:rPr>
              <a:t>del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Guadalquivir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4" y="1557526"/>
            <a:ext cx="8499348" cy="518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4311" y="662940"/>
            <a:ext cx="3599687" cy="2692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la</a:t>
            </a:r>
            <a:r>
              <a:rPr spc="-110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4680585" cy="115252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43510" marR="142875" indent="635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Times New Roman"/>
                <a:cs typeface="Times New Roman"/>
              </a:rPr>
              <a:t>Jaume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d’Aragó </a:t>
            </a:r>
            <a:r>
              <a:rPr sz="1800" dirty="0">
                <a:latin typeface="Times New Roman"/>
                <a:cs typeface="Times New Roman"/>
              </a:rPr>
              <a:t>ocupa </a:t>
            </a: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dirty="0">
                <a:latin typeface="Times New Roman"/>
                <a:cs typeface="Times New Roman"/>
              </a:rPr>
              <a:t>(1238), creant  el regne de </a:t>
            </a:r>
            <a:r>
              <a:rPr sz="1800" spc="-25" dirty="0">
                <a:latin typeface="Times New Roman"/>
                <a:cs typeface="Times New Roman"/>
              </a:rPr>
              <a:t>València, </a:t>
            </a:r>
            <a:r>
              <a:rPr sz="1800" dirty="0">
                <a:latin typeface="Times New Roman"/>
                <a:cs typeface="Times New Roman"/>
              </a:rPr>
              <a:t>al qual </a:t>
            </a:r>
            <a:r>
              <a:rPr sz="1800" spc="-5" dirty="0">
                <a:latin typeface="Times New Roman"/>
                <a:cs typeface="Times New Roman"/>
              </a:rPr>
              <a:t>atorga </a:t>
            </a:r>
            <a:r>
              <a:rPr sz="1800" dirty="0">
                <a:latin typeface="Times New Roman"/>
                <a:cs typeface="Times New Roman"/>
              </a:rPr>
              <a:t>uns furs o  lleis pròpies; a </a:t>
            </a: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de les Balears (crea el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regne  de Mallorca) i </a:t>
            </a:r>
            <a:r>
              <a:rPr sz="1800" spc="-5" dirty="0">
                <a:latin typeface="Times New Roman"/>
                <a:cs typeface="Times New Roman"/>
              </a:rPr>
              <a:t>Múrcia </a:t>
            </a:r>
            <a:r>
              <a:rPr sz="1800" dirty="0">
                <a:latin typeface="Times New Roman"/>
                <a:cs typeface="Times New Roman"/>
              </a:rPr>
              <a:t>(que la cedeix 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Castella)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4479" y="612648"/>
            <a:ext cx="3142487" cy="4098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4773167"/>
            <a:ext cx="8968740" cy="1031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5835395"/>
            <a:ext cx="8968740" cy="1022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1975" y="1874520"/>
            <a:ext cx="2287524" cy="1319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" y="2970276"/>
            <a:ext cx="4319016" cy="1770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la</a:t>
            </a:r>
            <a:r>
              <a:rPr spc="-110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41616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20" dirty="0">
                <a:latin typeface="Times New Roman"/>
                <a:cs typeface="Times New Roman"/>
              </a:rPr>
              <a:t>L’expansió </a:t>
            </a: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Corona d’Aragó </a:t>
            </a:r>
            <a:r>
              <a:rPr sz="1800" dirty="0">
                <a:latin typeface="Times New Roman"/>
                <a:cs typeface="Times New Roman"/>
              </a:rPr>
              <a:t>continuarà fins al </a:t>
            </a:r>
            <a:r>
              <a:rPr sz="1800" spc="-5" dirty="0">
                <a:latin typeface="Times New Roman"/>
                <a:cs typeface="Times New Roman"/>
              </a:rPr>
              <a:t>segle XV </a:t>
            </a:r>
            <a:r>
              <a:rPr sz="1800" dirty="0">
                <a:latin typeface="Times New Roman"/>
                <a:cs typeface="Times New Roman"/>
              </a:rPr>
              <a:t>pel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Mediterrani,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amb un </a:t>
            </a:r>
            <a:r>
              <a:rPr sz="1800" spc="-5" dirty="0">
                <a:latin typeface="Times New Roman"/>
                <a:cs typeface="Times New Roman"/>
              </a:rPr>
              <a:t>comerç </a:t>
            </a:r>
            <a:r>
              <a:rPr sz="1800" dirty="0">
                <a:latin typeface="Times New Roman"/>
                <a:cs typeface="Times New Roman"/>
              </a:rPr>
              <a:t>important: Sardenya, </a:t>
            </a:r>
            <a:r>
              <a:rPr sz="1800" spc="-5" dirty="0">
                <a:latin typeface="Times New Roman"/>
                <a:cs typeface="Times New Roman"/>
              </a:rPr>
              <a:t>Nàpols </a:t>
            </a:r>
            <a:r>
              <a:rPr sz="1800" dirty="0">
                <a:latin typeface="Times New Roman"/>
                <a:cs typeface="Times New Roman"/>
              </a:rPr>
              <a:t>i Sicília 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Neopàtria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79" y="1373122"/>
            <a:ext cx="8743188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8011" y="1373124"/>
            <a:ext cx="4296155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la</a:t>
            </a:r>
            <a:r>
              <a:rPr spc="-110" dirty="0"/>
              <a:t> </a:t>
            </a:r>
            <a:r>
              <a:rPr dirty="0"/>
              <a:t>conquesta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12787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Times New Roman"/>
                <a:cs typeface="Times New Roman"/>
              </a:rPr>
              <a:t>Sols </a:t>
            </a:r>
            <a:r>
              <a:rPr sz="1800" dirty="0">
                <a:latin typeface="Times New Roman"/>
                <a:cs typeface="Times New Roman"/>
              </a:rPr>
              <a:t>queda com a </a:t>
            </a:r>
            <a:r>
              <a:rPr sz="1800" spc="-5" dirty="0">
                <a:latin typeface="Times New Roman"/>
                <a:cs typeface="Times New Roman"/>
              </a:rPr>
              <a:t>musulmà </a:t>
            </a:r>
            <a:r>
              <a:rPr sz="1800" dirty="0">
                <a:latin typeface="Times New Roman"/>
                <a:cs typeface="Times New Roman"/>
              </a:rPr>
              <a:t>el regne de </a:t>
            </a:r>
            <a:r>
              <a:rPr sz="1800" spc="-5" dirty="0">
                <a:latin typeface="Times New Roman"/>
                <a:cs typeface="Times New Roman"/>
              </a:rPr>
              <a:t>Granada, </a:t>
            </a:r>
            <a:r>
              <a:rPr sz="1800" dirty="0">
                <a:latin typeface="Times New Roman"/>
                <a:cs typeface="Times New Roman"/>
              </a:rPr>
              <a:t>que serà independent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 la conquesta castellana del 1492, però pagant pàries als reis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castellans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429510"/>
            <a:ext cx="6624828" cy="5384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6288" y="1429511"/>
            <a:ext cx="2169160" cy="3970020"/>
          </a:xfrm>
          <a:custGeom>
            <a:avLst/>
            <a:gdLst/>
            <a:ahLst/>
            <a:cxnLst/>
            <a:rect l="l" t="t" r="r" b="b"/>
            <a:pathLst>
              <a:path w="2169159" h="3970020">
                <a:moveTo>
                  <a:pt x="0" y="3970020"/>
                </a:moveTo>
                <a:lnTo>
                  <a:pt x="2168652" y="3970020"/>
                </a:lnTo>
                <a:lnTo>
                  <a:pt x="2168652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55917" y="1458595"/>
            <a:ext cx="2012314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Aquest rei </a:t>
            </a:r>
            <a:r>
              <a:rPr sz="1200" dirty="0">
                <a:latin typeface="Times New Roman"/>
                <a:cs typeface="Times New Roman"/>
              </a:rPr>
              <a:t>don </a:t>
            </a:r>
            <a:r>
              <a:rPr sz="1200" spc="-5" dirty="0">
                <a:latin typeface="Times New Roman"/>
                <a:cs typeface="Times New Roman"/>
              </a:rPr>
              <a:t>Alfons,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l’inici  del seu regnat, </a:t>
            </a:r>
            <a:r>
              <a:rPr sz="1200" dirty="0">
                <a:latin typeface="Times New Roman"/>
                <a:cs typeface="Times New Roman"/>
              </a:rPr>
              <a:t>va </a:t>
            </a:r>
            <a:r>
              <a:rPr sz="1200" spc="-5" dirty="0">
                <a:latin typeface="Times New Roman"/>
                <a:cs typeface="Times New Roman"/>
              </a:rPr>
              <a:t>signar per </a:t>
            </a:r>
            <a:r>
              <a:rPr sz="1200" dirty="0">
                <a:latin typeface="Times New Roman"/>
                <a:cs typeface="Times New Roman"/>
              </a:rPr>
              <a:t>un  temps </a:t>
            </a:r>
            <a:r>
              <a:rPr sz="1200" spc="-5" dirty="0">
                <a:latin typeface="Times New Roman"/>
                <a:cs typeface="Times New Roman"/>
              </a:rPr>
              <a:t>els acords </a:t>
            </a:r>
            <a:r>
              <a:rPr sz="1200" dirty="0">
                <a:latin typeface="Times New Roman"/>
                <a:cs typeface="Times New Roman"/>
              </a:rPr>
              <a:t>que </a:t>
            </a:r>
            <a:r>
              <a:rPr sz="1200" spc="-5" dirty="0">
                <a:latin typeface="Times New Roman"/>
                <a:cs typeface="Times New Roman"/>
              </a:rPr>
              <a:t>el rei </a:t>
            </a:r>
            <a:r>
              <a:rPr sz="1200" dirty="0">
                <a:latin typeface="Times New Roman"/>
                <a:cs typeface="Times New Roman"/>
              </a:rPr>
              <a:t>don  </a:t>
            </a:r>
            <a:r>
              <a:rPr sz="1200" spc="-5" dirty="0">
                <a:latin typeface="Times New Roman"/>
                <a:cs typeface="Times New Roman"/>
              </a:rPr>
              <a:t>Ferran, son pare, havia fet amb  el rei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Granada, per </a:t>
            </a:r>
            <a:r>
              <a:rPr sz="1200" dirty="0">
                <a:latin typeface="Times New Roman"/>
                <a:cs typeface="Times New Roman"/>
              </a:rPr>
              <a:t>a que li  </a:t>
            </a:r>
            <a:r>
              <a:rPr sz="1200" spc="-5" dirty="0">
                <a:latin typeface="Times New Roman"/>
                <a:cs typeface="Times New Roman"/>
              </a:rPr>
              <a:t>donaren les pàries </a:t>
            </a:r>
            <a:r>
              <a:rPr sz="1200" dirty="0">
                <a:latin typeface="Times New Roman"/>
                <a:cs typeface="Times New Roman"/>
              </a:rPr>
              <a:t>tan  </a:t>
            </a:r>
            <a:r>
              <a:rPr sz="1200" spc="-5" dirty="0">
                <a:latin typeface="Times New Roman"/>
                <a:cs typeface="Times New Roman"/>
              </a:rPr>
              <a:t>complidament com </a:t>
            </a:r>
            <a:r>
              <a:rPr sz="1200" dirty="0">
                <a:latin typeface="Times New Roman"/>
                <a:cs typeface="Times New Roman"/>
              </a:rPr>
              <a:t>li </a:t>
            </a:r>
            <a:r>
              <a:rPr sz="1200" spc="-5" dirty="0">
                <a:latin typeface="Times New Roman"/>
                <a:cs typeface="Times New Roman"/>
              </a:rPr>
              <a:t>les  donava al rei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Ferran.</a:t>
            </a:r>
            <a:endParaRPr sz="1200">
              <a:latin typeface="Times New Roman"/>
              <a:cs typeface="Times New Roman"/>
            </a:endParaRPr>
          </a:p>
          <a:p>
            <a:pPr marL="12700" marR="1841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Aquestes pàries </a:t>
            </a:r>
            <a:r>
              <a:rPr sz="1200" dirty="0">
                <a:latin typeface="Times New Roman"/>
                <a:cs typeface="Times New Roman"/>
              </a:rPr>
              <a:t>li </a:t>
            </a:r>
            <a:r>
              <a:rPr sz="1200" spc="-5" dirty="0">
                <a:latin typeface="Times New Roman"/>
                <a:cs typeface="Times New Roman"/>
              </a:rPr>
              <a:t>les donava el  rei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Granada per </a:t>
            </a:r>
            <a:r>
              <a:rPr sz="1200" dirty="0">
                <a:latin typeface="Times New Roman"/>
                <a:cs typeface="Times New Roman"/>
              </a:rPr>
              <a:t>a que </a:t>
            </a:r>
            <a:r>
              <a:rPr sz="1200" spc="-5" dirty="0">
                <a:latin typeface="Times New Roman"/>
                <a:cs typeface="Times New Roman"/>
              </a:rPr>
              <a:t>el  deixara </a:t>
            </a:r>
            <a:r>
              <a:rPr sz="1200" dirty="0">
                <a:latin typeface="Times New Roman"/>
                <a:cs typeface="Times New Roman"/>
              </a:rPr>
              <a:t>viure </a:t>
            </a:r>
            <a:r>
              <a:rPr sz="1200" spc="-5" dirty="0">
                <a:latin typeface="Times New Roman"/>
                <a:cs typeface="Times New Roman"/>
              </a:rPr>
              <a:t>en pau, però  </a:t>
            </a:r>
            <a:r>
              <a:rPr sz="1200" dirty="0">
                <a:latin typeface="Times New Roman"/>
                <a:cs typeface="Times New Roman"/>
              </a:rPr>
              <a:t>també a </a:t>
            </a:r>
            <a:r>
              <a:rPr sz="1200" spc="-5" dirty="0">
                <a:latin typeface="Times New Roman"/>
                <a:cs typeface="Times New Roman"/>
              </a:rPr>
              <a:t>manera </a:t>
            </a:r>
            <a:r>
              <a:rPr sz="1200" dirty="0">
                <a:latin typeface="Times New Roman"/>
                <a:cs typeface="Times New Roman"/>
              </a:rPr>
              <a:t>de  </a:t>
            </a:r>
            <a:r>
              <a:rPr sz="1200" spc="-5" dirty="0">
                <a:latin typeface="Times New Roman"/>
                <a:cs typeface="Times New Roman"/>
              </a:rPr>
              <a:t>reconeixement, </a:t>
            </a:r>
            <a:r>
              <a:rPr sz="1200" dirty="0">
                <a:latin typeface="Times New Roman"/>
                <a:cs typeface="Times New Roman"/>
              </a:rPr>
              <a:t>ja que </a:t>
            </a:r>
            <a:r>
              <a:rPr sz="1200" spc="-5" dirty="0">
                <a:latin typeface="Times New Roman"/>
                <a:cs typeface="Times New Roman"/>
              </a:rPr>
              <a:t>aquest rei  </a:t>
            </a:r>
            <a:r>
              <a:rPr sz="1200" dirty="0">
                <a:latin typeface="Times New Roman"/>
                <a:cs typeface="Times New Roman"/>
              </a:rPr>
              <a:t>don </a:t>
            </a:r>
            <a:r>
              <a:rPr sz="1200" spc="-5" dirty="0">
                <a:latin typeface="Times New Roman"/>
                <a:cs typeface="Times New Roman"/>
              </a:rPr>
              <a:t>Ferran donava ajuda </a:t>
            </a:r>
            <a:r>
              <a:rPr sz="1200" dirty="0">
                <a:latin typeface="Times New Roman"/>
                <a:cs typeface="Times New Roman"/>
              </a:rPr>
              <a:t>de  </a:t>
            </a:r>
            <a:r>
              <a:rPr sz="1200" spc="-5" dirty="0">
                <a:latin typeface="Times New Roman"/>
                <a:cs typeface="Times New Roman"/>
              </a:rPr>
              <a:t>gents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aquest rei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Granada  contra </a:t>
            </a:r>
            <a:r>
              <a:rPr sz="1200" dirty="0">
                <a:latin typeface="Times New Roman"/>
                <a:cs typeface="Times New Roman"/>
              </a:rPr>
              <a:t>un </a:t>
            </a:r>
            <a:r>
              <a:rPr sz="1200" spc="-5" dirty="0">
                <a:latin typeface="Times New Roman"/>
                <a:cs typeface="Times New Roman"/>
              </a:rPr>
              <a:t>llinatge </a:t>
            </a:r>
            <a:r>
              <a:rPr sz="1200" dirty="0">
                <a:latin typeface="Times New Roman"/>
                <a:cs typeface="Times New Roman"/>
              </a:rPr>
              <a:t>de moros que  </a:t>
            </a:r>
            <a:r>
              <a:rPr sz="1200" spc="-5" dirty="0">
                <a:latin typeface="Times New Roman"/>
                <a:cs typeface="Times New Roman"/>
              </a:rPr>
              <a:t>eren els seus contraris </a:t>
            </a:r>
            <a:r>
              <a:rPr sz="1200" dirty="0">
                <a:latin typeface="Times New Roman"/>
                <a:cs typeface="Times New Roman"/>
              </a:rPr>
              <a:t>i molt  </a:t>
            </a:r>
            <a:r>
              <a:rPr sz="1200" spc="-5" dirty="0">
                <a:latin typeface="Times New Roman"/>
                <a:cs typeface="Times New Roman"/>
              </a:rPr>
              <a:t>poderosos.</a:t>
            </a:r>
            <a:endParaRPr sz="120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  <a:spcBef>
                <a:spcPts val="5"/>
              </a:spcBef>
            </a:pPr>
            <a:r>
              <a:rPr sz="1200" spc="-70" dirty="0">
                <a:latin typeface="Times New Roman"/>
                <a:cs typeface="Times New Roman"/>
              </a:rPr>
              <a:t>P. </a:t>
            </a:r>
            <a:r>
              <a:rPr sz="1200" spc="-10" dirty="0">
                <a:latin typeface="Times New Roman"/>
                <a:cs typeface="Times New Roman"/>
              </a:rPr>
              <a:t>LÓPEZ </a:t>
            </a:r>
            <a:r>
              <a:rPr sz="1200" spc="-5" dirty="0">
                <a:latin typeface="Times New Roman"/>
                <a:cs typeface="Times New Roman"/>
              </a:rPr>
              <a:t>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AYALA.</a:t>
            </a:r>
            <a:endParaRPr sz="12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Crònica dels </a:t>
            </a:r>
            <a:r>
              <a:rPr sz="1200" i="1" spc="-15" dirty="0">
                <a:latin typeface="Times New Roman"/>
                <a:cs typeface="Times New Roman"/>
              </a:rPr>
              <a:t>reis </a:t>
            </a:r>
            <a:r>
              <a:rPr sz="1200" i="1" dirty="0">
                <a:latin typeface="Times New Roman"/>
                <a:cs typeface="Times New Roman"/>
              </a:rPr>
              <a:t>de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Castella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(segle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XIV)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370" y="139065"/>
            <a:ext cx="399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3.3.- </a:t>
            </a:r>
            <a:r>
              <a:rPr dirty="0"/>
              <a:t>Segle XIII: el</a:t>
            </a:r>
            <a:r>
              <a:rPr spc="-70" dirty="0"/>
              <a:t> </a:t>
            </a:r>
            <a:r>
              <a:rPr spc="-5" dirty="0"/>
              <a:t>repoblament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41616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A Castella gran part dels </a:t>
            </a:r>
            <a:r>
              <a:rPr sz="1800" spc="-5" dirty="0">
                <a:latin typeface="Times New Roman"/>
                <a:cs typeface="Times New Roman"/>
              </a:rPr>
              <a:t>musulmans </a:t>
            </a:r>
            <a:r>
              <a:rPr sz="1800" dirty="0">
                <a:latin typeface="Times New Roman"/>
                <a:cs typeface="Times New Roman"/>
              </a:rPr>
              <a:t>fugen o </a:t>
            </a:r>
            <a:r>
              <a:rPr sz="1800" spc="-5" dirty="0">
                <a:latin typeface="Times New Roman"/>
                <a:cs typeface="Times New Roman"/>
              </a:rPr>
              <a:t>són </a:t>
            </a:r>
            <a:r>
              <a:rPr sz="1800" dirty="0">
                <a:latin typeface="Times New Roman"/>
                <a:cs typeface="Times New Roman"/>
              </a:rPr>
              <a:t>expulsats i els reis donen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terra a la gran noblesa i </a:t>
            </a:r>
            <a:r>
              <a:rPr sz="1800" spc="-5" dirty="0">
                <a:latin typeface="Times New Roman"/>
                <a:cs typeface="Times New Roman"/>
              </a:rPr>
              <a:t>l’església,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forma </a:t>
            </a:r>
            <a:r>
              <a:rPr sz="1800" dirty="0">
                <a:latin typeface="Times New Roman"/>
                <a:cs typeface="Times New Roman"/>
              </a:rPr>
              <a:t>de grans propietats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(latifundis)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828040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Balears i </a:t>
            </a: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dirty="0">
                <a:latin typeface="Times New Roman"/>
                <a:cs typeface="Times New Roman"/>
              </a:rPr>
              <a:t>gran part de la població </a:t>
            </a:r>
            <a:r>
              <a:rPr sz="1800" spc="-5" dirty="0">
                <a:latin typeface="Times New Roman"/>
                <a:cs typeface="Times New Roman"/>
              </a:rPr>
              <a:t>musulmana es </a:t>
            </a:r>
            <a:r>
              <a:rPr sz="1800" dirty="0">
                <a:latin typeface="Times New Roman"/>
                <a:cs typeface="Times New Roman"/>
              </a:rPr>
              <a:t>queda </a:t>
            </a:r>
            <a:r>
              <a:rPr sz="1800" spc="-5" dirty="0">
                <a:latin typeface="Times New Roman"/>
                <a:cs typeface="Times New Roman"/>
              </a:rPr>
              <a:t>(mudèjars) </a:t>
            </a:r>
            <a:r>
              <a:rPr sz="1800" dirty="0">
                <a:latin typeface="Times New Roman"/>
                <a:cs typeface="Times New Roman"/>
              </a:rPr>
              <a:t>i la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resta</a:t>
            </a:r>
            <a:endParaRPr sz="18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es repobla </a:t>
            </a:r>
            <a:r>
              <a:rPr sz="1800" spc="-5" dirty="0">
                <a:latin typeface="Times New Roman"/>
                <a:cs typeface="Times New Roman"/>
              </a:rPr>
              <a:t>amb </a:t>
            </a:r>
            <a:r>
              <a:rPr sz="1800" dirty="0">
                <a:latin typeface="Times New Roman"/>
                <a:cs typeface="Times New Roman"/>
              </a:rPr>
              <a:t>aragonesos (interior de </a:t>
            </a:r>
            <a:r>
              <a:rPr sz="1800" spc="-25" dirty="0">
                <a:latin typeface="Times New Roman"/>
                <a:cs typeface="Times New Roman"/>
              </a:rPr>
              <a:t>València) </a:t>
            </a:r>
            <a:r>
              <a:rPr sz="1800" dirty="0">
                <a:latin typeface="Times New Roman"/>
                <a:cs typeface="Times New Roman"/>
              </a:rPr>
              <a:t>i catalans (costa valenciana i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Balears)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4" y="4447032"/>
            <a:ext cx="3336036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" y="2133600"/>
            <a:ext cx="7330440" cy="2260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4635" y="4447032"/>
            <a:ext cx="5480685" cy="1938655"/>
          </a:xfrm>
          <a:custGeom>
            <a:avLst/>
            <a:gdLst/>
            <a:ahLst/>
            <a:cxnLst/>
            <a:rect l="l" t="t" r="r" b="b"/>
            <a:pathLst>
              <a:path w="5480684" h="1938654">
                <a:moveTo>
                  <a:pt x="0" y="1938527"/>
                </a:moveTo>
                <a:lnTo>
                  <a:pt x="5480304" y="1938527"/>
                </a:lnTo>
                <a:lnTo>
                  <a:pt x="5480304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3121" y="4476115"/>
            <a:ext cx="53244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En </a:t>
            </a:r>
            <a:r>
              <a:rPr sz="1200" spc="-5" dirty="0">
                <a:latin typeface="Times New Roman"/>
                <a:cs typeface="Times New Roman"/>
              </a:rPr>
              <a:t>el </a:t>
            </a:r>
            <a:r>
              <a:rPr sz="1200" dirty="0">
                <a:latin typeface="Times New Roman"/>
                <a:cs typeface="Times New Roman"/>
              </a:rPr>
              <a:t>nom del </a:t>
            </a:r>
            <a:r>
              <a:rPr sz="1200" spc="-20" dirty="0">
                <a:latin typeface="Times New Roman"/>
                <a:cs typeface="Times New Roman"/>
              </a:rPr>
              <a:t>Senyor. </a:t>
            </a:r>
            <a:r>
              <a:rPr sz="1200" spc="-5" dirty="0">
                <a:latin typeface="Times New Roman"/>
                <a:cs typeface="Times New Roman"/>
              </a:rPr>
              <a:t>Comencen les donacions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20" dirty="0">
                <a:latin typeface="Times New Roman"/>
                <a:cs typeface="Times New Roman"/>
              </a:rPr>
              <a:t>València </a:t>
            </a:r>
            <a:r>
              <a:rPr sz="1200" dirty="0">
                <a:latin typeface="Times New Roman"/>
                <a:cs typeface="Times New Roman"/>
              </a:rPr>
              <a:t>i del </a:t>
            </a:r>
            <a:r>
              <a:rPr sz="1200" spc="-5" dirty="0">
                <a:latin typeface="Times New Roman"/>
                <a:cs typeface="Times New Roman"/>
              </a:rPr>
              <a:t>seu terme fetes per  </a:t>
            </a:r>
            <a:r>
              <a:rPr sz="1200" dirty="0">
                <a:latin typeface="Times New Roman"/>
                <a:cs typeface="Times New Roman"/>
              </a:rPr>
              <a:t>don Jaume, </a:t>
            </a:r>
            <a:r>
              <a:rPr sz="1200" spc="-5" dirty="0">
                <a:latin typeface="Times New Roman"/>
                <a:cs typeface="Times New Roman"/>
              </a:rPr>
              <a:t>rei d’Aragó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(...)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 Artal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Lluna, l’alqueria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Paterna </a:t>
            </a:r>
            <a:r>
              <a:rPr sz="1200" dirty="0">
                <a:latin typeface="Times New Roman"/>
                <a:cs typeface="Times New Roman"/>
              </a:rPr>
              <a:t>i la de</a:t>
            </a:r>
            <a:r>
              <a:rPr sz="1200" spc="-5" dirty="0">
                <a:latin typeface="Times New Roman"/>
                <a:cs typeface="Times New Roman"/>
              </a:rPr>
              <a:t> Manises.</a:t>
            </a:r>
            <a:endParaRPr sz="1200">
              <a:latin typeface="Times New Roman"/>
              <a:cs typeface="Times New Roman"/>
            </a:endParaRPr>
          </a:p>
          <a:p>
            <a:pPr marL="12700" marR="18351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 B., abat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Lagrasse, </a:t>
            </a:r>
            <a:r>
              <a:rPr sz="1200" spc="-5" dirty="0">
                <a:latin typeface="Times New Roman"/>
                <a:cs typeface="Times New Roman"/>
              </a:rPr>
              <a:t>l’església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sant </a:t>
            </a:r>
            <a:r>
              <a:rPr sz="1200" spc="-15" dirty="0">
                <a:latin typeface="Times New Roman"/>
                <a:cs typeface="Times New Roman"/>
              </a:rPr>
              <a:t>Vicent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trenta jovades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terra en el terme 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València.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G., </a:t>
            </a:r>
            <a:r>
              <a:rPr sz="1200" spc="-65" dirty="0">
                <a:latin typeface="Times New Roman"/>
                <a:cs typeface="Times New Roman"/>
              </a:rPr>
              <a:t>P.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Mateu, </a:t>
            </a:r>
            <a:r>
              <a:rPr sz="1200" dirty="0">
                <a:latin typeface="Times New Roman"/>
                <a:cs typeface="Times New Roman"/>
              </a:rPr>
              <a:t>que són </a:t>
            </a:r>
            <a:r>
              <a:rPr sz="1200" spc="-5" dirty="0">
                <a:latin typeface="Times New Roman"/>
                <a:cs typeface="Times New Roman"/>
              </a:rPr>
              <a:t>germans del capellà del </a:t>
            </a:r>
            <a:r>
              <a:rPr sz="1200" spc="-10" dirty="0">
                <a:latin typeface="Times New Roman"/>
                <a:cs typeface="Times New Roman"/>
              </a:rPr>
              <a:t>senyor </a:t>
            </a:r>
            <a:r>
              <a:rPr sz="1200" spc="-5" dirty="0">
                <a:latin typeface="Times New Roman"/>
                <a:cs typeface="Times New Roman"/>
              </a:rPr>
              <a:t>rei, </a:t>
            </a:r>
            <a:r>
              <a:rPr sz="1200" dirty="0">
                <a:latin typeface="Times New Roman"/>
                <a:cs typeface="Times New Roman"/>
              </a:rPr>
              <a:t>huit </a:t>
            </a:r>
            <a:r>
              <a:rPr sz="1200" spc="-5" dirty="0">
                <a:latin typeface="Times New Roman"/>
                <a:cs typeface="Times New Roman"/>
              </a:rPr>
              <a:t>jovades </a:t>
            </a:r>
            <a:r>
              <a:rPr sz="1200" dirty="0">
                <a:latin typeface="Times New Roman"/>
                <a:cs typeface="Times New Roman"/>
              </a:rPr>
              <a:t>junt a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porta de </a:t>
            </a:r>
            <a:r>
              <a:rPr sz="1200" spc="-5" dirty="0">
                <a:latin typeface="Times New Roman"/>
                <a:cs typeface="Times New Roman"/>
              </a:rPr>
              <a:t>Boatella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tres cases </a:t>
            </a:r>
            <a:r>
              <a:rPr sz="1200" dirty="0">
                <a:latin typeface="Times New Roman"/>
                <a:cs typeface="Times New Roman"/>
              </a:rPr>
              <a:t>dins </a:t>
            </a:r>
            <a:r>
              <a:rPr sz="1200" spc="-5" dirty="0">
                <a:latin typeface="Times New Roman"/>
                <a:cs typeface="Times New Roman"/>
              </a:rPr>
              <a:t>d’aquesta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porta.</a:t>
            </a:r>
            <a:endParaRPr sz="1200">
              <a:latin typeface="Times New Roman"/>
              <a:cs typeface="Times New Roman"/>
            </a:endParaRPr>
          </a:p>
          <a:p>
            <a:pPr marL="12700" marR="16700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 fra </a:t>
            </a:r>
            <a:r>
              <a:rPr sz="1200" spc="-10" dirty="0">
                <a:latin typeface="Times New Roman"/>
                <a:cs typeface="Times New Roman"/>
              </a:rPr>
              <a:t>Lope </a:t>
            </a:r>
            <a:r>
              <a:rPr sz="1200" spc="-5" dirty="0">
                <a:latin typeface="Times New Roman"/>
                <a:cs typeface="Times New Roman"/>
              </a:rPr>
              <a:t>Martín, comendador d’Alcañiz, els castells </a:t>
            </a:r>
            <a:r>
              <a:rPr sz="1200" dirty="0">
                <a:latin typeface="Times New Roman"/>
                <a:cs typeface="Times New Roman"/>
              </a:rPr>
              <a:t>i viles o </a:t>
            </a:r>
            <a:r>
              <a:rPr sz="1200" spc="-5" dirty="0">
                <a:latin typeface="Times New Roman"/>
                <a:cs typeface="Times New Roman"/>
              </a:rPr>
              <a:t>alqueries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Bétera </a:t>
            </a:r>
            <a:r>
              <a:rPr sz="1200" dirty="0">
                <a:latin typeface="Times New Roman"/>
                <a:cs typeface="Times New Roman"/>
              </a:rPr>
              <a:t>i  de </a:t>
            </a:r>
            <a:r>
              <a:rPr sz="1200" spc="-5" dirty="0">
                <a:latin typeface="Times New Roman"/>
                <a:cs typeface="Times New Roman"/>
              </a:rPr>
              <a:t>Bufilla.</a:t>
            </a:r>
            <a:endParaRPr sz="1200">
              <a:latin typeface="Times New Roman"/>
              <a:cs typeface="Times New Roman"/>
            </a:endParaRPr>
          </a:p>
          <a:p>
            <a:pPr marL="280924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JAUME </a:t>
            </a:r>
            <a:r>
              <a:rPr sz="1200" spc="-15" dirty="0">
                <a:latin typeface="Times New Roman"/>
                <a:cs typeface="Times New Roman"/>
              </a:rPr>
              <a:t>I. </a:t>
            </a:r>
            <a:r>
              <a:rPr sz="1200" i="1" spc="-10" dirty="0">
                <a:latin typeface="Times New Roman"/>
                <a:cs typeface="Times New Roman"/>
              </a:rPr>
              <a:t>Llibre </a:t>
            </a:r>
            <a:r>
              <a:rPr sz="1200" i="1" spc="-5" dirty="0">
                <a:latin typeface="Times New Roman"/>
                <a:cs typeface="Times New Roman"/>
              </a:rPr>
              <a:t>del Repartiment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(1237)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208645" cy="310983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Els regnes </a:t>
            </a:r>
            <a:r>
              <a:rPr sz="1800" dirty="0" err="1">
                <a:latin typeface="Times New Roman"/>
                <a:cs typeface="Times New Roman"/>
              </a:rPr>
              <a:t>cristians</a:t>
            </a:r>
            <a:r>
              <a:rPr sz="1800" dirty="0">
                <a:latin typeface="Times New Roman"/>
                <a:cs typeface="Times New Roman"/>
              </a:rPr>
              <a:t> n</a:t>
            </a:r>
            <a:r>
              <a:rPr lang="es-ES" sz="1800" dirty="0">
                <a:latin typeface="Times New Roman"/>
                <a:cs typeface="Times New Roman"/>
              </a:rPr>
              <a:t>e</a:t>
            </a:r>
            <a:r>
              <a:rPr sz="1800" dirty="0" err="1">
                <a:latin typeface="Times New Roman"/>
                <a:cs typeface="Times New Roman"/>
              </a:rPr>
              <a:t>ixen</a:t>
            </a:r>
            <a:r>
              <a:rPr sz="1800" dirty="0">
                <a:latin typeface="Times New Roman"/>
                <a:cs typeface="Times New Roman"/>
              </a:rPr>
              <a:t> al nord </a:t>
            </a:r>
            <a:r>
              <a:rPr sz="1800" spc="-10" dirty="0">
                <a:latin typeface="Times New Roman"/>
                <a:cs typeface="Times New Roman"/>
              </a:rPr>
              <a:t>peninsular, </a:t>
            </a:r>
            <a:r>
              <a:rPr sz="1800" dirty="0">
                <a:latin typeface="Times New Roman"/>
                <a:cs typeface="Times New Roman"/>
              </a:rPr>
              <a:t>als territoris no ocupats pels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musulmans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9367" y="4488178"/>
            <a:ext cx="6917435" cy="232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" y="1071372"/>
            <a:ext cx="9078468" cy="3396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583" y="140589"/>
            <a:ext cx="738885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none" dirty="0"/>
              <a:t>Activitats punt </a:t>
            </a:r>
            <a:r>
              <a:rPr sz="2100" u="none" spc="5" dirty="0"/>
              <a:t>3.- </a:t>
            </a:r>
            <a:r>
              <a:rPr sz="2100" u="none" spc="-5" dirty="0"/>
              <a:t>CONQUESTA CRISTIANA </a:t>
            </a:r>
            <a:r>
              <a:rPr sz="2100" u="none" dirty="0"/>
              <a:t>I</a:t>
            </a:r>
            <a:r>
              <a:rPr sz="2100" u="none" spc="-15" dirty="0"/>
              <a:t> </a:t>
            </a:r>
            <a:r>
              <a:rPr sz="2100" u="none" spc="-5" dirty="0"/>
              <a:t>REPOBLAMENT.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258267" y="599313"/>
            <a:ext cx="8368030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1.-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partir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dels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mapes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dels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teus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coneixements,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respon:</a:t>
            </a:r>
            <a:endParaRPr sz="1400" dirty="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tipus de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són tots ells?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caràcter tenen?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</a:t>
            </a:r>
            <a:r>
              <a:rPr sz="1400" dirty="0" err="1">
                <a:solidFill>
                  <a:srgbClr val="FFFFFF"/>
                </a:solidFill>
                <a:latin typeface="Times New Roman"/>
                <a:cs typeface="Times New Roman"/>
              </a:rPr>
              <a:t>territori</a:t>
            </a:r>
            <a:r>
              <a:rPr lang="es-ES"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representen?</a:t>
            </a:r>
            <a:endParaRPr sz="1400" dirty="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tema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comú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tenen tots els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mapes?</a:t>
            </a:r>
            <a:endParaRPr sz="1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AutoNum type="alphaLcParenR"/>
              <a:tabLst>
                <a:tab pos="18542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Al mapa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 l’any 1054, digues quins regnes cristians hi ha i quins territoris ocupa cadascun</a:t>
            </a:r>
            <a:r>
              <a:rPr sz="14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d’ells?</a:t>
            </a:r>
            <a:endParaRPr sz="1400" dirty="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AutoNum type="alphaLcParenR"/>
              <a:tabLst>
                <a:tab pos="19558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 quina època de la conquesta </a:t>
            </a:r>
            <a:r>
              <a:rPr sz="1400" dirty="0" err="1">
                <a:solidFill>
                  <a:srgbClr val="FFFFFF"/>
                </a:solidFill>
                <a:latin typeface="Times New Roman"/>
                <a:cs typeface="Times New Roman"/>
              </a:rPr>
              <a:t>correspon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1400" dirty="0" err="1">
                <a:solidFill>
                  <a:srgbClr val="FFFFFF"/>
                </a:solidFill>
                <a:latin typeface="Times New Roman"/>
                <a:cs typeface="Times New Roman"/>
              </a:rPr>
              <a:t>aquest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primer mapa?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Com van repoblar </a:t>
            </a:r>
            <a:r>
              <a:rPr sz="1400" dirty="0" err="1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1400" dirty="0" err="1">
                <a:solidFill>
                  <a:srgbClr val="FFFFFF"/>
                </a:solidFill>
                <a:latin typeface="Times New Roman"/>
                <a:cs typeface="Times New Roman"/>
              </a:rPr>
              <a:t>aquesta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etapa els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territoris</a:t>
            </a:r>
            <a:r>
              <a:rPr sz="14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ocupats?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lphaLcParenR"/>
              <a:tabLst>
                <a:tab pos="18542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Al mapa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 l’any 1200, digues quins regnes cristians hi ha i quins territoris ha ocupat cadascun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d’ells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des del</a:t>
            </a:r>
            <a:r>
              <a:rPr sz="14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14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mapa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anterior.</a:t>
            </a:r>
            <a:endParaRPr sz="1400" dirty="0">
              <a:latin typeface="Times New Roman"/>
              <a:cs typeface="Times New Roman"/>
            </a:endParaRPr>
          </a:p>
          <a:p>
            <a:pPr marL="12700" marR="22225">
              <a:lnSpc>
                <a:spcPct val="100000"/>
              </a:lnSpc>
              <a:buAutoNum type="alphaLcParenR"/>
              <a:tabLst>
                <a:tab pos="1657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 quina època de la conquesta correspon aquest segon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mapa?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Com es van repoblar els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territoris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ocupats en</a:t>
            </a:r>
            <a:r>
              <a:rPr sz="14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aquesta  etapa?</a:t>
            </a:r>
            <a:endParaRPr sz="1400" dirty="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territoris ha ocupat cada regne en el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l’any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1304 respecte a l’anterior?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territori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musulmà</a:t>
            </a:r>
            <a:r>
              <a:rPr sz="1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queda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 la península i per què? Quins altres territoris que no apareixen al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mapa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ocupa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també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la Corona</a:t>
            </a:r>
            <a:r>
              <a:rPr sz="14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d’Aragó?</a:t>
            </a:r>
            <a:endParaRPr sz="1400" dirty="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buAutoNum type="alphaLcParenR" startAt="8"/>
              <a:tabLst>
                <a:tab pos="205104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Explica com es va fer el repoblament en aquesta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última</a:t>
            </a:r>
            <a:r>
              <a:rPr sz="1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etapa.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3380232"/>
            <a:ext cx="2883408" cy="2353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2176" y="3392423"/>
            <a:ext cx="3008376" cy="2412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2744" y="3369564"/>
            <a:ext cx="3165348" cy="250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442" y="5761431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1054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5815" y="5848299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1200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3953" y="5905296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1304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990" y="139065"/>
            <a:ext cx="81889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4.- LES </a:t>
            </a:r>
            <a:r>
              <a:rPr u="none" spc="-10" dirty="0"/>
              <a:t>CORONES </a:t>
            </a:r>
            <a:r>
              <a:rPr u="none" spc="-5" dirty="0"/>
              <a:t>DE CASTELLA </a:t>
            </a:r>
            <a:r>
              <a:rPr u="none" dirty="0"/>
              <a:t>I </a:t>
            </a:r>
            <a:r>
              <a:rPr u="none" spc="-5" dirty="0"/>
              <a:t>ARAGÓ </a:t>
            </a:r>
            <a:r>
              <a:rPr u="none" dirty="0"/>
              <a:t>(segles</a:t>
            </a:r>
            <a:r>
              <a:rPr u="none" spc="35" dirty="0"/>
              <a:t> </a:t>
            </a:r>
            <a:r>
              <a:rPr u="none" dirty="0"/>
              <a:t>XIV-XV).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805" y="599410"/>
            <a:ext cx="3108960" cy="2402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Economia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Societat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Política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marR="5080" lvl="1" indent="-578485">
              <a:lnSpc>
                <a:spcPct val="120000"/>
              </a:lnSpc>
              <a:buAutoNum type="arabicPeriod"/>
              <a:tabLst>
                <a:tab pos="591185" algn="l"/>
              </a:tabLst>
            </a:pP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Crisi</a:t>
            </a:r>
            <a:r>
              <a:rPr sz="26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baixmedieval  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(segles</a:t>
            </a:r>
            <a:r>
              <a:rPr sz="26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XIV-XV)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59" y="3185160"/>
            <a:ext cx="2956560" cy="3515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548640"/>
            <a:ext cx="4824983" cy="2636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4300" y="3293362"/>
            <a:ext cx="4608576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060" y="139065"/>
            <a:ext cx="311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4.1.- </a:t>
            </a:r>
            <a:r>
              <a:rPr spc="-5" dirty="0"/>
              <a:t>Economia:</a:t>
            </a:r>
            <a:r>
              <a:rPr spc="-65" dirty="0"/>
              <a:t> </a:t>
            </a:r>
            <a:r>
              <a:rPr dirty="0"/>
              <a:t>Castella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624586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Les activitats principals </a:t>
            </a:r>
            <a:r>
              <a:rPr sz="1800" spc="-5" dirty="0">
                <a:latin typeface="Times New Roman"/>
                <a:cs typeface="Times New Roman"/>
              </a:rPr>
              <a:t>són </a:t>
            </a:r>
            <a:r>
              <a:rPr sz="1800" dirty="0">
                <a:latin typeface="Times New Roman"/>
                <a:cs typeface="Times New Roman"/>
              </a:rPr>
              <a:t>l’agricultura (cereals, </a:t>
            </a:r>
            <a:r>
              <a:rPr sz="1800" spc="5" dirty="0">
                <a:latin typeface="Times New Roman"/>
                <a:cs typeface="Times New Roman"/>
              </a:rPr>
              <a:t>vinya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olivera)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 la ramaderia ovina de transhumància, controlada per la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Mesta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54" y="1413510"/>
            <a:ext cx="5885815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75"/>
              </a:spcBef>
            </a:pPr>
            <a:r>
              <a:rPr sz="1800" spc="-25" dirty="0">
                <a:latin typeface="Times New Roman"/>
                <a:cs typeface="Times New Roman"/>
              </a:rPr>
              <a:t>També </a:t>
            </a:r>
            <a:r>
              <a:rPr sz="1800" dirty="0">
                <a:latin typeface="Times New Roman"/>
                <a:cs typeface="Times New Roman"/>
              </a:rPr>
              <a:t>és important el comerç d’exportació de llana 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Europa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8076" y="2759964"/>
            <a:ext cx="4690872" cy="3172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1091" y="260604"/>
            <a:ext cx="2593848" cy="2426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" y="1793748"/>
            <a:ext cx="3960876" cy="3319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1" y="5157214"/>
            <a:ext cx="4355592" cy="1591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6885" y="139065"/>
            <a:ext cx="412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4.1.-</a:t>
            </a:r>
            <a:r>
              <a:rPr dirty="0"/>
              <a:t> </a:t>
            </a:r>
            <a:r>
              <a:rPr spc="-5" dirty="0"/>
              <a:t>Economia: </a:t>
            </a:r>
            <a:r>
              <a:rPr dirty="0"/>
              <a:t>Corona</a:t>
            </a:r>
            <a:r>
              <a:rPr spc="-75" dirty="0"/>
              <a:t> </a:t>
            </a:r>
            <a:r>
              <a:rPr dirty="0"/>
              <a:t>d’Aragó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593598"/>
            <a:ext cx="4950460" cy="11347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14935" marR="115570" indent="2540" algn="ctr">
              <a:lnSpc>
                <a:spcPts val="2160"/>
              </a:lnSpc>
              <a:spcBef>
                <a:spcPts val="45"/>
              </a:spcBef>
            </a:pPr>
            <a:r>
              <a:rPr sz="1800" dirty="0">
                <a:latin typeface="Times New Roman"/>
                <a:cs typeface="Times New Roman"/>
              </a:rPr>
              <a:t>És </a:t>
            </a: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diversificada: es basa en l’agricultura  (hortes valencianes) i </a:t>
            </a:r>
            <a:r>
              <a:rPr sz="1800" spc="-5" dirty="0">
                <a:latin typeface="Times New Roman"/>
                <a:cs typeface="Times New Roman"/>
              </a:rPr>
              <a:t>ramaderia </a:t>
            </a:r>
            <a:r>
              <a:rPr sz="1800" dirty="0">
                <a:latin typeface="Times New Roman"/>
                <a:cs typeface="Times New Roman"/>
              </a:rPr>
              <a:t>ovina, però  destaquen </a:t>
            </a:r>
            <a:r>
              <a:rPr sz="1800" spc="-5" dirty="0">
                <a:latin typeface="Times New Roman"/>
                <a:cs typeface="Times New Roman"/>
              </a:rPr>
              <a:t>també l’artesania </a:t>
            </a:r>
            <a:r>
              <a:rPr sz="1800" dirty="0">
                <a:latin typeface="Times New Roman"/>
                <a:cs typeface="Times New Roman"/>
              </a:rPr>
              <a:t>(tèxtils, </a:t>
            </a:r>
            <a:r>
              <a:rPr sz="1800" spc="-5" dirty="0">
                <a:latin typeface="Times New Roman"/>
                <a:cs typeface="Times New Roman"/>
              </a:rPr>
              <a:t>metal·lúrgia)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i,  sobretot, el </a:t>
            </a:r>
            <a:r>
              <a:rPr sz="1800" spc="-5" dirty="0">
                <a:latin typeface="Times New Roman"/>
                <a:cs typeface="Times New Roman"/>
              </a:rPr>
              <a:t>comerç marítim </a:t>
            </a:r>
            <a:r>
              <a:rPr sz="1800" dirty="0">
                <a:latin typeface="Times New Roman"/>
                <a:cs typeface="Times New Roman"/>
              </a:rPr>
              <a:t>per tot 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Mediterrani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54" y="1728216"/>
            <a:ext cx="3438525" cy="62103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comerç impulsa </a:t>
            </a:r>
            <a:r>
              <a:rPr sz="1800" dirty="0">
                <a:latin typeface="Times New Roman"/>
                <a:cs typeface="Times New Roman"/>
              </a:rPr>
              <a:t>les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conquestes</a:t>
            </a:r>
            <a:endParaRPr sz="1800">
              <a:latin typeface="Times New Roman"/>
              <a:cs typeface="Times New Roman"/>
            </a:endParaRPr>
          </a:p>
          <a:p>
            <a:pPr marR="1524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de Sicília, Sardenya i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Nàpols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65" y="2422398"/>
            <a:ext cx="5183505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Barcelona al segle </a:t>
            </a:r>
            <a:r>
              <a:rPr sz="1800" spc="-5" dirty="0">
                <a:latin typeface="Times New Roman"/>
                <a:cs typeface="Times New Roman"/>
              </a:rPr>
              <a:t>XIV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dirty="0">
                <a:latin typeface="Times New Roman"/>
                <a:cs typeface="Times New Roman"/>
              </a:rPr>
              <a:t>al segle </a:t>
            </a:r>
            <a:r>
              <a:rPr sz="1800" spc="-5" dirty="0">
                <a:latin typeface="Times New Roman"/>
                <a:cs typeface="Times New Roman"/>
              </a:rPr>
              <a:t>XV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estaran</a:t>
            </a:r>
            <a:endParaRPr sz="18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entre les principals ciutats europees gràcies al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comerç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3020" y="598931"/>
            <a:ext cx="399592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8384" y="2183892"/>
            <a:ext cx="3750564" cy="2109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0" y="3188207"/>
            <a:ext cx="2852928" cy="247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55" y="3069335"/>
            <a:ext cx="2221992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155" y="3040378"/>
            <a:ext cx="6123432" cy="381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0844" y="4625340"/>
            <a:ext cx="3118104" cy="1827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551" y="139065"/>
            <a:ext cx="286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4.2.- </a:t>
            </a:r>
            <a:r>
              <a:rPr dirty="0"/>
              <a:t>Societat:</a:t>
            </a:r>
            <a:r>
              <a:rPr spc="-120" dirty="0"/>
              <a:t> </a:t>
            </a:r>
            <a:r>
              <a:rPr dirty="0"/>
              <a:t>Castella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545338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Times New Roman"/>
                <a:cs typeface="Times New Roman"/>
              </a:rPr>
              <a:t>Destaca l’enorme </a:t>
            </a:r>
            <a:r>
              <a:rPr sz="1800" dirty="0">
                <a:latin typeface="Times New Roman"/>
                <a:cs typeface="Times New Roman"/>
              </a:rPr>
              <a:t>poder de la </a:t>
            </a:r>
            <a:r>
              <a:rPr sz="1800" spc="-5" dirty="0">
                <a:latin typeface="Times New Roman"/>
                <a:cs typeface="Times New Roman"/>
              </a:rPr>
              <a:t>noblesa, amb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moltíssimes</a:t>
            </a:r>
            <a:endParaRPr sz="18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terres, que </a:t>
            </a:r>
            <a:r>
              <a:rPr sz="1800" spc="-5" dirty="0">
                <a:latin typeface="Times New Roman"/>
                <a:cs typeface="Times New Roman"/>
              </a:rPr>
              <a:t>impedeix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desenvolupament </a:t>
            </a:r>
            <a:r>
              <a:rPr sz="1800" dirty="0">
                <a:latin typeface="Times New Roman"/>
                <a:cs typeface="Times New Roman"/>
              </a:rPr>
              <a:t>de la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burgesia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0559" y="1519432"/>
            <a:ext cx="4555133" cy="4014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79" y="1519427"/>
            <a:ext cx="4271772" cy="2845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3377" y="139065"/>
            <a:ext cx="386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4.2.-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Societat: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Corona</a:t>
            </a:r>
            <a:r>
              <a:rPr sz="2400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d’Aragó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6533515" cy="93599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98755" marR="198120" indent="42545" algn="just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Times New Roman"/>
                <a:cs typeface="Times New Roman"/>
              </a:rPr>
              <a:t>La noblesa i el </a:t>
            </a:r>
            <a:r>
              <a:rPr sz="1800" spc="-5" dirty="0">
                <a:latin typeface="Times New Roman"/>
                <a:cs typeface="Times New Roman"/>
              </a:rPr>
              <a:t>clergat </a:t>
            </a:r>
            <a:r>
              <a:rPr sz="1800" dirty="0">
                <a:latin typeface="Times New Roman"/>
                <a:cs typeface="Times New Roman"/>
              </a:rPr>
              <a:t>continuen sent els privilegiats, però, amb el  comerç i </a:t>
            </a:r>
            <a:r>
              <a:rPr sz="1800" spc="-5" dirty="0">
                <a:latin typeface="Times New Roman"/>
                <a:cs typeface="Times New Roman"/>
              </a:rPr>
              <a:t>l’artesania, </a:t>
            </a:r>
            <a:r>
              <a:rPr sz="1800" dirty="0">
                <a:latin typeface="Times New Roman"/>
                <a:cs typeface="Times New Roman"/>
              </a:rPr>
              <a:t>creix una </a:t>
            </a:r>
            <a:r>
              <a:rPr sz="1800" spc="-5" dirty="0">
                <a:latin typeface="Times New Roman"/>
                <a:cs typeface="Times New Roman"/>
              </a:rPr>
              <a:t>burgesia molt </a:t>
            </a:r>
            <a:r>
              <a:rPr sz="1800" dirty="0">
                <a:latin typeface="Times New Roman"/>
                <a:cs typeface="Times New Roman"/>
              </a:rPr>
              <a:t>important que </a:t>
            </a:r>
            <a:r>
              <a:rPr sz="1800" spc="-5" dirty="0">
                <a:latin typeface="Times New Roman"/>
                <a:cs typeface="Times New Roman"/>
              </a:rPr>
              <a:t>s’aliarà  </a:t>
            </a:r>
            <a:r>
              <a:rPr sz="1800" dirty="0">
                <a:latin typeface="Times New Roman"/>
                <a:cs typeface="Times New Roman"/>
              </a:rPr>
              <a:t>amb el rei per </a:t>
            </a:r>
            <a:r>
              <a:rPr sz="1800" spc="-5" dirty="0">
                <a:latin typeface="Times New Roman"/>
                <a:cs typeface="Times New Roman"/>
              </a:rPr>
              <a:t>fomentar </a:t>
            </a:r>
            <a:r>
              <a:rPr sz="1800" dirty="0">
                <a:latin typeface="Times New Roman"/>
                <a:cs typeface="Times New Roman"/>
              </a:rPr>
              <a:t>el comerç i conquerir territoris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(mercats)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1479" y="1757170"/>
            <a:ext cx="4404360" cy="504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1894332"/>
            <a:ext cx="3456432" cy="345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2597" y="5379466"/>
            <a:ext cx="1236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CALIXT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(primer papa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Borja)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460" y="139065"/>
            <a:ext cx="2810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4.3.- </a:t>
            </a:r>
            <a:r>
              <a:rPr spc="-5" dirty="0"/>
              <a:t>Política:</a:t>
            </a:r>
            <a:r>
              <a:rPr spc="-85" dirty="0"/>
              <a:t> </a:t>
            </a:r>
            <a:r>
              <a:rPr dirty="0"/>
              <a:t>Castella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466217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El rei tenia </a:t>
            </a: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poder que a la Corona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d’Aragó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54" y="1125474"/>
            <a:ext cx="6750050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Les Corts estamentals </a:t>
            </a:r>
            <a:r>
              <a:rPr sz="1800" spc="-5" dirty="0">
                <a:latin typeface="Times New Roman"/>
                <a:cs typeface="Times New Roman"/>
              </a:rPr>
              <a:t>sols </a:t>
            </a:r>
            <a:r>
              <a:rPr sz="1800" dirty="0">
                <a:latin typeface="Times New Roman"/>
                <a:cs typeface="Times New Roman"/>
              </a:rPr>
              <a:t>eren consultives i era el rei qui feia les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lleis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65" y="1558289"/>
            <a:ext cx="6480175" cy="36004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Els “concejos” dels pobles van acabar </a:t>
            </a:r>
            <a:r>
              <a:rPr sz="1800" spc="-5" dirty="0">
                <a:latin typeface="Times New Roman"/>
                <a:cs typeface="Times New Roman"/>
              </a:rPr>
              <a:t>sent dominats </a:t>
            </a:r>
            <a:r>
              <a:rPr sz="1800" dirty="0">
                <a:latin typeface="Times New Roman"/>
                <a:cs typeface="Times New Roman"/>
              </a:rPr>
              <a:t>per la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noblesa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204" y="2019300"/>
            <a:ext cx="8817864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047" y="3069334"/>
            <a:ext cx="6099048" cy="3759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85" y="139065"/>
            <a:ext cx="381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4.3.-</a:t>
            </a:r>
            <a:r>
              <a:rPr dirty="0"/>
              <a:t> </a:t>
            </a:r>
            <a:r>
              <a:rPr spc="-5" dirty="0"/>
              <a:t>Política: </a:t>
            </a:r>
            <a:r>
              <a:rPr dirty="0"/>
              <a:t>Corona</a:t>
            </a:r>
            <a:r>
              <a:rPr spc="-100" dirty="0"/>
              <a:t> </a:t>
            </a:r>
            <a:r>
              <a:rPr dirty="0"/>
              <a:t>d’Aragó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5885815" cy="59503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Cada regne o territori és independent dels altres i té les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lang="es-ES" sz="180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es</a:t>
            </a: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pròpies lleis i institucions, encara que comparteixen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254" y="1413510"/>
            <a:ext cx="4305300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568960" marR="94615" indent="-47244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El rei té menys poder i ha de pactar les lleis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  </a:t>
            </a:r>
            <a:r>
              <a:rPr sz="1800" spc="-5" dirty="0">
                <a:latin typeface="Times New Roman"/>
                <a:cs typeface="Times New Roman"/>
              </a:rPr>
              <a:t>impostos amb </a:t>
            </a:r>
            <a:r>
              <a:rPr sz="1800" dirty="0">
                <a:latin typeface="Times New Roman"/>
                <a:cs typeface="Times New Roman"/>
              </a:rPr>
              <a:t>les Corts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(pactisme)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254" y="2061210"/>
            <a:ext cx="5021580" cy="596317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39725" marR="152400" indent="-184785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Times New Roman"/>
                <a:cs typeface="Times New Roman"/>
              </a:rPr>
              <a:t>Les Corts estamentals aproven els </a:t>
            </a:r>
            <a:r>
              <a:rPr sz="1800" spc="-5" dirty="0">
                <a:latin typeface="Times New Roman"/>
                <a:cs typeface="Times New Roman"/>
              </a:rPr>
              <a:t>impostos,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pacten  les lleis amb el rei i vigilen que </a:t>
            </a:r>
            <a:r>
              <a:rPr sz="1800" spc="-5" dirty="0">
                <a:latin typeface="Times New Roman"/>
                <a:cs typeface="Times New Roman"/>
              </a:rPr>
              <a:t>es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lang="es-ES" sz="1800" dirty="0" err="1">
                <a:latin typeface="Times New Roman"/>
                <a:cs typeface="Times New Roman"/>
              </a:rPr>
              <a:t>compleixen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54" y="2782061"/>
            <a:ext cx="509333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58750" marR="156845" indent="8826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A les grans ciutats com Barcelona i </a:t>
            </a: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dirty="0">
                <a:latin typeface="Times New Roman"/>
                <a:cs typeface="Times New Roman"/>
              </a:rPr>
              <a:t>l’alta  </a:t>
            </a:r>
            <a:r>
              <a:rPr sz="1800" spc="-5" dirty="0">
                <a:latin typeface="Times New Roman"/>
                <a:cs typeface="Times New Roman"/>
              </a:rPr>
              <a:t>burgesia </a:t>
            </a:r>
            <a:r>
              <a:rPr sz="1800" dirty="0">
                <a:latin typeface="Times New Roman"/>
                <a:cs typeface="Times New Roman"/>
              </a:rPr>
              <a:t>controla el govern dels consells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municipals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0443" y="548640"/>
            <a:ext cx="2444496" cy="3547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11" y="3479290"/>
            <a:ext cx="4044696" cy="328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6240" y="3500628"/>
            <a:ext cx="3326891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6240" y="5782055"/>
            <a:ext cx="4933188" cy="1071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357" y="139065"/>
            <a:ext cx="5217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4.4.- </a:t>
            </a:r>
            <a:r>
              <a:rPr spc="-5" dirty="0" err="1"/>
              <a:t>Crisi</a:t>
            </a:r>
            <a:r>
              <a:rPr spc="-5" dirty="0"/>
              <a:t> </a:t>
            </a:r>
            <a:r>
              <a:rPr lang="es-ES" dirty="0"/>
              <a:t>B</a:t>
            </a:r>
            <a:r>
              <a:rPr dirty="0" err="1"/>
              <a:t>aix</a:t>
            </a:r>
            <a:r>
              <a:rPr lang="es-ES" dirty="0"/>
              <a:t> </a:t>
            </a:r>
            <a:r>
              <a:rPr dirty="0"/>
              <a:t>medieval:</a:t>
            </a:r>
            <a:r>
              <a:rPr spc="-114" dirty="0"/>
              <a:t> </a:t>
            </a:r>
            <a:r>
              <a:rPr dirty="0"/>
              <a:t>Castella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667829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Castella pateix la crisi i la pesta, però menys que a la </a:t>
            </a:r>
            <a:r>
              <a:rPr sz="1800" spc="-5" dirty="0">
                <a:latin typeface="Times New Roman"/>
                <a:cs typeface="Times New Roman"/>
              </a:rPr>
              <a:t>Corona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d’Aragó,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 en el segle </a:t>
            </a:r>
            <a:r>
              <a:rPr sz="1800" spc="-5" dirty="0">
                <a:latin typeface="Times New Roman"/>
                <a:cs typeface="Times New Roman"/>
              </a:rPr>
              <a:t>XV es </a:t>
            </a:r>
            <a:r>
              <a:rPr sz="1800" dirty="0">
                <a:latin typeface="Times New Roman"/>
                <a:cs typeface="Times New Roman"/>
              </a:rPr>
              <a:t>recuperarà amb el creixement del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comerç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54" y="1413510"/>
            <a:ext cx="5741035" cy="93599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87960" marR="185420" indent="2540" algn="ctr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Times New Roman"/>
                <a:cs typeface="Times New Roman"/>
              </a:rPr>
              <a:t>Els reis castellans intenten controlar a la noblesa aliant-se  amb la </a:t>
            </a:r>
            <a:r>
              <a:rPr sz="1800" spc="-5" dirty="0">
                <a:latin typeface="Times New Roman"/>
                <a:cs typeface="Times New Roman"/>
              </a:rPr>
              <a:t>burgesia, </a:t>
            </a:r>
            <a:r>
              <a:rPr sz="1800" dirty="0">
                <a:latin typeface="Times New Roman"/>
                <a:cs typeface="Times New Roman"/>
              </a:rPr>
              <a:t>però la noblesa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revoltarà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contínuament  contra ells (guerres civils) i no els deixa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imposar-se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9811" y="3535679"/>
            <a:ext cx="3870960" cy="332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4884" y="3730750"/>
            <a:ext cx="3282696" cy="307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92" y="2478023"/>
            <a:ext cx="3866388" cy="3627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0091" y="6130238"/>
            <a:ext cx="2021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Batalla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Montiel (1369): Enric 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Trastámara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derrota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Pere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2179" y="1412747"/>
            <a:ext cx="2993135" cy="2244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438" y="139065"/>
            <a:ext cx="519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4.4.- </a:t>
            </a:r>
            <a:r>
              <a:rPr spc="-5" dirty="0"/>
              <a:t>Crisi </a:t>
            </a:r>
            <a:r>
              <a:rPr dirty="0"/>
              <a:t>baixmedieval: Corona</a:t>
            </a:r>
            <a:r>
              <a:rPr spc="-114" dirty="0"/>
              <a:t> </a:t>
            </a:r>
            <a:r>
              <a:rPr dirty="0"/>
              <a:t>d’Aragó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4950460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La crisi és especialment greu a la </a:t>
            </a:r>
            <a:r>
              <a:rPr sz="1800" spc="-5" dirty="0">
                <a:latin typeface="Times New Roman"/>
                <a:cs typeface="Times New Roman"/>
              </a:rPr>
              <a:t>Corona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d’Aragó,</a:t>
            </a:r>
            <a:endParaRPr sz="18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sobretot a Catalunya (especialment 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Barcelona)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1308" y="670559"/>
            <a:ext cx="3945636" cy="316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3931920"/>
            <a:ext cx="4792980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92" y="1392936"/>
            <a:ext cx="4055364" cy="325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139065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195818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Times New Roman"/>
                <a:cs typeface="Times New Roman"/>
              </a:rPr>
              <a:t>El regne </a:t>
            </a:r>
            <a:r>
              <a:rPr sz="1800" spc="-5" dirty="0" err="1">
                <a:latin typeface="Times New Roman"/>
                <a:cs typeface="Times New Roman"/>
              </a:rPr>
              <a:t>d’Astúries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lang="es-ES" sz="180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ix a partir dels nobles visigots allí refugiats,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</a:p>
          <a:p>
            <a:pPr marL="33591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resisteixen l’avanç </a:t>
            </a:r>
            <a:r>
              <a:rPr sz="1800" spc="-5" dirty="0">
                <a:latin typeface="Times New Roman"/>
                <a:cs typeface="Times New Roman"/>
              </a:rPr>
              <a:t>musulmà </a:t>
            </a:r>
            <a:r>
              <a:rPr sz="1800" dirty="0">
                <a:latin typeface="Times New Roman"/>
                <a:cs typeface="Times New Roman"/>
              </a:rPr>
              <a:t>(batalla de Covadonga) i ocupa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Galícia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293875"/>
            <a:ext cx="4730496" cy="257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8740" y="1293875"/>
            <a:ext cx="1933956" cy="257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3933442"/>
            <a:ext cx="7077456" cy="2855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1" y="3916679"/>
            <a:ext cx="8865108" cy="2305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7402" y="5982715"/>
            <a:ext cx="3509010" cy="766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Crónica </a:t>
            </a:r>
            <a:r>
              <a:rPr sz="1100" spc="-5" dirty="0">
                <a:latin typeface="Times New Roman"/>
                <a:cs typeface="Times New Roman"/>
              </a:rPr>
              <a:t>musulmana </a:t>
            </a:r>
            <a:r>
              <a:rPr sz="1100" dirty="0">
                <a:latin typeface="Times New Roman"/>
                <a:cs typeface="Times New Roman"/>
              </a:rPr>
              <a:t>de Al-Maqqari </a:t>
            </a:r>
            <a:r>
              <a:rPr sz="1100" spc="-5" dirty="0">
                <a:latin typeface="Times New Roman"/>
                <a:cs typeface="Times New Roman"/>
              </a:rPr>
              <a:t>(principios </a:t>
            </a:r>
            <a:r>
              <a:rPr sz="1100" dirty="0">
                <a:latin typeface="Times New Roman"/>
                <a:cs typeface="Times New Roman"/>
              </a:rPr>
              <a:t>s.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XVII)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Crónica cristiana de Albelda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(881)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438" y="139065"/>
            <a:ext cx="519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4.4.- </a:t>
            </a:r>
            <a:r>
              <a:rPr spc="-5" dirty="0"/>
              <a:t>Crisi </a:t>
            </a:r>
            <a:r>
              <a:rPr dirty="0"/>
              <a:t>baixmedieval: Corona</a:t>
            </a:r>
            <a:r>
              <a:rPr spc="-114" dirty="0"/>
              <a:t> </a:t>
            </a:r>
            <a:r>
              <a:rPr dirty="0"/>
              <a:t>d’Aragó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8406765" cy="64770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A la </a:t>
            </a:r>
            <a:r>
              <a:rPr sz="1800" spc="-5" dirty="0">
                <a:latin typeface="Times New Roman"/>
                <a:cs typeface="Times New Roman"/>
              </a:rPr>
              <a:t>mort </a:t>
            </a:r>
            <a:r>
              <a:rPr sz="1800" dirty="0">
                <a:latin typeface="Times New Roman"/>
                <a:cs typeface="Times New Roman"/>
              </a:rPr>
              <a:t>del rei Martí </a:t>
            </a:r>
            <a:r>
              <a:rPr sz="1800" spc="-5" dirty="0">
                <a:latin typeface="Times New Roman"/>
                <a:cs typeface="Times New Roman"/>
              </a:rPr>
              <a:t>l’Humà sense fills, </a:t>
            </a:r>
            <a:r>
              <a:rPr sz="1800" dirty="0">
                <a:latin typeface="Times New Roman"/>
                <a:cs typeface="Times New Roman"/>
              </a:rPr>
              <a:t>els </a:t>
            </a:r>
            <a:r>
              <a:rPr sz="1800" spc="-5" dirty="0">
                <a:latin typeface="Times New Roman"/>
                <a:cs typeface="Times New Roman"/>
              </a:rPr>
              <a:t>representants </a:t>
            </a:r>
            <a:r>
              <a:rPr sz="1800" dirty="0">
                <a:latin typeface="Times New Roman"/>
                <a:cs typeface="Times New Roman"/>
              </a:rPr>
              <a:t>de Catalunya, </a:t>
            </a:r>
            <a:r>
              <a:rPr sz="1800" spc="-5" dirty="0">
                <a:latin typeface="Times New Roman"/>
                <a:cs typeface="Times New Roman"/>
              </a:rPr>
              <a:t>Aragó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dirty="0">
                <a:latin typeface="Times New Roman"/>
                <a:cs typeface="Times New Roman"/>
              </a:rPr>
              <a:t>trien com a nou rei al </a:t>
            </a:r>
            <a:r>
              <a:rPr sz="1800" spc="-5" dirty="0">
                <a:latin typeface="Times New Roman"/>
                <a:cs typeface="Times New Roman"/>
              </a:rPr>
              <a:t>castellà Ferran </a:t>
            </a:r>
            <a:r>
              <a:rPr sz="1800" dirty="0">
                <a:latin typeface="Times New Roman"/>
                <a:cs typeface="Times New Roman"/>
              </a:rPr>
              <a:t>d’Antequera </a:t>
            </a:r>
            <a:r>
              <a:rPr sz="1800" spc="-5" dirty="0">
                <a:latin typeface="Times New Roman"/>
                <a:cs typeface="Times New Roman"/>
              </a:rPr>
              <a:t>(Compromís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Casp,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1412)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1412747"/>
            <a:ext cx="1958339" cy="241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76" y="3849622"/>
            <a:ext cx="5428488" cy="296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3100" y="1412746"/>
            <a:ext cx="3092196" cy="5369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1082" y="1568576"/>
            <a:ext cx="718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MARTÍ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L’HUMÀ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0470" y="3399535"/>
            <a:ext cx="174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Intervenció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Vicent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Ferrer  al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Compromís de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Casp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1401" y="1944116"/>
            <a:ext cx="1296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355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FERRAN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 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ANTEQUE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438" y="139065"/>
            <a:ext cx="519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4.4.-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Crisi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baixmedieval: Corona</a:t>
            </a:r>
            <a:r>
              <a:rPr sz="24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d’Aragó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54" y="694181"/>
            <a:ext cx="7038340" cy="879087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05410" marR="104775" algn="ctr">
              <a:lnSpc>
                <a:spcPct val="100000"/>
              </a:lnSpc>
              <a:spcBef>
                <a:spcPts val="375"/>
              </a:spcBef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mitjan segle </a:t>
            </a:r>
            <a:r>
              <a:rPr sz="1800" spc="-5" dirty="0">
                <a:latin typeface="Times New Roman"/>
                <a:cs typeface="Times New Roman"/>
              </a:rPr>
              <a:t>XV es </a:t>
            </a:r>
            <a:r>
              <a:rPr sz="1800" dirty="0">
                <a:latin typeface="Times New Roman"/>
                <a:cs typeface="Times New Roman"/>
              </a:rPr>
              <a:t>produeix una guerra civil a Catalunya que enfronta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 </a:t>
            </a:r>
            <a:r>
              <a:rPr sz="1800" spc="-5" dirty="0">
                <a:latin typeface="Times New Roman"/>
                <a:cs typeface="Times New Roman"/>
              </a:rPr>
              <a:t>camperols, </a:t>
            </a:r>
            <a:r>
              <a:rPr lang="es-ES" sz="1800" dirty="0" err="1">
                <a:latin typeface="Times New Roman"/>
                <a:cs typeface="Times New Roman"/>
              </a:rPr>
              <a:t>petits</a:t>
            </a:r>
            <a:r>
              <a:rPr sz="1800" dirty="0">
                <a:latin typeface="Times New Roman"/>
                <a:cs typeface="Times New Roman"/>
              </a:rPr>
              <a:t> artesans i el rei en un bàndol i noblesa i alta </a:t>
            </a:r>
            <a:r>
              <a:rPr sz="1800" spc="-5" dirty="0">
                <a:latin typeface="Times New Roman"/>
                <a:cs typeface="Times New Roman"/>
              </a:rPr>
              <a:t>burgesia  </a:t>
            </a:r>
            <a:r>
              <a:rPr sz="1800" dirty="0">
                <a:latin typeface="Times New Roman"/>
                <a:cs typeface="Times New Roman"/>
              </a:rPr>
              <a:t>en altre, imposant-se els </a:t>
            </a:r>
            <a:r>
              <a:rPr sz="1800" spc="-5" dirty="0">
                <a:latin typeface="Times New Roman"/>
                <a:cs typeface="Times New Roman"/>
              </a:rPr>
              <a:t>primers </a:t>
            </a:r>
            <a:r>
              <a:rPr sz="1800" dirty="0">
                <a:latin typeface="Times New Roman"/>
                <a:cs typeface="Times New Roman"/>
              </a:rPr>
              <a:t>però quedant Catalunya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arruïnada</a:t>
            </a:r>
          </a:p>
        </p:txBody>
      </p:sp>
      <p:sp>
        <p:nvSpPr>
          <p:cNvPr id="4" name="object 4"/>
          <p:cNvSpPr/>
          <p:nvPr/>
        </p:nvSpPr>
        <p:spPr>
          <a:xfrm>
            <a:off x="138684" y="1772410"/>
            <a:ext cx="4032504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1772409"/>
            <a:ext cx="3599688" cy="501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438" y="139065"/>
            <a:ext cx="519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4.4.- </a:t>
            </a:r>
            <a:r>
              <a:rPr spc="-5" dirty="0"/>
              <a:t>Crisi </a:t>
            </a:r>
            <a:r>
              <a:rPr dirty="0"/>
              <a:t>baixmedieval: Corona</a:t>
            </a:r>
            <a:r>
              <a:rPr spc="-114" dirty="0"/>
              <a:t> </a:t>
            </a:r>
            <a:r>
              <a:rPr dirty="0"/>
              <a:t>d’Aragó</a:t>
            </a:r>
            <a:r>
              <a:rPr u="none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254" y="621030"/>
            <a:ext cx="5885815" cy="64960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81635" marR="146050" indent="-233679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Times New Roman"/>
                <a:cs typeface="Times New Roman"/>
              </a:rPr>
              <a:t>Mentrestant </a:t>
            </a:r>
            <a:r>
              <a:rPr sz="1800" spc="-25" dirty="0">
                <a:latin typeface="Times New Roman"/>
                <a:cs typeface="Times New Roman"/>
              </a:rPr>
              <a:t>València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recupera de la crisi i, en el segle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XV, 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converteix en la ciutat </a:t>
            </a: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important del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Mediterrani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492" y="1412747"/>
            <a:ext cx="5733288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35" y="3326890"/>
            <a:ext cx="4114800" cy="3496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5967" y="3285742"/>
            <a:ext cx="4719828" cy="3538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4664" y="928116"/>
            <a:ext cx="3020567" cy="2266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8342" y="118110"/>
            <a:ext cx="1728470" cy="791210"/>
          </a:xfrm>
          <a:custGeom>
            <a:avLst/>
            <a:gdLst/>
            <a:ahLst/>
            <a:cxnLst/>
            <a:rect l="l" t="t" r="r" b="b"/>
            <a:pathLst>
              <a:path w="1728470" h="791210">
                <a:moveTo>
                  <a:pt x="864107" y="0"/>
                </a:moveTo>
                <a:lnTo>
                  <a:pt x="799614" y="1084"/>
                </a:lnTo>
                <a:lnTo>
                  <a:pt x="736409" y="4287"/>
                </a:lnTo>
                <a:lnTo>
                  <a:pt x="674658" y="9532"/>
                </a:lnTo>
                <a:lnTo>
                  <a:pt x="614530" y="16742"/>
                </a:lnTo>
                <a:lnTo>
                  <a:pt x="556191" y="25841"/>
                </a:lnTo>
                <a:lnTo>
                  <a:pt x="499807" y="36752"/>
                </a:lnTo>
                <a:lnTo>
                  <a:pt x="445547" y="49400"/>
                </a:lnTo>
                <a:lnTo>
                  <a:pt x="393577" y="63708"/>
                </a:lnTo>
                <a:lnTo>
                  <a:pt x="344065" y="79598"/>
                </a:lnTo>
                <a:lnTo>
                  <a:pt x="297176" y="96996"/>
                </a:lnTo>
                <a:lnTo>
                  <a:pt x="253079" y="115824"/>
                </a:lnTo>
                <a:lnTo>
                  <a:pt x="211940" y="136005"/>
                </a:lnTo>
                <a:lnTo>
                  <a:pt x="173926" y="157465"/>
                </a:lnTo>
                <a:lnTo>
                  <a:pt x="139204" y="180125"/>
                </a:lnTo>
                <a:lnTo>
                  <a:pt x="107942" y="203910"/>
                </a:lnTo>
                <a:lnTo>
                  <a:pt x="56464" y="254549"/>
                </a:lnTo>
                <a:lnTo>
                  <a:pt x="20828" y="308769"/>
                </a:lnTo>
                <a:lnTo>
                  <a:pt x="2369" y="365960"/>
                </a:lnTo>
                <a:lnTo>
                  <a:pt x="0" y="395478"/>
                </a:lnTo>
                <a:lnTo>
                  <a:pt x="2369" y="424995"/>
                </a:lnTo>
                <a:lnTo>
                  <a:pt x="20828" y="482186"/>
                </a:lnTo>
                <a:lnTo>
                  <a:pt x="56464" y="536406"/>
                </a:lnTo>
                <a:lnTo>
                  <a:pt x="107942" y="587045"/>
                </a:lnTo>
                <a:lnTo>
                  <a:pt x="139204" y="610830"/>
                </a:lnTo>
                <a:lnTo>
                  <a:pt x="173926" y="633490"/>
                </a:lnTo>
                <a:lnTo>
                  <a:pt x="211940" y="654950"/>
                </a:lnTo>
                <a:lnTo>
                  <a:pt x="253079" y="675132"/>
                </a:lnTo>
                <a:lnTo>
                  <a:pt x="297176" y="693959"/>
                </a:lnTo>
                <a:lnTo>
                  <a:pt x="344065" y="711357"/>
                </a:lnTo>
                <a:lnTo>
                  <a:pt x="393577" y="727247"/>
                </a:lnTo>
                <a:lnTo>
                  <a:pt x="445547" y="741555"/>
                </a:lnTo>
                <a:lnTo>
                  <a:pt x="499807" y="754203"/>
                </a:lnTo>
                <a:lnTo>
                  <a:pt x="556191" y="765114"/>
                </a:lnTo>
                <a:lnTo>
                  <a:pt x="614530" y="774213"/>
                </a:lnTo>
                <a:lnTo>
                  <a:pt x="674658" y="781423"/>
                </a:lnTo>
                <a:lnTo>
                  <a:pt x="736409" y="786668"/>
                </a:lnTo>
                <a:lnTo>
                  <a:pt x="799614" y="789871"/>
                </a:lnTo>
                <a:lnTo>
                  <a:pt x="864107" y="790956"/>
                </a:lnTo>
                <a:lnTo>
                  <a:pt x="928601" y="789871"/>
                </a:lnTo>
                <a:lnTo>
                  <a:pt x="991806" y="786668"/>
                </a:lnTo>
                <a:lnTo>
                  <a:pt x="1053557" y="781423"/>
                </a:lnTo>
                <a:lnTo>
                  <a:pt x="1113685" y="774213"/>
                </a:lnTo>
                <a:lnTo>
                  <a:pt x="1172024" y="765114"/>
                </a:lnTo>
                <a:lnTo>
                  <a:pt x="1228408" y="754203"/>
                </a:lnTo>
                <a:lnTo>
                  <a:pt x="1282668" y="741555"/>
                </a:lnTo>
                <a:lnTo>
                  <a:pt x="1334638" y="727247"/>
                </a:lnTo>
                <a:lnTo>
                  <a:pt x="1384150" y="711357"/>
                </a:lnTo>
                <a:lnTo>
                  <a:pt x="1431039" y="693959"/>
                </a:lnTo>
                <a:lnTo>
                  <a:pt x="1475136" y="675132"/>
                </a:lnTo>
                <a:lnTo>
                  <a:pt x="1516275" y="654950"/>
                </a:lnTo>
                <a:lnTo>
                  <a:pt x="1554289" y="633490"/>
                </a:lnTo>
                <a:lnTo>
                  <a:pt x="1589011" y="610830"/>
                </a:lnTo>
                <a:lnTo>
                  <a:pt x="1620273" y="587045"/>
                </a:lnTo>
                <a:lnTo>
                  <a:pt x="1671751" y="536406"/>
                </a:lnTo>
                <a:lnTo>
                  <a:pt x="1707387" y="482186"/>
                </a:lnTo>
                <a:lnTo>
                  <a:pt x="1725846" y="424995"/>
                </a:lnTo>
                <a:lnTo>
                  <a:pt x="1728215" y="395478"/>
                </a:lnTo>
                <a:lnTo>
                  <a:pt x="1725846" y="365960"/>
                </a:lnTo>
                <a:lnTo>
                  <a:pt x="1707387" y="308769"/>
                </a:lnTo>
                <a:lnTo>
                  <a:pt x="1671751" y="254549"/>
                </a:lnTo>
                <a:lnTo>
                  <a:pt x="1620273" y="203910"/>
                </a:lnTo>
                <a:lnTo>
                  <a:pt x="1589011" y="180125"/>
                </a:lnTo>
                <a:lnTo>
                  <a:pt x="1554289" y="157465"/>
                </a:lnTo>
                <a:lnTo>
                  <a:pt x="1516275" y="136005"/>
                </a:lnTo>
                <a:lnTo>
                  <a:pt x="1475136" y="115824"/>
                </a:lnTo>
                <a:lnTo>
                  <a:pt x="1431039" y="96996"/>
                </a:lnTo>
                <a:lnTo>
                  <a:pt x="1384150" y="79598"/>
                </a:lnTo>
                <a:lnTo>
                  <a:pt x="1334638" y="63708"/>
                </a:lnTo>
                <a:lnTo>
                  <a:pt x="1282668" y="49400"/>
                </a:lnTo>
                <a:lnTo>
                  <a:pt x="1228408" y="36752"/>
                </a:lnTo>
                <a:lnTo>
                  <a:pt x="1172024" y="25841"/>
                </a:lnTo>
                <a:lnTo>
                  <a:pt x="1113685" y="16742"/>
                </a:lnTo>
                <a:lnTo>
                  <a:pt x="1053557" y="9532"/>
                </a:lnTo>
                <a:lnTo>
                  <a:pt x="991806" y="4287"/>
                </a:lnTo>
                <a:lnTo>
                  <a:pt x="928601" y="1084"/>
                </a:lnTo>
                <a:lnTo>
                  <a:pt x="8641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8342" y="118110"/>
            <a:ext cx="1728470" cy="791210"/>
          </a:xfrm>
          <a:custGeom>
            <a:avLst/>
            <a:gdLst/>
            <a:ahLst/>
            <a:cxnLst/>
            <a:rect l="l" t="t" r="r" b="b"/>
            <a:pathLst>
              <a:path w="1728470" h="791210">
                <a:moveTo>
                  <a:pt x="0" y="395478"/>
                </a:moveTo>
                <a:lnTo>
                  <a:pt x="9368" y="337031"/>
                </a:lnTo>
                <a:lnTo>
                  <a:pt x="36582" y="281250"/>
                </a:lnTo>
                <a:lnTo>
                  <a:pt x="80307" y="228744"/>
                </a:lnTo>
                <a:lnTo>
                  <a:pt x="139204" y="180125"/>
                </a:lnTo>
                <a:lnTo>
                  <a:pt x="173926" y="157465"/>
                </a:lnTo>
                <a:lnTo>
                  <a:pt x="211940" y="136005"/>
                </a:lnTo>
                <a:lnTo>
                  <a:pt x="253079" y="115824"/>
                </a:lnTo>
                <a:lnTo>
                  <a:pt x="297176" y="96996"/>
                </a:lnTo>
                <a:lnTo>
                  <a:pt x="344065" y="79598"/>
                </a:lnTo>
                <a:lnTo>
                  <a:pt x="393577" y="63708"/>
                </a:lnTo>
                <a:lnTo>
                  <a:pt x="445547" y="49400"/>
                </a:lnTo>
                <a:lnTo>
                  <a:pt x="499807" y="36752"/>
                </a:lnTo>
                <a:lnTo>
                  <a:pt x="556191" y="25841"/>
                </a:lnTo>
                <a:lnTo>
                  <a:pt x="614530" y="16742"/>
                </a:lnTo>
                <a:lnTo>
                  <a:pt x="674658" y="9532"/>
                </a:lnTo>
                <a:lnTo>
                  <a:pt x="736409" y="4287"/>
                </a:lnTo>
                <a:lnTo>
                  <a:pt x="799614" y="1084"/>
                </a:lnTo>
                <a:lnTo>
                  <a:pt x="864107" y="0"/>
                </a:lnTo>
                <a:lnTo>
                  <a:pt x="928601" y="1084"/>
                </a:lnTo>
                <a:lnTo>
                  <a:pt x="991806" y="4287"/>
                </a:lnTo>
                <a:lnTo>
                  <a:pt x="1053557" y="9532"/>
                </a:lnTo>
                <a:lnTo>
                  <a:pt x="1113685" y="16742"/>
                </a:lnTo>
                <a:lnTo>
                  <a:pt x="1172024" y="25841"/>
                </a:lnTo>
                <a:lnTo>
                  <a:pt x="1228408" y="36752"/>
                </a:lnTo>
                <a:lnTo>
                  <a:pt x="1282668" y="49400"/>
                </a:lnTo>
                <a:lnTo>
                  <a:pt x="1334638" y="63708"/>
                </a:lnTo>
                <a:lnTo>
                  <a:pt x="1384150" y="79598"/>
                </a:lnTo>
                <a:lnTo>
                  <a:pt x="1431039" y="96996"/>
                </a:lnTo>
                <a:lnTo>
                  <a:pt x="1475136" y="115823"/>
                </a:lnTo>
                <a:lnTo>
                  <a:pt x="1516275" y="136005"/>
                </a:lnTo>
                <a:lnTo>
                  <a:pt x="1554289" y="157465"/>
                </a:lnTo>
                <a:lnTo>
                  <a:pt x="1589011" y="180125"/>
                </a:lnTo>
                <a:lnTo>
                  <a:pt x="1620273" y="203910"/>
                </a:lnTo>
                <a:lnTo>
                  <a:pt x="1671751" y="254549"/>
                </a:lnTo>
                <a:lnTo>
                  <a:pt x="1707387" y="308769"/>
                </a:lnTo>
                <a:lnTo>
                  <a:pt x="1725846" y="365960"/>
                </a:lnTo>
                <a:lnTo>
                  <a:pt x="1728215" y="395478"/>
                </a:lnTo>
                <a:lnTo>
                  <a:pt x="1725846" y="424995"/>
                </a:lnTo>
                <a:lnTo>
                  <a:pt x="1707387" y="482186"/>
                </a:lnTo>
                <a:lnTo>
                  <a:pt x="1671751" y="536406"/>
                </a:lnTo>
                <a:lnTo>
                  <a:pt x="1620273" y="587045"/>
                </a:lnTo>
                <a:lnTo>
                  <a:pt x="1589011" y="610830"/>
                </a:lnTo>
                <a:lnTo>
                  <a:pt x="1554289" y="633490"/>
                </a:lnTo>
                <a:lnTo>
                  <a:pt x="1516275" y="654950"/>
                </a:lnTo>
                <a:lnTo>
                  <a:pt x="1475136" y="675132"/>
                </a:lnTo>
                <a:lnTo>
                  <a:pt x="1431039" y="693959"/>
                </a:lnTo>
                <a:lnTo>
                  <a:pt x="1384150" y="711357"/>
                </a:lnTo>
                <a:lnTo>
                  <a:pt x="1334638" y="727247"/>
                </a:lnTo>
                <a:lnTo>
                  <a:pt x="1282668" y="741555"/>
                </a:lnTo>
                <a:lnTo>
                  <a:pt x="1228408" y="754203"/>
                </a:lnTo>
                <a:lnTo>
                  <a:pt x="1172024" y="765114"/>
                </a:lnTo>
                <a:lnTo>
                  <a:pt x="1113685" y="774213"/>
                </a:lnTo>
                <a:lnTo>
                  <a:pt x="1053557" y="781423"/>
                </a:lnTo>
                <a:lnTo>
                  <a:pt x="991806" y="786668"/>
                </a:lnTo>
                <a:lnTo>
                  <a:pt x="928601" y="789871"/>
                </a:lnTo>
                <a:lnTo>
                  <a:pt x="864107" y="790956"/>
                </a:lnTo>
                <a:lnTo>
                  <a:pt x="799614" y="789871"/>
                </a:lnTo>
                <a:lnTo>
                  <a:pt x="736409" y="786668"/>
                </a:lnTo>
                <a:lnTo>
                  <a:pt x="674658" y="781423"/>
                </a:lnTo>
                <a:lnTo>
                  <a:pt x="614530" y="774213"/>
                </a:lnTo>
                <a:lnTo>
                  <a:pt x="556191" y="765114"/>
                </a:lnTo>
                <a:lnTo>
                  <a:pt x="499807" y="754203"/>
                </a:lnTo>
                <a:lnTo>
                  <a:pt x="445547" y="741555"/>
                </a:lnTo>
                <a:lnTo>
                  <a:pt x="393577" y="727247"/>
                </a:lnTo>
                <a:lnTo>
                  <a:pt x="344065" y="711357"/>
                </a:lnTo>
                <a:lnTo>
                  <a:pt x="297176" y="693959"/>
                </a:lnTo>
                <a:lnTo>
                  <a:pt x="253079" y="675132"/>
                </a:lnTo>
                <a:lnTo>
                  <a:pt x="211940" y="654950"/>
                </a:lnTo>
                <a:lnTo>
                  <a:pt x="173926" y="633490"/>
                </a:lnTo>
                <a:lnTo>
                  <a:pt x="139204" y="610830"/>
                </a:lnTo>
                <a:lnTo>
                  <a:pt x="107942" y="587045"/>
                </a:lnTo>
                <a:lnTo>
                  <a:pt x="56464" y="536406"/>
                </a:lnTo>
                <a:lnTo>
                  <a:pt x="20828" y="482186"/>
                </a:lnTo>
                <a:lnTo>
                  <a:pt x="2369" y="424995"/>
                </a:lnTo>
                <a:lnTo>
                  <a:pt x="0" y="39547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69148" y="221107"/>
            <a:ext cx="100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  <a:hlinkClick r:id="rId6"/>
              </a:rPr>
              <a:t>VIU. </a:t>
            </a:r>
            <a:r>
              <a:rPr sz="1200" spc="-5" dirty="0">
                <a:latin typeface="Times New Roman"/>
                <a:cs typeface="Times New Roman"/>
                <a:hlinkClick r:id="rId6"/>
              </a:rPr>
              <a:t>Recorrido  </a:t>
            </a:r>
            <a:r>
              <a:rPr sz="1200" dirty="0">
                <a:latin typeface="Times New Roman"/>
                <a:cs typeface="Times New Roman"/>
                <a:hlinkClick r:id="rId6"/>
              </a:rPr>
              <a:t>por la </a:t>
            </a:r>
            <a:r>
              <a:rPr sz="1200" spc="-20" dirty="0">
                <a:latin typeface="Times New Roman"/>
                <a:cs typeface="Times New Roman"/>
                <a:hlinkClick r:id="rId6"/>
              </a:rPr>
              <a:t>Valencia  </a:t>
            </a:r>
            <a:r>
              <a:rPr sz="1200" spc="-5" dirty="0">
                <a:latin typeface="Times New Roman"/>
                <a:cs typeface="Times New Roman"/>
                <a:hlinkClick r:id="rId6"/>
              </a:rPr>
              <a:t>del siglo </a:t>
            </a:r>
            <a:r>
              <a:rPr sz="1200" dirty="0">
                <a:latin typeface="Times New Roman"/>
                <a:cs typeface="Times New Roman"/>
                <a:hlinkClick r:id="rId6"/>
              </a:rPr>
              <a:t>de</a:t>
            </a:r>
            <a:r>
              <a:rPr sz="1200" spc="-50" dirty="0">
                <a:latin typeface="Times New Roman"/>
                <a:cs typeface="Times New Roman"/>
                <a:hlinkClick r:id="rId6"/>
              </a:rPr>
              <a:t> </a:t>
            </a:r>
            <a:r>
              <a:rPr sz="1200" dirty="0">
                <a:latin typeface="Times New Roman"/>
                <a:cs typeface="Times New Roman"/>
                <a:hlinkClick r:id="rId6"/>
              </a:rPr>
              <a:t>oro.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26" y="139065"/>
            <a:ext cx="8678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1725" marR="5080" indent="-362966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Exercicis punt 4.- LES </a:t>
            </a:r>
            <a:r>
              <a:rPr u="none" spc="-10" dirty="0"/>
              <a:t>CORONES </a:t>
            </a:r>
            <a:r>
              <a:rPr u="none" spc="-5" dirty="0"/>
              <a:t>DE CASTELLA </a:t>
            </a:r>
            <a:r>
              <a:rPr u="none" dirty="0"/>
              <a:t>I </a:t>
            </a:r>
            <a:r>
              <a:rPr u="none" spc="-5" dirty="0"/>
              <a:t>ARAGÓ </a:t>
            </a:r>
            <a:r>
              <a:rPr u="none" dirty="0"/>
              <a:t>(segles  </a:t>
            </a:r>
            <a:r>
              <a:rPr u="none" spc="-5" dirty="0"/>
              <a:t>XIV </a:t>
            </a:r>
            <a:r>
              <a:rPr u="none" dirty="0"/>
              <a:t>i</a:t>
            </a:r>
            <a:r>
              <a:rPr u="none" spc="-5" dirty="0"/>
              <a:t> XV).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029" y="935862"/>
            <a:ext cx="819975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1.- A partir dels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mapes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 els teus coneixements,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respon: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tipus de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mapa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és el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primer?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caràcter té? Quin territori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representa?</a:t>
            </a:r>
            <a:endParaRPr sz="1600" dirty="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buAutoNum type="alphaLcParenR"/>
              <a:tabLst>
                <a:tab pos="23304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tipus de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és el segon? Quin caràcter té? Quin territori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és el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tema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primer mapa?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 del</a:t>
            </a:r>
            <a:r>
              <a:rPr sz="1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segon?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 es desenvolupa principalment el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comerç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castellà? I el de la Corona</a:t>
            </a:r>
            <a:r>
              <a:rPr sz="16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d’Aragó?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Des de quins dos ports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comercia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Castella?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Amb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quines ciutats? Quin és el seu principal</a:t>
            </a:r>
            <a:r>
              <a:rPr sz="1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producte?</a:t>
            </a:r>
            <a:endParaRPr sz="1600" dirty="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/>
              <a:tabLst>
                <a:tab pos="20002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Cap a on es va expandir Castella? Quines batalles i en quins anys va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guanyar?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territoris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formaven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 Corona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d’Aragó?</a:t>
            </a:r>
            <a:endParaRPr sz="1600" dirty="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buAutoNum type="alphaLcParenR"/>
              <a:tabLst>
                <a:tab pos="23304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 hi ha consolats de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mar?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Què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eren?</a:t>
            </a:r>
            <a:endParaRPr sz="1600" dirty="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986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Explica l’economia i la societat de Castella i la Corona d’Aragó als segles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XIV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XV.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3788664"/>
            <a:ext cx="4044696" cy="273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4132" y="3602735"/>
            <a:ext cx="5004816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26" y="139065"/>
            <a:ext cx="8678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1725" marR="5080" indent="-362966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Exercicis punt 4.- LES </a:t>
            </a:r>
            <a:r>
              <a:rPr u="none" spc="-10" dirty="0"/>
              <a:t>CORONES </a:t>
            </a:r>
            <a:r>
              <a:rPr u="none" spc="-5" dirty="0"/>
              <a:t>DE CASTELLA </a:t>
            </a:r>
            <a:r>
              <a:rPr u="none" dirty="0"/>
              <a:t>I </a:t>
            </a:r>
            <a:r>
              <a:rPr u="none" spc="-5" dirty="0"/>
              <a:t>ARAGÓ </a:t>
            </a:r>
            <a:r>
              <a:rPr u="none" dirty="0"/>
              <a:t>(segles  </a:t>
            </a:r>
            <a:r>
              <a:rPr u="none" spc="-5" dirty="0"/>
              <a:t>XIV </a:t>
            </a:r>
            <a:r>
              <a:rPr u="none" dirty="0"/>
              <a:t>i</a:t>
            </a:r>
            <a:r>
              <a:rPr u="none" spc="-5" dirty="0"/>
              <a:t> XV).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029" y="963320"/>
            <a:ext cx="8546465" cy="245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78735" indent="-635">
              <a:lnSpc>
                <a:spcPct val="1476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2.- On tenia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més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poder el rei: a Castella o a la Corona d’Aragó?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què?  3.- A partir de la taula de</a:t>
            </a:r>
            <a:r>
              <a:rPr sz="1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baix: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Elabora una gràfica (lineal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múltiple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 de barres)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amb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les dades de la taula i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posa-li</a:t>
            </a:r>
            <a:r>
              <a:rPr sz="16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títol.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 caràcter tenen la gràfica que acabes de fer i la taula en què t’has</a:t>
            </a:r>
            <a:r>
              <a:rPr sz="16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basat?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Segons la gràfica (i taula), quins territori perd població i és el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més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afectat per la crisi? Per què és així?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Quins territoris es queden igual? Quins guanyen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població?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Què passa en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València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 segle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XV?</a:t>
            </a:r>
            <a:endParaRPr sz="160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/>
              <a:tabLst>
                <a:tab pos="20002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 va afectar a Castella la crisi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baixmedieval?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Què va ser el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Compromís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 Casp? Quan es va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fer?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4120" y="3505198"/>
            <a:ext cx="4032504" cy="323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744" y="139065"/>
            <a:ext cx="3589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ACTIVITATS DE</a:t>
            </a:r>
            <a:r>
              <a:rPr u="none" spc="-15" dirty="0"/>
              <a:t> </a:t>
            </a:r>
            <a:r>
              <a:rPr u="none" spc="-5" dirty="0"/>
              <a:t>SÍNTESI.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791972"/>
            <a:ext cx="399351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1.- Defineix els conceptes següents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(vocabulari):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Conquesta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cristiana: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Repoblament: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Marca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Hispànica: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Pàries: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Carta de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poblament: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Furs de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València: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Mudèjar: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Mesta: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Transhumància: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Consolat: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139065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920355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Times New Roman"/>
                <a:cs typeface="Times New Roman"/>
              </a:rPr>
              <a:t>El regne de </a:t>
            </a:r>
            <a:r>
              <a:rPr sz="1800" dirty="0" err="1">
                <a:latin typeface="Times New Roman"/>
                <a:cs typeface="Times New Roman"/>
              </a:rPr>
              <a:t>Lleó</a:t>
            </a:r>
            <a:r>
              <a:rPr sz="1800" dirty="0">
                <a:latin typeface="Times New Roman"/>
                <a:cs typeface="Times New Roman"/>
              </a:rPr>
              <a:t> n</a:t>
            </a:r>
            <a:r>
              <a:rPr lang="es-ES" sz="180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ix quan els asturians ocupen la zona (segona meitat del segle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IX)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 traslladen a Lleó la capital, expandint el seu territori fins el riu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Duero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330452"/>
            <a:ext cx="5327904" cy="310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1330452"/>
            <a:ext cx="2084831" cy="3105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4497322"/>
            <a:ext cx="4896612" cy="229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1" y="4497322"/>
            <a:ext cx="7563611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2785" y="5013197"/>
            <a:ext cx="1260475" cy="792480"/>
          </a:xfrm>
          <a:custGeom>
            <a:avLst/>
            <a:gdLst/>
            <a:ahLst/>
            <a:cxnLst/>
            <a:rect l="l" t="t" r="r" b="b"/>
            <a:pathLst>
              <a:path w="1260475" h="792479">
                <a:moveTo>
                  <a:pt x="630174" y="0"/>
                </a:moveTo>
                <a:lnTo>
                  <a:pt x="572823" y="1619"/>
                </a:lnTo>
                <a:lnTo>
                  <a:pt x="516914" y="6384"/>
                </a:lnTo>
                <a:lnTo>
                  <a:pt x="462668" y="14155"/>
                </a:lnTo>
                <a:lnTo>
                  <a:pt x="410308" y="24791"/>
                </a:lnTo>
                <a:lnTo>
                  <a:pt x="360057" y="38153"/>
                </a:lnTo>
                <a:lnTo>
                  <a:pt x="312137" y="54102"/>
                </a:lnTo>
                <a:lnTo>
                  <a:pt x="266772" y="72496"/>
                </a:lnTo>
                <a:lnTo>
                  <a:pt x="224183" y="93196"/>
                </a:lnTo>
                <a:lnTo>
                  <a:pt x="184594" y="116062"/>
                </a:lnTo>
                <a:lnTo>
                  <a:pt x="148227" y="140954"/>
                </a:lnTo>
                <a:lnTo>
                  <a:pt x="115304" y="167732"/>
                </a:lnTo>
                <a:lnTo>
                  <a:pt x="86049" y="196257"/>
                </a:lnTo>
                <a:lnTo>
                  <a:pt x="60684" y="226388"/>
                </a:lnTo>
                <a:lnTo>
                  <a:pt x="22514" y="290909"/>
                </a:lnTo>
                <a:lnTo>
                  <a:pt x="2575" y="360176"/>
                </a:lnTo>
                <a:lnTo>
                  <a:pt x="0" y="396239"/>
                </a:lnTo>
                <a:lnTo>
                  <a:pt x="2575" y="432305"/>
                </a:lnTo>
                <a:lnTo>
                  <a:pt x="22514" y="501575"/>
                </a:lnTo>
                <a:lnTo>
                  <a:pt x="60684" y="566097"/>
                </a:lnTo>
                <a:lnTo>
                  <a:pt x="86049" y="596228"/>
                </a:lnTo>
                <a:lnTo>
                  <a:pt x="115304" y="624752"/>
                </a:lnTo>
                <a:lnTo>
                  <a:pt x="148227" y="651530"/>
                </a:lnTo>
                <a:lnTo>
                  <a:pt x="184594" y="676422"/>
                </a:lnTo>
                <a:lnTo>
                  <a:pt x="224183" y="699288"/>
                </a:lnTo>
                <a:lnTo>
                  <a:pt x="266772" y="719987"/>
                </a:lnTo>
                <a:lnTo>
                  <a:pt x="312137" y="738380"/>
                </a:lnTo>
                <a:lnTo>
                  <a:pt x="360057" y="754328"/>
                </a:lnTo>
                <a:lnTo>
                  <a:pt x="410308" y="767689"/>
                </a:lnTo>
                <a:lnTo>
                  <a:pt x="462668" y="778325"/>
                </a:lnTo>
                <a:lnTo>
                  <a:pt x="516914" y="786095"/>
                </a:lnTo>
                <a:lnTo>
                  <a:pt x="572823" y="790860"/>
                </a:lnTo>
                <a:lnTo>
                  <a:pt x="630174" y="792479"/>
                </a:lnTo>
                <a:lnTo>
                  <a:pt x="687524" y="790860"/>
                </a:lnTo>
                <a:lnTo>
                  <a:pt x="743433" y="786095"/>
                </a:lnTo>
                <a:lnTo>
                  <a:pt x="797679" y="778325"/>
                </a:lnTo>
                <a:lnTo>
                  <a:pt x="850039" y="767689"/>
                </a:lnTo>
                <a:lnTo>
                  <a:pt x="900290" y="754328"/>
                </a:lnTo>
                <a:lnTo>
                  <a:pt x="948210" y="738380"/>
                </a:lnTo>
                <a:lnTo>
                  <a:pt x="993575" y="719987"/>
                </a:lnTo>
                <a:lnTo>
                  <a:pt x="1036164" y="699288"/>
                </a:lnTo>
                <a:lnTo>
                  <a:pt x="1075753" y="676422"/>
                </a:lnTo>
                <a:lnTo>
                  <a:pt x="1112120" y="651530"/>
                </a:lnTo>
                <a:lnTo>
                  <a:pt x="1145043" y="624752"/>
                </a:lnTo>
                <a:lnTo>
                  <a:pt x="1174298" y="596228"/>
                </a:lnTo>
                <a:lnTo>
                  <a:pt x="1199663" y="566097"/>
                </a:lnTo>
                <a:lnTo>
                  <a:pt x="1237833" y="501575"/>
                </a:lnTo>
                <a:lnTo>
                  <a:pt x="1257772" y="432305"/>
                </a:lnTo>
                <a:lnTo>
                  <a:pt x="1260348" y="396239"/>
                </a:lnTo>
                <a:lnTo>
                  <a:pt x="1257772" y="360176"/>
                </a:lnTo>
                <a:lnTo>
                  <a:pt x="1237833" y="290909"/>
                </a:lnTo>
                <a:lnTo>
                  <a:pt x="1199663" y="226388"/>
                </a:lnTo>
                <a:lnTo>
                  <a:pt x="1174298" y="196257"/>
                </a:lnTo>
                <a:lnTo>
                  <a:pt x="1145043" y="167732"/>
                </a:lnTo>
                <a:lnTo>
                  <a:pt x="1112120" y="140954"/>
                </a:lnTo>
                <a:lnTo>
                  <a:pt x="1075753" y="116062"/>
                </a:lnTo>
                <a:lnTo>
                  <a:pt x="1036164" y="93196"/>
                </a:lnTo>
                <a:lnTo>
                  <a:pt x="993575" y="72496"/>
                </a:lnTo>
                <a:lnTo>
                  <a:pt x="948210" y="54102"/>
                </a:lnTo>
                <a:lnTo>
                  <a:pt x="900290" y="38153"/>
                </a:lnTo>
                <a:lnTo>
                  <a:pt x="850039" y="24791"/>
                </a:lnTo>
                <a:lnTo>
                  <a:pt x="797679" y="14155"/>
                </a:lnTo>
                <a:lnTo>
                  <a:pt x="743433" y="6384"/>
                </a:lnTo>
                <a:lnTo>
                  <a:pt x="687524" y="1619"/>
                </a:lnTo>
                <a:lnTo>
                  <a:pt x="6301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2785" y="5013197"/>
            <a:ext cx="1260475" cy="792480"/>
          </a:xfrm>
          <a:custGeom>
            <a:avLst/>
            <a:gdLst/>
            <a:ahLst/>
            <a:cxnLst/>
            <a:rect l="l" t="t" r="r" b="b"/>
            <a:pathLst>
              <a:path w="1260475" h="792479">
                <a:moveTo>
                  <a:pt x="0" y="396239"/>
                </a:moveTo>
                <a:lnTo>
                  <a:pt x="10154" y="325019"/>
                </a:lnTo>
                <a:lnTo>
                  <a:pt x="39431" y="257985"/>
                </a:lnTo>
                <a:lnTo>
                  <a:pt x="86049" y="196257"/>
                </a:lnTo>
                <a:lnTo>
                  <a:pt x="115304" y="167732"/>
                </a:lnTo>
                <a:lnTo>
                  <a:pt x="148227" y="140954"/>
                </a:lnTo>
                <a:lnTo>
                  <a:pt x="184594" y="116062"/>
                </a:lnTo>
                <a:lnTo>
                  <a:pt x="224183" y="93196"/>
                </a:lnTo>
                <a:lnTo>
                  <a:pt x="266772" y="72496"/>
                </a:lnTo>
                <a:lnTo>
                  <a:pt x="312137" y="54102"/>
                </a:lnTo>
                <a:lnTo>
                  <a:pt x="360057" y="38153"/>
                </a:lnTo>
                <a:lnTo>
                  <a:pt x="410308" y="24791"/>
                </a:lnTo>
                <a:lnTo>
                  <a:pt x="462668" y="14155"/>
                </a:lnTo>
                <a:lnTo>
                  <a:pt x="516914" y="6384"/>
                </a:lnTo>
                <a:lnTo>
                  <a:pt x="572823" y="1619"/>
                </a:lnTo>
                <a:lnTo>
                  <a:pt x="630174" y="0"/>
                </a:lnTo>
                <a:lnTo>
                  <a:pt x="687524" y="1619"/>
                </a:lnTo>
                <a:lnTo>
                  <a:pt x="743433" y="6384"/>
                </a:lnTo>
                <a:lnTo>
                  <a:pt x="797679" y="14155"/>
                </a:lnTo>
                <a:lnTo>
                  <a:pt x="850039" y="24791"/>
                </a:lnTo>
                <a:lnTo>
                  <a:pt x="900290" y="38153"/>
                </a:lnTo>
                <a:lnTo>
                  <a:pt x="948210" y="54102"/>
                </a:lnTo>
                <a:lnTo>
                  <a:pt x="993575" y="72496"/>
                </a:lnTo>
                <a:lnTo>
                  <a:pt x="1036164" y="93196"/>
                </a:lnTo>
                <a:lnTo>
                  <a:pt x="1075753" y="116062"/>
                </a:lnTo>
                <a:lnTo>
                  <a:pt x="1112120" y="140954"/>
                </a:lnTo>
                <a:lnTo>
                  <a:pt x="1145043" y="167732"/>
                </a:lnTo>
                <a:lnTo>
                  <a:pt x="1174298" y="196257"/>
                </a:lnTo>
                <a:lnTo>
                  <a:pt x="1199663" y="226388"/>
                </a:lnTo>
                <a:lnTo>
                  <a:pt x="1237833" y="290909"/>
                </a:lnTo>
                <a:lnTo>
                  <a:pt x="1257772" y="360176"/>
                </a:lnTo>
                <a:lnTo>
                  <a:pt x="1260348" y="396239"/>
                </a:lnTo>
                <a:lnTo>
                  <a:pt x="1257772" y="432305"/>
                </a:lnTo>
                <a:lnTo>
                  <a:pt x="1237833" y="501575"/>
                </a:lnTo>
                <a:lnTo>
                  <a:pt x="1199663" y="566097"/>
                </a:lnTo>
                <a:lnTo>
                  <a:pt x="1174298" y="596228"/>
                </a:lnTo>
                <a:lnTo>
                  <a:pt x="1145043" y="624752"/>
                </a:lnTo>
                <a:lnTo>
                  <a:pt x="1112120" y="651530"/>
                </a:lnTo>
                <a:lnTo>
                  <a:pt x="1075753" y="676422"/>
                </a:lnTo>
                <a:lnTo>
                  <a:pt x="1036164" y="699288"/>
                </a:lnTo>
                <a:lnTo>
                  <a:pt x="993575" y="719987"/>
                </a:lnTo>
                <a:lnTo>
                  <a:pt x="948210" y="738380"/>
                </a:lnTo>
                <a:lnTo>
                  <a:pt x="900290" y="754328"/>
                </a:lnTo>
                <a:lnTo>
                  <a:pt x="850039" y="767689"/>
                </a:lnTo>
                <a:lnTo>
                  <a:pt x="797679" y="778325"/>
                </a:lnTo>
                <a:lnTo>
                  <a:pt x="743433" y="786095"/>
                </a:lnTo>
                <a:lnTo>
                  <a:pt x="687524" y="790860"/>
                </a:lnTo>
                <a:lnTo>
                  <a:pt x="630174" y="792479"/>
                </a:lnTo>
                <a:lnTo>
                  <a:pt x="572823" y="790860"/>
                </a:lnTo>
                <a:lnTo>
                  <a:pt x="516914" y="786095"/>
                </a:lnTo>
                <a:lnTo>
                  <a:pt x="462668" y="778325"/>
                </a:lnTo>
                <a:lnTo>
                  <a:pt x="410308" y="767689"/>
                </a:lnTo>
                <a:lnTo>
                  <a:pt x="360057" y="754328"/>
                </a:lnTo>
                <a:lnTo>
                  <a:pt x="312137" y="738380"/>
                </a:lnTo>
                <a:lnTo>
                  <a:pt x="266772" y="719987"/>
                </a:lnTo>
                <a:lnTo>
                  <a:pt x="224183" y="699288"/>
                </a:lnTo>
                <a:lnTo>
                  <a:pt x="184594" y="676422"/>
                </a:lnTo>
                <a:lnTo>
                  <a:pt x="148227" y="651530"/>
                </a:lnTo>
                <a:lnTo>
                  <a:pt x="115304" y="624752"/>
                </a:lnTo>
                <a:lnTo>
                  <a:pt x="86049" y="596228"/>
                </a:lnTo>
                <a:lnTo>
                  <a:pt x="60684" y="566097"/>
                </a:lnTo>
                <a:lnTo>
                  <a:pt x="22514" y="501575"/>
                </a:lnTo>
                <a:lnTo>
                  <a:pt x="2575" y="432305"/>
                </a:lnTo>
                <a:lnTo>
                  <a:pt x="0" y="3962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79105" y="5141467"/>
            <a:ext cx="7283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  <a:hlinkClick r:id="rId6"/>
              </a:rPr>
              <a:t>A</a:t>
            </a:r>
            <a:r>
              <a:rPr sz="1100" dirty="0">
                <a:latin typeface="Times New Roman"/>
                <a:cs typeface="Times New Roman"/>
                <a:hlinkClick r:id="rId6"/>
              </a:rPr>
              <a:t>rteh</a:t>
            </a:r>
            <a:r>
              <a:rPr sz="1100" spc="5" dirty="0">
                <a:latin typeface="Times New Roman"/>
                <a:cs typeface="Times New Roman"/>
                <a:hlinkClick r:id="rId6"/>
              </a:rPr>
              <a:t>i</a:t>
            </a:r>
            <a:r>
              <a:rPr sz="1100" dirty="0">
                <a:latin typeface="Times New Roman"/>
                <a:cs typeface="Times New Roman"/>
                <a:hlinkClick r:id="rId6"/>
              </a:rPr>
              <a:t>s</a:t>
            </a:r>
            <a:r>
              <a:rPr sz="1100" spc="-5" dirty="0">
                <a:latin typeface="Times New Roman"/>
                <a:cs typeface="Times New Roman"/>
                <a:hlinkClick r:id="rId6"/>
              </a:rPr>
              <a:t>t</a:t>
            </a:r>
            <a:r>
              <a:rPr sz="1100" dirty="0">
                <a:latin typeface="Times New Roman"/>
                <a:cs typeface="Times New Roman"/>
                <a:hlinkClick r:id="rId6"/>
              </a:rPr>
              <a:t>o</a:t>
            </a:r>
            <a:r>
              <a:rPr sz="1100" spc="-10" dirty="0">
                <a:latin typeface="Times New Roman"/>
                <a:cs typeface="Times New Roman"/>
                <a:hlinkClick r:id="rId6"/>
              </a:rPr>
              <a:t>ria</a:t>
            </a:r>
            <a:r>
              <a:rPr sz="1100" dirty="0">
                <a:latin typeface="Times New Roman"/>
                <a:cs typeface="Times New Roman"/>
                <a:hlinkClick r:id="rId6"/>
              </a:rPr>
              <a:t>.  El </a:t>
            </a:r>
            <a:r>
              <a:rPr sz="1100" spc="-5" dirty="0">
                <a:latin typeface="Times New Roman"/>
                <a:cs typeface="Times New Roman"/>
                <a:hlinkClick r:id="rId6"/>
              </a:rPr>
              <a:t>camino  </a:t>
            </a:r>
            <a:r>
              <a:rPr sz="1100" dirty="0">
                <a:latin typeface="Times New Roman"/>
                <a:cs typeface="Times New Roman"/>
                <a:hlinkClick r:id="rId6"/>
              </a:rPr>
              <a:t>de</a:t>
            </a:r>
            <a:r>
              <a:rPr sz="1100" spc="-90" dirty="0">
                <a:latin typeface="Times New Roman"/>
                <a:cs typeface="Times New Roman"/>
                <a:hlinkClick r:id="rId6"/>
              </a:rPr>
              <a:t> </a:t>
            </a:r>
            <a:r>
              <a:rPr sz="1100" dirty="0">
                <a:latin typeface="Times New Roman"/>
                <a:cs typeface="Times New Roman"/>
                <a:hlinkClick r:id="rId6"/>
              </a:rPr>
              <a:t>Santiago.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139065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056120" cy="86423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51460" marR="161925" indent="-86995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El comtat de Castella rep el nom dels castells que construeixen al segle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X 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5" dirty="0">
                <a:latin typeface="Times New Roman"/>
                <a:cs typeface="Times New Roman"/>
              </a:rPr>
              <a:t>defensar-se, </a:t>
            </a:r>
            <a:r>
              <a:rPr sz="1800" dirty="0">
                <a:latin typeface="Times New Roman"/>
                <a:cs typeface="Times New Roman"/>
              </a:rPr>
              <a:t>que faran d’aquest comtat un territori fronterer poderós  entre Lleó i </a:t>
            </a:r>
            <a:r>
              <a:rPr sz="1800" spc="-5" dirty="0">
                <a:latin typeface="Times New Roman"/>
                <a:cs typeface="Times New Roman"/>
              </a:rPr>
              <a:t>Navarra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convertirà en regne independent al segle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XI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1658111"/>
            <a:ext cx="4718304" cy="501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035" y="1658111"/>
            <a:ext cx="2375916" cy="270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1004" y="701040"/>
            <a:ext cx="1822704" cy="349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9496" y="4191380"/>
            <a:ext cx="364807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9210">
              <a:lnSpc>
                <a:spcPts val="1465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Rei Fernando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65"/>
              </a:lnSpc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Comte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Fernán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González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4023" y="4629911"/>
            <a:ext cx="4357116" cy="1395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696709" cy="864235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26060" marR="222250" algn="just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La zona dels </a:t>
            </a:r>
            <a:r>
              <a:rPr sz="1800" spc="-5" dirty="0">
                <a:latin typeface="Times New Roman"/>
                <a:cs typeface="Times New Roman"/>
              </a:rPr>
              <a:t>Pirineus </a:t>
            </a:r>
            <a:r>
              <a:rPr sz="1800" dirty="0">
                <a:latin typeface="Times New Roman"/>
                <a:cs typeface="Times New Roman"/>
              </a:rPr>
              <a:t>va </a:t>
            </a:r>
            <a:r>
              <a:rPr sz="1800" spc="-5" dirty="0">
                <a:latin typeface="Times New Roman"/>
                <a:cs typeface="Times New Roman"/>
              </a:rPr>
              <a:t>ser </a:t>
            </a:r>
            <a:r>
              <a:rPr sz="1800" dirty="0">
                <a:latin typeface="Times New Roman"/>
                <a:cs typeface="Times New Roman"/>
              </a:rPr>
              <a:t>ocupada per </a:t>
            </a:r>
            <a:r>
              <a:rPr sz="1800" spc="-10" dirty="0">
                <a:latin typeface="Times New Roman"/>
                <a:cs typeface="Times New Roman"/>
              </a:rPr>
              <a:t>Carlemany,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l’anomenà  </a:t>
            </a:r>
            <a:r>
              <a:rPr sz="1800" dirty="0">
                <a:latin typeface="Times New Roman"/>
                <a:cs typeface="Times New Roman"/>
              </a:rPr>
              <a:t>Marca </a:t>
            </a:r>
            <a:r>
              <a:rPr sz="1800" spc="-5" dirty="0">
                <a:latin typeface="Times New Roman"/>
                <a:cs typeface="Times New Roman"/>
              </a:rPr>
              <a:t>Hispànica </a:t>
            </a:r>
            <a:r>
              <a:rPr sz="1800" dirty="0">
                <a:latin typeface="Times New Roman"/>
                <a:cs typeface="Times New Roman"/>
              </a:rPr>
              <a:t>i la dividir en </a:t>
            </a:r>
            <a:r>
              <a:rPr sz="1800" spc="-5" dirty="0">
                <a:latin typeface="Times New Roman"/>
                <a:cs typeface="Times New Roman"/>
              </a:rPr>
              <a:t>nombrosos </a:t>
            </a:r>
            <a:r>
              <a:rPr sz="1800" dirty="0">
                <a:latin typeface="Times New Roman"/>
                <a:cs typeface="Times New Roman"/>
              </a:rPr>
              <a:t>comtats i </a:t>
            </a:r>
            <a:r>
              <a:rPr sz="1800" spc="-5" dirty="0">
                <a:latin typeface="Times New Roman"/>
                <a:cs typeface="Times New Roman"/>
              </a:rPr>
              <a:t>marquesats, </a:t>
            </a:r>
            <a:r>
              <a:rPr sz="1800" dirty="0">
                <a:latin typeface="Times New Roman"/>
                <a:cs typeface="Times New Roman"/>
              </a:rPr>
              <a:t>els  quals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van anar independitzant a partir de la </a:t>
            </a:r>
            <a:r>
              <a:rPr sz="1800" spc="-5" dirty="0">
                <a:latin typeface="Times New Roman"/>
                <a:cs typeface="Times New Roman"/>
              </a:rPr>
              <a:t>mort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Carlemany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311" y="1682495"/>
            <a:ext cx="7790688" cy="484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2528" y="4584191"/>
            <a:ext cx="1871471" cy="2260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139065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344409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Times New Roman"/>
                <a:cs typeface="Times New Roman"/>
              </a:rPr>
              <a:t>El regne de </a:t>
            </a:r>
            <a:r>
              <a:rPr sz="1800" spc="-5" dirty="0">
                <a:latin typeface="Times New Roman"/>
                <a:cs typeface="Times New Roman"/>
              </a:rPr>
              <a:t>Pamplona </a:t>
            </a:r>
            <a:r>
              <a:rPr sz="1800" dirty="0">
                <a:latin typeface="Times New Roman"/>
                <a:cs typeface="Times New Roman"/>
              </a:rPr>
              <a:t>o Navarra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va independitzar dels francs 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principis</a:t>
            </a:r>
          </a:p>
          <a:p>
            <a:pPr marL="29464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del </a:t>
            </a:r>
            <a:r>
              <a:rPr sz="1800" spc="-5" dirty="0">
                <a:latin typeface="Times New Roman"/>
                <a:cs typeface="Times New Roman"/>
              </a:rPr>
              <a:t>segle X, </a:t>
            </a:r>
            <a:r>
              <a:rPr sz="1800" dirty="0">
                <a:latin typeface="Times New Roman"/>
                <a:cs typeface="Times New Roman"/>
              </a:rPr>
              <a:t>arribant a la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 màxima </a:t>
            </a:r>
            <a:r>
              <a:rPr sz="1800" dirty="0">
                <a:latin typeface="Times New Roman"/>
                <a:cs typeface="Times New Roman"/>
              </a:rPr>
              <a:t>expansió al </a:t>
            </a:r>
            <a:r>
              <a:rPr sz="1800" spc="-5" dirty="0">
                <a:latin typeface="Times New Roman"/>
                <a:cs typeface="Times New Roman"/>
              </a:rPr>
              <a:t>segle XI </a:t>
            </a:r>
            <a:r>
              <a:rPr sz="1800" dirty="0">
                <a:latin typeface="Times New Roman"/>
                <a:cs typeface="Times New Roman"/>
              </a:rPr>
              <a:t>(fins 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l’Ebre)</a:t>
            </a:r>
          </a:p>
        </p:txBody>
      </p:sp>
      <p:sp>
        <p:nvSpPr>
          <p:cNvPr id="4" name="object 4"/>
          <p:cNvSpPr/>
          <p:nvPr/>
        </p:nvSpPr>
        <p:spPr>
          <a:xfrm>
            <a:off x="5301996" y="1321308"/>
            <a:ext cx="3742944" cy="290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1315211"/>
            <a:ext cx="5184648" cy="384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4" y="5244084"/>
            <a:ext cx="5111750" cy="1569720"/>
          </a:xfrm>
          <a:custGeom>
            <a:avLst/>
            <a:gdLst/>
            <a:ahLst/>
            <a:cxnLst/>
            <a:rect l="l" t="t" r="r" b="b"/>
            <a:pathLst>
              <a:path w="5111750" h="1569720">
                <a:moveTo>
                  <a:pt x="0" y="1569719"/>
                </a:moveTo>
                <a:lnTo>
                  <a:pt x="5111496" y="1569719"/>
                </a:lnTo>
                <a:lnTo>
                  <a:pt x="5111496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334" y="5273166"/>
            <a:ext cx="49574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l’era 943 </a:t>
            </a:r>
            <a:r>
              <a:rPr sz="1200" spc="-5" dirty="0">
                <a:latin typeface="Times New Roman"/>
                <a:cs typeface="Times New Roman"/>
              </a:rPr>
              <a:t>(905), </a:t>
            </a:r>
            <a:r>
              <a:rPr sz="1200" spc="5" dirty="0">
                <a:latin typeface="Times New Roman"/>
                <a:cs typeface="Times New Roman"/>
              </a:rPr>
              <a:t>va </a:t>
            </a:r>
            <a:r>
              <a:rPr sz="1200" spc="-5" dirty="0">
                <a:latin typeface="Times New Roman"/>
                <a:cs typeface="Times New Roman"/>
              </a:rPr>
              <a:t>sorgir </a:t>
            </a:r>
            <a:r>
              <a:rPr sz="1200" dirty="0">
                <a:latin typeface="Times New Roman"/>
                <a:cs typeface="Times New Roman"/>
              </a:rPr>
              <a:t>a Pamplona un rei de nom Sanç Garcés. </a:t>
            </a:r>
            <a:r>
              <a:rPr sz="1200" spc="-5" dirty="0">
                <a:latin typeface="Times New Roman"/>
                <a:cs typeface="Times New Roman"/>
              </a:rPr>
              <a:t>Lluitant  </a:t>
            </a:r>
            <a:r>
              <a:rPr sz="1200" dirty="0">
                <a:latin typeface="Times New Roman"/>
                <a:cs typeface="Times New Roman"/>
              </a:rPr>
              <a:t>contra </a:t>
            </a:r>
            <a:r>
              <a:rPr sz="1200" spc="-5" dirty="0">
                <a:latin typeface="Times New Roman"/>
                <a:cs typeface="Times New Roman"/>
              </a:rPr>
              <a:t>els </a:t>
            </a:r>
            <a:r>
              <a:rPr sz="1200" dirty="0">
                <a:latin typeface="Times New Roman"/>
                <a:cs typeface="Times New Roman"/>
              </a:rPr>
              <a:t>islamites, va </a:t>
            </a:r>
            <a:r>
              <a:rPr sz="1200" spc="-5" dirty="0">
                <a:latin typeface="Times New Roman"/>
                <a:cs typeface="Times New Roman"/>
              </a:rPr>
              <a:t>causar </a:t>
            </a:r>
            <a:r>
              <a:rPr sz="1200" dirty="0">
                <a:latin typeface="Times New Roman"/>
                <a:cs typeface="Times New Roman"/>
              </a:rPr>
              <a:t>molts estralls entre </a:t>
            </a:r>
            <a:r>
              <a:rPr sz="1200" spc="-5" dirty="0">
                <a:latin typeface="Times New Roman"/>
                <a:cs typeface="Times New Roman"/>
              </a:rPr>
              <a:t>els sarraïns. </a:t>
            </a:r>
            <a:r>
              <a:rPr sz="1200" spc="-15" dirty="0">
                <a:latin typeface="Times New Roman"/>
                <a:cs typeface="Times New Roman"/>
              </a:rPr>
              <a:t>També </a:t>
            </a:r>
            <a:r>
              <a:rPr sz="1200" dirty="0">
                <a:latin typeface="Times New Roman"/>
                <a:cs typeface="Times New Roman"/>
              </a:rPr>
              <a:t>va prendre  </a:t>
            </a:r>
            <a:r>
              <a:rPr sz="1200" spc="-5" dirty="0">
                <a:latin typeface="Times New Roman"/>
                <a:cs typeface="Times New Roman"/>
              </a:rPr>
              <a:t>baix </a:t>
            </a:r>
            <a:r>
              <a:rPr sz="1200" dirty="0">
                <a:latin typeface="Times New Roman"/>
                <a:cs typeface="Times New Roman"/>
              </a:rPr>
              <a:t>la seua tutel·la tots </a:t>
            </a:r>
            <a:r>
              <a:rPr sz="1200" spc="-5" dirty="0">
                <a:latin typeface="Times New Roman"/>
                <a:cs typeface="Times New Roman"/>
              </a:rPr>
              <a:t>els castells </a:t>
            </a:r>
            <a:r>
              <a:rPr sz="1200" dirty="0">
                <a:latin typeface="Times New Roman"/>
                <a:cs typeface="Times New Roman"/>
              </a:rPr>
              <a:t>situats entre Cantàbria i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ciutat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Nájera.  </a:t>
            </a:r>
            <a:r>
              <a:rPr sz="1200" dirty="0">
                <a:latin typeface="Times New Roman"/>
                <a:cs typeface="Times New Roman"/>
              </a:rPr>
              <a:t>Certament </a:t>
            </a:r>
            <a:r>
              <a:rPr sz="1200" spc="5" dirty="0">
                <a:latin typeface="Times New Roman"/>
                <a:cs typeface="Times New Roman"/>
              </a:rPr>
              <a:t>va </a:t>
            </a:r>
            <a:r>
              <a:rPr sz="1200" dirty="0">
                <a:latin typeface="Times New Roman"/>
                <a:cs typeface="Times New Roman"/>
              </a:rPr>
              <a:t>posseir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terra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Deio, </a:t>
            </a:r>
            <a:r>
              <a:rPr sz="1200" spc="-5" dirty="0">
                <a:latin typeface="Times New Roman"/>
                <a:cs typeface="Times New Roman"/>
              </a:rPr>
              <a:t>amb </a:t>
            </a:r>
            <a:r>
              <a:rPr sz="1200" dirty="0">
                <a:latin typeface="Times New Roman"/>
                <a:cs typeface="Times New Roman"/>
              </a:rPr>
              <a:t>totes </a:t>
            </a:r>
            <a:r>
              <a:rPr sz="1200" spc="-5" dirty="0">
                <a:latin typeface="Times New Roman"/>
                <a:cs typeface="Times New Roman"/>
              </a:rPr>
              <a:t>les seues </a:t>
            </a:r>
            <a:r>
              <a:rPr sz="1200" dirty="0">
                <a:latin typeface="Times New Roman"/>
                <a:cs typeface="Times New Roman"/>
              </a:rPr>
              <a:t>fortaleses.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més,  posà </a:t>
            </a:r>
            <a:r>
              <a:rPr sz="1200" spc="-5" dirty="0">
                <a:latin typeface="Times New Roman"/>
                <a:cs typeface="Times New Roman"/>
              </a:rPr>
              <a:t>baix </a:t>
            </a:r>
            <a:r>
              <a:rPr sz="1200" dirty="0">
                <a:latin typeface="Times New Roman"/>
                <a:cs typeface="Times New Roman"/>
              </a:rPr>
              <a:t>la seua autoritat l’Arba pamplonesa. </a:t>
            </a:r>
            <a:r>
              <a:rPr sz="1200" spc="-15" dirty="0">
                <a:latin typeface="Times New Roman"/>
                <a:cs typeface="Times New Roman"/>
              </a:rPr>
              <a:t>També </a:t>
            </a:r>
            <a:r>
              <a:rPr sz="1200" spc="5" dirty="0">
                <a:latin typeface="Times New Roman"/>
                <a:cs typeface="Times New Roman"/>
              </a:rPr>
              <a:t>va </a:t>
            </a:r>
            <a:r>
              <a:rPr sz="1200" dirty="0">
                <a:latin typeface="Times New Roman"/>
                <a:cs typeface="Times New Roman"/>
              </a:rPr>
              <a:t>prendre tota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terra  </a:t>
            </a:r>
            <a:r>
              <a:rPr sz="1200" spc="-5" dirty="0">
                <a:latin typeface="Times New Roman"/>
                <a:cs typeface="Times New Roman"/>
              </a:rPr>
              <a:t>aragonesa amb </a:t>
            </a:r>
            <a:r>
              <a:rPr sz="1200" dirty="0">
                <a:latin typeface="Times New Roman"/>
                <a:cs typeface="Times New Roman"/>
              </a:rPr>
              <a:t>els </a:t>
            </a:r>
            <a:r>
              <a:rPr sz="1200" spc="-5" dirty="0">
                <a:latin typeface="Times New Roman"/>
                <a:cs typeface="Times New Roman"/>
              </a:rPr>
              <a:t>seus </a:t>
            </a:r>
            <a:r>
              <a:rPr sz="1200" dirty="0">
                <a:latin typeface="Times New Roman"/>
                <a:cs typeface="Times New Roman"/>
              </a:rPr>
              <a:t>castells. Finalment, expulsats tots els malvats,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l’any  </a:t>
            </a:r>
            <a:r>
              <a:rPr sz="1200" spc="-5" dirty="0">
                <a:latin typeface="Times New Roman"/>
                <a:cs typeface="Times New Roman"/>
              </a:rPr>
              <a:t>XX del seu regnat abandonà el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món.</a:t>
            </a:r>
            <a:endParaRPr sz="1200">
              <a:latin typeface="Times New Roman"/>
              <a:cs typeface="Times New Roman"/>
            </a:endParaRPr>
          </a:p>
          <a:p>
            <a:pPr marL="2664460" algn="just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Genealogia del Còdex </a:t>
            </a:r>
            <a:r>
              <a:rPr sz="1200" i="1" dirty="0">
                <a:latin typeface="Times New Roman"/>
                <a:cs typeface="Times New Roman"/>
              </a:rPr>
              <a:t>de Roda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(990)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9364" y="4242814"/>
            <a:ext cx="3305555" cy="2604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139065"/>
            <a:ext cx="439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1.- </a:t>
            </a:r>
            <a:r>
              <a:rPr spc="-5" dirty="0"/>
              <a:t>ELS ORÍGENS </a:t>
            </a:r>
            <a:r>
              <a:rPr dirty="0"/>
              <a:t>(segles</a:t>
            </a:r>
            <a:r>
              <a:rPr spc="-15" dirty="0"/>
              <a:t> </a:t>
            </a:r>
            <a:r>
              <a:rPr spc="-5" dirty="0"/>
              <a:t>VIII-X)</a:t>
            </a:r>
            <a:r>
              <a:rPr u="none"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21030"/>
            <a:ext cx="5328285" cy="576580"/>
          </a:xfrm>
          <a:prstGeom prst="rect">
            <a:avLst/>
          </a:prstGeom>
          <a:solidFill>
            <a:srgbClr val="FFCCCC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36854" marR="173355" indent="-6096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Times New Roman"/>
                <a:cs typeface="Times New Roman"/>
              </a:rPr>
              <a:t>El regne </a:t>
            </a:r>
            <a:r>
              <a:rPr sz="1800" dirty="0" err="1">
                <a:latin typeface="Times New Roman"/>
                <a:cs typeface="Times New Roman"/>
              </a:rPr>
              <a:t>d’Aragó</a:t>
            </a:r>
            <a:r>
              <a:rPr sz="1800" dirty="0">
                <a:latin typeface="Times New Roman"/>
                <a:cs typeface="Times New Roman"/>
              </a:rPr>
              <a:t> n</a:t>
            </a:r>
            <a:r>
              <a:rPr lang="es-ES" sz="180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ix al </a:t>
            </a:r>
            <a:r>
              <a:rPr sz="1800" spc="-5" dirty="0">
                <a:latin typeface="Times New Roman"/>
                <a:cs typeface="Times New Roman"/>
              </a:rPr>
              <a:t>segle XI, </a:t>
            </a:r>
            <a:r>
              <a:rPr sz="1800" dirty="0">
                <a:latin typeface="Times New Roman"/>
                <a:cs typeface="Times New Roman"/>
              </a:rPr>
              <a:t>quan </a:t>
            </a:r>
            <a:r>
              <a:rPr sz="1800" spc="-5" dirty="0">
                <a:latin typeface="Times New Roman"/>
                <a:cs typeface="Times New Roman"/>
              </a:rPr>
              <a:t>Ramir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uneix  els comtats aragonesos i </a:t>
            </a:r>
            <a:r>
              <a:rPr sz="1800" spc="-5" dirty="0">
                <a:latin typeface="Times New Roman"/>
                <a:cs typeface="Times New Roman"/>
              </a:rPr>
              <a:t>s’independitza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Pamplona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7940" y="1269491"/>
            <a:ext cx="2657856" cy="359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1269491"/>
            <a:ext cx="6265164" cy="464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6934" y="4890261"/>
            <a:ext cx="2410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Ramir </a:t>
            </a:r>
            <a:r>
              <a:rPr sz="1400" dirty="0">
                <a:latin typeface="Times New Roman"/>
                <a:cs typeface="Times New Roman"/>
              </a:rPr>
              <a:t>I i el seu fill Sanç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Ramírez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3091</Words>
  <Application>Microsoft Office PowerPoint</Application>
  <PresentationFormat>Presentació en pantalla (4:3)</PresentationFormat>
  <Paragraphs>235</Paragraphs>
  <Slides>45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45</vt:i4>
      </vt:variant>
    </vt:vector>
  </HeadingPairs>
  <TitlesOfParts>
    <vt:vector size="48" baseType="lpstr">
      <vt:lpstr>Calibri</vt:lpstr>
      <vt:lpstr>Times New Roman</vt:lpstr>
      <vt:lpstr>Office Theme</vt:lpstr>
      <vt:lpstr>Presentació del PowerPoint</vt:lpstr>
      <vt:lpstr>TEMA 4.- ELS REGNES CRISTIANS  PENINSULARS.</vt:lpstr>
      <vt:lpstr>1.- ELS ORÍGENS (segles VIII-X).</vt:lpstr>
      <vt:lpstr>1.- ELS ORÍGENS (segles VIII-X).</vt:lpstr>
      <vt:lpstr>1.- ELS ORÍGENS (segles VIII-X).</vt:lpstr>
      <vt:lpstr>1.- ELS ORÍGENS (segles VIII-X).</vt:lpstr>
      <vt:lpstr>1.- ELS ORÍGENS (segles VIII-X).</vt:lpstr>
      <vt:lpstr>1.- ELS ORÍGENS (segles VIII-X).</vt:lpstr>
      <vt:lpstr>1.- ELS ORÍGENS (segles VIII-X).</vt:lpstr>
      <vt:lpstr>1.- ELS ORÍGENS (segles VIII-X).</vt:lpstr>
      <vt:lpstr>Activitats punt 1.- ELS ORÍGENS (segles VIII-X).</vt:lpstr>
      <vt:lpstr>2.- LA CONSOLIDACIÓ DELS REGNES CRISTIANS (s. XI-XIII).</vt:lpstr>
      <vt:lpstr>Presentació del PowerPoint</vt:lpstr>
      <vt:lpstr>2.- LA CONSOLIDACIÓ DELS REGNES CRISTIANS (s. XI-XIII).</vt:lpstr>
      <vt:lpstr>2.- LA CONSOLIDACIÓ DELS REGNES CRISTIANS (s. XI-XIII).</vt:lpstr>
      <vt:lpstr>Activitats punt 2.- LA CONSOLIDACIÓ DELS REGNES  CRISTIANS (segles XI-XIII)..</vt:lpstr>
      <vt:lpstr>3.- CONQUESTA CRISTIANA I REPOBLAMENT.</vt:lpstr>
      <vt:lpstr>3.1.- Segles IX-XI: la conquesta.</vt:lpstr>
      <vt:lpstr>3.1.- Segles IX-XI: el repoblament.</vt:lpstr>
      <vt:lpstr>3.2.- Segle XII: la conquesta.</vt:lpstr>
      <vt:lpstr>3.2.- Segle XII: la conquesta.</vt:lpstr>
      <vt:lpstr>3.2.- Segle XII: la conquesta.</vt:lpstr>
      <vt:lpstr>3.2.- Segle XII: el repoblament.</vt:lpstr>
      <vt:lpstr>3.3.- Segle XIII: la conquesta.</vt:lpstr>
      <vt:lpstr>3.3.- Segle XIII: la conquesta.</vt:lpstr>
      <vt:lpstr>3.3.- Segle XIII: la conquesta.</vt:lpstr>
      <vt:lpstr>3.3.- Segle XIII: la conquesta.</vt:lpstr>
      <vt:lpstr>3.3.- Segle XIII: la conquesta.</vt:lpstr>
      <vt:lpstr>3.3.- Segle XIII: el repoblament.</vt:lpstr>
      <vt:lpstr>Activitats punt 3.- CONQUESTA CRISTIANA I REPOBLAMENT.</vt:lpstr>
      <vt:lpstr>4.- LES CORONES DE CASTELLA I ARAGÓ (segles XIV-XV).</vt:lpstr>
      <vt:lpstr>4.1.- Economia: Castella.</vt:lpstr>
      <vt:lpstr>4.1.- Economia: Corona d’Aragó.</vt:lpstr>
      <vt:lpstr>4.2.- Societat: Castella.</vt:lpstr>
      <vt:lpstr>Presentació del PowerPoint</vt:lpstr>
      <vt:lpstr>4.3.- Política: Castella.</vt:lpstr>
      <vt:lpstr>4.3.- Política: Corona d’Aragó.</vt:lpstr>
      <vt:lpstr>4.4.- Crisi Baix medieval: Castella.</vt:lpstr>
      <vt:lpstr>4.4.- Crisi baixmedieval: Corona d’Aragó.</vt:lpstr>
      <vt:lpstr>4.4.- Crisi baixmedieval: Corona d’Aragó.</vt:lpstr>
      <vt:lpstr>Presentació del PowerPoint</vt:lpstr>
      <vt:lpstr>4.4.- Crisi baixmedieval: Corona d’Aragó.</vt:lpstr>
      <vt:lpstr>Exercicis punt 4.- LES CORONES DE CASTELLA I ARAGÓ (segles  XIV i XV).</vt:lpstr>
      <vt:lpstr>Exercicis punt 4.- LES CORONES DE CASTELLA I ARAGÓ (segles  XIV i XV).</vt:lpstr>
      <vt:lpstr>ACTIVITATS DE SÍNTESI.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Àlex Resa Valdivia</dc:creator>
  <cp:lastModifiedBy>Àlex Resa Valdivia</cp:lastModifiedBy>
  <cp:revision>5</cp:revision>
  <dcterms:created xsi:type="dcterms:W3CDTF">2019-06-30T16:42:15Z</dcterms:created>
  <dcterms:modified xsi:type="dcterms:W3CDTF">2019-11-26T22:06:56Z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2019-06-30T00:00:00Z</vt:filetime>
  </property>
</Properties>
</file>