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77" r:id="rId3"/>
    <p:sldId id="278" r:id="rId4"/>
    <p:sldId id="283" r:id="rId5"/>
    <p:sldId id="284" r:id="rId6"/>
    <p:sldId id="279" r:id="rId7"/>
    <p:sldId id="268" r:id="rId8"/>
    <p:sldId id="280" r:id="rId9"/>
    <p:sldId id="281" r:id="rId10"/>
    <p:sldId id="282" r:id="rId11"/>
    <p:sldId id="285" r:id="rId12"/>
    <p:sldId id="269" r:id="rId13"/>
    <p:sldId id="256" r:id="rId14"/>
    <p:sldId id="257" r:id="rId15"/>
    <p:sldId id="258" r:id="rId16"/>
    <p:sldId id="259" r:id="rId17"/>
    <p:sldId id="260" r:id="rId18"/>
    <p:sldId id="261" r:id="rId19"/>
    <p:sldId id="272" r:id="rId20"/>
    <p:sldId id="275" r:id="rId21"/>
    <p:sldId id="262" r:id="rId22"/>
    <p:sldId id="263" r:id="rId23"/>
    <p:sldId id="264" r:id="rId24"/>
    <p:sldId id="265" r:id="rId25"/>
    <p:sldId id="266" r:id="rId26"/>
    <p:sldId id="270" r:id="rId27"/>
    <p:sldId id="271" r:id="rId28"/>
    <p:sldId id="273" r:id="rId29"/>
    <p:sldId id="27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10EA7-0F6A-4532-B707-438A10E68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Percy Jackson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CA5B7A-E3DF-44F3-9627-EF9B93314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Referents clàssics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8273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D48AC-5BCF-49D4-85A3-DA50980B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106018"/>
            <a:ext cx="10131425" cy="1456267"/>
          </a:xfrm>
        </p:spPr>
        <p:txBody>
          <a:bodyPr/>
          <a:lstStyle/>
          <a:p>
            <a:pPr algn="ctr"/>
            <a:r>
              <a:rPr lang="ca-ES" dirty="0"/>
              <a:t>Flor de lotus</a:t>
            </a:r>
          </a:p>
        </p:txBody>
      </p:sp>
      <p:pic>
        <p:nvPicPr>
          <p:cNvPr id="5122" name="Picture 2" descr="Resultat d'imatges de flor lotus percy jackson">
            <a:extLst>
              <a:ext uri="{FF2B5EF4-FFF2-40B4-BE49-F238E27FC236}">
                <a16:creationId xmlns:a16="http://schemas.microsoft.com/office/drawing/2014/main" id="{DC193E44-7DEF-4399-B836-D64ABC78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231"/>
            <a:ext cx="6337851" cy="49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t d'imatges de flor de lotus mitologia grega">
            <a:extLst>
              <a:ext uri="{FF2B5EF4-FFF2-40B4-BE49-F238E27FC236}">
                <a16:creationId xmlns:a16="http://schemas.microsoft.com/office/drawing/2014/main" id="{19BAFAFB-AD70-4888-A186-D7097D92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23" y="1872665"/>
            <a:ext cx="5101113" cy="34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6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48C0F-931F-42F5-A6DA-455B4E79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0"/>
            <a:ext cx="10131425" cy="1456267"/>
          </a:xfrm>
        </p:spPr>
        <p:txBody>
          <a:bodyPr/>
          <a:lstStyle/>
          <a:p>
            <a:pPr algn="ctr"/>
            <a:r>
              <a:rPr lang="ca-ES" dirty="0" err="1"/>
              <a:t>olímp</a:t>
            </a:r>
            <a:endParaRPr lang="ca-ES" dirty="0"/>
          </a:p>
        </p:txBody>
      </p:sp>
      <p:pic>
        <p:nvPicPr>
          <p:cNvPr id="8194" name="Picture 2" descr="Imatge relacionada">
            <a:extLst>
              <a:ext uri="{FF2B5EF4-FFF2-40B4-BE49-F238E27FC236}">
                <a16:creationId xmlns:a16="http://schemas.microsoft.com/office/drawing/2014/main" id="{4EC1C1B6-61A1-4BB9-89F7-2BC51A5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9" y="295111"/>
            <a:ext cx="4613781" cy="62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t d'imatges de olimpo percy jackson">
            <a:extLst>
              <a:ext uri="{FF2B5EF4-FFF2-40B4-BE49-F238E27FC236}">
                <a16:creationId xmlns:a16="http://schemas.microsoft.com/office/drawing/2014/main" id="{5F1EE5B5-E3CB-4D51-B563-3EA868DD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242279"/>
            <a:ext cx="6976396" cy="47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4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tge relacionada">
            <a:extLst>
              <a:ext uri="{FF2B5EF4-FFF2-40B4-BE49-F238E27FC236}">
                <a16:creationId xmlns:a16="http://schemas.microsoft.com/office/drawing/2014/main" id="{74EF33F3-29C9-4978-B79F-C49A635EC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1" r="36379" b="429"/>
          <a:stretch/>
        </p:blipFill>
        <p:spPr bwMode="auto">
          <a:xfrm>
            <a:off x="983782" y="639098"/>
            <a:ext cx="6213420" cy="5584720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633F63-D3FF-4483-B0FD-24059559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5" y="241532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Centaure</a:t>
            </a:r>
            <a:r>
              <a:rPr lang="en-US" sz="4800" dirty="0"/>
              <a:t> </a:t>
            </a:r>
            <a:r>
              <a:rPr lang="en-US" sz="4800" dirty="0" err="1"/>
              <a:t>quiró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274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001A8-D37A-4EAE-9A2C-878BA9E3E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Animals</a:t>
            </a:r>
            <a:r>
              <a:rPr lang="es-ES" dirty="0"/>
              <a:t> </a:t>
            </a:r>
            <a:r>
              <a:rPr lang="es-ES" dirty="0" err="1"/>
              <a:t>mitològics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E226DF-DD52-418C-BDBA-FE15C6FDF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Percy Jackson i un mar de </a:t>
            </a:r>
            <a:r>
              <a:rPr lang="es-ES" dirty="0" err="1"/>
              <a:t>monstres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42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FA4A8332-6151-481A-9DEC-D3D2FA1A2A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73710393-C767-43F2-8FBD-DFC6C6DE6F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C1A4634-CF00-456C-BBEC-CEAAAAD069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0" name="Picture 6" descr="Resultat d'imatges de polifemo percy jackson">
            <a:extLst>
              <a:ext uri="{FF2B5EF4-FFF2-40B4-BE49-F238E27FC236}">
                <a16:creationId xmlns:a16="http://schemas.microsoft.com/office/drawing/2014/main" id="{2BDAD43B-2D17-4F00-8053-965CB5733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" r="-2" b="-2"/>
          <a:stretch/>
        </p:blipFill>
        <p:spPr bwMode="auto">
          <a:xfrm>
            <a:off x="6080591" y="-2008"/>
            <a:ext cx="4787317" cy="3415082"/>
          </a:xfrm>
          <a:custGeom>
            <a:avLst/>
            <a:gdLst>
              <a:gd name="connsiteX0" fmla="*/ 211873 w 4411344"/>
              <a:gd name="connsiteY0" fmla="*/ 0 h 3146878"/>
              <a:gd name="connsiteX1" fmla="*/ 4199471 w 4411344"/>
              <a:gd name="connsiteY1" fmla="*/ 0 h 3146878"/>
              <a:gd name="connsiteX2" fmla="*/ 4205314 w 4411344"/>
              <a:gd name="connsiteY2" fmla="*/ 11242 h 3146878"/>
              <a:gd name="connsiteX3" fmla="*/ 4411344 w 4411344"/>
              <a:gd name="connsiteY3" fmla="*/ 943304 h 3146878"/>
              <a:gd name="connsiteX4" fmla="*/ 2431189 w 4411344"/>
              <a:gd name="connsiteY4" fmla="*/ 3137588 h 3146878"/>
              <a:gd name="connsiteX5" fmla="*/ 2247220 w 4411344"/>
              <a:gd name="connsiteY5" fmla="*/ 3146878 h 3146878"/>
              <a:gd name="connsiteX6" fmla="*/ 2164124 w 4411344"/>
              <a:gd name="connsiteY6" fmla="*/ 3146878 h 3146878"/>
              <a:gd name="connsiteX7" fmla="*/ 1980155 w 4411344"/>
              <a:gd name="connsiteY7" fmla="*/ 3137588 h 3146878"/>
              <a:gd name="connsiteX8" fmla="*/ 0 w 4411344"/>
              <a:gd name="connsiteY8" fmla="*/ 943304 h 3146878"/>
              <a:gd name="connsiteX9" fmla="*/ 206030 w 4411344"/>
              <a:gd name="connsiteY9" fmla="*/ 11242 h 31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4BFFD1D-EF0D-48A3-9398-5E7B3768779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226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Imatge relacionada">
            <a:extLst>
              <a:ext uri="{FF2B5EF4-FFF2-40B4-BE49-F238E27FC236}">
                <a16:creationId xmlns:a16="http://schemas.microsoft.com/office/drawing/2014/main" id="{1D73087A-5B26-4FC2-9DB4-86D5F80A5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r="16345" b="-2"/>
          <a:stretch/>
        </p:blipFill>
        <p:spPr bwMode="auto">
          <a:xfrm>
            <a:off x="-2334" y="10"/>
            <a:ext cx="5441859" cy="565493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4059DD-0F5C-4A08-B324-CD5DCFA4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 err="1"/>
              <a:t>Cíclops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030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Imagen que contiene reloj&#10;&#10;Descripción generada con confianza alta">
            <a:extLst>
              <a:ext uri="{FF2B5EF4-FFF2-40B4-BE49-F238E27FC236}">
                <a16:creationId xmlns:a16="http://schemas.microsoft.com/office/drawing/2014/main" id="{CBECFFDC-94DB-4DA3-94FE-22FEDDA8FA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2052" name="Picture 4" descr="Resultat d'imatges de moiras percy jackson">
            <a:extLst>
              <a:ext uri="{FF2B5EF4-FFF2-40B4-BE49-F238E27FC236}">
                <a16:creationId xmlns:a16="http://schemas.microsoft.com/office/drawing/2014/main" id="{1536B7A8-A23C-447E-A1FB-25A0B9884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2" r="1" b="26776"/>
          <a:stretch/>
        </p:blipFill>
        <p:spPr bwMode="auto">
          <a:xfrm>
            <a:off x="922867" y="645517"/>
            <a:ext cx="10346266" cy="373816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994CEF-2994-4C71-893E-F640DE9D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4538133"/>
            <a:ext cx="10127192" cy="9313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Les </a:t>
            </a:r>
            <a:r>
              <a:rPr lang="en-US" sz="4000" dirty="0" err="1"/>
              <a:t>moires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170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BECFFDC-94DB-4DA3-94FE-22FEDDA8FA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074" name="Picture 2" descr="Resultat d'imatges de toro de colquide percy jackson">
            <a:extLst>
              <a:ext uri="{FF2B5EF4-FFF2-40B4-BE49-F238E27FC236}">
                <a16:creationId xmlns:a16="http://schemas.microsoft.com/office/drawing/2014/main" id="{34C48DED-479D-4B45-A691-A2E27C3E9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EC1A43B-D167-4E96-B7AD-61D3D9225C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6623E07-B4B3-43D5-AB6E-5FD9A1C11D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77" name="Freeform 5">
            <a:extLst>
              <a:ext uri="{FF2B5EF4-FFF2-40B4-BE49-F238E27FC236}">
                <a16:creationId xmlns:a16="http://schemas.microsoft.com/office/drawing/2014/main" id="{C727912B-C157-4CDB-8486-00E702D36C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C4CB3A-91C7-4010-84D1-02F3CF5D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chemeClr val="bg2">
                    <a:lumMod val="75000"/>
                  </a:schemeClr>
                </a:solidFill>
              </a:rPr>
              <a:t>Toro de la còlquide</a:t>
            </a:r>
          </a:p>
        </p:txBody>
      </p:sp>
    </p:spTree>
    <p:extLst>
      <p:ext uri="{BB962C8B-B14F-4D97-AF65-F5344CB8AC3E}">
        <p14:creationId xmlns:p14="http://schemas.microsoft.com/office/powerpoint/2010/main" val="18679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Imagen que contiene reloj&#10;&#10;Descripción generada con confianza alta">
            <a:extLst>
              <a:ext uri="{FF2B5EF4-FFF2-40B4-BE49-F238E27FC236}">
                <a16:creationId xmlns:a16="http://schemas.microsoft.com/office/drawing/2014/main" id="{CBECFFDC-94DB-4DA3-94FE-22FEDDA8FA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098" name="Picture 2" descr="Resultat d'imatges de centimano percy jackson">
            <a:extLst>
              <a:ext uri="{FF2B5EF4-FFF2-40B4-BE49-F238E27FC236}">
                <a16:creationId xmlns:a16="http://schemas.microsoft.com/office/drawing/2014/main" id="{E327E0B6-118A-4FA6-8897-4B36E049E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C2D75EE2-CF15-45F1-A961-37B449E214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6554F8-EDC3-4188-9032-6546B271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355" y="1006643"/>
            <a:ext cx="6243996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hecatonquir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949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0053A-9D82-4CFF-B368-60906362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72" y="0"/>
            <a:ext cx="10131425" cy="1456267"/>
          </a:xfrm>
        </p:spPr>
        <p:txBody>
          <a:bodyPr/>
          <a:lstStyle/>
          <a:p>
            <a:pPr algn="ctr"/>
            <a:r>
              <a:rPr lang="es-ES" dirty="0" err="1"/>
              <a:t>hipocamp</a:t>
            </a:r>
            <a:endParaRPr lang="es-ES" dirty="0"/>
          </a:p>
        </p:txBody>
      </p:sp>
      <p:pic>
        <p:nvPicPr>
          <p:cNvPr id="5122" name="Picture 2" descr="Resultat d'imatges de hipocampo percy jackson">
            <a:extLst>
              <a:ext uri="{FF2B5EF4-FFF2-40B4-BE49-F238E27FC236}">
                <a16:creationId xmlns:a16="http://schemas.microsoft.com/office/drawing/2014/main" id="{037D4B44-16BC-4BCD-82D7-EDACAD3EF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0" t="13949" r="1231" b="13026"/>
          <a:stretch/>
        </p:blipFill>
        <p:spPr bwMode="auto">
          <a:xfrm>
            <a:off x="7550632" y="1456267"/>
            <a:ext cx="4195891" cy="4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t d'imatges de hipocampo percy jackson">
            <a:extLst>
              <a:ext uri="{FF2B5EF4-FFF2-40B4-BE49-F238E27FC236}">
                <a16:creationId xmlns:a16="http://schemas.microsoft.com/office/drawing/2014/main" id="{787935B7-ADB7-4717-A25B-C511C7634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9"/>
          <a:stretch/>
        </p:blipFill>
        <p:spPr bwMode="auto">
          <a:xfrm>
            <a:off x="281354" y="1927316"/>
            <a:ext cx="7010400" cy="33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3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70" descr="Imagen que contiene reloj&#10;&#10;Descripción generada con confianza alta">
            <a:extLst>
              <a:ext uri="{FF2B5EF4-FFF2-40B4-BE49-F238E27FC236}">
                <a16:creationId xmlns:a16="http://schemas.microsoft.com/office/drawing/2014/main" id="{CBECFFDC-94DB-4DA3-94FE-22FEDDA8FA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4338" name="Picture 2" descr="Imatge relacionada">
            <a:extLst>
              <a:ext uri="{FF2B5EF4-FFF2-40B4-BE49-F238E27FC236}">
                <a16:creationId xmlns:a16="http://schemas.microsoft.com/office/drawing/2014/main" id="{AB056867-11A4-4E9C-A166-DC103A9B4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r="21216" b="2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98BF0107-3463-486E-B9EE-5A5727B4F7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7E57C5-08C0-407A-A4C7-22254860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874" y="1195641"/>
            <a:ext cx="3254990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caribdis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473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Resultat d'imatges de ZEUS percy jackson">
            <a:extLst>
              <a:ext uri="{FF2B5EF4-FFF2-40B4-BE49-F238E27FC236}">
                <a16:creationId xmlns:a16="http://schemas.microsoft.com/office/drawing/2014/main" id="{CE210EE1-BB94-43B4-A1D3-9E3F05F80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r="2" b="24448"/>
          <a:stretch/>
        </p:blipFill>
        <p:spPr bwMode="auto">
          <a:xfrm>
            <a:off x="6080591" y="-2008"/>
            <a:ext cx="4787317" cy="3415082"/>
          </a:xfrm>
          <a:custGeom>
            <a:avLst/>
            <a:gdLst>
              <a:gd name="connsiteX0" fmla="*/ 211873 w 4411344"/>
              <a:gd name="connsiteY0" fmla="*/ 0 h 3146878"/>
              <a:gd name="connsiteX1" fmla="*/ 4199471 w 4411344"/>
              <a:gd name="connsiteY1" fmla="*/ 0 h 3146878"/>
              <a:gd name="connsiteX2" fmla="*/ 4205314 w 4411344"/>
              <a:gd name="connsiteY2" fmla="*/ 11242 h 3146878"/>
              <a:gd name="connsiteX3" fmla="*/ 4411344 w 4411344"/>
              <a:gd name="connsiteY3" fmla="*/ 943304 h 3146878"/>
              <a:gd name="connsiteX4" fmla="*/ 2431189 w 4411344"/>
              <a:gd name="connsiteY4" fmla="*/ 3137588 h 3146878"/>
              <a:gd name="connsiteX5" fmla="*/ 2247220 w 4411344"/>
              <a:gd name="connsiteY5" fmla="*/ 3146878 h 3146878"/>
              <a:gd name="connsiteX6" fmla="*/ 2164124 w 4411344"/>
              <a:gd name="connsiteY6" fmla="*/ 3146878 h 3146878"/>
              <a:gd name="connsiteX7" fmla="*/ 1980155 w 4411344"/>
              <a:gd name="connsiteY7" fmla="*/ 3137588 h 3146878"/>
              <a:gd name="connsiteX8" fmla="*/ 0 w 4411344"/>
              <a:gd name="connsiteY8" fmla="*/ 943304 h 3146878"/>
              <a:gd name="connsiteX9" fmla="*/ 206030 w 4411344"/>
              <a:gd name="connsiteY9" fmla="*/ 11242 h 31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t d'imatges de POSEIDON percy jackson">
            <a:extLst>
              <a:ext uri="{FF2B5EF4-FFF2-40B4-BE49-F238E27FC236}">
                <a16:creationId xmlns:a16="http://schemas.microsoft.com/office/drawing/2014/main" id="{9805B7E0-B187-4A90-AF1F-37B9EFBD8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r="-1" b="-1"/>
          <a:stretch/>
        </p:blipFill>
        <p:spPr bwMode="auto">
          <a:xfrm>
            <a:off x="-2334" y="10"/>
            <a:ext cx="5441859" cy="565493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415622-14F8-475F-88A1-33906CA3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90" y="5979237"/>
            <a:ext cx="2242875" cy="7479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/>
              <a:t>POSEIDÓ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A8653C-861F-4973-B783-6AD72E8DF1E4}"/>
              </a:ext>
            </a:extLst>
          </p:cNvPr>
          <p:cNvSpPr txBox="1"/>
          <p:nvPr/>
        </p:nvSpPr>
        <p:spPr>
          <a:xfrm>
            <a:off x="7956314" y="3861524"/>
            <a:ext cx="141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ZEUS</a:t>
            </a:r>
          </a:p>
        </p:txBody>
      </p:sp>
    </p:spTree>
    <p:extLst>
      <p:ext uri="{BB962C8B-B14F-4D97-AF65-F5344CB8AC3E}">
        <p14:creationId xmlns:p14="http://schemas.microsoft.com/office/powerpoint/2010/main" val="1831817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8B30D-91F6-4DD2-A8F8-584AF5F9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2036"/>
            <a:ext cx="9902826" cy="1192694"/>
          </a:xfrm>
        </p:spPr>
        <p:txBody>
          <a:bodyPr/>
          <a:lstStyle/>
          <a:p>
            <a:pPr algn="ctr"/>
            <a:r>
              <a:rPr lang="es-ES" dirty="0" err="1"/>
              <a:t>Escil·la</a:t>
            </a:r>
            <a:endParaRPr lang="es-ES" dirty="0"/>
          </a:p>
        </p:txBody>
      </p:sp>
      <p:pic>
        <p:nvPicPr>
          <p:cNvPr id="17410" name="Picture 2" descr="Resultat d'imatges de escila percy jackson">
            <a:extLst>
              <a:ext uri="{FF2B5EF4-FFF2-40B4-BE49-F238E27FC236}">
                <a16:creationId xmlns:a16="http://schemas.microsoft.com/office/drawing/2014/main" id="{6918740D-8AB8-4E61-AC97-757CD1D3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93" y="1404730"/>
            <a:ext cx="877824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1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ECF5F-0A3F-4040-87DF-29CEF9419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Personatges</a:t>
            </a:r>
            <a:r>
              <a:rPr lang="es-ES" dirty="0"/>
              <a:t> </a:t>
            </a:r>
            <a:r>
              <a:rPr lang="es-ES" dirty="0" err="1"/>
              <a:t>mitològics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5813A-E475-485D-A59B-57FE690C5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Percy Jackson i un mar de </a:t>
            </a:r>
            <a:r>
              <a:rPr lang="es-ES" dirty="0" err="1"/>
              <a:t>monstres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6239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Imagen que contiene reloj&#10;&#10;Descripción generada con confianza alta">
            <a:extLst>
              <a:ext uri="{FF2B5EF4-FFF2-40B4-BE49-F238E27FC236}">
                <a16:creationId xmlns:a16="http://schemas.microsoft.com/office/drawing/2014/main" id="{6AF6706C-CF07-43A1-BCC4-CBA5D33820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6146" name="Picture 2" descr="Resultat d'imatges de talia percy jackson">
            <a:extLst>
              <a:ext uri="{FF2B5EF4-FFF2-40B4-BE49-F238E27FC236}">
                <a16:creationId xmlns:a16="http://schemas.microsoft.com/office/drawing/2014/main" id="{C71C4248-77F7-4ACC-A4FD-3378241E79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81" y="645517"/>
            <a:ext cx="8775037" cy="373816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3F173F-4299-4337-B9D7-519E3BF0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4538133"/>
            <a:ext cx="10127192" cy="9313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Musa </a:t>
            </a:r>
            <a:r>
              <a:rPr lang="en-US" sz="4000" dirty="0" err="1"/>
              <a:t>talia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22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Imagen que contiene reloj&#10;&#10;Descripción generada con confianza alta">
            <a:extLst>
              <a:ext uri="{FF2B5EF4-FFF2-40B4-BE49-F238E27FC236}">
                <a16:creationId xmlns:a16="http://schemas.microsoft.com/office/drawing/2014/main" id="{6AF6706C-CF07-43A1-BCC4-CBA5D33820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170" name="Picture 2" descr="Resultat d'imatges de ganÃ­medes percy jackson">
            <a:extLst>
              <a:ext uri="{FF2B5EF4-FFF2-40B4-BE49-F238E27FC236}">
                <a16:creationId xmlns:a16="http://schemas.microsoft.com/office/drawing/2014/main" id="{72DF0350-0EA5-4FC0-8492-6AB34C71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06" y="639097"/>
            <a:ext cx="5243926" cy="557543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13301F-9072-49B5-B2F1-0DE3FB1D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Ganímedes</a:t>
            </a:r>
            <a:br>
              <a:rPr lang="en-US" sz="4800" dirty="0"/>
            </a:br>
            <a:r>
              <a:rPr lang="en-US" sz="2500" dirty="0"/>
              <a:t>el coper </a:t>
            </a:r>
            <a:r>
              <a:rPr lang="en-US" sz="2500" dirty="0" err="1"/>
              <a:t>dels</a:t>
            </a:r>
            <a:r>
              <a:rPr lang="en-US" sz="2500" dirty="0"/>
              <a:t> </a:t>
            </a:r>
            <a:r>
              <a:rPr lang="en-US" sz="2500" dirty="0" err="1"/>
              <a:t>dèus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21406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3543A10-04EE-49E0-A9DE-22E1FAB9AE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8196" name="Picture 4" descr="Resultat d'imatges de andromeda mitologia">
            <a:extLst>
              <a:ext uri="{FF2B5EF4-FFF2-40B4-BE49-F238E27FC236}">
                <a16:creationId xmlns:a16="http://schemas.microsoft.com/office/drawing/2014/main" id="{698BE7E7-385D-4162-8C10-7F624365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5" y="2256883"/>
            <a:ext cx="5384848" cy="2692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tge relacionada">
            <a:extLst>
              <a:ext uri="{FF2B5EF4-FFF2-40B4-BE49-F238E27FC236}">
                <a16:creationId xmlns:a16="http://schemas.microsoft.com/office/drawing/2014/main" id="{B15113B5-024C-45F3-8245-64F99751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8" y="2256883"/>
            <a:ext cx="5454122" cy="2495260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25A1C9-E161-459B-A6B4-AD9F7153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668" y="495806"/>
            <a:ext cx="3957904" cy="9281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Andròmeda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913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FA4A8332-6151-481A-9DEC-D3D2FA1A2A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710393-C767-43F2-8FBD-DFC6C6DE6F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1A4634-CF00-456C-BBEC-CEAAAAD069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220" name="Picture 4" descr="Resultat d'imatges de dionisio percy jackson">
            <a:extLst>
              <a:ext uri="{FF2B5EF4-FFF2-40B4-BE49-F238E27FC236}">
                <a16:creationId xmlns:a16="http://schemas.microsoft.com/office/drawing/2014/main" id="{84976649-0D4C-4034-93B2-772E232F5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2" b="36941"/>
          <a:stretch/>
        </p:blipFill>
        <p:spPr bwMode="auto">
          <a:xfrm>
            <a:off x="6080591" y="-2008"/>
            <a:ext cx="4787317" cy="3415082"/>
          </a:xfrm>
          <a:custGeom>
            <a:avLst/>
            <a:gdLst>
              <a:gd name="connsiteX0" fmla="*/ 211873 w 4411344"/>
              <a:gd name="connsiteY0" fmla="*/ 0 h 3146878"/>
              <a:gd name="connsiteX1" fmla="*/ 4199471 w 4411344"/>
              <a:gd name="connsiteY1" fmla="*/ 0 h 3146878"/>
              <a:gd name="connsiteX2" fmla="*/ 4205314 w 4411344"/>
              <a:gd name="connsiteY2" fmla="*/ 11242 h 3146878"/>
              <a:gd name="connsiteX3" fmla="*/ 4411344 w 4411344"/>
              <a:gd name="connsiteY3" fmla="*/ 943304 h 3146878"/>
              <a:gd name="connsiteX4" fmla="*/ 2431189 w 4411344"/>
              <a:gd name="connsiteY4" fmla="*/ 3137588 h 3146878"/>
              <a:gd name="connsiteX5" fmla="*/ 2247220 w 4411344"/>
              <a:gd name="connsiteY5" fmla="*/ 3146878 h 3146878"/>
              <a:gd name="connsiteX6" fmla="*/ 2164124 w 4411344"/>
              <a:gd name="connsiteY6" fmla="*/ 3146878 h 3146878"/>
              <a:gd name="connsiteX7" fmla="*/ 1980155 w 4411344"/>
              <a:gd name="connsiteY7" fmla="*/ 3137588 h 3146878"/>
              <a:gd name="connsiteX8" fmla="*/ 0 w 4411344"/>
              <a:gd name="connsiteY8" fmla="*/ 943304 h 3146878"/>
              <a:gd name="connsiteX9" fmla="*/ 206030 w 4411344"/>
              <a:gd name="connsiteY9" fmla="*/ 11242 h 31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4BFFD1D-EF0D-48A3-9398-5E7B3768779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160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218" name="Picture 2" descr="Resultat d'imatges de hermes percy jackson">
            <a:extLst>
              <a:ext uri="{FF2B5EF4-FFF2-40B4-BE49-F238E27FC236}">
                <a16:creationId xmlns:a16="http://schemas.microsoft.com/office/drawing/2014/main" id="{FC07AB78-9AF5-4DD2-B9C0-DE876E557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635"/>
          <a:stretch/>
        </p:blipFill>
        <p:spPr bwMode="auto">
          <a:xfrm>
            <a:off x="-2334" y="10"/>
            <a:ext cx="5441859" cy="565493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AEDC6F-3B40-4ADD-8BE6-0DC9EA74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2235" y="6144211"/>
            <a:ext cx="3559389" cy="11542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dirty="0"/>
              <a:t>Hermes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E5950E-6DEF-428C-BA6A-93789A7919ED}"/>
              </a:ext>
            </a:extLst>
          </p:cNvPr>
          <p:cNvSpPr txBox="1"/>
          <p:nvPr/>
        </p:nvSpPr>
        <p:spPr>
          <a:xfrm>
            <a:off x="7783772" y="3982057"/>
            <a:ext cx="272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DIONISIO</a:t>
            </a:r>
          </a:p>
        </p:txBody>
      </p:sp>
    </p:spTree>
    <p:extLst>
      <p:ext uri="{BB962C8B-B14F-4D97-AF65-F5344CB8AC3E}">
        <p14:creationId xmlns:p14="http://schemas.microsoft.com/office/powerpoint/2010/main" val="885219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841D4-C22B-4CFE-A66C-3C30BBF25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7113" y="1964268"/>
            <a:ext cx="8006108" cy="2421464"/>
          </a:xfrm>
        </p:spPr>
        <p:txBody>
          <a:bodyPr/>
          <a:lstStyle/>
          <a:p>
            <a:pPr algn="ctr"/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referents</a:t>
            </a:r>
            <a:r>
              <a:rPr lang="es-ES" dirty="0"/>
              <a:t> </a:t>
            </a:r>
            <a:r>
              <a:rPr lang="es-ES" dirty="0" err="1"/>
              <a:t>clàssics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9A6A85-6AC2-472B-AB52-A56AE4D7D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Percy Jackson i un mar de </a:t>
            </a:r>
            <a:r>
              <a:rPr lang="es-ES" dirty="0" err="1"/>
              <a:t>monstres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6381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Imagen que contiene reloj&#10;&#10;Descripción generada con confianza alta">
            <a:extLst>
              <a:ext uri="{FF2B5EF4-FFF2-40B4-BE49-F238E27FC236}">
                <a16:creationId xmlns:a16="http://schemas.microsoft.com/office/drawing/2014/main" id="{6AF6706C-CF07-43A1-BCC4-CBA5D33820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3314" name="Picture 2" descr="Resultat d'imatges de vellocino de oro percy jackson">
            <a:extLst>
              <a:ext uri="{FF2B5EF4-FFF2-40B4-BE49-F238E27FC236}">
                <a16:creationId xmlns:a16="http://schemas.microsoft.com/office/drawing/2014/main" id="{5A920D0D-5F5D-469B-90C3-F351EC4D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0" y="1329094"/>
            <a:ext cx="6921364" cy="420472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E83FE0-8053-4715-AB85-55D4133D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El </a:t>
            </a:r>
            <a:r>
              <a:rPr lang="en-US" sz="4800" dirty="0" err="1"/>
              <a:t>velló</a:t>
            </a:r>
            <a:r>
              <a:rPr lang="en-US" sz="4800" dirty="0"/>
              <a:t> d’or</a:t>
            </a:r>
          </a:p>
        </p:txBody>
      </p:sp>
    </p:spTree>
    <p:extLst>
      <p:ext uri="{BB962C8B-B14F-4D97-AF65-F5344CB8AC3E}">
        <p14:creationId xmlns:p14="http://schemas.microsoft.com/office/powerpoint/2010/main" val="392165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Imagen que contiene reloj&#10;&#10;Descripción generada con confianza alta">
            <a:extLst>
              <a:ext uri="{FF2B5EF4-FFF2-40B4-BE49-F238E27FC236}">
                <a16:creationId xmlns:a16="http://schemas.microsoft.com/office/drawing/2014/main" id="{CBECFFDC-94DB-4DA3-94FE-22FEDDA8FA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5362" name="Picture 2" descr="Resultat d'imatges de oraculo percy jackson">
            <a:extLst>
              <a:ext uri="{FF2B5EF4-FFF2-40B4-BE49-F238E27FC236}">
                <a16:creationId xmlns:a16="http://schemas.microsoft.com/office/drawing/2014/main" id="{347751A6-EEF3-485A-8249-9703E8F37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r="10196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98BF0107-3463-486E-B9EE-5A5727B4F7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9EE74B-1968-478F-89CA-51CA5B81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35" y="1964267"/>
            <a:ext cx="3254990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Oracle de </a:t>
            </a:r>
            <a:r>
              <a:rPr lang="en-US" sz="4800" dirty="0" err="1"/>
              <a:t>delfos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52361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7E679-0F93-44D9-ACAF-6414520E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131425" cy="1456267"/>
          </a:xfrm>
        </p:spPr>
        <p:txBody>
          <a:bodyPr/>
          <a:lstStyle/>
          <a:p>
            <a:pPr algn="ctr"/>
            <a:r>
              <a:rPr lang="es-ES" dirty="0" err="1"/>
              <a:t>amfiteatre</a:t>
            </a:r>
            <a:endParaRPr lang="es-ES" dirty="0"/>
          </a:p>
        </p:txBody>
      </p:sp>
      <p:pic>
        <p:nvPicPr>
          <p:cNvPr id="16386" name="Picture 2" descr="Imatge relacionada">
            <a:extLst>
              <a:ext uri="{FF2B5EF4-FFF2-40B4-BE49-F238E27FC236}">
                <a16:creationId xmlns:a16="http://schemas.microsoft.com/office/drawing/2014/main" id="{928A2603-4EBC-4FD8-937C-E21A0FED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75" y="1028404"/>
            <a:ext cx="7620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t d'imatges de anfiteatro romano">
            <a:extLst>
              <a:ext uri="{FF2B5EF4-FFF2-40B4-BE49-F238E27FC236}">
                <a16:creationId xmlns:a16="http://schemas.microsoft.com/office/drawing/2014/main" id="{A4BB385F-3281-4A42-9C70-90BC429F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89" y="1895325"/>
            <a:ext cx="5568011" cy="36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9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85469-0D2A-4112-9DDB-97D5B9E3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Hades i </a:t>
            </a:r>
            <a:r>
              <a:rPr lang="ca-ES" dirty="0" err="1"/>
              <a:t>perséfone</a:t>
            </a:r>
            <a:endParaRPr lang="ca-ES" dirty="0"/>
          </a:p>
        </p:txBody>
      </p:sp>
      <p:pic>
        <p:nvPicPr>
          <p:cNvPr id="1026" name="Picture 2" descr="Resultat d'imatges de hades y persÃ©fone percy jackson">
            <a:extLst>
              <a:ext uri="{FF2B5EF4-FFF2-40B4-BE49-F238E27FC236}">
                <a16:creationId xmlns:a16="http://schemas.microsoft.com/office/drawing/2014/main" id="{0D4DB62E-DA0F-4BA5-AA42-64ACC11B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79" y="1971261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4C57-EBBC-425E-A003-6FB229FE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145774"/>
            <a:ext cx="10131425" cy="1456267"/>
          </a:xfrm>
        </p:spPr>
        <p:txBody>
          <a:bodyPr/>
          <a:lstStyle/>
          <a:p>
            <a:pPr algn="ctr"/>
            <a:r>
              <a:rPr lang="ca-ES" dirty="0" err="1"/>
              <a:t>Caront</a:t>
            </a:r>
            <a:r>
              <a:rPr lang="ca-ES" dirty="0"/>
              <a:t> i </a:t>
            </a:r>
            <a:r>
              <a:rPr lang="ca-ES" dirty="0" err="1"/>
              <a:t>cèrber</a:t>
            </a:r>
            <a:endParaRPr lang="ca-ES" dirty="0"/>
          </a:p>
        </p:txBody>
      </p:sp>
      <p:pic>
        <p:nvPicPr>
          <p:cNvPr id="6146" name="Picture 2" descr="Resultat d'imatges de caront percy jackson">
            <a:extLst>
              <a:ext uri="{FF2B5EF4-FFF2-40B4-BE49-F238E27FC236}">
                <a16:creationId xmlns:a16="http://schemas.microsoft.com/office/drawing/2014/main" id="{C4645C7B-FD6B-492B-ABB7-FE82892F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" y="1602041"/>
            <a:ext cx="461962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t d'imatges de cerbero percy jackson">
            <a:extLst>
              <a:ext uri="{FF2B5EF4-FFF2-40B4-BE49-F238E27FC236}">
                <a16:creationId xmlns:a16="http://schemas.microsoft.com/office/drawing/2014/main" id="{591376C2-4BC7-4CCF-BA29-F0A9C08C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15" y="2151022"/>
            <a:ext cx="70104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9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EB12F-FF8E-4125-858F-34948509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0"/>
            <a:ext cx="10131425" cy="1456267"/>
          </a:xfrm>
        </p:spPr>
        <p:txBody>
          <a:bodyPr/>
          <a:lstStyle/>
          <a:p>
            <a:pPr algn="ctr"/>
            <a:r>
              <a:rPr lang="ca-ES" dirty="0" err="1"/>
              <a:t>inframón</a:t>
            </a:r>
            <a:endParaRPr lang="ca-ES" dirty="0"/>
          </a:p>
        </p:txBody>
      </p:sp>
      <p:pic>
        <p:nvPicPr>
          <p:cNvPr id="7170" name="Picture 2" descr="Resultat d'imatges de inframundo mapa">
            <a:extLst>
              <a:ext uri="{FF2B5EF4-FFF2-40B4-BE49-F238E27FC236}">
                <a16:creationId xmlns:a16="http://schemas.microsoft.com/office/drawing/2014/main" id="{C03B4256-D230-477E-BB8A-8E2CBE82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82" y="1070171"/>
            <a:ext cx="7134864" cy="52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41C859-FBFD-4F9F-B114-A74973C78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23" t="13928" r="30901" b="7489"/>
          <a:stretch/>
        </p:blipFill>
        <p:spPr>
          <a:xfrm>
            <a:off x="7272997" y="1070171"/>
            <a:ext cx="4740814" cy="5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4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FA4A8332-6151-481A-9DEC-D3D2FA1A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2D9B98-B36E-4A42-B7AD-114FAC97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/>
              <a:t>Sra. Dodds (fúria)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C1A4634-CF00-456C-BBEC-CEAAAAD06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Resultat d'imatges de furia mitologia griega">
            <a:extLst>
              <a:ext uri="{FF2B5EF4-FFF2-40B4-BE49-F238E27FC236}">
                <a16:creationId xmlns:a16="http://schemas.microsoft.com/office/drawing/2014/main" id="{415B35F8-0690-4B15-AADF-67F6CD721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" r="-2" b="4336"/>
          <a:stretch/>
        </p:blipFill>
        <p:spPr bwMode="auto">
          <a:xfrm>
            <a:off x="6080591" y="-2008"/>
            <a:ext cx="4787317" cy="3415082"/>
          </a:xfrm>
          <a:custGeom>
            <a:avLst/>
            <a:gdLst>
              <a:gd name="connsiteX0" fmla="*/ 211873 w 4411344"/>
              <a:gd name="connsiteY0" fmla="*/ 0 h 3146878"/>
              <a:gd name="connsiteX1" fmla="*/ 4199471 w 4411344"/>
              <a:gd name="connsiteY1" fmla="*/ 0 h 3146878"/>
              <a:gd name="connsiteX2" fmla="*/ 4205314 w 4411344"/>
              <a:gd name="connsiteY2" fmla="*/ 11242 h 3146878"/>
              <a:gd name="connsiteX3" fmla="*/ 4411344 w 4411344"/>
              <a:gd name="connsiteY3" fmla="*/ 943304 h 3146878"/>
              <a:gd name="connsiteX4" fmla="*/ 2431189 w 4411344"/>
              <a:gd name="connsiteY4" fmla="*/ 3137588 h 3146878"/>
              <a:gd name="connsiteX5" fmla="*/ 2247220 w 4411344"/>
              <a:gd name="connsiteY5" fmla="*/ 3146878 h 3146878"/>
              <a:gd name="connsiteX6" fmla="*/ 2164124 w 4411344"/>
              <a:gd name="connsiteY6" fmla="*/ 3146878 h 3146878"/>
              <a:gd name="connsiteX7" fmla="*/ 1980155 w 4411344"/>
              <a:gd name="connsiteY7" fmla="*/ 3137588 h 3146878"/>
              <a:gd name="connsiteX8" fmla="*/ 0 w 4411344"/>
              <a:gd name="connsiteY8" fmla="*/ 943304 h 3146878"/>
              <a:gd name="connsiteX9" fmla="*/ 206030 w 4411344"/>
              <a:gd name="connsiteY9" fmla="*/ 11242 h 31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73710393-C767-43F2-8FBD-DFC6C6DE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4BFFD1D-EF0D-48A3-9398-5E7B3768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160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2" name="Picture 4" descr="Resultat d'imatges de furia percy jackson">
            <a:extLst>
              <a:ext uri="{FF2B5EF4-FFF2-40B4-BE49-F238E27FC236}">
                <a16:creationId xmlns:a16="http://schemas.microsoft.com/office/drawing/2014/main" id="{570524DF-7BC3-4CE5-BD02-4A17E0C7C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r="29070" b="2"/>
          <a:stretch/>
        </p:blipFill>
        <p:spPr bwMode="auto">
          <a:xfrm>
            <a:off x="-2334" y="10"/>
            <a:ext cx="5441859" cy="565493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4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E0AC0-F4A9-45E8-8E89-9101F68F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4" y="29633"/>
            <a:ext cx="10131425" cy="1456267"/>
          </a:xfrm>
        </p:spPr>
        <p:txBody>
          <a:bodyPr/>
          <a:lstStyle/>
          <a:p>
            <a:pPr algn="ctr"/>
            <a:r>
              <a:rPr lang="es-ES" dirty="0" err="1"/>
              <a:t>sàtir</a:t>
            </a:r>
            <a:endParaRPr lang="es-ES" dirty="0"/>
          </a:p>
        </p:txBody>
      </p:sp>
      <p:pic>
        <p:nvPicPr>
          <p:cNvPr id="11266" name="Picture 2" descr="Resultat d'imatges de grover percy jackson movie">
            <a:extLst>
              <a:ext uri="{FF2B5EF4-FFF2-40B4-BE49-F238E27FC236}">
                <a16:creationId xmlns:a16="http://schemas.microsoft.com/office/drawing/2014/main" id="{ECF64EE0-F585-4B6C-8509-8DAD24F4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84" y="133773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t d'imatges de satiro">
            <a:extLst>
              <a:ext uri="{FF2B5EF4-FFF2-40B4-BE49-F238E27FC236}">
                <a16:creationId xmlns:a16="http://schemas.microsoft.com/office/drawing/2014/main" id="{3EA640E6-B257-4ABE-BA6C-A937CDBA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3013"/>
            <a:ext cx="4639115" cy="46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7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A75EA-B546-44A0-B728-F31FA724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8" y="0"/>
            <a:ext cx="10131425" cy="1456267"/>
          </a:xfrm>
        </p:spPr>
        <p:txBody>
          <a:bodyPr/>
          <a:lstStyle/>
          <a:p>
            <a:pPr algn="ctr"/>
            <a:r>
              <a:rPr lang="ca-ES" dirty="0"/>
              <a:t>medusa</a:t>
            </a:r>
          </a:p>
        </p:txBody>
      </p:sp>
      <p:pic>
        <p:nvPicPr>
          <p:cNvPr id="3074" name="Picture 2" descr="Resultat d'imatges de medusa percy jackson">
            <a:extLst>
              <a:ext uri="{FF2B5EF4-FFF2-40B4-BE49-F238E27FC236}">
                <a16:creationId xmlns:a16="http://schemas.microsoft.com/office/drawing/2014/main" id="{06AB3F44-381E-4D61-99F0-7E25F0F9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0" y="1217799"/>
            <a:ext cx="8772939" cy="493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098" name="Picture 2" descr="Resultat d'imatges de hydra percy jackson">
            <a:extLst>
              <a:ext uri="{FF2B5EF4-FFF2-40B4-BE49-F238E27FC236}">
                <a16:creationId xmlns:a16="http://schemas.microsoft.com/office/drawing/2014/main" id="{62AB8FB4-8E1F-44DD-B81B-27FB529F8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204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35CDFF-659A-46B8-8557-B69AB331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hydra</a:t>
            </a:r>
          </a:p>
        </p:txBody>
      </p:sp>
    </p:spTree>
    <p:extLst>
      <p:ext uri="{BB962C8B-B14F-4D97-AF65-F5344CB8AC3E}">
        <p14:creationId xmlns:p14="http://schemas.microsoft.com/office/powerpoint/2010/main" val="3291240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82</Words>
  <Application>Microsoft Office PowerPoint</Application>
  <PresentationFormat>Panorámica</PresentationFormat>
  <Paragraphs>35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Celestial</vt:lpstr>
      <vt:lpstr>Percy Jackson</vt:lpstr>
      <vt:lpstr>POSEIDÓ</vt:lpstr>
      <vt:lpstr>Hades i perséfone</vt:lpstr>
      <vt:lpstr>Caront i cèrber</vt:lpstr>
      <vt:lpstr>inframón</vt:lpstr>
      <vt:lpstr>Sra. Dodds (fúria)</vt:lpstr>
      <vt:lpstr>sàtir</vt:lpstr>
      <vt:lpstr>medusa</vt:lpstr>
      <vt:lpstr>hydra</vt:lpstr>
      <vt:lpstr>Flor de lotus</vt:lpstr>
      <vt:lpstr>olímp</vt:lpstr>
      <vt:lpstr>Centaure quiró</vt:lpstr>
      <vt:lpstr>Animals mitològics</vt:lpstr>
      <vt:lpstr>Cíclops</vt:lpstr>
      <vt:lpstr>Les moires</vt:lpstr>
      <vt:lpstr>Toro de la còlquide</vt:lpstr>
      <vt:lpstr>hecatonquir</vt:lpstr>
      <vt:lpstr>hipocamp</vt:lpstr>
      <vt:lpstr>caribdis</vt:lpstr>
      <vt:lpstr>Escil·la</vt:lpstr>
      <vt:lpstr>Personatges mitològics</vt:lpstr>
      <vt:lpstr>Musa talia</vt:lpstr>
      <vt:lpstr>Ganímedes el coper dels dèus</vt:lpstr>
      <vt:lpstr>Andròmeda </vt:lpstr>
      <vt:lpstr>Hermes </vt:lpstr>
      <vt:lpstr>Altres referents clàssics</vt:lpstr>
      <vt:lpstr>El velló d’or</vt:lpstr>
      <vt:lpstr>Oracle de delfos</vt:lpstr>
      <vt:lpstr>amfiteatre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Percy Jackson</dc:title>
  <dc:creator>Lola del Pozo Gragera</dc:creator>
  <cp:lastModifiedBy>Lola del Pozo Gragera</cp:lastModifiedBy>
  <cp:revision>3</cp:revision>
  <dcterms:created xsi:type="dcterms:W3CDTF">2018-12-04T11:22:29Z</dcterms:created>
  <dcterms:modified xsi:type="dcterms:W3CDTF">2018-12-04T11:40:07Z</dcterms:modified>
</cp:coreProperties>
</file>