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365" r:id="rId4"/>
    <p:sldId id="448" r:id="rId5"/>
    <p:sldId id="506" r:id="rId6"/>
    <p:sldId id="449" r:id="rId7"/>
    <p:sldId id="507" r:id="rId8"/>
    <p:sldId id="372" r:id="rId9"/>
    <p:sldId id="457" r:id="rId10"/>
    <p:sldId id="508" r:id="rId11"/>
    <p:sldId id="509" r:id="rId12"/>
    <p:sldId id="458" r:id="rId13"/>
    <p:sldId id="460" r:id="rId14"/>
    <p:sldId id="524" r:id="rId15"/>
    <p:sldId id="523" r:id="rId16"/>
    <p:sldId id="510" r:id="rId17"/>
    <p:sldId id="511" r:id="rId18"/>
    <p:sldId id="513" r:id="rId19"/>
    <p:sldId id="512" r:id="rId20"/>
    <p:sldId id="461" r:id="rId21"/>
    <p:sldId id="514" r:id="rId22"/>
    <p:sldId id="515" r:id="rId23"/>
    <p:sldId id="516" r:id="rId24"/>
    <p:sldId id="463" r:id="rId25"/>
    <p:sldId id="517" r:id="rId26"/>
    <p:sldId id="518" r:id="rId27"/>
    <p:sldId id="519" r:id="rId28"/>
    <p:sldId id="464" r:id="rId29"/>
    <p:sldId id="466" r:id="rId30"/>
    <p:sldId id="467" r:id="rId31"/>
    <p:sldId id="356" r:id="rId32"/>
    <p:sldId id="521" r:id="rId33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99"/>
    <a:srgbClr val="FFFFFF"/>
    <a:srgbClr val="04C0EC"/>
    <a:srgbClr val="0683EA"/>
    <a:srgbClr val="CCFFFF"/>
    <a:srgbClr val="CCFFCC"/>
    <a:srgbClr val="F8F8F8"/>
    <a:srgbClr val="FFCC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6" autoAdjust="0"/>
    <p:restoredTop sz="94660"/>
  </p:normalViewPr>
  <p:slideViewPr>
    <p:cSldViewPr>
      <p:cViewPr varScale="1">
        <p:scale>
          <a:sx n="72" d="100"/>
          <a:sy n="72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D6E8-DC02-416E-9CC9-460FA1176A9B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23406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A591-D481-4C23-B984-11725B7E002E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40143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E1C6-507F-4553-A61A-1853123D2999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9931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4D7C7-38DB-40FB-9AA3-A566529DE29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8920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9FF3-DE58-45B8-9D5B-CB8F6034069C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2352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8D260-658D-4651-BE2E-D33479F7740A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233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7B188-9E1C-48E9-91B7-F27F5560C374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5800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E105-823A-4DC8-ADC6-9D3767E4247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07853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E630-E4DA-4A66-91B5-6BF45172194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7734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D5CAD-5033-44C1-AF95-96388CE189AD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49888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3DB43-2EA0-476C-8474-9E122ABB858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7514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C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cambiar el estilo de título	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modificar el estilo de texto del patrón</a:t>
            </a:r>
          </a:p>
          <a:p>
            <a:pPr lvl="1"/>
            <a:r>
              <a:rPr lang="ca-ES" altLang="ca-ES"/>
              <a:t>Segundo nivel</a:t>
            </a:r>
          </a:p>
          <a:p>
            <a:pPr lvl="2"/>
            <a:r>
              <a:rPr lang="ca-ES" altLang="ca-ES"/>
              <a:t>Tercer nivel</a:t>
            </a:r>
          </a:p>
          <a:p>
            <a:pPr lvl="3"/>
            <a:r>
              <a:rPr lang="ca-ES" altLang="ca-ES"/>
              <a:t>Cuarto nivel</a:t>
            </a:r>
          </a:p>
          <a:p>
            <a:pPr lvl="4"/>
            <a:r>
              <a:rPr lang="ca-ES" altLang="ca-ES"/>
              <a:t>Quinto nivel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6C6F07-D922-439B-8AB4-137B8E22192D}" type="slidenum">
              <a:rPr lang="ca-ES" altLang="ca-ES"/>
              <a:pPr/>
              <a:t>‹#›</a:t>
            </a:fld>
            <a:endParaRPr lang="ca-ES" altLang="ca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8IwS9O9WiP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play.com/es/recursoseducativos/559010/continentes_y_oceanos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youtube.com/watch?v=H1WeD5xJdKM&amp;subject=Trobar%20coordenade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H1WeD5xJdK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O0_ITuByRS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kaidokei.com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LFSwSCh_PA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Pj6znxzFik" TargetMode="External"/><Relationship Id="rId7" Type="http://schemas.openxmlformats.org/officeDocument/2006/relationships/image" Target="../media/image54.png"/><Relationship Id="rId2" Type="http://schemas.openxmlformats.org/officeDocument/2006/relationships/hyperlink" Target="https://www.youtube.com/watch?v=JrcoBlhVFE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s://www.youtube.com/watch?v=fWeE4kmobt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ua2DZYWJcw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xD0JgGbC7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oqABYjcRtU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youtube.com/watch?v=Iv5jWHkI-UI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Dua2DZYWJcw" TargetMode="External"/><Relationship Id="rId5" Type="http://schemas.openxmlformats.org/officeDocument/2006/relationships/hyperlink" Target="https://www.youtube.com/watch?v=Qq-nqlXBKRU" TargetMode="External"/><Relationship Id="rId10" Type="http://schemas.openxmlformats.org/officeDocument/2006/relationships/hyperlink" Target="https://www.youtube.com/watch?v=J12MPlhPPCc" TargetMode="External"/><Relationship Id="rId4" Type="http://schemas.openxmlformats.org/officeDocument/2006/relationships/hyperlink" Target="https://www.youtube.com/watch?v=1sxiuu5wvxs" TargetMode="External"/><Relationship Id="rId9" Type="http://schemas.openxmlformats.org/officeDocument/2006/relationships/hyperlink" Target="https://www.youtube.com/watch?v=mGB7DW4Vdbc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www.youtube.com/watch?v=e4TXW1uGfuA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youtube.com/watch?v=NG_rpAFaMaU" TargetMode="Externa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24744"/>
            <a:ext cx="9108504" cy="3267794"/>
          </a:xfrm>
        </p:spPr>
        <p:txBody>
          <a:bodyPr/>
          <a:lstStyle/>
          <a:p>
            <a:r>
              <a:rPr lang="ca-ES" altLang="ca-ES" sz="7200" dirty="0">
                <a:solidFill>
                  <a:srgbClr val="FFFF00"/>
                </a:solidFill>
              </a:rPr>
              <a:t>Unitat 1</a:t>
            </a:r>
            <a:br>
              <a:rPr lang="ca-ES" altLang="ca-ES" sz="7200" dirty="0">
                <a:solidFill>
                  <a:srgbClr val="FFFF00"/>
                </a:solidFill>
              </a:rPr>
            </a:br>
            <a:r>
              <a:rPr lang="ca-ES" altLang="ca-ES" sz="7200" dirty="0">
                <a:solidFill>
                  <a:srgbClr val="FFFF00"/>
                </a:solidFill>
              </a:rPr>
              <a:t>EL PLANETA</a:t>
            </a:r>
            <a:br>
              <a:rPr lang="ca-ES" altLang="ca-ES" sz="7200" dirty="0">
                <a:solidFill>
                  <a:srgbClr val="FFFF00"/>
                </a:solidFill>
              </a:rPr>
            </a:br>
            <a:r>
              <a:rPr lang="ca-ES" altLang="ca-ES" sz="7200" dirty="0">
                <a:solidFill>
                  <a:srgbClr val="FFFF00"/>
                </a:solidFill>
              </a:rPr>
              <a:t> TERRA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7704" y="4797152"/>
            <a:ext cx="6400800" cy="1752600"/>
          </a:xfrm>
          <a:noFill/>
        </p:spPr>
        <p:txBody>
          <a:bodyPr/>
          <a:lstStyle/>
          <a:p>
            <a:pPr algn="r"/>
            <a:r>
              <a:rPr lang="ca-ES" altLang="ca-ES" sz="2400" dirty="0">
                <a:solidFill>
                  <a:srgbClr val="FFFFFF"/>
                </a:solidFill>
              </a:rPr>
              <a:t>Salvador Vila Esteve</a:t>
            </a:r>
          </a:p>
          <a:p>
            <a:pPr algn="r"/>
            <a:r>
              <a:rPr lang="ca-ES" altLang="ca-ES" sz="2400" dirty="0">
                <a:solidFill>
                  <a:srgbClr val="FFFFFF"/>
                </a:solidFill>
              </a:rPr>
              <a:t>Geografia i Història</a:t>
            </a:r>
          </a:p>
          <a:p>
            <a:pPr algn="r"/>
            <a:r>
              <a:rPr lang="ca-ES" altLang="ca-ES" sz="2400" dirty="0">
                <a:solidFill>
                  <a:srgbClr val="FFFFFF"/>
                </a:solidFill>
              </a:rPr>
              <a:t>1r d’ESO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EL PLANETA TERRA: FORMA I DIMENSIONS.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207288" y="836712"/>
            <a:ext cx="1988448" cy="86409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L’Equador divideix la Terra en dos hemisferis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2195736" y="1016732"/>
            <a:ext cx="288032" cy="25202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2483768" y="692696"/>
            <a:ext cx="4608512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L’hemisferi Nord, en el qual es troben la major part de continents o terres emergides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angular 15"/>
          <p:cNvCxnSpPr>
            <a:stCxn id="3" idx="3"/>
            <a:endCxn id="19" idx="1"/>
          </p:cNvCxnSpPr>
          <p:nvPr/>
        </p:nvCxnSpPr>
        <p:spPr bwMode="auto">
          <a:xfrm>
            <a:off x="2195736" y="1268760"/>
            <a:ext cx="288032" cy="32403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3 Rectángulo"/>
          <p:cNvSpPr/>
          <p:nvPr/>
        </p:nvSpPr>
        <p:spPr>
          <a:xfrm>
            <a:off x="2483768" y="1412776"/>
            <a:ext cx="4824536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L’hemisferi Sud, on predominen els grans oceans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Resultat d'imatges de mapa hemisferio n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916833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t d'imatges de mapa hemisferio no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23" y="4393995"/>
            <a:ext cx="2455797" cy="24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39" y="1880828"/>
            <a:ext cx="4419377" cy="48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EL PLANETA TERRA: FORMA I DIMENSIONS.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207288" y="1124744"/>
            <a:ext cx="1988448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vida en la Terra és possible per: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2195736" y="1016732"/>
            <a:ext cx="288032" cy="43204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2483768" y="692696"/>
            <a:ext cx="5256584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L’existència de l’atmosfera: ens protegeix de l’exterior i la seva composició, amb oxigen, permet la vida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angular 7"/>
          <p:cNvCxnSpPr>
            <a:stCxn id="3" idx="3"/>
            <a:endCxn id="10" idx="1"/>
          </p:cNvCxnSpPr>
          <p:nvPr/>
        </p:nvCxnSpPr>
        <p:spPr bwMode="auto">
          <a:xfrm>
            <a:off x="2195736" y="1448780"/>
            <a:ext cx="288032" cy="12601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3 Rectángulo"/>
          <p:cNvSpPr/>
          <p:nvPr/>
        </p:nvSpPr>
        <p:spPr>
          <a:xfrm>
            <a:off x="2483768" y="1412776"/>
            <a:ext cx="5760640" cy="32403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distància al Sol: temperatura ni molt càlida ni molt freda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angular 16"/>
          <p:cNvCxnSpPr>
            <a:stCxn id="3" idx="3"/>
            <a:endCxn id="19" idx="1"/>
          </p:cNvCxnSpPr>
          <p:nvPr/>
        </p:nvCxnSpPr>
        <p:spPr bwMode="auto">
          <a:xfrm>
            <a:off x="2195736" y="1448780"/>
            <a:ext cx="288032" cy="52205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3 Rectángulo"/>
          <p:cNvSpPr/>
          <p:nvPr/>
        </p:nvSpPr>
        <p:spPr>
          <a:xfrm>
            <a:off x="2483768" y="1808820"/>
            <a:ext cx="5256584" cy="32403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presència d’aigua líquida, necessària per a la vida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6984268" y="5547218"/>
            <a:ext cx="1512168" cy="7200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¿Por </a:t>
            </a:r>
            <a:r>
              <a:rPr lang="ca-ES" sz="1200" dirty="0" err="1">
                <a:solidFill>
                  <a:schemeClr val="bg1"/>
                </a:solidFill>
              </a:rPr>
              <a:t>qué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hay</a:t>
            </a:r>
            <a:r>
              <a:rPr lang="ca-ES" sz="1200" dirty="0">
                <a:solidFill>
                  <a:schemeClr val="bg1"/>
                </a:solidFill>
              </a:rPr>
              <a:t> vida en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242" name="Picture 2" descr="http://agora.xtec.cat/ceipmmanent/moodle/pluginfile.php/14282/mod_resource/content/2/capes%20atmosf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0" y="2198846"/>
            <a:ext cx="3234112" cy="45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estaticos.elmundo.es/assets/multimedia/imagenes/2013/11/04/13835860524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98846"/>
            <a:ext cx="5139089" cy="28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ultat d'imatges de agua liqu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01419"/>
            <a:ext cx="2544217" cy="16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0" grpId="0" animBg="1"/>
      <p:bldP spid="1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2.- EL PLANETA TERRA: FORMA I DIMENSIONS.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714182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Quin nom rep la forma de la Terra? Per què?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044025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Com s’anomena la línia que divideix la Terra en dos hemisferis iguals? Com s’anomenen eixos hemisferis? Quines característiques tenen?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162008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Amb l’ajuda del dibuix de baix, indica quins continents es troben totalment o parcialment en l’hemisferi Nord. I en el Sud?</a:t>
            </a:r>
          </a:p>
        </p:txBody>
      </p:sp>
      <p:pic>
        <p:nvPicPr>
          <p:cNvPr id="8" name="Imagen 7" descr="http://upload.wikimedia.org/wikipedia/commons/thumb/9/9a/Meridiano_de_greenwich.jpg/800px-Meridiano_de_greenwic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2191871"/>
            <a:ext cx="5400675" cy="28213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251520" y="5106670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Per què és possible la vida en la Terra?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1520" y="5466710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Per què la Terra es veu des de l’espai amb un color blau predominant?</a:t>
            </a:r>
          </a:p>
        </p:txBody>
      </p:sp>
      <p:sp>
        <p:nvSpPr>
          <p:cNvPr id="4" name="Elipse 3">
            <a:hlinkClick r:id="rId3"/>
          </p:cNvPr>
          <p:cNvSpPr/>
          <p:nvPr/>
        </p:nvSpPr>
        <p:spPr>
          <a:xfrm>
            <a:off x="7596336" y="3284984"/>
            <a:ext cx="1368152" cy="79208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Mapa interactiu continents i oceans</a:t>
            </a:r>
          </a:p>
        </p:txBody>
      </p:sp>
    </p:spTree>
    <p:extLst>
      <p:ext uri="{BB962C8B-B14F-4D97-AF65-F5344CB8AC3E}">
        <p14:creationId xmlns:p14="http://schemas.microsoft.com/office/powerpoint/2010/main" val="38332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0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LA REPRESENTACIÓ DE LA TERRA: ELS MAPES.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590465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cartografia és la ciència encarregada d’elaborar els mapes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 Rectángulo"/>
          <p:cNvSpPr/>
          <p:nvPr/>
        </p:nvSpPr>
        <p:spPr>
          <a:xfrm>
            <a:off x="207288" y="1988840"/>
            <a:ext cx="1484392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Problemes de la cartografia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angular 10"/>
          <p:cNvCxnSpPr>
            <a:stCxn id="10" idx="3"/>
            <a:endCxn id="12" idx="1"/>
          </p:cNvCxnSpPr>
          <p:nvPr/>
        </p:nvCxnSpPr>
        <p:spPr bwMode="auto">
          <a:xfrm flipV="1">
            <a:off x="1691680" y="1640189"/>
            <a:ext cx="328624" cy="6366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3 Rectángulo"/>
          <p:cNvSpPr/>
          <p:nvPr/>
        </p:nvSpPr>
        <p:spPr>
          <a:xfrm>
            <a:off x="2020304" y="1047446"/>
            <a:ext cx="4063864" cy="118548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Representar una superfície quasi esfèrica (la Terra) en una plana (el mapa), per a la qual cosa s’utilitzen projeccions que o deformen les formes o la grandària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ector angular 17"/>
          <p:cNvCxnSpPr>
            <a:stCxn id="10" idx="3"/>
            <a:endCxn id="20" idx="1"/>
          </p:cNvCxnSpPr>
          <p:nvPr/>
        </p:nvCxnSpPr>
        <p:spPr bwMode="auto">
          <a:xfrm>
            <a:off x="1691680" y="2276872"/>
            <a:ext cx="328624" cy="31000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3 Rectángulo"/>
          <p:cNvSpPr/>
          <p:nvPr/>
        </p:nvSpPr>
        <p:spPr>
          <a:xfrm>
            <a:off x="2020304" y="2276872"/>
            <a:ext cx="4783944" cy="620003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Representar un espai gran (realitat) en un xicotet (mapa), per a la qual cosa utilitzen l’escala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angular 23"/>
          <p:cNvCxnSpPr>
            <a:stCxn id="10" idx="3"/>
            <a:endCxn id="26" idx="1"/>
          </p:cNvCxnSpPr>
          <p:nvPr/>
        </p:nvCxnSpPr>
        <p:spPr bwMode="auto">
          <a:xfrm>
            <a:off x="1691680" y="2276872"/>
            <a:ext cx="328624" cy="119999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3 Rectángulo"/>
          <p:cNvSpPr/>
          <p:nvPr/>
        </p:nvSpPr>
        <p:spPr>
          <a:xfrm>
            <a:off x="2020304" y="2940815"/>
            <a:ext cx="4783944" cy="1072105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Representar una superfície tridimensional (realitat) en una bidimensional (paper), per a la qual cosa es recorre als mapes topogràfics amb corbes de nivell o isohipses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13" y="4056860"/>
            <a:ext cx="3724275" cy="1238250"/>
          </a:xfrm>
          <a:prstGeom prst="rect">
            <a:avLst/>
          </a:prstGeom>
        </p:spPr>
      </p:pic>
      <p:pic>
        <p:nvPicPr>
          <p:cNvPr id="11266" name="Picture 2" descr="http://4.bp.blogspot.com/_ratSv2jML1Q/SM_kvJfiWiI/AAAAAAAAATc/I0fr60dt4lI/s320/proyecc+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17" y="5332768"/>
            <a:ext cx="3240359" cy="14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064725"/>
            <a:ext cx="3543552" cy="1224136"/>
          </a:xfrm>
          <a:prstGeom prst="rect">
            <a:avLst/>
          </a:prstGeom>
        </p:spPr>
      </p:pic>
      <p:pic>
        <p:nvPicPr>
          <p:cNvPr id="11268" name="Picture 4" descr="https://los5oceanos.files.wordpress.com/2013/05/proyecc-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48" y="5357901"/>
            <a:ext cx="3048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30" y="1035365"/>
            <a:ext cx="2895644" cy="1173300"/>
          </a:xfrm>
          <a:prstGeom prst="rect">
            <a:avLst/>
          </a:prstGeom>
        </p:spPr>
      </p:pic>
      <p:pic>
        <p:nvPicPr>
          <p:cNvPr id="11270" name="Picture 6" descr="Resultat d'imatges de proyeccion cilindrica mo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72" y="2283299"/>
            <a:ext cx="2095026" cy="10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  <p:bldP spid="12" grpId="0" animBg="1"/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LA REPRESENTACIÓ DE LA TERRA: ELS MAPES.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314" name="Picture 2" descr="http://porviajeros.com/wp-content/uploads/2014/01/proyeccion-de-merc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4" y="548680"/>
            <a:ext cx="7992888" cy="58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71800" y="638475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PROJECCIÓ MERCATOR</a:t>
            </a:r>
          </a:p>
        </p:txBody>
      </p:sp>
    </p:spTree>
    <p:extLst>
      <p:ext uri="{BB962C8B-B14F-4D97-AF65-F5344CB8AC3E}">
        <p14:creationId xmlns:p14="http://schemas.microsoft.com/office/powerpoint/2010/main" val="28561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tatic.naukas.com/media/2012/05/1-Peters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" y="558631"/>
            <a:ext cx="8978046" cy="582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LA REPRESENTACIÓ DE LA TERRA: ELS MAPES.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11760" y="638132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PROJECCIÓ PETERS</a:t>
            </a:r>
          </a:p>
        </p:txBody>
      </p:sp>
    </p:spTree>
    <p:extLst>
      <p:ext uri="{BB962C8B-B14F-4D97-AF65-F5344CB8AC3E}">
        <p14:creationId xmlns:p14="http://schemas.microsoft.com/office/powerpoint/2010/main" val="26421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LA REPRESENTACIÓ DE LA TERRA: ELS MAPES.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7416823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Les coordenades geogràfiques són línies imaginàries (paral·lels i meridians) que ens permeten localitzar qualsevol part del planeta de manera exacta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7288" y="1700808"/>
            <a:ext cx="1412384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paral·lels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angular 4"/>
          <p:cNvCxnSpPr>
            <a:stCxn id="4" idx="3"/>
            <a:endCxn id="8" idx="1"/>
          </p:cNvCxnSpPr>
          <p:nvPr/>
        </p:nvCxnSpPr>
        <p:spPr bwMode="auto">
          <a:xfrm flipV="1">
            <a:off x="1619672" y="1554147"/>
            <a:ext cx="400632" cy="32668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3 Rectángulo"/>
          <p:cNvSpPr/>
          <p:nvPr/>
        </p:nvSpPr>
        <p:spPr>
          <a:xfrm>
            <a:off x="2020304" y="1263470"/>
            <a:ext cx="6368120" cy="58135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Són línies imaginàries paral·leles a l’Equador, que és el paral·lel 0º i que divideix la Terra en dos hemisferis (Nord i Sud)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angular 14"/>
          <p:cNvCxnSpPr>
            <a:stCxn id="4" idx="3"/>
            <a:endCxn id="18" idx="1"/>
          </p:cNvCxnSpPr>
          <p:nvPr/>
        </p:nvCxnSpPr>
        <p:spPr bwMode="auto">
          <a:xfrm>
            <a:off x="1619672" y="1880828"/>
            <a:ext cx="400632" cy="32668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3 Rectángulo"/>
          <p:cNvSpPr/>
          <p:nvPr/>
        </p:nvSpPr>
        <p:spPr>
          <a:xfrm>
            <a:off x="2020304" y="1916832"/>
            <a:ext cx="6368120" cy="58135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paral·lels més importants són l’Equador, el tròpic de Càncer, el tròpic de Capricorn, el cercle Polar Àrtic i el cercle Polar Antàrtic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3 Rectángulo"/>
          <p:cNvSpPr/>
          <p:nvPr/>
        </p:nvSpPr>
        <p:spPr>
          <a:xfrm>
            <a:off x="207288" y="2852936"/>
            <a:ext cx="1484392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meridians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angular 21"/>
          <p:cNvCxnSpPr>
            <a:stCxn id="21" idx="3"/>
            <a:endCxn id="24" idx="1"/>
          </p:cNvCxnSpPr>
          <p:nvPr/>
        </p:nvCxnSpPr>
        <p:spPr bwMode="auto">
          <a:xfrm flipV="1">
            <a:off x="1691680" y="2742279"/>
            <a:ext cx="328624" cy="29067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3 Rectángulo"/>
          <p:cNvSpPr/>
          <p:nvPr/>
        </p:nvSpPr>
        <p:spPr>
          <a:xfrm>
            <a:off x="2020304" y="2559614"/>
            <a:ext cx="4351896" cy="36533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Són línies imaginaries que van de pol a pol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ector angular 27"/>
          <p:cNvCxnSpPr>
            <a:stCxn id="21" idx="3"/>
            <a:endCxn id="30" idx="1"/>
          </p:cNvCxnSpPr>
          <p:nvPr/>
        </p:nvCxnSpPr>
        <p:spPr bwMode="auto">
          <a:xfrm>
            <a:off x="1691680" y="3032956"/>
            <a:ext cx="328624" cy="28538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3 Rectángulo"/>
          <p:cNvSpPr/>
          <p:nvPr/>
        </p:nvSpPr>
        <p:spPr>
          <a:xfrm>
            <a:off x="2020304" y="2991662"/>
            <a:ext cx="4927960" cy="65336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principal és el meridià 0º o de Greenwich, a partir del qual ordenem la resta a l’est i a l’oest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06452"/>
            <a:ext cx="4034366" cy="29629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735884"/>
            <a:ext cx="3540402" cy="29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18" grpId="0" animBg="1"/>
      <p:bldP spid="21" grpId="0" animBg="1"/>
      <p:bldP spid="24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LOCALITZACIÓ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7776863" cy="86409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Per a localitzar o situar un punt qualsevol de la Terra hem de donar la seva latitud (distància en graus a l’equador; pot ser nord o sud) i longitud (distància en graus al meridià de Greenwich; pot ser est o oest)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556792"/>
            <a:ext cx="8064896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Per a dir la latitud: si el punt no està a l’Equador (latitud 0º), cal dir a quina distància en graus està de l’Equador i si està al nord o al sud (exemple: latitud 45ºN)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2" y="2204864"/>
            <a:ext cx="8712968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Per a dir la longitud: si no està al meridià de Greenwich (longitud 0º), cal dir a quina distància en graus està d’aquest meridià i si està a l’est o a l’oest (exemple: longitud 105ºE)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1301"/>
            <a:ext cx="6084258" cy="390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300192" y="3468961"/>
            <a:ext cx="720080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Londres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95262" y="4581128"/>
            <a:ext cx="725009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Quito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331267" y="5733256"/>
            <a:ext cx="689004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Sydney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380312" y="3284984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200" dirty="0">
                <a:solidFill>
                  <a:schemeClr val="bg1"/>
                </a:solidFill>
              </a:rPr>
              <a:t>Latitud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380312" y="3645024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200" dirty="0">
                <a:solidFill>
                  <a:schemeClr val="bg1"/>
                </a:solidFill>
              </a:rPr>
              <a:t>Longitud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380312" y="4365104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200" dirty="0">
                <a:solidFill>
                  <a:schemeClr val="bg1"/>
                </a:solidFill>
              </a:rPr>
              <a:t>Latitud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380312" y="4725144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200" dirty="0">
                <a:solidFill>
                  <a:schemeClr val="bg1"/>
                </a:solidFill>
              </a:rPr>
              <a:t>Longitud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380312" y="5589240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1200" dirty="0">
                <a:solidFill>
                  <a:schemeClr val="bg1"/>
                </a:solidFill>
              </a:rPr>
              <a:t>Latitud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380312" y="5949280"/>
            <a:ext cx="864096" cy="288032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Longitud</a:t>
            </a:r>
          </a:p>
        </p:txBody>
      </p:sp>
      <p:cxnSp>
        <p:nvCxnSpPr>
          <p:cNvPr id="18" name="Conector recto de flecha 17"/>
          <p:cNvCxnSpPr>
            <a:stCxn id="8" idx="3"/>
            <a:endCxn id="11" idx="1"/>
          </p:cNvCxnSpPr>
          <p:nvPr/>
        </p:nvCxnSpPr>
        <p:spPr bwMode="auto">
          <a:xfrm flipV="1">
            <a:off x="7020272" y="3429000"/>
            <a:ext cx="360040" cy="183977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ector recto de flecha 19"/>
          <p:cNvCxnSpPr>
            <a:stCxn id="8" idx="3"/>
            <a:endCxn id="12" idx="1"/>
          </p:cNvCxnSpPr>
          <p:nvPr/>
        </p:nvCxnSpPr>
        <p:spPr bwMode="auto">
          <a:xfrm>
            <a:off x="7020272" y="3612977"/>
            <a:ext cx="360040" cy="176063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recto de flecha 21"/>
          <p:cNvCxnSpPr>
            <a:stCxn id="9" idx="3"/>
            <a:endCxn id="13" idx="1"/>
          </p:cNvCxnSpPr>
          <p:nvPr/>
        </p:nvCxnSpPr>
        <p:spPr bwMode="auto">
          <a:xfrm flipV="1">
            <a:off x="7020271" y="4509120"/>
            <a:ext cx="360041" cy="21602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ector recto de flecha 23"/>
          <p:cNvCxnSpPr>
            <a:stCxn id="9" idx="3"/>
            <a:endCxn id="14" idx="1"/>
          </p:cNvCxnSpPr>
          <p:nvPr/>
        </p:nvCxnSpPr>
        <p:spPr bwMode="auto">
          <a:xfrm>
            <a:off x="7020271" y="4725144"/>
            <a:ext cx="360041" cy="144016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ector recto de flecha 25"/>
          <p:cNvCxnSpPr>
            <a:stCxn id="10" idx="3"/>
            <a:endCxn id="15" idx="1"/>
          </p:cNvCxnSpPr>
          <p:nvPr/>
        </p:nvCxnSpPr>
        <p:spPr bwMode="auto">
          <a:xfrm flipV="1">
            <a:off x="7020271" y="5733256"/>
            <a:ext cx="360041" cy="144016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ector recto de flecha 27"/>
          <p:cNvCxnSpPr>
            <a:stCxn id="10" idx="3"/>
            <a:endCxn id="16" idx="1"/>
          </p:cNvCxnSpPr>
          <p:nvPr/>
        </p:nvCxnSpPr>
        <p:spPr bwMode="auto">
          <a:xfrm>
            <a:off x="7020271" y="5877272"/>
            <a:ext cx="360041" cy="21602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CuadroTexto 36"/>
          <p:cNvSpPr txBox="1"/>
          <p:nvPr/>
        </p:nvSpPr>
        <p:spPr>
          <a:xfrm>
            <a:off x="8388423" y="3284984"/>
            <a:ext cx="6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52º N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8388424" y="3645024"/>
            <a:ext cx="6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0º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8388424" y="4386590"/>
            <a:ext cx="6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0º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8388424" y="4746630"/>
            <a:ext cx="6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77º O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8388424" y="5538718"/>
            <a:ext cx="6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32º S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8388424" y="5898758"/>
            <a:ext cx="75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151º E</a:t>
            </a:r>
          </a:p>
        </p:txBody>
      </p:sp>
      <p:sp>
        <p:nvSpPr>
          <p:cNvPr id="7" name="Oval 6">
            <a:hlinkClick r:id="rId3"/>
            <a:extLst>
              <a:ext uri="{FF2B5EF4-FFF2-40B4-BE49-F238E27FC236}">
                <a16:creationId xmlns:a16="http://schemas.microsoft.com/office/drawing/2014/main" id="{5A95300C-876B-4333-8610-733B6BF62B68}"/>
              </a:ext>
            </a:extLst>
          </p:cNvPr>
          <p:cNvSpPr/>
          <p:nvPr/>
        </p:nvSpPr>
        <p:spPr>
          <a:xfrm>
            <a:off x="6776367" y="73660"/>
            <a:ext cx="2071985" cy="547028"/>
          </a:xfrm>
          <a:prstGeom prst="ellipse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>
                <a:solidFill>
                  <a:schemeClr val="bg1"/>
                </a:solidFill>
                <a:hlinkClick r:id="rId4"/>
              </a:rPr>
              <a:t>Trobar</a:t>
            </a:r>
            <a:r>
              <a:rPr lang="ca-ES" sz="1800" dirty="0">
                <a:solidFill>
                  <a:schemeClr val="bg1"/>
                </a:solidFill>
              </a:rPr>
              <a:t> coordenades</a:t>
            </a:r>
          </a:p>
        </p:txBody>
      </p:sp>
    </p:spTree>
    <p:extLst>
      <p:ext uri="{BB962C8B-B14F-4D97-AF65-F5344CB8AC3E}">
        <p14:creationId xmlns:p14="http://schemas.microsoft.com/office/powerpoint/2010/main" val="6725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L’ESCALA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6048671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 tots els mapes ha de figurar l’escala en què s’ha fet, és a dir, la relació entre la superfície representada al mapa i la realitat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340768"/>
            <a:ext cx="8784976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L’escala al mapa pot ser gràfica (línia amb l’equivalència) o numèrica (cada unitat del mapa quantes són realment: en una escala 1:50 000, 1 cm al mapa serien 50 000 cm en la realitat)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Resultat d'imatges de escal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63150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5846515" y="2852936"/>
            <a:ext cx="1245765" cy="288032"/>
          </a:xfrm>
          <a:prstGeom prst="rightArrow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6444208" y="3789040"/>
            <a:ext cx="648072" cy="288032"/>
          </a:xfrm>
          <a:prstGeom prst="rightArrow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236296" y="2708920"/>
            <a:ext cx="1296144" cy="576064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bg1"/>
                </a:solidFill>
              </a:rPr>
              <a:t>ESCALA NUMÈRICA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236296" y="3645024"/>
            <a:ext cx="1296144" cy="576064"/>
          </a:xfrm>
          <a:prstGeom prst="rect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bg1"/>
                </a:solidFill>
              </a:rPr>
              <a:t>ESCALA GRÀFICA</a:t>
            </a:r>
          </a:p>
        </p:txBody>
      </p:sp>
    </p:spTree>
    <p:extLst>
      <p:ext uri="{BB962C8B-B14F-4D97-AF65-F5344CB8AC3E}">
        <p14:creationId xmlns:p14="http://schemas.microsoft.com/office/powerpoint/2010/main" val="13856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L’ESCALA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323529" y="620688"/>
            <a:ext cx="806489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calcular la distància real entre dos punts del mapa a partir de l’escala numèrica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ector angular 6"/>
          <p:cNvCxnSpPr>
            <a:stCxn id="3" idx="1"/>
            <a:endCxn id="10" idx="1"/>
          </p:cNvCxnSpPr>
          <p:nvPr/>
        </p:nvCxnSpPr>
        <p:spPr bwMode="auto">
          <a:xfrm rot="10800000" flipH="1" flipV="1">
            <a:off x="323528" y="800708"/>
            <a:ext cx="360039" cy="432048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3 Rectángulo"/>
          <p:cNvSpPr/>
          <p:nvPr/>
        </p:nvSpPr>
        <p:spPr>
          <a:xfrm>
            <a:off x="683568" y="1052736"/>
            <a:ext cx="6552728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1r: mesurem la distància entre els dos punts al mapa en centímetres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angular 15"/>
          <p:cNvCxnSpPr>
            <a:stCxn id="3" idx="1"/>
            <a:endCxn id="18" idx="1"/>
          </p:cNvCxnSpPr>
          <p:nvPr/>
        </p:nvCxnSpPr>
        <p:spPr bwMode="auto">
          <a:xfrm rot="10800000" flipH="1" flipV="1">
            <a:off x="323528" y="800708"/>
            <a:ext cx="360039" cy="972108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3 Rectángulo"/>
          <p:cNvSpPr/>
          <p:nvPr/>
        </p:nvSpPr>
        <p:spPr>
          <a:xfrm>
            <a:off x="683568" y="1484784"/>
            <a:ext cx="7704856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2n: multipliquem la distància al mapa per la segona xifra de l’escala numèrica i obtenim la distància que separa els dos punts en la realitat, però en centímetres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angular 21"/>
          <p:cNvCxnSpPr>
            <a:stCxn id="3" idx="1"/>
            <a:endCxn id="24" idx="1"/>
          </p:cNvCxnSpPr>
          <p:nvPr/>
        </p:nvCxnSpPr>
        <p:spPr bwMode="auto">
          <a:xfrm rot="10800000" flipH="1" flipV="1">
            <a:off x="323529" y="800708"/>
            <a:ext cx="363002" cy="1592560"/>
          </a:xfrm>
          <a:prstGeom prst="bentConnector3">
            <a:avLst>
              <a:gd name="adj1" fmla="val -6297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3 Rectángulo"/>
          <p:cNvSpPr/>
          <p:nvPr/>
        </p:nvSpPr>
        <p:spPr>
          <a:xfrm>
            <a:off x="686531" y="2105236"/>
            <a:ext cx="5469645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3r: passem els centímetres a quilòmetres, dividint entre 100 000 (córrer la coma cinc llocs cap a l’esquerra)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3.bp.blogspot.com/-YlJLqcmh-sE/TrFWGjll0JI/AAAAAAAAAGk/LnP_cXInBDc/s1600/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" y="2780928"/>
            <a:ext cx="5245221" cy="38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/>
          <p:cNvCxnSpPr/>
          <p:nvPr/>
        </p:nvCxnSpPr>
        <p:spPr bwMode="auto">
          <a:xfrm>
            <a:off x="2411760" y="4005064"/>
            <a:ext cx="1080120" cy="43204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uadroTexto 12"/>
          <p:cNvSpPr txBox="1"/>
          <p:nvPr/>
        </p:nvSpPr>
        <p:spPr>
          <a:xfrm>
            <a:off x="5400092" y="295572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Valladolid - </a:t>
            </a:r>
            <a:r>
              <a:rPr lang="ca-ES" sz="1400" dirty="0" err="1"/>
              <a:t>Teruel</a:t>
            </a:r>
            <a:endParaRPr lang="ca-ES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452320" y="294033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2’9 cm</a:t>
            </a:r>
          </a:p>
        </p:txBody>
      </p:sp>
      <p:cxnSp>
        <p:nvCxnSpPr>
          <p:cNvPr id="17" name="Conector recto de flecha 16"/>
          <p:cNvCxnSpPr>
            <a:stCxn id="13" idx="3"/>
            <a:endCxn id="14" idx="1"/>
          </p:cNvCxnSpPr>
          <p:nvPr/>
        </p:nvCxnSpPr>
        <p:spPr bwMode="auto">
          <a:xfrm flipV="1">
            <a:off x="6912260" y="3109609"/>
            <a:ext cx="540060" cy="1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CuadroTexto 24"/>
          <p:cNvSpPr txBox="1"/>
          <p:nvPr/>
        </p:nvSpPr>
        <p:spPr>
          <a:xfrm>
            <a:off x="6732240" y="3645024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/>
              <a:t>11900000</a:t>
            </a:r>
          </a:p>
          <a:p>
            <a:pPr algn="r"/>
            <a:r>
              <a:rPr lang="ca-ES" u="sng" dirty="0"/>
              <a:t>    x       2’9</a:t>
            </a:r>
            <a:endParaRPr lang="ca-ES" dirty="0"/>
          </a:p>
          <a:p>
            <a:pPr algn="r"/>
            <a:r>
              <a:rPr lang="ca-ES" dirty="0"/>
              <a:t>34510000 cm</a:t>
            </a:r>
          </a:p>
        </p:txBody>
      </p:sp>
      <p:cxnSp>
        <p:nvCxnSpPr>
          <p:cNvPr id="27" name="Conector recto de flecha 26"/>
          <p:cNvCxnSpPr>
            <a:stCxn id="14" idx="2"/>
            <a:endCxn id="25" idx="0"/>
          </p:cNvCxnSpPr>
          <p:nvPr/>
        </p:nvCxnSpPr>
        <p:spPr bwMode="auto">
          <a:xfrm flipH="1">
            <a:off x="7380312" y="3278886"/>
            <a:ext cx="504056" cy="366138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388" name="Picture 4" descr="Resultat d'imatges de escala decimal met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62" y="4487236"/>
            <a:ext cx="2568067" cy="160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5508104" y="630932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34510000 : 100000 = </a:t>
            </a:r>
            <a:r>
              <a:rPr lang="ca-ES"/>
              <a:t>345’1 km</a:t>
            </a:r>
            <a:r>
              <a:rPr lang="ca-ES" dirty="0"/>
              <a:t>.</a:t>
            </a:r>
          </a:p>
        </p:txBody>
      </p:sp>
      <p:cxnSp>
        <p:nvCxnSpPr>
          <p:cNvPr id="31" name="Conector recto de flecha 30"/>
          <p:cNvCxnSpPr>
            <a:stCxn id="25" idx="2"/>
            <a:endCxn id="29" idx="0"/>
          </p:cNvCxnSpPr>
          <p:nvPr/>
        </p:nvCxnSpPr>
        <p:spPr bwMode="auto">
          <a:xfrm flipH="1">
            <a:off x="7236296" y="4476021"/>
            <a:ext cx="144016" cy="1833299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3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  <p:bldP spid="18" grpId="0" animBg="1"/>
      <p:bldP spid="24" grpId="0" animBg="1"/>
      <p:bldP spid="13" grpId="0"/>
      <p:bldP spid="14" grpId="0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7833"/>
            <a:ext cx="8507288" cy="1143000"/>
          </a:xfrm>
        </p:spPr>
        <p:txBody>
          <a:bodyPr/>
          <a:lstStyle/>
          <a:p>
            <a:r>
              <a:rPr lang="ca-ES" altLang="ca-ES" sz="4000" dirty="0">
                <a:solidFill>
                  <a:schemeClr val="bg1"/>
                </a:solidFill>
                <a:latin typeface="Times New Roman" pitchFamily="18" charset="0"/>
              </a:rPr>
              <a:t>TEMA 1.- EL PLANETA TERRA.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79512" y="1124744"/>
            <a:ext cx="87849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Terra en l’Univers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planeta Terra: forma i dimensions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representació de la Terra: els mapes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rotació de la Terra: els dies i les nits; els fusos horaris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translació de la Terra: les estacions de l’any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4.bp.blogspot.com/-VNJU3eOqBbk/UklekW2oqkI/AAAAAAAAYns/0o8Zi7JgaZA/s1600/la+Tierra+vista+desde+el+espacio+en+un+equinoc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76" y="3506437"/>
            <a:ext cx="3384376" cy="32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t d'imatges de mafalda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99444"/>
            <a:ext cx="2880320" cy="33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Activitats punt 3.- LA REPRESENTACIÓ DE LA TERRA: ELS MAPES.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Completa cada requadre amb el nom corresponent:</a:t>
            </a:r>
          </a:p>
        </p:txBody>
      </p:sp>
      <p:pic>
        <p:nvPicPr>
          <p:cNvPr id="6" name="Imagen 5" descr="https://materialescienciassociales.files.wordpress.com/2012/07/coordenadas_vacio.jpg?w=59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01172" cy="540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ector recto 7"/>
          <p:cNvCxnSpPr>
            <a:endCxn id="19" idx="1"/>
          </p:cNvCxnSpPr>
          <p:nvPr/>
        </p:nvCxnSpPr>
        <p:spPr bwMode="auto">
          <a:xfrm flipV="1">
            <a:off x="5364088" y="1738925"/>
            <a:ext cx="476331" cy="969995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ector recto 9"/>
          <p:cNvCxnSpPr>
            <a:endCxn id="17" idx="3"/>
          </p:cNvCxnSpPr>
          <p:nvPr/>
        </p:nvCxnSpPr>
        <p:spPr bwMode="auto">
          <a:xfrm flipH="1" flipV="1">
            <a:off x="3419872" y="1844824"/>
            <a:ext cx="1044116" cy="720080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ector recto 11"/>
          <p:cNvCxnSpPr>
            <a:endCxn id="13" idx="3"/>
          </p:cNvCxnSpPr>
          <p:nvPr/>
        </p:nvCxnSpPr>
        <p:spPr bwMode="auto">
          <a:xfrm flipH="1">
            <a:off x="2915816" y="5301208"/>
            <a:ext cx="576064" cy="25202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ángulo 12"/>
          <p:cNvSpPr/>
          <p:nvPr/>
        </p:nvSpPr>
        <p:spPr>
          <a:xfrm>
            <a:off x="1115616" y="5301208"/>
            <a:ext cx="1800200" cy="5040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619672" y="1592796"/>
            <a:ext cx="1800200" cy="5040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840419" y="1486897"/>
            <a:ext cx="1800200" cy="5040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Activitats punt 3.- LA REPRESENTACIÓ DE LA TERRA: ELS MAPES.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Indica les coordenades de tots els punts que apareixen al mapa següent:</a:t>
            </a:r>
          </a:p>
        </p:txBody>
      </p:sp>
      <p:pic>
        <p:nvPicPr>
          <p:cNvPr id="4" name="Imagen 3" descr="https://geografiaccnd.files.wordpress.com/2012/08/captura-de-pantalla-2012-08-15-a-las-18-01-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4432"/>
            <a:ext cx="8136904" cy="5662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499992" y="2132856"/>
            <a:ext cx="45719" cy="45719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11960" y="191683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M</a:t>
            </a:r>
          </a:p>
        </p:txBody>
      </p:sp>
      <p:sp>
        <p:nvSpPr>
          <p:cNvPr id="7" name="Elipse 6"/>
          <p:cNvSpPr/>
          <p:nvPr/>
        </p:nvSpPr>
        <p:spPr>
          <a:xfrm>
            <a:off x="1979712" y="3743321"/>
            <a:ext cx="45719" cy="45719"/>
          </a:xfrm>
          <a:prstGeom prst="ellipse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63688" y="355327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5995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Activitats punt 3.- LA REPRESENTACIÓ DE LA TERRA: ELS MAPES.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568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A partir del mapa que tens a continuació, i utilitzant l’escala numèrica, indica les distàncies entre:</a:t>
            </a:r>
          </a:p>
          <a:p>
            <a:r>
              <a:rPr lang="ca-ES" dirty="0"/>
              <a:t>a) Toledo i Saragossa:			b) Sevilla i Mèrida:</a:t>
            </a:r>
          </a:p>
          <a:p>
            <a:r>
              <a:rPr lang="ca-ES" dirty="0"/>
              <a:t>c) Oviedo i Múrcia:			d) València i Madrid:</a:t>
            </a:r>
          </a:p>
          <a:p>
            <a:r>
              <a:rPr lang="ca-ES" dirty="0"/>
              <a:t>e) Barcelona i Santander:		f) Santiago de Compostel·la i Palma de Mallorca: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772816"/>
            <a:ext cx="612068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300" kern="0" dirty="0">
                <a:solidFill>
                  <a:schemeClr val="bg1"/>
                </a:solidFill>
                <a:latin typeface="Times New Roman" pitchFamily="18" charset="0"/>
              </a:rPr>
              <a:t>Activitats punt 3.- LA REPRESENTACIÓ DE LA TERRA: ELS MAPES.</a:t>
            </a:r>
            <a:endParaRPr lang="ca-ES" altLang="ca-ES" sz="23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83985"/>
            <a:ext cx="856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En un mapa la distància entre dos punts és de 15 cm. i l’escala del mapa és 1:500.000. A quina distància estan en la realitat?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332057"/>
            <a:ext cx="856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En un mapa la distància entre dos punts és de 12’3 cm. i l’escala del mapa és 1:40.000.000. A quina distància estan en la realitat?</a:t>
            </a:r>
          </a:p>
        </p:txBody>
      </p:sp>
    </p:spTree>
    <p:extLst>
      <p:ext uri="{BB962C8B-B14F-4D97-AF65-F5344CB8AC3E}">
        <p14:creationId xmlns:p14="http://schemas.microsoft.com/office/powerpoint/2010/main" val="2302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7920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LA ROTACIÓ DE LA TERRA: ELS DIES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I LES NITS; ELS FUSOS HORARIS.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980728"/>
            <a:ext cx="5328591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moviment de rotació és el moviment que fa la Terra girant sobre ella mateixa en sentit </a:t>
            </a:r>
            <a:r>
              <a:rPr lang="ca-ES" sz="1800" dirty="0" err="1"/>
              <a:t>oest-est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179513" y="1628800"/>
            <a:ext cx="5328591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Tarda 24 hores en pegar una volta sobre ella mateixa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179512" y="2060848"/>
            <a:ext cx="5328591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Dóna lloc a la successió dels dies i les nits, permetent que les temperatures no </a:t>
            </a:r>
            <a:r>
              <a:rPr lang="ca-ES" sz="1800" dirty="0" err="1"/>
              <a:t>siguen</a:t>
            </a:r>
            <a:r>
              <a:rPr lang="ca-ES" sz="1800" dirty="0"/>
              <a:t> molt extremes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6804248" y="980728"/>
            <a:ext cx="1584176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El </a:t>
            </a:r>
            <a:r>
              <a:rPr lang="ca-ES" sz="1200" dirty="0" err="1">
                <a:solidFill>
                  <a:schemeClr val="bg1"/>
                </a:solidFill>
              </a:rPr>
              <a:t>movimiento</a:t>
            </a:r>
            <a:r>
              <a:rPr lang="ca-ES" sz="1200" dirty="0">
                <a:solidFill>
                  <a:schemeClr val="bg1"/>
                </a:solidFill>
              </a:rPr>
              <a:t> de </a:t>
            </a:r>
            <a:r>
              <a:rPr lang="ca-ES" sz="1200" dirty="0" err="1">
                <a:solidFill>
                  <a:schemeClr val="bg1"/>
                </a:solidFill>
              </a:rPr>
              <a:t>rotación</a:t>
            </a:r>
            <a:r>
              <a:rPr lang="ca-ES" sz="1200" dirty="0">
                <a:solidFill>
                  <a:schemeClr val="bg1"/>
                </a:solidFill>
              </a:rPr>
              <a:t> de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7" y="2708920"/>
            <a:ext cx="4914054" cy="3528392"/>
          </a:xfrm>
          <a:prstGeom prst="rect">
            <a:avLst/>
          </a:prstGeom>
        </p:spPr>
      </p:pic>
      <p:pic>
        <p:nvPicPr>
          <p:cNvPr id="17410" name="Picture 2" descr="http://ram.tiempo.com/numero11/imagenes/living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13178"/>
            <a:ext cx="2927587" cy="29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453" y="4725144"/>
            <a:ext cx="4114817" cy="2086063"/>
          </a:xfrm>
          <a:prstGeom prst="rect">
            <a:avLst/>
          </a:prstGeom>
        </p:spPr>
      </p:pic>
      <p:sp>
        <p:nvSpPr>
          <p:cNvPr id="10" name="Elipse 9">
            <a:hlinkClick r:id="rId6"/>
          </p:cNvPr>
          <p:cNvSpPr/>
          <p:nvPr/>
        </p:nvSpPr>
        <p:spPr>
          <a:xfrm>
            <a:off x="3347864" y="6309320"/>
            <a:ext cx="1685589" cy="486884"/>
          </a:xfrm>
          <a:prstGeom prst="ellipse">
            <a:avLst/>
          </a:prstGeom>
          <a:solidFill>
            <a:srgbClr val="CC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Mapa interactiu dia i nit</a:t>
            </a:r>
          </a:p>
        </p:txBody>
      </p:sp>
    </p:spTree>
    <p:extLst>
      <p:ext uri="{BB962C8B-B14F-4D97-AF65-F5344CB8AC3E}">
        <p14:creationId xmlns:p14="http://schemas.microsoft.com/office/powerpoint/2010/main" val="1726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7920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LA ROTACIÓ DE LA TERRA: ELS DIES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I LES NITS; ELS FUSOS HORARIS.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980728"/>
            <a:ext cx="6480719" cy="864096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moviment de rotació fa que es faci abans de dia als territoris que es troben més a l’Est: aquestes diferències van fer que es dividirà la Terra en 24 fusos horaris, assignant una hora a cadascun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5" y="1916832"/>
            <a:ext cx="9001125" cy="4886325"/>
          </a:xfrm>
          <a:prstGeom prst="rect">
            <a:avLst/>
          </a:prstGeom>
        </p:spPr>
      </p:pic>
      <p:sp>
        <p:nvSpPr>
          <p:cNvPr id="6" name="Elipse 5">
            <a:hlinkClick r:id="rId3"/>
          </p:cNvPr>
          <p:cNvSpPr/>
          <p:nvPr/>
        </p:nvSpPr>
        <p:spPr>
          <a:xfrm>
            <a:off x="7164288" y="1196752"/>
            <a:ext cx="1512168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Usos horarios.mp4 (sic)</a:t>
            </a:r>
          </a:p>
        </p:txBody>
      </p:sp>
    </p:spTree>
    <p:extLst>
      <p:ext uri="{BB962C8B-B14F-4D97-AF65-F5344CB8AC3E}">
        <p14:creationId xmlns:p14="http://schemas.microsoft.com/office/powerpoint/2010/main" val="8447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sz="2400" dirty="0"/>
              <a:t>CALCULAR DIFERÈNCIES HORÀRIES (FUSOS HORARIS)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323529" y="620688"/>
            <a:ext cx="6912767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Opció A</a:t>
            </a:r>
            <a:r>
              <a:rPr lang="ca-ES" sz="1800" dirty="0"/>
              <a:t>: si el lloc a calcular està a l’est (dreta) del que ja sabem l’hora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1"/>
            <a:endCxn id="5" idx="1"/>
          </p:cNvCxnSpPr>
          <p:nvPr/>
        </p:nvCxnSpPr>
        <p:spPr bwMode="auto">
          <a:xfrm rot="10800000" flipH="1" flipV="1">
            <a:off x="323528" y="800708"/>
            <a:ext cx="360039" cy="432048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683568" y="1052736"/>
            <a:ext cx="5328592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1r.- Calculem la diferència d’hores entre els dos punts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angular 9"/>
          <p:cNvCxnSpPr>
            <a:stCxn id="3" idx="1"/>
            <a:endCxn id="11" idx="1"/>
          </p:cNvCxnSpPr>
          <p:nvPr/>
        </p:nvCxnSpPr>
        <p:spPr bwMode="auto">
          <a:xfrm rot="10800000" flipH="1" flipV="1">
            <a:off x="323528" y="800708"/>
            <a:ext cx="360039" cy="864096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3 Rectángulo"/>
          <p:cNvSpPr/>
          <p:nvPr/>
        </p:nvSpPr>
        <p:spPr>
          <a:xfrm>
            <a:off x="683568" y="1484784"/>
            <a:ext cx="6840760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2n.- Sumem a l’hora que tenim la diferència d’hores; ja tenim el resultat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angular 14"/>
          <p:cNvCxnSpPr>
            <a:stCxn id="3" idx="1"/>
            <a:endCxn id="17" idx="1"/>
          </p:cNvCxnSpPr>
          <p:nvPr/>
        </p:nvCxnSpPr>
        <p:spPr bwMode="auto">
          <a:xfrm rot="10800000" flipH="1" flipV="1">
            <a:off x="323528" y="800708"/>
            <a:ext cx="360039" cy="1404156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3 Rectángulo"/>
          <p:cNvSpPr/>
          <p:nvPr/>
        </p:nvSpPr>
        <p:spPr>
          <a:xfrm>
            <a:off x="683568" y="1916832"/>
            <a:ext cx="6408712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3r.- Si la suma ens dóna més de 24 hores, al resultat li restarem 24: la xifra que ens dóna és el resultat final, però del dia següent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D:\ccss_valenciano\data\88\NAgora1u01s03i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61000"/>
            <a:ext cx="6441004" cy="42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31640" y="4365104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dirty="0"/>
              <a:t>Mèxic (-6)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455876" y="3317374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dirty="0" err="1"/>
              <a:t>Helsinki</a:t>
            </a:r>
            <a:r>
              <a:rPr lang="ca-ES" sz="800" dirty="0"/>
              <a:t> (+2)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88224" y="2600908"/>
            <a:ext cx="24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Quina hora és a </a:t>
            </a:r>
            <a:r>
              <a:rPr lang="ca-ES" sz="1200" dirty="0" err="1"/>
              <a:t>Helsinki</a:t>
            </a:r>
            <a:r>
              <a:rPr lang="ca-ES" sz="1200" dirty="0"/>
              <a:t> quan a Mèxic són les 8 del matí?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660232" y="3212976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1r pas: 2 – (-6) = 8 hores.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660232" y="3501008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2n pas: 8 + 8 = 16 hores.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660232" y="3861048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SOLUCIÓ: són les 16 hores.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588224" y="450912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I quan a Mèxic són les 22 hores?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660232" y="4797152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1r pas: 2 – (-6) = 8 hores.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651055" y="5085184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2n pas: 22 + 8 = 30 hores.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660232" y="5373216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3r pas: 30 – 24 = 6 hores.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660232" y="5733256"/>
            <a:ext cx="238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SOLUCIÓ: són les 6 hores del dia següent.</a:t>
            </a:r>
          </a:p>
        </p:txBody>
      </p:sp>
    </p:spTree>
    <p:extLst>
      <p:ext uri="{BB962C8B-B14F-4D97-AF65-F5344CB8AC3E}">
        <p14:creationId xmlns:p14="http://schemas.microsoft.com/office/powerpoint/2010/main" val="35663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17" grpId="0" animBg="1"/>
      <p:bldP spid="6" grpId="0"/>
      <p:bldP spid="7" grpId="0"/>
      <p:bldP spid="8" grpId="0"/>
      <p:bldP spid="9" grpId="0"/>
      <p:bldP spid="12" grpId="0"/>
      <p:bldP spid="13" grpId="0"/>
      <p:bldP spid="14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sz="2400" dirty="0"/>
              <a:t>CALCULAR DIFERÈNCIES HORÀRIES (FUSOS HORARIS)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323529" y="620688"/>
            <a:ext cx="734481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u="sng" dirty="0"/>
              <a:t>Opció B</a:t>
            </a:r>
            <a:r>
              <a:rPr lang="ca-ES" sz="1800" dirty="0"/>
              <a:t>: si el lloc a calcular està a l’oest (esquerra) del que ja sabem l’hora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1"/>
            <a:endCxn id="5" idx="1"/>
          </p:cNvCxnSpPr>
          <p:nvPr/>
        </p:nvCxnSpPr>
        <p:spPr bwMode="auto">
          <a:xfrm rot="10800000" flipH="1" flipV="1">
            <a:off x="323528" y="800708"/>
            <a:ext cx="360039" cy="432048"/>
          </a:xfrm>
          <a:prstGeom prst="bentConnector3">
            <a:avLst>
              <a:gd name="adj1" fmla="val -63493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683568" y="1052736"/>
            <a:ext cx="5328592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1r.- Calculem la diferència d’hores entre els dos punts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ector angular 7"/>
          <p:cNvCxnSpPr>
            <a:stCxn id="3" idx="1"/>
            <a:endCxn id="10" idx="1"/>
          </p:cNvCxnSpPr>
          <p:nvPr/>
        </p:nvCxnSpPr>
        <p:spPr bwMode="auto">
          <a:xfrm rot="10800000" flipH="1" flipV="1">
            <a:off x="323529" y="800707"/>
            <a:ext cx="365672" cy="837933"/>
          </a:xfrm>
          <a:prstGeom prst="bentConnector3">
            <a:avLst>
              <a:gd name="adj1" fmla="val -6251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3 Rectángulo"/>
          <p:cNvSpPr/>
          <p:nvPr/>
        </p:nvSpPr>
        <p:spPr>
          <a:xfrm>
            <a:off x="689201" y="1458621"/>
            <a:ext cx="6907136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2n.- Restem a l’hora que tenim la diferència d’hores; ja tenim el resultat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angular 12"/>
          <p:cNvCxnSpPr>
            <a:stCxn id="3" idx="1"/>
            <a:endCxn id="15" idx="1"/>
          </p:cNvCxnSpPr>
          <p:nvPr/>
        </p:nvCxnSpPr>
        <p:spPr bwMode="auto">
          <a:xfrm rot="10800000" flipH="1" flipV="1">
            <a:off x="323528" y="800708"/>
            <a:ext cx="365671" cy="1385636"/>
          </a:xfrm>
          <a:prstGeom prst="bentConnector3">
            <a:avLst>
              <a:gd name="adj1" fmla="val -6251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3 Rectángulo"/>
          <p:cNvSpPr/>
          <p:nvPr/>
        </p:nvSpPr>
        <p:spPr>
          <a:xfrm>
            <a:off x="689200" y="1879792"/>
            <a:ext cx="7771232" cy="613103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3r.- Si la resta ens dóna menys de 0 hores, li restem a 24 el número natural (sense el signe negatiu) que ens ha donat i ja tenim el resultat, però d’un dia abans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ccss_valenciano\data\88\NAgora1u01s03i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61000"/>
            <a:ext cx="6441004" cy="42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619672" y="479715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dirty="0"/>
              <a:t>Quito (-5)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987824" y="3965445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800" dirty="0"/>
              <a:t>València (+1)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588224" y="2600908"/>
            <a:ext cx="24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Quina hora és a Quito quan a València són les 15 hores?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660232" y="3212976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1r pas: 1 – (-5) = 6 hores.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660232" y="3501008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2n pas: 15 - 6 = 9 hores.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660232" y="3861048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SOLUCIÓ: són les 9 hores.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588224" y="4509120"/>
            <a:ext cx="24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Quina hora és a Quito quan a València són les 3 hores?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660232" y="4952201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1r pas: 1 – (-5) = 6 hores.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660232" y="5240233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2n pas: 3 - 6 = -3 hores.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660232" y="5528265"/>
            <a:ext cx="2385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3r pas: 24 – 3 = 21 hores.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660233" y="581629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SOLUCIÓ: són les 21 hores del dia anterior.</a:t>
            </a:r>
          </a:p>
        </p:txBody>
      </p:sp>
    </p:spTree>
    <p:extLst>
      <p:ext uri="{BB962C8B-B14F-4D97-AF65-F5344CB8AC3E}">
        <p14:creationId xmlns:p14="http://schemas.microsoft.com/office/powerpoint/2010/main" val="26950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0" grpId="0" animBg="1"/>
      <p:bldP spid="15" grpId="0" animBg="1"/>
      <p:bldP spid="6" grpId="0"/>
      <p:bldP spid="7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4.- LA ROTACIÓ DE LA TERRA: ELS DIES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I LES NITS; ELS FUSOS HORARIS.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904652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Què passaria si la Terra deixés de girar al voltant del seu eix?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218238"/>
            <a:ext cx="85689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 mapa de baix, calcula:</a:t>
            </a:r>
          </a:p>
          <a:p>
            <a:r>
              <a:rPr lang="ca-ES" dirty="0"/>
              <a:t>a) Quina hora és a </a:t>
            </a:r>
            <a:r>
              <a:rPr lang="ca-ES" dirty="0" err="1"/>
              <a:t>Yanji</a:t>
            </a:r>
            <a:r>
              <a:rPr lang="ca-ES" dirty="0"/>
              <a:t> (+8) quan a Madrid (+1) són les 16 hores?</a:t>
            </a:r>
          </a:p>
          <a:p>
            <a:r>
              <a:rPr lang="ca-ES" dirty="0"/>
              <a:t>b) Quina hora és a Nova York (-5) quan a París (+1) són les 10 hores?</a:t>
            </a:r>
          </a:p>
          <a:p>
            <a:r>
              <a:rPr lang="ca-ES" dirty="0"/>
              <a:t>c) Quina hora és a Mogadiscio (+3) quan a San Francisco (-8) són les 2 hores?</a:t>
            </a:r>
          </a:p>
          <a:p>
            <a:r>
              <a:rPr lang="ca-ES" dirty="0"/>
              <a:t>d) Quina hora és a </a:t>
            </a:r>
            <a:r>
              <a:rPr lang="ca-ES" dirty="0" err="1"/>
              <a:t>Kashi</a:t>
            </a:r>
            <a:r>
              <a:rPr lang="ca-ES" dirty="0"/>
              <a:t> (+8) quan a Sao Paulo (-3) són les 10 hores?</a:t>
            </a:r>
          </a:p>
          <a:p>
            <a:r>
              <a:rPr lang="ca-ES" dirty="0"/>
              <a:t>e) Quina hores és a Tòquio (+11) quan a San Francisco (-8) són les 17 hores?</a:t>
            </a:r>
          </a:p>
          <a:p>
            <a:r>
              <a:rPr lang="ca-ES" dirty="0"/>
              <a:t>f) Quina hora és a París (+1) quan a </a:t>
            </a:r>
            <a:r>
              <a:rPr lang="ca-ES" dirty="0" err="1"/>
              <a:t>Kashi</a:t>
            </a:r>
            <a:r>
              <a:rPr lang="ca-ES" dirty="0"/>
              <a:t> (+8) són les 5 hores?</a:t>
            </a:r>
          </a:p>
          <a:p>
            <a:r>
              <a:rPr lang="ca-ES" dirty="0"/>
              <a:t>g) Quina hora és a Madrid (+1) quan a Tòquio (+11) són les 6 hores?</a:t>
            </a: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35717"/>
            <a:ext cx="6048672" cy="357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6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5.- LA TRANSLACIÓ DE LA TERRA: LES ESTACIONS DE L’ANY.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878497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moviment de translació és el que fa la Terra al voltant del Sol, seguint una òrbita el·líptica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3" y="1052736"/>
            <a:ext cx="5976663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Tarda 365 dies, 5 hores i 48 minuts: per això cada quatre anys afegim un dia al mes de febrer (any de traspàs o bixest)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3" y="1700808"/>
            <a:ext cx="5832647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l’eix de rotació està inclinat, el moviment de translació té com a conseqüència les estacions de l’any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hlinkClick r:id="rId2"/>
          </p:cNvPr>
          <p:cNvSpPr/>
          <p:nvPr/>
        </p:nvSpPr>
        <p:spPr>
          <a:xfrm>
            <a:off x="4507589" y="6181277"/>
            <a:ext cx="1512168" cy="57606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Velocidad</a:t>
            </a:r>
            <a:r>
              <a:rPr lang="ca-ES" sz="1200" dirty="0">
                <a:solidFill>
                  <a:schemeClr val="bg1"/>
                </a:solidFill>
              </a:rPr>
              <a:t> de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endParaRPr lang="ca-ES" sz="1200" dirty="0">
              <a:solidFill>
                <a:schemeClr val="bg1"/>
              </a:solidFill>
            </a:endParaRPr>
          </a:p>
        </p:txBody>
      </p:sp>
      <p:sp>
        <p:nvSpPr>
          <p:cNvPr id="8" name="Elipse 7">
            <a:hlinkClick r:id="rId3"/>
          </p:cNvPr>
          <p:cNvSpPr/>
          <p:nvPr/>
        </p:nvSpPr>
        <p:spPr>
          <a:xfrm>
            <a:off x="2267744" y="6151999"/>
            <a:ext cx="2016224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¿Por </a:t>
            </a:r>
            <a:r>
              <a:rPr lang="ca-ES" sz="1200" dirty="0" err="1">
                <a:solidFill>
                  <a:schemeClr val="bg1"/>
                </a:solidFill>
              </a:rPr>
              <a:t>qué</a:t>
            </a:r>
            <a:r>
              <a:rPr lang="ca-ES" sz="1200" dirty="0">
                <a:solidFill>
                  <a:schemeClr val="bg1"/>
                </a:solidFill>
              </a:rPr>
              <a:t> se </a:t>
            </a:r>
            <a:r>
              <a:rPr lang="ca-ES" sz="1200" dirty="0" err="1">
                <a:solidFill>
                  <a:schemeClr val="bg1"/>
                </a:solidFill>
              </a:rPr>
              <a:t>producen</a:t>
            </a:r>
            <a:r>
              <a:rPr lang="ca-ES" sz="1200" dirty="0">
                <a:solidFill>
                  <a:schemeClr val="bg1"/>
                </a:solidFill>
              </a:rPr>
              <a:t> las estaciones del </a:t>
            </a:r>
            <a:r>
              <a:rPr lang="ca-ES" sz="1200" dirty="0" err="1">
                <a:solidFill>
                  <a:schemeClr val="bg1"/>
                </a:solidFill>
              </a:rPr>
              <a:t>año</a:t>
            </a:r>
            <a:r>
              <a:rPr lang="ca-ES" sz="1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Elipse 8">
            <a:hlinkClick r:id="rId4"/>
          </p:cNvPr>
          <p:cNvSpPr/>
          <p:nvPr/>
        </p:nvSpPr>
        <p:spPr>
          <a:xfrm>
            <a:off x="236370" y="6268605"/>
            <a:ext cx="1800200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El </a:t>
            </a:r>
            <a:r>
              <a:rPr lang="ca-ES" sz="1200" dirty="0" err="1">
                <a:solidFill>
                  <a:schemeClr val="bg1"/>
                </a:solidFill>
              </a:rPr>
              <a:t>movimiento</a:t>
            </a:r>
            <a:r>
              <a:rPr lang="ca-ES" sz="1200" dirty="0">
                <a:solidFill>
                  <a:schemeClr val="bg1"/>
                </a:solidFill>
              </a:rPr>
              <a:t> de </a:t>
            </a:r>
            <a:r>
              <a:rPr lang="ca-ES" sz="1200" dirty="0" err="1">
                <a:solidFill>
                  <a:schemeClr val="bg1"/>
                </a:solidFill>
              </a:rPr>
              <a:t>traslación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19460" name="Picture 4" descr="Resultat d'imatges de navidad sydney pla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18" y="2990988"/>
            <a:ext cx="2775270" cy="192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deceroadoce.es/wp-content/uploads/2014/12/pista-hielo-valenc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18" y="1052736"/>
            <a:ext cx="2760241" cy="18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156176" y="106376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rgbClr val="FFFFFF"/>
                </a:solidFill>
              </a:rPr>
              <a:t>NADAL A VALÈNCIA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485220" y="306539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rgbClr val="FFFF00"/>
                </a:solidFill>
              </a:rPr>
              <a:t>NADAL A SYDNEY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1" y="2348880"/>
            <a:ext cx="6026515" cy="374441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222118" y="4971495"/>
            <a:ext cx="2775270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a-ES" sz="1200" dirty="0"/>
              <a:t>VELOCITATS DE LA TERRA:</a:t>
            </a:r>
          </a:p>
          <a:p>
            <a:pPr marL="171450" indent="-171450">
              <a:buFontTx/>
              <a:buChar char="-"/>
            </a:pPr>
            <a:r>
              <a:rPr lang="ca-ES" sz="1200" dirty="0"/>
              <a:t>Rotació: 1670 km/h (5000 m/s).</a:t>
            </a:r>
          </a:p>
          <a:p>
            <a:pPr marL="171450" indent="-171450">
              <a:buFontTx/>
              <a:buChar char="-"/>
            </a:pPr>
            <a:r>
              <a:rPr lang="ca-ES" sz="1200" dirty="0"/>
              <a:t>Al voltant del Sol: 108 000 km/h</a:t>
            </a:r>
          </a:p>
          <a:p>
            <a:r>
              <a:rPr lang="ca-ES" sz="1200" dirty="0"/>
              <a:t>    (30 000 m/s).</a:t>
            </a:r>
          </a:p>
          <a:p>
            <a:pPr marL="171450" indent="-171450">
              <a:buFontTx/>
              <a:buChar char="-"/>
            </a:pPr>
            <a:r>
              <a:rPr lang="ca-ES" sz="1200" dirty="0"/>
              <a:t>Al voltant de la Via Làctia: 900 000 km/h.  (250 000 m/s).</a:t>
            </a:r>
          </a:p>
          <a:p>
            <a:pPr marL="171450" indent="-171450">
              <a:buFontTx/>
              <a:buChar char="-"/>
            </a:pPr>
            <a:r>
              <a:rPr lang="ca-ES" sz="1200" dirty="0"/>
              <a:t>Dins del Grup Local de galàxies:         1 080 000 km/h. (300 000 m/s).</a:t>
            </a:r>
          </a:p>
        </p:txBody>
      </p:sp>
    </p:spTree>
    <p:extLst>
      <p:ext uri="{BB962C8B-B14F-4D97-AF65-F5344CB8AC3E}">
        <p14:creationId xmlns:p14="http://schemas.microsoft.com/office/powerpoint/2010/main" val="18960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LA TERRA EN L’UNIVERS.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8280919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L’Univers és el conjunt de tots els cossos celestes que hi ha a l’espai, és enormement gran i conté milers de milions de galàxies, estrelles, planetes, satèl·lits, asteroides,...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179513" y="1268760"/>
            <a:ext cx="770485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Terra és un planeta del sistema solar que està en la galàxia de la Via Làctia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t d'imatges de univer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5741993" cy="24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universostartrek.com/La-Via-Lact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9984"/>
            <a:ext cx="3480321" cy="25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strojem.com/imagenes_voltaire/vialact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60666"/>
            <a:ext cx="3693934" cy="25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5"/>
            <a:extLst>
              <a:ext uri="{FF2B5EF4-FFF2-40B4-BE49-F238E27FC236}">
                <a16:creationId xmlns:a16="http://schemas.microsoft.com/office/drawing/2014/main" id="{7627AC30-46D8-424E-967C-74D7A07DB862}"/>
              </a:ext>
            </a:extLst>
          </p:cNvPr>
          <p:cNvSpPr/>
          <p:nvPr/>
        </p:nvSpPr>
        <p:spPr>
          <a:xfrm>
            <a:off x="7164288" y="2348880"/>
            <a:ext cx="1656184" cy="576064"/>
          </a:xfrm>
          <a:prstGeom prst="ellipse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>
                <a:solidFill>
                  <a:schemeClr val="bg1"/>
                </a:solidFill>
              </a:rPr>
              <a:t>La Terra i l’Univers</a:t>
            </a:r>
          </a:p>
        </p:txBody>
      </p:sp>
    </p:spTree>
    <p:extLst>
      <p:ext uri="{BB962C8B-B14F-4D97-AF65-F5344CB8AC3E}">
        <p14:creationId xmlns:p14="http://schemas.microsoft.com/office/powerpoint/2010/main" val="27955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5.- LA TRANSLACIÓ DE LA TERRA: LES ESTACIONS DE L’ANY.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1002214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És cert que a l’estiu fa més calor perquè la Terra està més prop del Sol. Raona la resposta.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1" y="1412776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Què són els solsticis? Quan es produeixen? I els equinoccis? Quan tenen lloc?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1" y="1866310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Per què hi ha anys de traspàs o bixestos? Cada quant de temps?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2298358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Què passaria si l’eix de la Terra no estigués inclinat? Per què?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9512" y="2708920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Completa el dibuix següent:</a:t>
            </a: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34460"/>
            <a:ext cx="6527801" cy="381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8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28993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2 CuadroTexto"/>
          <p:cNvSpPr txBox="1"/>
          <p:nvPr/>
        </p:nvSpPr>
        <p:spPr>
          <a:xfrm>
            <a:off x="107504" y="1074222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Per què anomenem hemisferi continental al Nord i marítim al Sud?</a:t>
            </a:r>
          </a:p>
        </p:txBody>
      </p:sp>
      <p:sp>
        <p:nvSpPr>
          <p:cNvPr id="6" name="2 CuadroTexto"/>
          <p:cNvSpPr txBox="1"/>
          <p:nvPr/>
        </p:nvSpPr>
        <p:spPr>
          <a:xfrm>
            <a:off x="93643" y="1488285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Per a què serveixen les coordenades geogràfiques? Com s’organitzen els paral·lels i meridians?</a:t>
            </a:r>
          </a:p>
        </p:txBody>
      </p:sp>
      <p:sp>
        <p:nvSpPr>
          <p:cNvPr id="8" name="2 CuadroTexto"/>
          <p:cNvSpPr txBox="1"/>
          <p:nvPr/>
        </p:nvSpPr>
        <p:spPr>
          <a:xfrm>
            <a:off x="107504" y="1920333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Quants moviments realitza la Terra? Quins són? Explica’ls.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6A81B-7889-4B0E-A304-81290CA83E00}"/>
              </a:ext>
            </a:extLst>
          </p:cNvPr>
          <p:cNvSpPr/>
          <p:nvPr/>
        </p:nvSpPr>
        <p:spPr>
          <a:xfrm>
            <a:off x="108179" y="249289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dirty="0"/>
              <a:t>4.- Defineix els conceptes següents: </a:t>
            </a:r>
          </a:p>
          <a:p>
            <a:pPr marL="285750" indent="-285750">
              <a:buFontTx/>
              <a:buChar char="-"/>
            </a:pPr>
            <a:r>
              <a:rPr lang="ca-ES" dirty="0"/>
              <a:t>Univers: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Planeta: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Satèl·lit: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Equador: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Cartografia: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Coordenades geogràfiques: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Escala</a:t>
            </a:r>
          </a:p>
        </p:txBody>
      </p:sp>
    </p:spTree>
    <p:extLst>
      <p:ext uri="{BB962C8B-B14F-4D97-AF65-F5344CB8AC3E}">
        <p14:creationId xmlns:p14="http://schemas.microsoft.com/office/powerpoint/2010/main" val="4854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28993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642174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6.- Explica les diferències entre:</a:t>
            </a:r>
          </a:p>
          <a:p>
            <a:endParaRPr lang="ca-ES" dirty="0"/>
          </a:p>
          <a:p>
            <a:r>
              <a:rPr lang="ca-ES" dirty="0"/>
              <a:t>a) Paral·lels i meridians:		</a:t>
            </a:r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b) Latitud i longitud:</a:t>
            </a:r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c) Moviment de rotació i moviment de translació:	</a:t>
            </a:r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d) Solstici i equinocci:</a:t>
            </a:r>
          </a:p>
        </p:txBody>
      </p:sp>
    </p:spTree>
    <p:extLst>
      <p:ext uri="{BB962C8B-B14F-4D97-AF65-F5344CB8AC3E}">
        <p14:creationId xmlns:p14="http://schemas.microsoft.com/office/powerpoint/2010/main" val="35623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LA TERRA EN L’UNIVERS: EL SISTEMA SOLAR.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5760639" cy="57606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sistema solar el formen una estrela (el Sol) i els planetes, satèl·lits i altres cossos que estan al seu voltant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176" y="1289154"/>
            <a:ext cx="3787498" cy="2107559"/>
          </a:xfrm>
          <a:prstGeom prst="rect">
            <a:avLst/>
          </a:prstGeom>
        </p:spPr>
      </p:pic>
      <p:sp>
        <p:nvSpPr>
          <p:cNvPr id="6" name="Elipse 5">
            <a:hlinkClick r:id="rId3"/>
          </p:cNvPr>
          <p:cNvSpPr/>
          <p:nvPr/>
        </p:nvSpPr>
        <p:spPr>
          <a:xfrm>
            <a:off x="2780319" y="1844824"/>
            <a:ext cx="1152128" cy="75386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El Sol (</a:t>
            </a:r>
            <a:r>
              <a:rPr lang="ca-ES" sz="1200" dirty="0" err="1">
                <a:solidFill>
                  <a:schemeClr val="bg1"/>
                </a:solidFill>
              </a:rPr>
              <a:t>Materia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Oscura</a:t>
            </a:r>
            <a:r>
              <a:rPr lang="ca-ES" sz="1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080" name="Picture 8" descr="Resultat d'imatges de el 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89708"/>
            <a:ext cx="2427206" cy="210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alteraula.com/wp-content/uploads/2014/06/sistema-sol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3468721"/>
            <a:ext cx="9029080" cy="29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2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LA TERRA EN L’UNIVERS: EL SISTEMA SOLAR.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548680"/>
            <a:ext cx="8746720" cy="1003953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sz="1800" dirty="0"/>
              <a:t>Els planetes giren al voltant del Sol, no tenen llum pròpia i la majoria tenen satèl·lits Realitzen dos moviments: el de rotació sobre ells mateixos i el de translació al voltant del Sol.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t d'imatges de sistema solar escala catal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8800"/>
            <a:ext cx="8746720" cy="49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LA TERRA EN L’UNIVERS: EL SISTEMA SOLAR.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7288" y="764704"/>
            <a:ext cx="1501921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Hi ha vuit planetes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angular 4"/>
          <p:cNvCxnSpPr>
            <a:stCxn id="4" idx="3"/>
            <a:endCxn id="8" idx="1"/>
          </p:cNvCxnSpPr>
          <p:nvPr/>
        </p:nvCxnSpPr>
        <p:spPr bwMode="auto">
          <a:xfrm flipV="1">
            <a:off x="1709209" y="882100"/>
            <a:ext cx="342512" cy="20664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3 Rectángulo"/>
          <p:cNvSpPr/>
          <p:nvPr/>
        </p:nvSpPr>
        <p:spPr>
          <a:xfrm>
            <a:off x="2051721" y="711463"/>
            <a:ext cx="4752528" cy="341273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Quatre interiors: Mercuri, Venus, Terra i Mart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angular 10"/>
          <p:cNvCxnSpPr>
            <a:stCxn id="4" idx="3"/>
            <a:endCxn id="14" idx="1"/>
          </p:cNvCxnSpPr>
          <p:nvPr/>
        </p:nvCxnSpPr>
        <p:spPr bwMode="auto">
          <a:xfrm>
            <a:off x="1709209" y="1088740"/>
            <a:ext cx="342513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3 Rectángulo"/>
          <p:cNvSpPr/>
          <p:nvPr/>
        </p:nvSpPr>
        <p:spPr>
          <a:xfrm>
            <a:off x="2051722" y="1124744"/>
            <a:ext cx="4752528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Quatre exteriors: Júpiter, Saturn, Urà i Neptú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4" name="Picture 14" descr="http://eltamiz.com/wp-content/uploads/2008/02/compar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" y="1763044"/>
            <a:ext cx="3829784" cy="166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003" y="1520788"/>
            <a:ext cx="5058670" cy="2397386"/>
          </a:xfrm>
          <a:prstGeom prst="rect">
            <a:avLst/>
          </a:prstGeom>
        </p:spPr>
      </p:pic>
      <p:sp>
        <p:nvSpPr>
          <p:cNvPr id="6" name="Elipse 5">
            <a:hlinkClick r:id="rId4"/>
          </p:cNvPr>
          <p:cNvSpPr/>
          <p:nvPr/>
        </p:nvSpPr>
        <p:spPr>
          <a:xfrm>
            <a:off x="94144" y="3491236"/>
            <a:ext cx="1309504" cy="51382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>
                <a:solidFill>
                  <a:schemeClr val="bg1"/>
                </a:solidFill>
              </a:rPr>
              <a:t>2.- </a:t>
            </a:r>
            <a:r>
              <a:rPr lang="ca-ES" sz="1000" dirty="0" err="1">
                <a:solidFill>
                  <a:schemeClr val="bg1"/>
                </a:solidFill>
              </a:rPr>
              <a:t>Mercurio</a:t>
            </a:r>
            <a:r>
              <a:rPr lang="ca-ES" sz="1000" dirty="0">
                <a:solidFill>
                  <a:schemeClr val="bg1"/>
                </a:solidFill>
              </a:rPr>
              <a:t> – El </a:t>
            </a:r>
            <a:r>
              <a:rPr lang="ca-ES" sz="1000" dirty="0" err="1">
                <a:solidFill>
                  <a:schemeClr val="bg1"/>
                </a:solidFill>
              </a:rPr>
              <a:t>Universo</a:t>
            </a:r>
            <a:endParaRPr lang="ca-ES" sz="1000" dirty="0">
              <a:solidFill>
                <a:schemeClr val="bg1"/>
              </a:solidFill>
            </a:endParaRPr>
          </a:p>
        </p:txBody>
      </p:sp>
      <p:sp>
        <p:nvSpPr>
          <p:cNvPr id="7" name="Elipse 6">
            <a:hlinkClick r:id="rId5"/>
          </p:cNvPr>
          <p:cNvSpPr/>
          <p:nvPr/>
        </p:nvSpPr>
        <p:spPr>
          <a:xfrm>
            <a:off x="755576" y="4149080"/>
            <a:ext cx="1152128" cy="49428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>
                <a:solidFill>
                  <a:schemeClr val="bg1"/>
                </a:solidFill>
              </a:rPr>
              <a:t>3.- Venus – El </a:t>
            </a:r>
            <a:r>
              <a:rPr lang="ca-ES" sz="1000" dirty="0" err="1">
                <a:solidFill>
                  <a:schemeClr val="bg1"/>
                </a:solidFill>
              </a:rPr>
              <a:t>Universo</a:t>
            </a:r>
            <a:endParaRPr lang="ca-ES" sz="1000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hlinkClick r:id="rId6"/>
          </p:cNvPr>
          <p:cNvSpPr/>
          <p:nvPr/>
        </p:nvSpPr>
        <p:spPr>
          <a:xfrm>
            <a:off x="1709209" y="4652346"/>
            <a:ext cx="1305855" cy="50484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>
                <a:solidFill>
                  <a:schemeClr val="bg1"/>
                </a:solidFill>
              </a:rPr>
              <a:t>4.- La </a:t>
            </a:r>
            <a:r>
              <a:rPr lang="ca-ES" sz="1000" dirty="0" err="1">
                <a:solidFill>
                  <a:schemeClr val="bg1"/>
                </a:solidFill>
              </a:rPr>
              <a:t>Tierra</a:t>
            </a:r>
            <a:r>
              <a:rPr lang="ca-ES" sz="1000" dirty="0">
                <a:solidFill>
                  <a:schemeClr val="bg1"/>
                </a:solidFill>
              </a:rPr>
              <a:t> – El </a:t>
            </a:r>
            <a:r>
              <a:rPr lang="ca-ES" sz="1000" dirty="0" err="1">
                <a:solidFill>
                  <a:schemeClr val="bg1"/>
                </a:solidFill>
              </a:rPr>
              <a:t>Universo</a:t>
            </a:r>
            <a:endParaRPr lang="ca-ES" sz="1000" dirty="0">
              <a:solidFill>
                <a:schemeClr val="bg1"/>
              </a:solidFill>
            </a:endParaRPr>
          </a:p>
        </p:txBody>
      </p:sp>
      <p:sp>
        <p:nvSpPr>
          <p:cNvPr id="10" name="Elipse 9">
            <a:hlinkClick r:id="rId7"/>
          </p:cNvPr>
          <p:cNvSpPr/>
          <p:nvPr/>
        </p:nvSpPr>
        <p:spPr>
          <a:xfrm>
            <a:off x="4067944" y="3954178"/>
            <a:ext cx="1440160" cy="48293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10.- Júpiter – El </a:t>
            </a:r>
            <a:r>
              <a:rPr lang="ca-ES" sz="1200" dirty="0" err="1">
                <a:solidFill>
                  <a:schemeClr val="bg1"/>
                </a:solidFill>
              </a:rPr>
              <a:t>Universo</a:t>
            </a:r>
            <a:endParaRPr lang="ca-ES" sz="1200" dirty="0">
              <a:solidFill>
                <a:schemeClr val="bg1"/>
              </a:solidFill>
            </a:endParaRPr>
          </a:p>
        </p:txBody>
      </p:sp>
      <p:sp>
        <p:nvSpPr>
          <p:cNvPr id="12" name="Elipse 11">
            <a:hlinkClick r:id="rId8"/>
          </p:cNvPr>
          <p:cNvSpPr/>
          <p:nvPr/>
        </p:nvSpPr>
        <p:spPr>
          <a:xfrm>
            <a:off x="5679360" y="4319328"/>
            <a:ext cx="1556936" cy="57095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11.- </a:t>
            </a:r>
            <a:r>
              <a:rPr lang="ca-ES" sz="1200" dirty="0" err="1">
                <a:solidFill>
                  <a:schemeClr val="bg1"/>
                </a:solidFill>
              </a:rPr>
              <a:t>Saturno</a:t>
            </a:r>
            <a:r>
              <a:rPr lang="ca-ES" sz="1200" dirty="0">
                <a:solidFill>
                  <a:schemeClr val="bg1"/>
                </a:solidFill>
              </a:rPr>
              <a:t> – El </a:t>
            </a:r>
            <a:r>
              <a:rPr lang="ca-ES" sz="1200" dirty="0" err="1">
                <a:solidFill>
                  <a:schemeClr val="bg1"/>
                </a:solidFill>
              </a:rPr>
              <a:t>Universo</a:t>
            </a:r>
            <a:endParaRPr lang="ca-ES" sz="1200" dirty="0">
              <a:solidFill>
                <a:schemeClr val="bg1"/>
              </a:solidFill>
            </a:endParaRPr>
          </a:p>
        </p:txBody>
      </p:sp>
      <p:sp>
        <p:nvSpPr>
          <p:cNvPr id="13" name="Elipse 12">
            <a:hlinkClick r:id="rId9"/>
          </p:cNvPr>
          <p:cNvSpPr/>
          <p:nvPr/>
        </p:nvSpPr>
        <p:spPr>
          <a:xfrm>
            <a:off x="7308304" y="4869160"/>
            <a:ext cx="1737369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12.- </a:t>
            </a:r>
            <a:r>
              <a:rPr lang="ca-ES" sz="1200" dirty="0" err="1">
                <a:solidFill>
                  <a:schemeClr val="bg1"/>
                </a:solidFill>
              </a:rPr>
              <a:t>Urano</a:t>
            </a:r>
            <a:r>
              <a:rPr lang="ca-ES" sz="1200" dirty="0">
                <a:solidFill>
                  <a:schemeClr val="bg1"/>
                </a:solidFill>
              </a:rPr>
              <a:t> y </a:t>
            </a:r>
            <a:r>
              <a:rPr lang="ca-ES" sz="1200" dirty="0" err="1">
                <a:solidFill>
                  <a:schemeClr val="bg1"/>
                </a:solidFill>
              </a:rPr>
              <a:t>Neptuno</a:t>
            </a:r>
            <a:r>
              <a:rPr lang="ca-ES" sz="1200" dirty="0">
                <a:solidFill>
                  <a:schemeClr val="bg1"/>
                </a:solidFill>
              </a:rPr>
              <a:t> – El </a:t>
            </a:r>
            <a:r>
              <a:rPr lang="ca-ES" sz="1200" dirty="0" err="1">
                <a:solidFill>
                  <a:schemeClr val="bg1"/>
                </a:solidFill>
              </a:rPr>
              <a:t>Universo</a:t>
            </a:r>
            <a:endParaRPr lang="ca-ES" sz="120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hlinkClick r:id="rId10"/>
          </p:cNvPr>
          <p:cNvSpPr/>
          <p:nvPr/>
        </p:nvSpPr>
        <p:spPr>
          <a:xfrm>
            <a:off x="3015064" y="5660458"/>
            <a:ext cx="2349024" cy="7200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Ciencia</a:t>
            </a:r>
            <a:r>
              <a:rPr lang="ca-ES" sz="1200" dirty="0">
                <a:solidFill>
                  <a:schemeClr val="bg1"/>
                </a:solidFill>
              </a:rPr>
              <a:t> divertida. El sistema </a:t>
            </a:r>
            <a:r>
              <a:rPr lang="ca-ES" sz="1200" dirty="0" err="1">
                <a:solidFill>
                  <a:schemeClr val="bg1"/>
                </a:solidFill>
              </a:rPr>
              <a:t>planetario</a:t>
            </a:r>
            <a:r>
              <a:rPr lang="ca-ES" sz="1200" dirty="0">
                <a:solidFill>
                  <a:schemeClr val="bg1"/>
                </a:solidFill>
              </a:rPr>
              <a:t> solar.</a:t>
            </a:r>
          </a:p>
        </p:txBody>
      </p:sp>
    </p:spTree>
    <p:extLst>
      <p:ext uri="{BB962C8B-B14F-4D97-AF65-F5344CB8AC3E}">
        <p14:creationId xmlns:p14="http://schemas.microsoft.com/office/powerpoint/2010/main" val="16145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LA TERRA EN L’UNIVERS: EL SISTEMA SOLAR.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620688"/>
            <a:ext cx="4824535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També hi ha planetes nans, amb òrbites irregulars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jouscout.com/astro/ssolar/imatges/105%20planetes%20n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" y="1124744"/>
            <a:ext cx="48945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hlinkClick r:id="rId3"/>
          </p:cNvPr>
          <p:cNvSpPr/>
          <p:nvPr/>
        </p:nvSpPr>
        <p:spPr>
          <a:xfrm>
            <a:off x="7668344" y="1340768"/>
            <a:ext cx="1368152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Cómo</a:t>
            </a:r>
            <a:r>
              <a:rPr lang="ca-ES" sz="1200" dirty="0">
                <a:solidFill>
                  <a:schemeClr val="bg1"/>
                </a:solidFill>
              </a:rPr>
              <a:t> es Ceres</a:t>
            </a:r>
          </a:p>
        </p:txBody>
      </p:sp>
      <p:sp>
        <p:nvSpPr>
          <p:cNvPr id="5" name="Elipse 4">
            <a:hlinkClick r:id="rId4"/>
          </p:cNvPr>
          <p:cNvSpPr/>
          <p:nvPr/>
        </p:nvSpPr>
        <p:spPr>
          <a:xfrm>
            <a:off x="5004048" y="5258767"/>
            <a:ext cx="1368152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Planetas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enanos</a:t>
            </a:r>
            <a:r>
              <a:rPr lang="ca-ES" sz="1200" dirty="0">
                <a:solidFill>
                  <a:schemeClr val="bg1"/>
                </a:solidFill>
              </a:rPr>
              <a:t>: </a:t>
            </a:r>
            <a:r>
              <a:rPr lang="ca-ES" sz="1200" dirty="0" err="1">
                <a:solidFill>
                  <a:schemeClr val="bg1"/>
                </a:solidFill>
              </a:rPr>
              <a:t>Makemake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7174" name="Picture 6" descr="http://178.32.255.194/images/hispantv/20151226/01291525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2520280" cy="14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.microsiervos.com/PlutonEnColor-25092015-RomanTkachenk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111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pload.wikimedia.org/wikipedia/commons/thumb/9/90/2003EL61art.jpg/250px-2003EL61a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70623"/>
            <a:ext cx="2237234" cy="22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space.com/images/i/000/023/873/original/makemake-artist-view.jpg?interpolation=lanczos-none&amp;fit=inside%7C660:*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57750"/>
            <a:ext cx="2547290" cy="22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sultat d'imatges de er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98" y="4455343"/>
            <a:ext cx="2685469" cy="22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LA TERRA EN L’UNIVERS.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3440" y="770221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Què és l’Univers?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146230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Què és una galàxia? A quina galàxia pertany la Terra? A quin sistema planetari pertany?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1559694"/>
            <a:ext cx="8280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Quina diferència hi ha entre: </a:t>
            </a:r>
          </a:p>
          <a:p>
            <a:r>
              <a:rPr lang="ca-ES" dirty="0"/>
              <a:t>	a) estrella i planeta. </a:t>
            </a:r>
          </a:p>
          <a:p>
            <a:r>
              <a:rPr lang="ca-ES" dirty="0"/>
              <a:t>	b) planeta i satèl·lit.</a:t>
            </a:r>
          </a:p>
          <a:p>
            <a:r>
              <a:rPr lang="ca-ES" dirty="0"/>
              <a:t>	c) planeta i planeta nan.</a:t>
            </a:r>
          </a:p>
        </p:txBody>
      </p:sp>
    </p:spTree>
    <p:extLst>
      <p:ext uri="{BB962C8B-B14F-4D97-AF65-F5344CB8AC3E}">
        <p14:creationId xmlns:p14="http://schemas.microsoft.com/office/powerpoint/2010/main" val="5911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EL PLANETA TERRA: FORMA I DIMENSIONS.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5616623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Terra es coneix com a “planeta blau” per l’abundància d’oxigen, que li dóna un color blavós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3" y="1340768"/>
            <a:ext cx="4176464" cy="360040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Té forma geoide: esfera xafada pels pols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179513" y="1772816"/>
            <a:ext cx="4752528" cy="648072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superfície de la Terra és de 510.000.000 km², el cinquè planeta més gran del Sistema Solar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Resultat d'imatges de la tierra planeta azu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11711"/>
            <a:ext cx="3202633" cy="24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ontent.vicensvivesdigital.com/images/img_2416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57741"/>
            <a:ext cx="3385195" cy="429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lh6.googleusercontent.com/-saxtm7TBLWQ/TdVCfHNU1fI/AAAAAAAAGVE/Y5i2ar8kBCg/s720/Mapamundi%2520mudo%2520fisic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3077974"/>
            <a:ext cx="5409917" cy="36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 sz="18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altLang="ca-E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7260</TotalTime>
  <Words>2489</Words>
  <Application>Microsoft Office PowerPoint</Application>
  <PresentationFormat>Presentació en pantalla (4:3)</PresentationFormat>
  <Paragraphs>236</Paragraphs>
  <Slides>32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32</vt:i4>
      </vt:variant>
    </vt:vector>
  </HeadingPairs>
  <TitlesOfParts>
    <vt:vector size="35" baseType="lpstr">
      <vt:lpstr>Arial</vt:lpstr>
      <vt:lpstr>Times New Roman</vt:lpstr>
      <vt:lpstr>Diseño predeterminado</vt:lpstr>
      <vt:lpstr>Unitat 1 EL PLANETA  TERRA</vt:lpstr>
      <vt:lpstr>TEMA 1.- EL PLANETA TERRA.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Montiel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9.- LA CRISI DE 1929 I LA DEPRESSIÓ ECONÒMICA MUNDIAL</dc:title>
  <dc:creator>Montiel</dc:creator>
  <cp:lastModifiedBy>Àlex Resa Valdivia</cp:lastModifiedBy>
  <cp:revision>576</cp:revision>
  <dcterms:created xsi:type="dcterms:W3CDTF">2008-02-18T15:47:54Z</dcterms:created>
  <dcterms:modified xsi:type="dcterms:W3CDTF">2017-08-30T10:48:47Z</dcterms:modified>
</cp:coreProperties>
</file>