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úria" initials="N" lastIdx="3" clrIdx="0"/>
  <p:cmAuthor id="1" name="Estela Gonzalez Lopez" initials="EGL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C32"/>
    <a:srgbClr val="1B98A2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7" autoAdjust="0"/>
    <p:restoredTop sz="94312" autoAdjust="0"/>
  </p:normalViewPr>
  <p:slideViewPr>
    <p:cSldViewPr snapToGrid="0" snapToObjects="1">
      <p:cViewPr varScale="1">
        <p:scale>
          <a:sx n="100" d="100"/>
          <a:sy n="100" d="100"/>
        </p:scale>
        <p:origin x="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-20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55E2EE-8B14-A642-BCAC-5396531BCB8E}" type="doc">
      <dgm:prSet loTypeId="urn:microsoft.com/office/officeart/2005/8/layout/hierarchy2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E04A22FC-CDB6-9145-9C73-71B4186B32FA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1</a:t>
          </a:r>
        </a:p>
      </dgm:t>
    </dgm:pt>
    <dgm:pt modelId="{851ECCD3-E1A6-8D46-ADFB-729E33E15B79}" type="parTrans" cxnId="{9DDC601D-768A-B448-A770-0243AD71BA8B}">
      <dgm:prSet/>
      <dgm:spPr/>
      <dgm:t>
        <a:bodyPr/>
        <a:lstStyle/>
        <a:p>
          <a:endParaRPr lang="es-ES"/>
        </a:p>
      </dgm:t>
    </dgm:pt>
    <dgm:pt modelId="{972FF5BB-CE9C-534F-A7BC-D4D03F6805DB}" type="sibTrans" cxnId="{9DDC601D-768A-B448-A770-0243AD71BA8B}">
      <dgm:prSet/>
      <dgm:spPr/>
      <dgm:t>
        <a:bodyPr/>
        <a:lstStyle/>
        <a:p>
          <a:endParaRPr lang="es-ES"/>
        </a:p>
      </dgm:t>
    </dgm:pt>
    <dgm:pt modelId="{F6FC3DEF-71E5-944E-BAA5-E9F289F856B7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2</a:t>
          </a:r>
        </a:p>
      </dgm:t>
    </dgm:pt>
    <dgm:pt modelId="{26142C1B-852E-964D-8DDF-29334055A0DE}" type="parTrans" cxnId="{C72D3C38-EAB9-1E4C-869F-12A7A05D8EF6}">
      <dgm:prSet/>
      <dgm:spPr/>
      <dgm:t>
        <a:bodyPr/>
        <a:lstStyle/>
        <a:p>
          <a:endParaRPr lang="es-ES"/>
        </a:p>
      </dgm:t>
    </dgm:pt>
    <dgm:pt modelId="{3E0BF192-6892-A249-AE4C-216A1164CFD8}" type="sibTrans" cxnId="{C72D3C38-EAB9-1E4C-869F-12A7A05D8EF6}">
      <dgm:prSet/>
      <dgm:spPr/>
      <dgm:t>
        <a:bodyPr/>
        <a:lstStyle/>
        <a:p>
          <a:endParaRPr lang="es-ES"/>
        </a:p>
      </dgm:t>
    </dgm:pt>
    <dgm:pt modelId="{7DF958D2-1A30-9C4C-8644-E85D65E4112E}">
      <dgm:prSet phldrT="[Texto]" custT="1"/>
      <dgm:spPr/>
      <dgm:t>
        <a:bodyPr/>
        <a:lstStyle/>
        <a:p>
          <a:r>
            <a:rPr lang="ca-ES" sz="2000" noProof="0" dirty="0" err="1">
              <a:latin typeface="Verdana"/>
              <a:cs typeface="Verdana"/>
            </a:rPr>
            <a:t>Nivel</a:t>
          </a:r>
          <a:r>
            <a:rPr lang="ca-ES" sz="2000" noProof="0" dirty="0">
              <a:latin typeface="Verdana"/>
              <a:cs typeface="Verdana"/>
            </a:rPr>
            <a:t> 3</a:t>
          </a:r>
        </a:p>
      </dgm:t>
    </dgm:pt>
    <dgm:pt modelId="{831D368C-5BD8-0840-86CD-751EC24D5695}" type="parTrans" cxnId="{773916DC-3FE7-D249-BB0D-00ADA4F6E147}">
      <dgm:prSet/>
      <dgm:spPr/>
      <dgm:t>
        <a:bodyPr/>
        <a:lstStyle/>
        <a:p>
          <a:endParaRPr lang="es-ES"/>
        </a:p>
      </dgm:t>
    </dgm:pt>
    <dgm:pt modelId="{ACFE0371-B00A-2A40-BCB7-436C8AEA39B5}" type="sibTrans" cxnId="{773916DC-3FE7-D249-BB0D-00ADA4F6E147}">
      <dgm:prSet/>
      <dgm:spPr/>
      <dgm:t>
        <a:bodyPr/>
        <a:lstStyle/>
        <a:p>
          <a:endParaRPr lang="es-ES"/>
        </a:p>
      </dgm:t>
    </dgm:pt>
    <dgm:pt modelId="{47388BD4-DA24-E04B-AA5C-516CF1F413F4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3</a:t>
          </a:r>
        </a:p>
      </dgm:t>
    </dgm:pt>
    <dgm:pt modelId="{33EBA164-FD17-B341-B929-30DCCF3FC77A}" type="parTrans" cxnId="{0AB2045B-2570-5E4A-AB43-69CA555FBE51}">
      <dgm:prSet/>
      <dgm:spPr/>
      <dgm:t>
        <a:bodyPr/>
        <a:lstStyle/>
        <a:p>
          <a:endParaRPr lang="es-ES"/>
        </a:p>
      </dgm:t>
    </dgm:pt>
    <dgm:pt modelId="{FDC46110-9FE3-074C-9224-085372297FC5}" type="sibTrans" cxnId="{0AB2045B-2570-5E4A-AB43-69CA555FBE51}">
      <dgm:prSet/>
      <dgm:spPr/>
      <dgm:t>
        <a:bodyPr/>
        <a:lstStyle/>
        <a:p>
          <a:endParaRPr lang="es-ES"/>
        </a:p>
      </dgm:t>
    </dgm:pt>
    <dgm:pt modelId="{49929DE6-AB0C-BC4D-A25E-18688C00961A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2</a:t>
          </a:r>
        </a:p>
      </dgm:t>
    </dgm:pt>
    <dgm:pt modelId="{3F92D592-5BC9-EC4C-A802-7F61101E5063}" type="parTrans" cxnId="{936797C3-CA45-2646-AA30-C3D450B09C80}">
      <dgm:prSet/>
      <dgm:spPr/>
      <dgm:t>
        <a:bodyPr/>
        <a:lstStyle/>
        <a:p>
          <a:endParaRPr lang="es-ES"/>
        </a:p>
      </dgm:t>
    </dgm:pt>
    <dgm:pt modelId="{33DB6B9F-9752-7543-988F-3D4DA26CBBAE}" type="sibTrans" cxnId="{936797C3-CA45-2646-AA30-C3D450B09C80}">
      <dgm:prSet/>
      <dgm:spPr/>
      <dgm:t>
        <a:bodyPr/>
        <a:lstStyle/>
        <a:p>
          <a:endParaRPr lang="es-ES"/>
        </a:p>
      </dgm:t>
    </dgm:pt>
    <dgm:pt modelId="{33C29905-F907-3540-9BB5-02B46B21548F}">
      <dgm:prSet phldrT="[Texto]" custT="1"/>
      <dgm:spPr/>
      <dgm:t>
        <a:bodyPr/>
        <a:lstStyle/>
        <a:p>
          <a:r>
            <a:rPr lang="ca-ES" sz="2000" noProof="0">
              <a:latin typeface="Verdana"/>
              <a:cs typeface="Verdana"/>
            </a:rPr>
            <a:t>Nivel 3</a:t>
          </a:r>
        </a:p>
      </dgm:t>
    </dgm:pt>
    <dgm:pt modelId="{380D7F4B-2B1E-DF42-94EE-947B41A8F5DA}" type="parTrans" cxnId="{631A714E-F22A-8D47-BA62-22361D4010A3}">
      <dgm:prSet/>
      <dgm:spPr/>
      <dgm:t>
        <a:bodyPr/>
        <a:lstStyle/>
        <a:p>
          <a:endParaRPr lang="es-ES"/>
        </a:p>
      </dgm:t>
    </dgm:pt>
    <dgm:pt modelId="{0C49E1FB-BA39-8F48-8FB6-ACD872EAFBFC}" type="sibTrans" cxnId="{631A714E-F22A-8D47-BA62-22361D4010A3}">
      <dgm:prSet/>
      <dgm:spPr/>
      <dgm:t>
        <a:bodyPr/>
        <a:lstStyle/>
        <a:p>
          <a:endParaRPr lang="es-ES"/>
        </a:p>
      </dgm:t>
    </dgm:pt>
    <dgm:pt modelId="{8E5C136D-0556-2342-8F61-8B8A5B169593}" type="pres">
      <dgm:prSet presAssocID="{F255E2EE-8B14-A642-BCAC-5396531BCB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76AF0FD-B4E8-934C-8FE0-A2170656F0B1}" type="pres">
      <dgm:prSet presAssocID="{E04A22FC-CDB6-9145-9C73-71B4186B32FA}" presName="root1" presStyleCnt="0"/>
      <dgm:spPr/>
    </dgm:pt>
    <dgm:pt modelId="{95CD5C3F-242D-F444-A100-B039438BF2BE}" type="pres">
      <dgm:prSet presAssocID="{E04A22FC-CDB6-9145-9C73-71B4186B32FA}" presName="LevelOneTextNode" presStyleLbl="node0" presStyleIdx="0" presStyleCnt="1">
        <dgm:presLayoutVars>
          <dgm:chPref val="3"/>
        </dgm:presLayoutVars>
      </dgm:prSet>
      <dgm:spPr/>
    </dgm:pt>
    <dgm:pt modelId="{76BFCE2B-2E31-E244-AB5F-0FDB8831076F}" type="pres">
      <dgm:prSet presAssocID="{E04A22FC-CDB6-9145-9C73-71B4186B32FA}" presName="level2hierChild" presStyleCnt="0"/>
      <dgm:spPr/>
    </dgm:pt>
    <dgm:pt modelId="{17716CD9-C6B7-974C-97BB-971804E90CAA}" type="pres">
      <dgm:prSet presAssocID="{26142C1B-852E-964D-8DDF-29334055A0DE}" presName="conn2-1" presStyleLbl="parChTrans1D2" presStyleIdx="0" presStyleCnt="2"/>
      <dgm:spPr/>
    </dgm:pt>
    <dgm:pt modelId="{FA04B5A1-568B-EC48-A199-2029F3A7D981}" type="pres">
      <dgm:prSet presAssocID="{26142C1B-852E-964D-8DDF-29334055A0DE}" presName="connTx" presStyleLbl="parChTrans1D2" presStyleIdx="0" presStyleCnt="2"/>
      <dgm:spPr/>
    </dgm:pt>
    <dgm:pt modelId="{16CCCB9B-EC69-0B40-A769-64F7897943F5}" type="pres">
      <dgm:prSet presAssocID="{F6FC3DEF-71E5-944E-BAA5-E9F289F856B7}" presName="root2" presStyleCnt="0"/>
      <dgm:spPr/>
    </dgm:pt>
    <dgm:pt modelId="{512240B1-9DA1-B74C-AF42-2DEB494B2E52}" type="pres">
      <dgm:prSet presAssocID="{F6FC3DEF-71E5-944E-BAA5-E9F289F856B7}" presName="LevelTwoTextNode" presStyleLbl="node2" presStyleIdx="0" presStyleCnt="2">
        <dgm:presLayoutVars>
          <dgm:chPref val="3"/>
        </dgm:presLayoutVars>
      </dgm:prSet>
      <dgm:spPr/>
    </dgm:pt>
    <dgm:pt modelId="{312FCCE1-A88C-E246-87C9-A145533D9B0D}" type="pres">
      <dgm:prSet presAssocID="{F6FC3DEF-71E5-944E-BAA5-E9F289F856B7}" presName="level3hierChild" presStyleCnt="0"/>
      <dgm:spPr/>
    </dgm:pt>
    <dgm:pt modelId="{FFF0A371-9BF4-E842-939E-A332E0017441}" type="pres">
      <dgm:prSet presAssocID="{831D368C-5BD8-0840-86CD-751EC24D5695}" presName="conn2-1" presStyleLbl="parChTrans1D3" presStyleIdx="0" presStyleCnt="3"/>
      <dgm:spPr/>
    </dgm:pt>
    <dgm:pt modelId="{ABDADE14-8D60-FD41-8373-908098F45C30}" type="pres">
      <dgm:prSet presAssocID="{831D368C-5BD8-0840-86CD-751EC24D5695}" presName="connTx" presStyleLbl="parChTrans1D3" presStyleIdx="0" presStyleCnt="3"/>
      <dgm:spPr/>
    </dgm:pt>
    <dgm:pt modelId="{CE9C1312-92DB-ED4D-A659-6FFE980A0D86}" type="pres">
      <dgm:prSet presAssocID="{7DF958D2-1A30-9C4C-8644-E85D65E4112E}" presName="root2" presStyleCnt="0"/>
      <dgm:spPr/>
    </dgm:pt>
    <dgm:pt modelId="{C3A8A0FA-37C1-984D-A183-5CD499C6D355}" type="pres">
      <dgm:prSet presAssocID="{7DF958D2-1A30-9C4C-8644-E85D65E4112E}" presName="LevelTwoTextNode" presStyleLbl="node3" presStyleIdx="0" presStyleCnt="3">
        <dgm:presLayoutVars>
          <dgm:chPref val="3"/>
        </dgm:presLayoutVars>
      </dgm:prSet>
      <dgm:spPr/>
    </dgm:pt>
    <dgm:pt modelId="{CDA87B3A-256D-324B-AAC2-742AE0B4C92C}" type="pres">
      <dgm:prSet presAssocID="{7DF958D2-1A30-9C4C-8644-E85D65E4112E}" presName="level3hierChild" presStyleCnt="0"/>
      <dgm:spPr/>
    </dgm:pt>
    <dgm:pt modelId="{7CCDB458-E936-6B4A-A8C6-6273C0E37D6A}" type="pres">
      <dgm:prSet presAssocID="{33EBA164-FD17-B341-B929-30DCCF3FC77A}" presName="conn2-1" presStyleLbl="parChTrans1D3" presStyleIdx="1" presStyleCnt="3"/>
      <dgm:spPr/>
    </dgm:pt>
    <dgm:pt modelId="{B0FD1087-7EDB-2F42-909C-152B4327360C}" type="pres">
      <dgm:prSet presAssocID="{33EBA164-FD17-B341-B929-30DCCF3FC77A}" presName="connTx" presStyleLbl="parChTrans1D3" presStyleIdx="1" presStyleCnt="3"/>
      <dgm:spPr/>
    </dgm:pt>
    <dgm:pt modelId="{979C86C1-F894-E249-877A-794A3D801969}" type="pres">
      <dgm:prSet presAssocID="{47388BD4-DA24-E04B-AA5C-516CF1F413F4}" presName="root2" presStyleCnt="0"/>
      <dgm:spPr/>
    </dgm:pt>
    <dgm:pt modelId="{5A4B65EE-C7FA-8246-AD76-843704CD6460}" type="pres">
      <dgm:prSet presAssocID="{47388BD4-DA24-E04B-AA5C-516CF1F413F4}" presName="LevelTwoTextNode" presStyleLbl="node3" presStyleIdx="1" presStyleCnt="3">
        <dgm:presLayoutVars>
          <dgm:chPref val="3"/>
        </dgm:presLayoutVars>
      </dgm:prSet>
      <dgm:spPr/>
    </dgm:pt>
    <dgm:pt modelId="{9C4BD25A-3382-ED47-B86B-1EED224ECE02}" type="pres">
      <dgm:prSet presAssocID="{47388BD4-DA24-E04B-AA5C-516CF1F413F4}" presName="level3hierChild" presStyleCnt="0"/>
      <dgm:spPr/>
    </dgm:pt>
    <dgm:pt modelId="{8D49BEC3-CD9F-C649-B96F-945E66E00CA4}" type="pres">
      <dgm:prSet presAssocID="{3F92D592-5BC9-EC4C-A802-7F61101E5063}" presName="conn2-1" presStyleLbl="parChTrans1D2" presStyleIdx="1" presStyleCnt="2"/>
      <dgm:spPr/>
    </dgm:pt>
    <dgm:pt modelId="{5BE7EC58-E5A8-AB4F-93E9-79522BAA8AE6}" type="pres">
      <dgm:prSet presAssocID="{3F92D592-5BC9-EC4C-A802-7F61101E5063}" presName="connTx" presStyleLbl="parChTrans1D2" presStyleIdx="1" presStyleCnt="2"/>
      <dgm:spPr/>
    </dgm:pt>
    <dgm:pt modelId="{A29DE109-3C62-F94A-AEC8-24C8FF494011}" type="pres">
      <dgm:prSet presAssocID="{49929DE6-AB0C-BC4D-A25E-18688C00961A}" presName="root2" presStyleCnt="0"/>
      <dgm:spPr/>
    </dgm:pt>
    <dgm:pt modelId="{7B9BE8DA-2907-4A41-9986-4C61C1B57D21}" type="pres">
      <dgm:prSet presAssocID="{49929DE6-AB0C-BC4D-A25E-18688C00961A}" presName="LevelTwoTextNode" presStyleLbl="node2" presStyleIdx="1" presStyleCnt="2">
        <dgm:presLayoutVars>
          <dgm:chPref val="3"/>
        </dgm:presLayoutVars>
      </dgm:prSet>
      <dgm:spPr/>
    </dgm:pt>
    <dgm:pt modelId="{504C702A-8DC2-6D42-AA2D-63A3B14C2809}" type="pres">
      <dgm:prSet presAssocID="{49929DE6-AB0C-BC4D-A25E-18688C00961A}" presName="level3hierChild" presStyleCnt="0"/>
      <dgm:spPr/>
    </dgm:pt>
    <dgm:pt modelId="{EAE8944D-93FA-EA45-A932-E7440802C198}" type="pres">
      <dgm:prSet presAssocID="{380D7F4B-2B1E-DF42-94EE-947B41A8F5DA}" presName="conn2-1" presStyleLbl="parChTrans1D3" presStyleIdx="2" presStyleCnt="3"/>
      <dgm:spPr/>
    </dgm:pt>
    <dgm:pt modelId="{5B519E95-36C4-F74D-A553-9BD3AB63A8AF}" type="pres">
      <dgm:prSet presAssocID="{380D7F4B-2B1E-DF42-94EE-947B41A8F5DA}" presName="connTx" presStyleLbl="parChTrans1D3" presStyleIdx="2" presStyleCnt="3"/>
      <dgm:spPr/>
    </dgm:pt>
    <dgm:pt modelId="{AF4E9BC2-448E-2442-8652-03B6DF8DA0D5}" type="pres">
      <dgm:prSet presAssocID="{33C29905-F907-3540-9BB5-02B46B21548F}" presName="root2" presStyleCnt="0"/>
      <dgm:spPr/>
    </dgm:pt>
    <dgm:pt modelId="{99C7486E-295B-4F46-8019-79CF21DABF8A}" type="pres">
      <dgm:prSet presAssocID="{33C29905-F907-3540-9BB5-02B46B21548F}" presName="LevelTwoTextNode" presStyleLbl="node3" presStyleIdx="2" presStyleCnt="3">
        <dgm:presLayoutVars>
          <dgm:chPref val="3"/>
        </dgm:presLayoutVars>
      </dgm:prSet>
      <dgm:spPr/>
    </dgm:pt>
    <dgm:pt modelId="{1E86CFDB-84AD-7A44-B402-5DEA2C2E13D5}" type="pres">
      <dgm:prSet presAssocID="{33C29905-F907-3540-9BB5-02B46B21548F}" presName="level3hierChild" presStyleCnt="0"/>
      <dgm:spPr/>
    </dgm:pt>
  </dgm:ptLst>
  <dgm:cxnLst>
    <dgm:cxn modelId="{CC1E6589-34F2-4F72-9AB1-DCAE3F1A086B}" type="presOf" srcId="{380D7F4B-2B1E-DF42-94EE-947B41A8F5DA}" destId="{EAE8944D-93FA-EA45-A932-E7440802C198}" srcOrd="0" destOrd="0" presId="urn:microsoft.com/office/officeart/2005/8/layout/hierarchy2"/>
    <dgm:cxn modelId="{D100062E-FCA2-46A7-AC41-73E8FB8E91FB}" type="presOf" srcId="{380D7F4B-2B1E-DF42-94EE-947B41A8F5DA}" destId="{5B519E95-36C4-F74D-A553-9BD3AB63A8AF}" srcOrd="1" destOrd="0" presId="urn:microsoft.com/office/officeart/2005/8/layout/hierarchy2"/>
    <dgm:cxn modelId="{BD30BB19-F3D5-4ADE-BB56-6E6A85D9E9F0}" type="presOf" srcId="{33EBA164-FD17-B341-B929-30DCCF3FC77A}" destId="{B0FD1087-7EDB-2F42-909C-152B4327360C}" srcOrd="1" destOrd="0" presId="urn:microsoft.com/office/officeart/2005/8/layout/hierarchy2"/>
    <dgm:cxn modelId="{773916DC-3FE7-D249-BB0D-00ADA4F6E147}" srcId="{F6FC3DEF-71E5-944E-BAA5-E9F289F856B7}" destId="{7DF958D2-1A30-9C4C-8644-E85D65E4112E}" srcOrd="0" destOrd="0" parTransId="{831D368C-5BD8-0840-86CD-751EC24D5695}" sibTransId="{ACFE0371-B00A-2A40-BCB7-436C8AEA39B5}"/>
    <dgm:cxn modelId="{FDEE24FD-2CA9-4A54-AAF4-06BA78D962EE}" type="presOf" srcId="{F255E2EE-8B14-A642-BCAC-5396531BCB8E}" destId="{8E5C136D-0556-2342-8F61-8B8A5B169593}" srcOrd="0" destOrd="0" presId="urn:microsoft.com/office/officeart/2005/8/layout/hierarchy2"/>
    <dgm:cxn modelId="{9DDC601D-768A-B448-A770-0243AD71BA8B}" srcId="{F255E2EE-8B14-A642-BCAC-5396531BCB8E}" destId="{E04A22FC-CDB6-9145-9C73-71B4186B32FA}" srcOrd="0" destOrd="0" parTransId="{851ECCD3-E1A6-8D46-ADFB-729E33E15B79}" sibTransId="{972FF5BB-CE9C-534F-A7BC-D4D03F6805DB}"/>
    <dgm:cxn modelId="{C1C764FB-7FE1-433A-9AC3-776D0B48EBBC}" type="presOf" srcId="{26142C1B-852E-964D-8DDF-29334055A0DE}" destId="{17716CD9-C6B7-974C-97BB-971804E90CAA}" srcOrd="0" destOrd="0" presId="urn:microsoft.com/office/officeart/2005/8/layout/hierarchy2"/>
    <dgm:cxn modelId="{E7E4C5FC-11E6-4BED-9CDF-0C8F140A3710}" type="presOf" srcId="{47388BD4-DA24-E04B-AA5C-516CF1F413F4}" destId="{5A4B65EE-C7FA-8246-AD76-843704CD6460}" srcOrd="0" destOrd="0" presId="urn:microsoft.com/office/officeart/2005/8/layout/hierarchy2"/>
    <dgm:cxn modelId="{7CE3AFB1-BA6F-46BE-9725-22A7E3F9427C}" type="presOf" srcId="{7DF958D2-1A30-9C4C-8644-E85D65E4112E}" destId="{C3A8A0FA-37C1-984D-A183-5CD499C6D355}" srcOrd="0" destOrd="0" presId="urn:microsoft.com/office/officeart/2005/8/layout/hierarchy2"/>
    <dgm:cxn modelId="{0AB2045B-2570-5E4A-AB43-69CA555FBE51}" srcId="{F6FC3DEF-71E5-944E-BAA5-E9F289F856B7}" destId="{47388BD4-DA24-E04B-AA5C-516CF1F413F4}" srcOrd="1" destOrd="0" parTransId="{33EBA164-FD17-B341-B929-30DCCF3FC77A}" sibTransId="{FDC46110-9FE3-074C-9224-085372297FC5}"/>
    <dgm:cxn modelId="{6B3E6F0E-1F6F-4FAE-A907-8F6879F48EB7}" type="presOf" srcId="{F6FC3DEF-71E5-944E-BAA5-E9F289F856B7}" destId="{512240B1-9DA1-B74C-AF42-2DEB494B2E52}" srcOrd="0" destOrd="0" presId="urn:microsoft.com/office/officeart/2005/8/layout/hierarchy2"/>
    <dgm:cxn modelId="{A1DF9821-FDD6-4CC2-A4E7-F57527576BDB}" type="presOf" srcId="{831D368C-5BD8-0840-86CD-751EC24D5695}" destId="{FFF0A371-9BF4-E842-939E-A332E0017441}" srcOrd="0" destOrd="0" presId="urn:microsoft.com/office/officeart/2005/8/layout/hierarchy2"/>
    <dgm:cxn modelId="{5610CCD7-45D7-46C3-A30A-83270F912C0A}" type="presOf" srcId="{831D368C-5BD8-0840-86CD-751EC24D5695}" destId="{ABDADE14-8D60-FD41-8373-908098F45C30}" srcOrd="1" destOrd="0" presId="urn:microsoft.com/office/officeart/2005/8/layout/hierarchy2"/>
    <dgm:cxn modelId="{631A714E-F22A-8D47-BA62-22361D4010A3}" srcId="{49929DE6-AB0C-BC4D-A25E-18688C00961A}" destId="{33C29905-F907-3540-9BB5-02B46B21548F}" srcOrd="0" destOrd="0" parTransId="{380D7F4B-2B1E-DF42-94EE-947B41A8F5DA}" sibTransId="{0C49E1FB-BA39-8F48-8FB6-ACD872EAFBFC}"/>
    <dgm:cxn modelId="{CF9B2AF7-63EF-429A-980D-535EFB5D34E6}" type="presOf" srcId="{33C29905-F907-3540-9BB5-02B46B21548F}" destId="{99C7486E-295B-4F46-8019-79CF21DABF8A}" srcOrd="0" destOrd="0" presId="urn:microsoft.com/office/officeart/2005/8/layout/hierarchy2"/>
    <dgm:cxn modelId="{C72D3C38-EAB9-1E4C-869F-12A7A05D8EF6}" srcId="{E04A22FC-CDB6-9145-9C73-71B4186B32FA}" destId="{F6FC3DEF-71E5-944E-BAA5-E9F289F856B7}" srcOrd="0" destOrd="0" parTransId="{26142C1B-852E-964D-8DDF-29334055A0DE}" sibTransId="{3E0BF192-6892-A249-AE4C-216A1164CFD8}"/>
    <dgm:cxn modelId="{936797C3-CA45-2646-AA30-C3D450B09C80}" srcId="{E04A22FC-CDB6-9145-9C73-71B4186B32FA}" destId="{49929DE6-AB0C-BC4D-A25E-18688C00961A}" srcOrd="1" destOrd="0" parTransId="{3F92D592-5BC9-EC4C-A802-7F61101E5063}" sibTransId="{33DB6B9F-9752-7543-988F-3D4DA26CBBAE}"/>
    <dgm:cxn modelId="{2AF2E5F5-A34A-42FF-810B-DD1824508D6B}" type="presOf" srcId="{3F92D592-5BC9-EC4C-A802-7F61101E5063}" destId="{5BE7EC58-E5A8-AB4F-93E9-79522BAA8AE6}" srcOrd="1" destOrd="0" presId="urn:microsoft.com/office/officeart/2005/8/layout/hierarchy2"/>
    <dgm:cxn modelId="{326ADBCA-96A0-4F9C-9161-046F7A579CF0}" type="presOf" srcId="{49929DE6-AB0C-BC4D-A25E-18688C00961A}" destId="{7B9BE8DA-2907-4A41-9986-4C61C1B57D21}" srcOrd="0" destOrd="0" presId="urn:microsoft.com/office/officeart/2005/8/layout/hierarchy2"/>
    <dgm:cxn modelId="{A8128CD7-F71F-49A9-98EF-EB0DE670289F}" type="presOf" srcId="{E04A22FC-CDB6-9145-9C73-71B4186B32FA}" destId="{95CD5C3F-242D-F444-A100-B039438BF2BE}" srcOrd="0" destOrd="0" presId="urn:microsoft.com/office/officeart/2005/8/layout/hierarchy2"/>
    <dgm:cxn modelId="{271FE545-465F-46BB-8C21-811FC657518A}" type="presOf" srcId="{33EBA164-FD17-B341-B929-30DCCF3FC77A}" destId="{7CCDB458-E936-6B4A-A8C6-6273C0E37D6A}" srcOrd="0" destOrd="0" presId="urn:microsoft.com/office/officeart/2005/8/layout/hierarchy2"/>
    <dgm:cxn modelId="{E9B062C6-7572-4AE8-97FD-3FEF97F0DD29}" type="presOf" srcId="{26142C1B-852E-964D-8DDF-29334055A0DE}" destId="{FA04B5A1-568B-EC48-A199-2029F3A7D981}" srcOrd="1" destOrd="0" presId="urn:microsoft.com/office/officeart/2005/8/layout/hierarchy2"/>
    <dgm:cxn modelId="{AE8EBF4E-6F79-449D-B441-1845D11E6D75}" type="presOf" srcId="{3F92D592-5BC9-EC4C-A802-7F61101E5063}" destId="{8D49BEC3-CD9F-C649-B96F-945E66E00CA4}" srcOrd="0" destOrd="0" presId="urn:microsoft.com/office/officeart/2005/8/layout/hierarchy2"/>
    <dgm:cxn modelId="{DC08B753-438C-4671-866F-371C4B758B68}" type="presParOf" srcId="{8E5C136D-0556-2342-8F61-8B8A5B169593}" destId="{376AF0FD-B4E8-934C-8FE0-A2170656F0B1}" srcOrd="0" destOrd="0" presId="urn:microsoft.com/office/officeart/2005/8/layout/hierarchy2"/>
    <dgm:cxn modelId="{99C0C386-54D9-4ECD-9D23-638B3881E782}" type="presParOf" srcId="{376AF0FD-B4E8-934C-8FE0-A2170656F0B1}" destId="{95CD5C3F-242D-F444-A100-B039438BF2BE}" srcOrd="0" destOrd="0" presId="urn:microsoft.com/office/officeart/2005/8/layout/hierarchy2"/>
    <dgm:cxn modelId="{5472A93A-A805-4E58-B385-B71807D1E8A1}" type="presParOf" srcId="{376AF0FD-B4E8-934C-8FE0-A2170656F0B1}" destId="{76BFCE2B-2E31-E244-AB5F-0FDB8831076F}" srcOrd="1" destOrd="0" presId="urn:microsoft.com/office/officeart/2005/8/layout/hierarchy2"/>
    <dgm:cxn modelId="{D824242C-FA66-4D48-AA1B-86A463BE4263}" type="presParOf" srcId="{76BFCE2B-2E31-E244-AB5F-0FDB8831076F}" destId="{17716CD9-C6B7-974C-97BB-971804E90CAA}" srcOrd="0" destOrd="0" presId="urn:microsoft.com/office/officeart/2005/8/layout/hierarchy2"/>
    <dgm:cxn modelId="{5375862D-71D2-46E7-B866-97BAAEFA5B13}" type="presParOf" srcId="{17716CD9-C6B7-974C-97BB-971804E90CAA}" destId="{FA04B5A1-568B-EC48-A199-2029F3A7D981}" srcOrd="0" destOrd="0" presId="urn:microsoft.com/office/officeart/2005/8/layout/hierarchy2"/>
    <dgm:cxn modelId="{4F518ED3-FB57-4E77-96B4-530C0E9E9DC2}" type="presParOf" srcId="{76BFCE2B-2E31-E244-AB5F-0FDB8831076F}" destId="{16CCCB9B-EC69-0B40-A769-64F7897943F5}" srcOrd="1" destOrd="0" presId="urn:microsoft.com/office/officeart/2005/8/layout/hierarchy2"/>
    <dgm:cxn modelId="{2A129840-DD1D-444B-95D1-606E8D739857}" type="presParOf" srcId="{16CCCB9B-EC69-0B40-A769-64F7897943F5}" destId="{512240B1-9DA1-B74C-AF42-2DEB494B2E52}" srcOrd="0" destOrd="0" presId="urn:microsoft.com/office/officeart/2005/8/layout/hierarchy2"/>
    <dgm:cxn modelId="{D8643BAC-B2E9-4938-9FE6-2ABCE2A09452}" type="presParOf" srcId="{16CCCB9B-EC69-0B40-A769-64F7897943F5}" destId="{312FCCE1-A88C-E246-87C9-A145533D9B0D}" srcOrd="1" destOrd="0" presId="urn:microsoft.com/office/officeart/2005/8/layout/hierarchy2"/>
    <dgm:cxn modelId="{0745CCE8-EB51-44CA-9863-254CB6ABB6C4}" type="presParOf" srcId="{312FCCE1-A88C-E246-87C9-A145533D9B0D}" destId="{FFF0A371-9BF4-E842-939E-A332E0017441}" srcOrd="0" destOrd="0" presId="urn:microsoft.com/office/officeart/2005/8/layout/hierarchy2"/>
    <dgm:cxn modelId="{936361E0-C745-4AC9-BCB2-412E825A4C8C}" type="presParOf" srcId="{FFF0A371-9BF4-E842-939E-A332E0017441}" destId="{ABDADE14-8D60-FD41-8373-908098F45C30}" srcOrd="0" destOrd="0" presId="urn:microsoft.com/office/officeart/2005/8/layout/hierarchy2"/>
    <dgm:cxn modelId="{D394D851-E0E6-4170-AD38-16EBEA864597}" type="presParOf" srcId="{312FCCE1-A88C-E246-87C9-A145533D9B0D}" destId="{CE9C1312-92DB-ED4D-A659-6FFE980A0D86}" srcOrd="1" destOrd="0" presId="urn:microsoft.com/office/officeart/2005/8/layout/hierarchy2"/>
    <dgm:cxn modelId="{15CC7249-C9AF-4EB1-AAD5-ADCF0ADA30A9}" type="presParOf" srcId="{CE9C1312-92DB-ED4D-A659-6FFE980A0D86}" destId="{C3A8A0FA-37C1-984D-A183-5CD499C6D355}" srcOrd="0" destOrd="0" presId="urn:microsoft.com/office/officeart/2005/8/layout/hierarchy2"/>
    <dgm:cxn modelId="{18EB4D40-E676-4959-82FA-9F2B150775FA}" type="presParOf" srcId="{CE9C1312-92DB-ED4D-A659-6FFE980A0D86}" destId="{CDA87B3A-256D-324B-AAC2-742AE0B4C92C}" srcOrd="1" destOrd="0" presId="urn:microsoft.com/office/officeart/2005/8/layout/hierarchy2"/>
    <dgm:cxn modelId="{692325DE-4C32-4A24-9CD2-6E10D01015BA}" type="presParOf" srcId="{312FCCE1-A88C-E246-87C9-A145533D9B0D}" destId="{7CCDB458-E936-6B4A-A8C6-6273C0E37D6A}" srcOrd="2" destOrd="0" presId="urn:microsoft.com/office/officeart/2005/8/layout/hierarchy2"/>
    <dgm:cxn modelId="{8F52A85D-1D9C-4117-86FF-0BE253F63861}" type="presParOf" srcId="{7CCDB458-E936-6B4A-A8C6-6273C0E37D6A}" destId="{B0FD1087-7EDB-2F42-909C-152B4327360C}" srcOrd="0" destOrd="0" presId="urn:microsoft.com/office/officeart/2005/8/layout/hierarchy2"/>
    <dgm:cxn modelId="{D40A02BC-3CC7-415E-AE9C-6249BBDE9C07}" type="presParOf" srcId="{312FCCE1-A88C-E246-87C9-A145533D9B0D}" destId="{979C86C1-F894-E249-877A-794A3D801969}" srcOrd="3" destOrd="0" presId="urn:microsoft.com/office/officeart/2005/8/layout/hierarchy2"/>
    <dgm:cxn modelId="{545C288C-114A-4853-A038-D4218F72CF1E}" type="presParOf" srcId="{979C86C1-F894-E249-877A-794A3D801969}" destId="{5A4B65EE-C7FA-8246-AD76-843704CD6460}" srcOrd="0" destOrd="0" presId="urn:microsoft.com/office/officeart/2005/8/layout/hierarchy2"/>
    <dgm:cxn modelId="{5B004BD8-9DB3-40C2-871F-FA844C87752C}" type="presParOf" srcId="{979C86C1-F894-E249-877A-794A3D801969}" destId="{9C4BD25A-3382-ED47-B86B-1EED224ECE02}" srcOrd="1" destOrd="0" presId="urn:microsoft.com/office/officeart/2005/8/layout/hierarchy2"/>
    <dgm:cxn modelId="{587D5A3F-18AA-41D0-A6A0-47A7A6DE4570}" type="presParOf" srcId="{76BFCE2B-2E31-E244-AB5F-0FDB8831076F}" destId="{8D49BEC3-CD9F-C649-B96F-945E66E00CA4}" srcOrd="2" destOrd="0" presId="urn:microsoft.com/office/officeart/2005/8/layout/hierarchy2"/>
    <dgm:cxn modelId="{7CD13CB6-9E33-417B-8A25-11FB5E692492}" type="presParOf" srcId="{8D49BEC3-CD9F-C649-B96F-945E66E00CA4}" destId="{5BE7EC58-E5A8-AB4F-93E9-79522BAA8AE6}" srcOrd="0" destOrd="0" presId="urn:microsoft.com/office/officeart/2005/8/layout/hierarchy2"/>
    <dgm:cxn modelId="{523F73E9-D97F-4AFB-A1CC-C3321536E61E}" type="presParOf" srcId="{76BFCE2B-2E31-E244-AB5F-0FDB8831076F}" destId="{A29DE109-3C62-F94A-AEC8-24C8FF494011}" srcOrd="3" destOrd="0" presId="urn:microsoft.com/office/officeart/2005/8/layout/hierarchy2"/>
    <dgm:cxn modelId="{60794EE0-BBFE-41E3-8D41-E94A5A2405CE}" type="presParOf" srcId="{A29DE109-3C62-F94A-AEC8-24C8FF494011}" destId="{7B9BE8DA-2907-4A41-9986-4C61C1B57D21}" srcOrd="0" destOrd="0" presId="urn:microsoft.com/office/officeart/2005/8/layout/hierarchy2"/>
    <dgm:cxn modelId="{81B20024-11D5-4B35-A450-4F4293FC34ED}" type="presParOf" srcId="{A29DE109-3C62-F94A-AEC8-24C8FF494011}" destId="{504C702A-8DC2-6D42-AA2D-63A3B14C2809}" srcOrd="1" destOrd="0" presId="urn:microsoft.com/office/officeart/2005/8/layout/hierarchy2"/>
    <dgm:cxn modelId="{5E5BE0C9-BBBF-48D8-9B02-C252F79AFF1D}" type="presParOf" srcId="{504C702A-8DC2-6D42-AA2D-63A3B14C2809}" destId="{EAE8944D-93FA-EA45-A932-E7440802C198}" srcOrd="0" destOrd="0" presId="urn:microsoft.com/office/officeart/2005/8/layout/hierarchy2"/>
    <dgm:cxn modelId="{272E4F27-7E4D-4F9B-A8A1-6DB130EF22F0}" type="presParOf" srcId="{EAE8944D-93FA-EA45-A932-E7440802C198}" destId="{5B519E95-36C4-F74D-A553-9BD3AB63A8AF}" srcOrd="0" destOrd="0" presId="urn:microsoft.com/office/officeart/2005/8/layout/hierarchy2"/>
    <dgm:cxn modelId="{88B038B3-0443-4E96-8DDC-2273FE4CA227}" type="presParOf" srcId="{504C702A-8DC2-6D42-AA2D-63A3B14C2809}" destId="{AF4E9BC2-448E-2442-8652-03B6DF8DA0D5}" srcOrd="1" destOrd="0" presId="urn:microsoft.com/office/officeart/2005/8/layout/hierarchy2"/>
    <dgm:cxn modelId="{5F99AEFB-04E0-40BD-998B-FFED5BA3386F}" type="presParOf" srcId="{AF4E9BC2-448E-2442-8652-03B6DF8DA0D5}" destId="{99C7486E-295B-4F46-8019-79CF21DABF8A}" srcOrd="0" destOrd="0" presId="urn:microsoft.com/office/officeart/2005/8/layout/hierarchy2"/>
    <dgm:cxn modelId="{14C49BE2-BFA7-42A6-A52C-E322718370FD}" type="presParOf" srcId="{AF4E9BC2-448E-2442-8652-03B6DF8DA0D5}" destId="{1E86CFDB-84AD-7A44-B402-5DEA2C2E13D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D5C3F-242D-F444-A100-B039438BF2BE}">
      <dsp:nvSpPr>
        <dsp:cNvPr id="0" name=""/>
        <dsp:cNvSpPr/>
      </dsp:nvSpPr>
      <dsp:spPr>
        <a:xfrm>
          <a:off x="2403" y="1359778"/>
          <a:ext cx="1067494" cy="5337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>
              <a:latin typeface="Verdana"/>
              <a:cs typeface="Verdana"/>
            </a:rPr>
            <a:t>Nivel 1</a:t>
          </a:r>
        </a:p>
      </dsp:txBody>
      <dsp:txXfrm>
        <a:off x="18036" y="1375411"/>
        <a:ext cx="1036228" cy="502481"/>
      </dsp:txXfrm>
    </dsp:sp>
    <dsp:sp modelId="{17716CD9-C6B7-974C-97BB-971804E90CAA}">
      <dsp:nvSpPr>
        <dsp:cNvPr id="0" name=""/>
        <dsp:cNvSpPr/>
      </dsp:nvSpPr>
      <dsp:spPr>
        <a:xfrm rot="18770822">
          <a:off x="969447" y="1380170"/>
          <a:ext cx="627897" cy="32607"/>
        </a:xfrm>
        <a:custGeom>
          <a:avLst/>
          <a:gdLst/>
          <a:ahLst/>
          <a:cxnLst/>
          <a:rect l="0" t="0" r="0" b="0"/>
          <a:pathLst>
            <a:path>
              <a:moveTo>
                <a:pt x="0" y="16303"/>
              </a:moveTo>
              <a:lnTo>
                <a:pt x="627897" y="163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267699" y="1380776"/>
        <a:ext cx="31394" cy="31394"/>
      </dsp:txXfrm>
    </dsp:sp>
    <dsp:sp modelId="{512240B1-9DA1-B74C-AF42-2DEB494B2E52}">
      <dsp:nvSpPr>
        <dsp:cNvPr id="0" name=""/>
        <dsp:cNvSpPr/>
      </dsp:nvSpPr>
      <dsp:spPr>
        <a:xfrm>
          <a:off x="1496895" y="899421"/>
          <a:ext cx="1067494" cy="533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>
              <a:latin typeface="Verdana"/>
              <a:cs typeface="Verdana"/>
            </a:rPr>
            <a:t>Nivel 2</a:t>
          </a:r>
        </a:p>
      </dsp:txBody>
      <dsp:txXfrm>
        <a:off x="1512528" y="915054"/>
        <a:ext cx="1036228" cy="502481"/>
      </dsp:txXfrm>
    </dsp:sp>
    <dsp:sp modelId="{FFF0A371-9BF4-E842-939E-A332E0017441}">
      <dsp:nvSpPr>
        <dsp:cNvPr id="0" name=""/>
        <dsp:cNvSpPr/>
      </dsp:nvSpPr>
      <dsp:spPr>
        <a:xfrm rot="19457599">
          <a:off x="2514964" y="996539"/>
          <a:ext cx="525849" cy="32607"/>
        </a:xfrm>
        <a:custGeom>
          <a:avLst/>
          <a:gdLst/>
          <a:ahLst/>
          <a:cxnLst/>
          <a:rect l="0" t="0" r="0" b="0"/>
          <a:pathLst>
            <a:path>
              <a:moveTo>
                <a:pt x="0" y="16303"/>
              </a:moveTo>
              <a:lnTo>
                <a:pt x="525849" y="163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64742" y="999696"/>
        <a:ext cx="26292" cy="26292"/>
      </dsp:txXfrm>
    </dsp:sp>
    <dsp:sp modelId="{C3A8A0FA-37C1-984D-A183-5CD499C6D355}">
      <dsp:nvSpPr>
        <dsp:cNvPr id="0" name=""/>
        <dsp:cNvSpPr/>
      </dsp:nvSpPr>
      <dsp:spPr>
        <a:xfrm>
          <a:off x="2991388" y="592517"/>
          <a:ext cx="1067494" cy="533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 dirty="0" err="1">
              <a:latin typeface="Verdana"/>
              <a:cs typeface="Verdana"/>
            </a:rPr>
            <a:t>Nivel</a:t>
          </a:r>
          <a:r>
            <a:rPr lang="ca-ES" sz="2000" kern="1200" noProof="0" dirty="0">
              <a:latin typeface="Verdana"/>
              <a:cs typeface="Verdana"/>
            </a:rPr>
            <a:t> 3</a:t>
          </a:r>
        </a:p>
      </dsp:txBody>
      <dsp:txXfrm>
        <a:off x="3007021" y="608150"/>
        <a:ext cx="1036228" cy="502481"/>
      </dsp:txXfrm>
    </dsp:sp>
    <dsp:sp modelId="{7CCDB458-E936-6B4A-A8C6-6273C0E37D6A}">
      <dsp:nvSpPr>
        <dsp:cNvPr id="0" name=""/>
        <dsp:cNvSpPr/>
      </dsp:nvSpPr>
      <dsp:spPr>
        <a:xfrm rot="2142401">
          <a:off x="2514964" y="1303443"/>
          <a:ext cx="525849" cy="32607"/>
        </a:xfrm>
        <a:custGeom>
          <a:avLst/>
          <a:gdLst/>
          <a:ahLst/>
          <a:cxnLst/>
          <a:rect l="0" t="0" r="0" b="0"/>
          <a:pathLst>
            <a:path>
              <a:moveTo>
                <a:pt x="0" y="16303"/>
              </a:moveTo>
              <a:lnTo>
                <a:pt x="525849" y="163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64742" y="1306601"/>
        <a:ext cx="26292" cy="26292"/>
      </dsp:txXfrm>
    </dsp:sp>
    <dsp:sp modelId="{5A4B65EE-C7FA-8246-AD76-843704CD6460}">
      <dsp:nvSpPr>
        <dsp:cNvPr id="0" name=""/>
        <dsp:cNvSpPr/>
      </dsp:nvSpPr>
      <dsp:spPr>
        <a:xfrm>
          <a:off x="2991388" y="1206326"/>
          <a:ext cx="1067494" cy="533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>
              <a:latin typeface="Verdana"/>
              <a:cs typeface="Verdana"/>
            </a:rPr>
            <a:t>Nivel 3</a:t>
          </a:r>
        </a:p>
      </dsp:txBody>
      <dsp:txXfrm>
        <a:off x="3007021" y="1221959"/>
        <a:ext cx="1036228" cy="502481"/>
      </dsp:txXfrm>
    </dsp:sp>
    <dsp:sp modelId="{8D49BEC3-CD9F-C649-B96F-945E66E00CA4}">
      <dsp:nvSpPr>
        <dsp:cNvPr id="0" name=""/>
        <dsp:cNvSpPr/>
      </dsp:nvSpPr>
      <dsp:spPr>
        <a:xfrm rot="2829178">
          <a:off x="969447" y="1840527"/>
          <a:ext cx="627897" cy="32607"/>
        </a:xfrm>
        <a:custGeom>
          <a:avLst/>
          <a:gdLst/>
          <a:ahLst/>
          <a:cxnLst/>
          <a:rect l="0" t="0" r="0" b="0"/>
          <a:pathLst>
            <a:path>
              <a:moveTo>
                <a:pt x="0" y="16303"/>
              </a:moveTo>
              <a:lnTo>
                <a:pt x="627897" y="163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267699" y="1841133"/>
        <a:ext cx="31394" cy="31394"/>
      </dsp:txXfrm>
    </dsp:sp>
    <dsp:sp modelId="{7B9BE8DA-2907-4A41-9986-4C61C1B57D21}">
      <dsp:nvSpPr>
        <dsp:cNvPr id="0" name=""/>
        <dsp:cNvSpPr/>
      </dsp:nvSpPr>
      <dsp:spPr>
        <a:xfrm>
          <a:off x="1496895" y="1820135"/>
          <a:ext cx="1067494" cy="5337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>
              <a:latin typeface="Verdana"/>
              <a:cs typeface="Verdana"/>
            </a:rPr>
            <a:t>Nivel 2</a:t>
          </a:r>
        </a:p>
      </dsp:txBody>
      <dsp:txXfrm>
        <a:off x="1512528" y="1835768"/>
        <a:ext cx="1036228" cy="502481"/>
      </dsp:txXfrm>
    </dsp:sp>
    <dsp:sp modelId="{EAE8944D-93FA-EA45-A932-E7440802C198}">
      <dsp:nvSpPr>
        <dsp:cNvPr id="0" name=""/>
        <dsp:cNvSpPr/>
      </dsp:nvSpPr>
      <dsp:spPr>
        <a:xfrm>
          <a:off x="2564390" y="2070705"/>
          <a:ext cx="426997" cy="32607"/>
        </a:xfrm>
        <a:custGeom>
          <a:avLst/>
          <a:gdLst/>
          <a:ahLst/>
          <a:cxnLst/>
          <a:rect l="0" t="0" r="0" b="0"/>
          <a:pathLst>
            <a:path>
              <a:moveTo>
                <a:pt x="0" y="16303"/>
              </a:moveTo>
              <a:lnTo>
                <a:pt x="426997" y="163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67214" y="2076334"/>
        <a:ext cx="21349" cy="21349"/>
      </dsp:txXfrm>
    </dsp:sp>
    <dsp:sp modelId="{99C7486E-295B-4F46-8019-79CF21DABF8A}">
      <dsp:nvSpPr>
        <dsp:cNvPr id="0" name=""/>
        <dsp:cNvSpPr/>
      </dsp:nvSpPr>
      <dsp:spPr>
        <a:xfrm>
          <a:off x="2991388" y="1820135"/>
          <a:ext cx="1067494" cy="5337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kern="1200" noProof="0">
              <a:latin typeface="Verdana"/>
              <a:cs typeface="Verdana"/>
            </a:rPr>
            <a:t>Nivel 3</a:t>
          </a:r>
        </a:p>
      </dsp:txBody>
      <dsp:txXfrm>
        <a:off x="3007021" y="1835768"/>
        <a:ext cx="1036228" cy="502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21630-F892-4301-A81C-537EC34981D8}" type="datetimeFigureOut">
              <a:rPr lang="es-ES" smtClean="0"/>
              <a:pPr/>
              <a:t>19/05/2017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54AB5-012A-4BDB-B2C5-1C3DC47697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654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0B5E4-87C0-4A11-8361-5A870B21F97E}" type="datetimeFigureOut">
              <a:rPr lang="ca-ES" smtClean="0"/>
              <a:t>19/5/2017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19805-D82D-4D9B-B92B-D2DC7D98C42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4899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31" y="3304440"/>
            <a:ext cx="6209051" cy="1595900"/>
          </a:xfrm>
          <a:prstGeom prst="rect">
            <a:avLst/>
          </a:prstGeom>
        </p:spPr>
      </p:pic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078" y="1644832"/>
            <a:ext cx="1213323" cy="1213323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2111519" y="4102390"/>
            <a:ext cx="5050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>
                <a:solidFill>
                  <a:schemeClr val="tx1"/>
                </a:solidFill>
                <a:latin typeface="Verdana"/>
                <a:cs typeface="Verdana"/>
              </a:rPr>
              <a:t>Forces</a:t>
            </a:r>
            <a:r>
              <a:rPr lang="es-ES" sz="3200" dirty="0">
                <a:solidFill>
                  <a:schemeClr val="tx1"/>
                </a:solidFill>
                <a:latin typeface="Verdana"/>
                <a:cs typeface="Verdana"/>
              </a:rPr>
              <a:t> i </a:t>
            </a:r>
            <a:r>
              <a:rPr lang="es-ES" sz="3200" dirty="0" err="1">
                <a:solidFill>
                  <a:schemeClr val="tx1"/>
                </a:solidFill>
                <a:latin typeface="Verdana"/>
                <a:cs typeface="Verdana"/>
              </a:rPr>
              <a:t>lleis</a:t>
            </a:r>
            <a:r>
              <a:rPr lang="es-ES" sz="3200" dirty="0">
                <a:solidFill>
                  <a:schemeClr val="tx1"/>
                </a:solidFill>
                <a:latin typeface="Verdana"/>
                <a:cs typeface="Verdana"/>
              </a:rPr>
              <a:t> de Newton</a:t>
            </a:r>
          </a:p>
        </p:txBody>
      </p:sp>
    </p:spTree>
    <p:extLst>
      <p:ext uri="{BB962C8B-B14F-4D97-AF65-F5344CB8AC3E}">
        <p14:creationId xmlns:p14="http://schemas.microsoft.com/office/powerpoint/2010/main" val="151901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751235" cy="7512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</p:spTree>
    <p:extLst>
      <p:ext uri="{BB962C8B-B14F-4D97-AF65-F5344CB8AC3E}">
        <p14:creationId xmlns:p14="http://schemas.microsoft.com/office/powerpoint/2010/main" val="294582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ítulo 2"/>
          <p:cNvSpPr txBox="1">
            <a:spLocks/>
          </p:cNvSpPr>
          <p:nvPr userDrawn="1"/>
        </p:nvSpPr>
        <p:spPr>
          <a:xfrm>
            <a:off x="1106716" y="3986466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Titular 3</a:t>
            </a:r>
          </a:p>
        </p:txBody>
      </p:sp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751235" cy="7512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3" name="Agrupar 12"/>
          <p:cNvGrpSpPr/>
          <p:nvPr userDrawn="1"/>
        </p:nvGrpSpPr>
        <p:grpSpPr>
          <a:xfrm>
            <a:off x="757699" y="1733127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4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5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6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Agrupar 16"/>
          <p:cNvGrpSpPr/>
          <p:nvPr userDrawn="1"/>
        </p:nvGrpSpPr>
        <p:grpSpPr>
          <a:xfrm>
            <a:off x="795850" y="4032127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9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0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ángulo 21"/>
          <p:cNvSpPr/>
          <p:nvPr userDrawn="1"/>
        </p:nvSpPr>
        <p:spPr>
          <a:xfrm>
            <a:off x="757699" y="2370668"/>
            <a:ext cx="763276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Lorem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dolor sit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consectetur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adipiscing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elit.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nec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 dolor. Mauris a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tempor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nibh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vestibulum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lacus.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Aenean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sit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posuere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Maecenas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viverra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sagittis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elit ut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sodales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Morbi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sit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hendrerit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sem vel,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auctor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turpis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Suspendisse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ullamcorper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arcu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eu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diam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suscipit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in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elementum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quam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semper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Nunc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in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libero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egestas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lacinia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ante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et,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euismod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noProof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lectus</a:t>
            </a:r>
            <a:r>
              <a:rPr lang="ca-ES" sz="11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</a:p>
        </p:txBody>
      </p:sp>
      <p:sp>
        <p:nvSpPr>
          <p:cNvPr id="23" name="Rectángulo 22"/>
          <p:cNvSpPr/>
          <p:nvPr userDrawn="1"/>
        </p:nvSpPr>
        <p:spPr>
          <a:xfrm>
            <a:off x="757700" y="4428068"/>
            <a:ext cx="759920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Lorem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ipsum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dolor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consectetur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adipiscing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nec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dolor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Mauris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tempor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nibh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vestibulum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lacus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Aenean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ipsum,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posuere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justo.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Maecenas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viverra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sagittis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ut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sodales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Morbi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ipsum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scelerisque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hendrerit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sem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vel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auctor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turpis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Suspendisse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ullamcorper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arcu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eu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diam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suscipit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in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elementum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quam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semper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Nunc in libero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egestas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lacinia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ante et,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euismod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lectus</a:t>
            </a:r>
            <a:r>
              <a:rPr lang="pt-B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endParaRPr lang="es-ES" sz="11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5" name="Título 1"/>
          <p:cNvSpPr txBox="1">
            <a:spLocks/>
          </p:cNvSpPr>
          <p:nvPr userDrawn="1"/>
        </p:nvSpPr>
        <p:spPr>
          <a:xfrm>
            <a:off x="6156786" y="683186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noProof="0" dirty="0">
                <a:solidFill>
                  <a:schemeClr val="bg1"/>
                </a:solidFill>
                <a:latin typeface="Verdana"/>
                <a:cs typeface="Verdana"/>
              </a:rPr>
              <a:t>General</a:t>
            </a:r>
          </a:p>
        </p:txBody>
      </p:sp>
      <p:sp>
        <p:nvSpPr>
          <p:cNvPr id="26" name="Subtítulo 2"/>
          <p:cNvSpPr txBox="1">
            <a:spLocks/>
          </p:cNvSpPr>
          <p:nvPr userDrawn="1"/>
        </p:nvSpPr>
        <p:spPr>
          <a:xfrm>
            <a:off x="1290025" y="1815630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Titular 2</a:t>
            </a:r>
          </a:p>
        </p:txBody>
      </p:sp>
    </p:spTree>
    <p:extLst>
      <p:ext uri="{BB962C8B-B14F-4D97-AF65-F5344CB8AC3E}">
        <p14:creationId xmlns:p14="http://schemas.microsoft.com/office/powerpoint/2010/main" val="185210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ítulo 1"/>
          <p:cNvSpPr txBox="1">
            <a:spLocks/>
          </p:cNvSpPr>
          <p:nvPr userDrawn="1"/>
        </p:nvSpPr>
        <p:spPr>
          <a:xfrm>
            <a:off x="6156786" y="683186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noProof="0" dirty="0">
                <a:solidFill>
                  <a:schemeClr val="bg1"/>
                </a:solidFill>
                <a:latin typeface="Verdana"/>
                <a:cs typeface="Verdana"/>
              </a:rPr>
              <a:t>Conclusió</a:t>
            </a:r>
          </a:p>
        </p:txBody>
      </p:sp>
      <p:pic>
        <p:nvPicPr>
          <p:cNvPr id="11" name="Imagen 10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graphicFrame>
        <p:nvGraphicFramePr>
          <p:cNvPr id="12" name="Tabla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6614573"/>
              </p:ext>
            </p:extLst>
          </p:nvPr>
        </p:nvGraphicFramePr>
        <p:xfrm>
          <a:off x="566794" y="1849708"/>
          <a:ext cx="3401524" cy="43281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{5A111915-BE36-4E01-A7E5-04B1672EAD32}</a:tableStyleId>
              </a:tblPr>
              <a:tblGrid>
                <a:gridCol w="340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>
                          <a:latin typeface="Verdana"/>
                          <a:cs typeface="Verdana"/>
                        </a:rPr>
                        <a:t>Cinemàtic en una dimensió</a:t>
                      </a:r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Índex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a-ES" sz="1200" noProof="0" dirty="0">
                          <a:latin typeface="Verdana"/>
                          <a:cs typeface="Verdana"/>
                        </a:rPr>
                        <a:t>El moviment i els</a:t>
                      </a:r>
                      <a:r>
                        <a:rPr lang="ca-ES" sz="1200" baseline="0" noProof="0" dirty="0">
                          <a:latin typeface="Verdana"/>
                          <a:cs typeface="Verdana"/>
                        </a:rPr>
                        <a:t> sistemes de referència</a:t>
                      </a:r>
                      <a:endParaRPr lang="ca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Trajectòria i tipus de moviment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Les magnituds cinemàtiques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Temps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Posició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Desplaçament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Velocitat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	Acceleració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Moviments</a:t>
                      </a:r>
                      <a:r>
                        <a:rPr lang="ca-ES" sz="1200" baseline="0" noProof="0" dirty="0">
                          <a:latin typeface="Verdana"/>
                          <a:cs typeface="Verdana"/>
                        </a:rPr>
                        <a:t> rectilinis</a:t>
                      </a:r>
                      <a:endParaRPr lang="ca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 rectilini uniforme (MRU)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</a:t>
                      </a:r>
                      <a:r>
                        <a:rPr lang="ca-ES" sz="1200" baseline="0" noProof="0" dirty="0">
                          <a:latin typeface="Verdana"/>
                          <a:cs typeface="Verdana"/>
                        </a:rPr>
                        <a:t> rectilini uniformement accelerat (MRUA)</a:t>
                      </a:r>
                      <a:endParaRPr lang="ca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Moviment sota l’acció de la gravetat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noProof="0" dirty="0">
                          <a:latin typeface="Verdana"/>
                          <a:cs typeface="Verdana"/>
                        </a:rPr>
                        <a:t>terrestre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/>
              <p:cNvSpPr/>
              <p:nvPr userDrawn="1"/>
            </p:nvSpPr>
            <p:spPr>
              <a:xfrm>
                <a:off x="4465468" y="2605485"/>
                <a:ext cx="3910183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 moviment és el canvi de la posició d’un cos al llarg del temps.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Els moviments es classifiquen segons la trajectòria que descriuen els cossos en moviment.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Les magnituds</a:t>
                </a:r>
                <a:r>
                  <a:rPr lang="ca-ES" sz="1100" baseline="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 cinemàtiques permeten estudiar el moviment.</a:t>
                </a:r>
              </a:p>
              <a:p>
                <a:pPr algn="just"/>
                <a:r>
                  <a:rPr lang="ca-ES" sz="1100" baseline="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Els moviments rectilinis són aquells en què la seva trajectòria és una recta.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 moviment d’una partícula és rectilini uniforme quan la seva velocitat és constant.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Per tant la velocitat mitjana i la velocitat instantània coincideixen.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 moviment d’un cos és uniformement accelerat quan la seva acceleració és constant.</a:t>
                </a:r>
              </a:p>
              <a:p>
                <a:pPr algn="just"/>
                <a:r>
                  <a:rPr lang="ca-ES" sz="1100" noProof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/>
                    <a:cs typeface="Verdana"/>
                  </a:rPr>
                  <a:t>Els cossos situats a prop de la Terra són atrets per la força de la gravetat.En punts propers a la superfície terrestre l’acceleració de caiguda dels cossos és pràcticament constant i s’anomena acceleració de la gravetat i la designem amb el símbol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a-ES" sz="1100" i="1" noProof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accPr>
                      <m:e>
                        <m:r>
                          <a:rPr lang="es-ES" sz="1100" b="0" i="1" noProof="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Verdana"/>
                          </a:rPr>
                          <m:t>𝑔</m:t>
                        </m:r>
                      </m:e>
                    </m:acc>
                    <m:r>
                      <a:rPr lang="es-ES" sz="1100" b="0" i="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  <a:cs typeface="Verdana"/>
                      </a:rPr>
                      <m:t>.</m:t>
                    </m:r>
                  </m:oMath>
                </a14:m>
                <a:endParaRPr lang="ca-ES" sz="1100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/>
                  <a:cs typeface="Verdana"/>
                </a:endParaRPr>
              </a:p>
            </p:txBody>
          </p:sp>
        </mc:Choice>
        <mc:Fallback xmlns="">
          <p:sp>
            <p:nvSpPr>
              <p:cNvPr id="18" name="Rectángulo 17"/>
              <p:cNvSpPr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4465468" y="2605485"/>
                <a:ext cx="3910183" cy="3477875"/>
              </a:xfrm>
              <a:prstGeom prst="rect">
                <a:avLst/>
              </a:prstGeom>
              <a:blipFill rotWithShape="1">
                <a:blip r:embed="rId5"/>
                <a:stretch>
                  <a:fillRect b="-17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9" name="Agrupar 18"/>
          <p:cNvGrpSpPr/>
          <p:nvPr userDrawn="1"/>
        </p:nvGrpSpPr>
        <p:grpSpPr>
          <a:xfrm>
            <a:off x="4711283" y="1967944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1" name="Triángulo isósceles 20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3" name="Triángulo isósceles 22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4" name="Conector recto 23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ubtítulo 2"/>
          <p:cNvSpPr txBox="1">
            <a:spLocks/>
          </p:cNvSpPr>
          <p:nvPr userDrawn="1"/>
        </p:nvSpPr>
        <p:spPr>
          <a:xfrm>
            <a:off x="5243609" y="2050447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Resum</a:t>
            </a:r>
          </a:p>
        </p:txBody>
      </p:sp>
    </p:spTree>
    <p:extLst>
      <p:ext uri="{BB962C8B-B14F-4D97-AF65-F5344CB8AC3E}">
        <p14:creationId xmlns:p14="http://schemas.microsoft.com/office/powerpoint/2010/main" val="419136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ondo_ficha_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800" y="407034"/>
            <a:ext cx="3399650" cy="873805"/>
          </a:xfrm>
          <a:prstGeom prst="rect">
            <a:avLst/>
          </a:prstGeom>
        </p:spPr>
      </p:pic>
      <p:pic>
        <p:nvPicPr>
          <p:cNvPr id="11" name="Imagen 10" descr="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10" y="519186"/>
            <a:ext cx="804649" cy="804649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aphicFrame>
        <p:nvGraphicFramePr>
          <p:cNvPr id="14" name="Tabla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015662"/>
              </p:ext>
            </p:extLst>
          </p:nvPr>
        </p:nvGraphicFramePr>
        <p:xfrm>
          <a:off x="1154084" y="1919558"/>
          <a:ext cx="3358650" cy="33375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{5A111915-BE36-4E01-A7E5-04B1672EAD32}</a:tableStyleId>
              </a:tblPr>
              <a:tblGrid>
                <a:gridCol w="167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 err="1">
                          <a:latin typeface="Verdana"/>
                          <a:cs typeface="Verdana"/>
                        </a:rPr>
                        <a:t>Índice</a:t>
                      </a:r>
                      <a:r>
                        <a:rPr lang="ca-ES" sz="1400" noProof="0" dirty="0">
                          <a:latin typeface="Verdana"/>
                          <a:cs typeface="Verdana"/>
                        </a:rPr>
                        <a:t> 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 err="1">
                          <a:latin typeface="Verdana"/>
                          <a:cs typeface="Verdana"/>
                        </a:rPr>
                        <a:t>Índice</a:t>
                      </a:r>
                      <a:r>
                        <a:rPr lang="ca-ES" sz="1400" noProof="0" dirty="0">
                          <a:latin typeface="Verdana"/>
                          <a:cs typeface="Verdana"/>
                        </a:rPr>
                        <a:t>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Verdana"/>
                          <a:cs typeface="Verdana"/>
                        </a:rPr>
                        <a:t>Loren </a:t>
                      </a:r>
                      <a:r>
                        <a:rPr lang="es-ES" sz="1200" noProof="0" dirty="0" err="1">
                          <a:latin typeface="Verdana"/>
                          <a:cs typeface="Verdana"/>
                        </a:rPr>
                        <a:t>Ipsun</a:t>
                      </a:r>
                      <a:endParaRPr lang="es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>
                          <a:latin typeface="Verdana"/>
                          <a:cs typeface="Verdana"/>
                        </a:rPr>
                        <a:t>Loren Ipsun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>
                          <a:latin typeface="Verdana"/>
                          <a:cs typeface="Verdana"/>
                        </a:rPr>
                        <a:t>Loren </a:t>
                      </a:r>
                      <a:r>
                        <a:rPr lang="es-ES" sz="1200" noProof="0" dirty="0" err="1">
                          <a:latin typeface="Verdana"/>
                          <a:cs typeface="Verdana"/>
                        </a:rPr>
                        <a:t>Ipsun</a:t>
                      </a:r>
                      <a:endParaRPr lang="es-ES" sz="1200" noProof="0" dirty="0">
                        <a:latin typeface="Verdana"/>
                        <a:cs typeface="Verdana"/>
                      </a:endParaRP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 userDrawn="1"/>
        </p:nvSpPr>
        <p:spPr>
          <a:xfrm>
            <a:off x="4811034" y="2413000"/>
            <a:ext cx="38186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elit. Ut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 varius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rhoncus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condimentum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ultrices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vitae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malesuada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vitae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tellus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convallis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porta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eu,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malesuada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nunc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suscipit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massa, 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porta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vitae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mi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tincidunt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odio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velit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massa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rhoncus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finibus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congue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Fusce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eleifend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massa et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tellus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auctor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cursus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/>
            <a:endParaRPr lang="ca-ES" sz="11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Mauris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tortor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lacinia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Quisque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efficitur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ultricies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Proin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posuere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lacus sit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porta.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congue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ultrices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 hac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habitasse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platea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dictumst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sit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elit. Donec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mauris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venenatis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iaculis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suscipit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convallis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lobortis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enim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ante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ca-ES" sz="1100" noProof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a-ES" sz="1100" noProof="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commodo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ca-ES" sz="11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ca-ES" sz="11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a-ES" sz="1100" noProof="0" dirty="0"/>
          </a:p>
          <a:p>
            <a:endParaRPr lang="ca-ES" sz="1100" noProof="0" dirty="0"/>
          </a:p>
        </p:txBody>
      </p:sp>
      <p:grpSp>
        <p:nvGrpSpPr>
          <p:cNvPr id="16" name="Agrupar 15"/>
          <p:cNvGrpSpPr/>
          <p:nvPr userDrawn="1"/>
        </p:nvGrpSpPr>
        <p:grpSpPr>
          <a:xfrm>
            <a:off x="4894234" y="1926643"/>
            <a:ext cx="1262552" cy="281725"/>
            <a:chOff x="716373" y="2162909"/>
            <a:chExt cx="2942067" cy="656491"/>
          </a:xfrm>
        </p:grpSpPr>
        <p:sp>
          <p:nvSpPr>
            <p:cNvPr id="17" name="Triángulo isósceles 16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8" name="Triángulo isósceles 17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9" name="Conector recto 18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Subtítulo 2"/>
          <p:cNvSpPr txBox="1">
            <a:spLocks/>
          </p:cNvSpPr>
          <p:nvPr userDrawn="1"/>
        </p:nvSpPr>
        <p:spPr>
          <a:xfrm>
            <a:off x="5205100" y="1880982"/>
            <a:ext cx="211071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Titular 3</a:t>
            </a:r>
          </a:p>
        </p:txBody>
      </p:sp>
      <p:sp>
        <p:nvSpPr>
          <p:cNvPr id="22" name="Título 1"/>
          <p:cNvSpPr txBox="1">
            <a:spLocks/>
          </p:cNvSpPr>
          <p:nvPr userDrawn="1"/>
        </p:nvSpPr>
        <p:spPr>
          <a:xfrm>
            <a:off x="6080317" y="812915"/>
            <a:ext cx="2428682" cy="510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000" noProof="0" dirty="0" err="1">
                <a:solidFill>
                  <a:schemeClr val="bg1"/>
                </a:solidFill>
                <a:latin typeface="Verdana"/>
                <a:cs typeface="Verdana"/>
              </a:rPr>
              <a:t>Ficha</a:t>
            </a:r>
            <a:endParaRPr lang="ca-ES" sz="2000" noProof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2652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9" name="Diagrama 8"/>
          <p:cNvGraphicFramePr/>
          <p:nvPr userDrawn="1">
            <p:extLst>
              <p:ext uri="{D42A27DB-BD31-4B8C-83A1-F6EECF244321}">
                <p14:modId xmlns:p14="http://schemas.microsoft.com/office/powerpoint/2010/main" val="2493272701"/>
              </p:ext>
            </p:extLst>
          </p:nvPr>
        </p:nvGraphicFramePr>
        <p:xfrm>
          <a:off x="2501900" y="1924050"/>
          <a:ext cx="4061286" cy="294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ítulo 1"/>
          <p:cNvSpPr txBox="1">
            <a:spLocks/>
          </p:cNvSpPr>
          <p:nvPr userDrawn="1"/>
        </p:nvSpPr>
        <p:spPr>
          <a:xfrm>
            <a:off x="6156786" y="683186"/>
            <a:ext cx="29279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400" dirty="0">
                <a:solidFill>
                  <a:schemeClr val="bg1"/>
                </a:solidFill>
                <a:latin typeface="Verdana"/>
                <a:cs typeface="Verdana"/>
              </a:rPr>
              <a:t>Esquema</a:t>
            </a:r>
          </a:p>
        </p:txBody>
      </p:sp>
      <p:pic>
        <p:nvPicPr>
          <p:cNvPr id="11" name="Imagen 10" descr="logo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</p:spTree>
    <p:extLst>
      <p:ext uri="{BB962C8B-B14F-4D97-AF65-F5344CB8AC3E}">
        <p14:creationId xmlns:p14="http://schemas.microsoft.com/office/powerpoint/2010/main" val="324293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98" y="245648"/>
            <a:ext cx="3978132" cy="1022491"/>
          </a:xfrm>
          <a:prstGeom prst="rect">
            <a:avLst/>
          </a:prstGeom>
        </p:spPr>
      </p:pic>
      <p:pic>
        <p:nvPicPr>
          <p:cNvPr id="9" name="Imagen 8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751235" cy="75123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ubtítulo 2"/>
          <p:cNvSpPr txBox="1">
            <a:spLocks/>
          </p:cNvSpPr>
          <p:nvPr userDrawn="1"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0" hasCustomPrompt="1"/>
          </p:nvPr>
        </p:nvSpPr>
        <p:spPr>
          <a:xfrm>
            <a:off x="6324599" y="664338"/>
            <a:ext cx="2748381" cy="5239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914400" indent="0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ca-ES" noProof="0" dirty="0" err="1"/>
              <a:t>título</a:t>
            </a:r>
            <a:endParaRPr lang="ca-ES" noProof="0" dirty="0"/>
          </a:p>
        </p:txBody>
      </p:sp>
      <p:sp>
        <p:nvSpPr>
          <p:cNvPr id="4" name="3 Marcador de SmartArt"/>
          <p:cNvSpPr>
            <a:spLocks noGrp="1"/>
          </p:cNvSpPr>
          <p:nvPr>
            <p:ph type="dgm" sz="quarter" idx="11"/>
          </p:nvPr>
        </p:nvSpPr>
        <p:spPr>
          <a:xfrm>
            <a:off x="2397125" y="2513013"/>
            <a:ext cx="4260850" cy="2982912"/>
          </a:xfrm>
          <a:prstGeom prst="rect">
            <a:avLst/>
          </a:prstGeom>
        </p:spPr>
        <p:txBody>
          <a:bodyPr/>
          <a:lstStyle/>
          <a:p>
            <a:endParaRPr lang="ca-ES" noProof="0" dirty="0"/>
          </a:p>
        </p:txBody>
      </p:sp>
    </p:spTree>
    <p:extLst>
      <p:ext uri="{BB962C8B-B14F-4D97-AF65-F5344CB8AC3E}">
        <p14:creationId xmlns:p14="http://schemas.microsoft.com/office/powerpoint/2010/main" val="143446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9D119-49F0-4F56-BFFF-7105A77B4A7A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68920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41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4" r:id="rId3"/>
    <p:sldLayoutId id="2147483649" r:id="rId4"/>
    <p:sldLayoutId id="2147483653" r:id="rId5"/>
    <p:sldLayoutId id="2147483658" r:id="rId6"/>
    <p:sldLayoutId id="2147483657" r:id="rId7"/>
    <p:sldLayoutId id="214748366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3305175"/>
            <a:ext cx="6208712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8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562" y="1463675"/>
            <a:ext cx="12128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9"/>
          <p:cNvSpPr/>
          <p:nvPr/>
        </p:nvSpPr>
        <p:spPr>
          <a:xfrm>
            <a:off x="0" y="6527800"/>
            <a:ext cx="918845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ca-ES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uadroTexto 11"/>
          <p:cNvSpPr txBox="1">
            <a:spLocks noChangeArrowheads="1"/>
          </p:cNvSpPr>
          <p:nvPr/>
        </p:nvSpPr>
        <p:spPr bwMode="auto">
          <a:xfrm>
            <a:off x="3552921" y="3957425"/>
            <a:ext cx="2996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Myriad Pro Light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ca-ES" altLang="ca-E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Corrent continu</a:t>
            </a:r>
          </a:p>
        </p:txBody>
      </p:sp>
      <p:sp>
        <p:nvSpPr>
          <p:cNvPr id="12" name="Subtítulo 2"/>
          <p:cNvSpPr txBox="1">
            <a:spLocks/>
          </p:cNvSpPr>
          <p:nvPr/>
        </p:nvSpPr>
        <p:spPr bwMode="auto">
          <a:xfrm>
            <a:off x="2949575" y="6564313"/>
            <a:ext cx="33750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defTabSz="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defTabSz="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ca-ES" altLang="ca-E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</a:t>
            </a:r>
            <a:r>
              <a:rPr lang="ca-ES" altLang="ca-ES" sz="1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McGraw-Hill</a:t>
            </a:r>
            <a:endParaRPr lang="ca-ES" altLang="ca-ES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8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67224" y="129946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299549" y="1381968"/>
            <a:ext cx="5226192" cy="3604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Aparells de mesura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7" name="Agrupar 16"/>
          <p:cNvGrpSpPr/>
          <p:nvPr/>
        </p:nvGrpSpPr>
        <p:grpSpPr>
          <a:xfrm>
            <a:off x="898893" y="2054576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1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2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ubtítulo 2"/>
          <p:cNvSpPr txBox="1">
            <a:spLocks/>
          </p:cNvSpPr>
          <p:nvPr/>
        </p:nvSpPr>
        <p:spPr>
          <a:xfrm>
            <a:off x="1180075" y="1994649"/>
            <a:ext cx="1686660" cy="339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Amperímetre</a:t>
            </a:r>
          </a:p>
        </p:txBody>
      </p:sp>
      <p:sp>
        <p:nvSpPr>
          <p:cNvPr id="24" name="Rectángulo 30"/>
          <p:cNvSpPr/>
          <p:nvPr/>
        </p:nvSpPr>
        <p:spPr>
          <a:xfrm>
            <a:off x="1112457" y="2479534"/>
            <a:ext cx="31071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L’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amperímetre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mesura la intensitat de corrent i es connecta en sèrie.</a:t>
            </a:r>
          </a:p>
        </p:txBody>
      </p:sp>
      <p:grpSp>
        <p:nvGrpSpPr>
          <p:cNvPr id="26" name="Agrupar 16"/>
          <p:cNvGrpSpPr/>
          <p:nvPr/>
        </p:nvGrpSpPr>
        <p:grpSpPr>
          <a:xfrm>
            <a:off x="937044" y="3312149"/>
            <a:ext cx="1262552" cy="281725"/>
            <a:chOff x="716373" y="2162909"/>
            <a:chExt cx="2942067" cy="656491"/>
          </a:xfrm>
        </p:grpSpPr>
        <p:sp>
          <p:nvSpPr>
            <p:cNvPr id="27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8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9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ubtítulo 2"/>
          <p:cNvSpPr txBox="1">
            <a:spLocks/>
          </p:cNvSpPr>
          <p:nvPr/>
        </p:nvSpPr>
        <p:spPr>
          <a:xfrm>
            <a:off x="1218226" y="3282197"/>
            <a:ext cx="1643256" cy="35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Voltímetre</a:t>
            </a:r>
          </a:p>
        </p:txBody>
      </p:sp>
      <p:sp>
        <p:nvSpPr>
          <p:cNvPr id="34" name="Rectángulo 30"/>
          <p:cNvSpPr/>
          <p:nvPr/>
        </p:nvSpPr>
        <p:spPr>
          <a:xfrm>
            <a:off x="1112457" y="3721994"/>
            <a:ext cx="309759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El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voltímetre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mesura la diferència de potencial entre dos punts i es connecta en paral·lel.</a:t>
            </a:r>
          </a:p>
        </p:txBody>
      </p:sp>
      <p:grpSp>
        <p:nvGrpSpPr>
          <p:cNvPr id="33" name="Agrupar 16"/>
          <p:cNvGrpSpPr/>
          <p:nvPr/>
        </p:nvGrpSpPr>
        <p:grpSpPr>
          <a:xfrm>
            <a:off x="937044" y="5151874"/>
            <a:ext cx="1262552" cy="281725"/>
            <a:chOff x="716373" y="2162909"/>
            <a:chExt cx="2942067" cy="656491"/>
          </a:xfrm>
        </p:grpSpPr>
        <p:sp>
          <p:nvSpPr>
            <p:cNvPr id="35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37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38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Subtítulo 2"/>
          <p:cNvSpPr txBox="1">
            <a:spLocks/>
          </p:cNvSpPr>
          <p:nvPr/>
        </p:nvSpPr>
        <p:spPr>
          <a:xfrm>
            <a:off x="1218226" y="5116145"/>
            <a:ext cx="1643256" cy="3174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Òhmetre</a:t>
            </a:r>
            <a:endParaRPr lang="ca-ES" sz="16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40" name="Rectángulo 30"/>
          <p:cNvSpPr/>
          <p:nvPr/>
        </p:nvSpPr>
        <p:spPr>
          <a:xfrm>
            <a:off x="1163869" y="5467385"/>
            <a:ext cx="30557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L’</a:t>
            </a:r>
            <a:r>
              <a:rPr lang="ca-ES" sz="11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òhmetre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mesura la resistència elèctrica d’un circuit de corrent i es connecta en paral·lel i amb el circuit sense alimentar.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18" y="2113252"/>
            <a:ext cx="3571258" cy="101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330" y="3198246"/>
            <a:ext cx="3042409" cy="195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351" y="5176072"/>
            <a:ext cx="3209925" cy="129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4" grpId="0"/>
      <p:bldP spid="31" grpId="0"/>
      <p:bldP spid="34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37121" y="1345996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269446" y="1428499"/>
            <a:ext cx="5226192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Receptors elèctrics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7" name="Agrupar 16"/>
          <p:cNvGrpSpPr/>
          <p:nvPr/>
        </p:nvGrpSpPr>
        <p:grpSpPr>
          <a:xfrm>
            <a:off x="878315" y="2005857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1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2" name="Conector recto 19"/>
            <p:cNvCxnSpPr/>
            <p:nvPr/>
          </p:nvCxnSpPr>
          <p:spPr>
            <a:xfrm>
              <a:off x="1412059" y="2770229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ubtítulo 2"/>
          <p:cNvSpPr txBox="1">
            <a:spLocks/>
          </p:cNvSpPr>
          <p:nvPr/>
        </p:nvSpPr>
        <p:spPr>
          <a:xfrm>
            <a:off x="1159497" y="1945930"/>
            <a:ext cx="6227141" cy="341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Motors, cel·les electrolítiques i força contraelectromotriu</a:t>
            </a:r>
          </a:p>
        </p:txBody>
      </p:sp>
      <p:sp>
        <p:nvSpPr>
          <p:cNvPr id="24" name="Rectángulo 30"/>
          <p:cNvSpPr/>
          <p:nvPr/>
        </p:nvSpPr>
        <p:spPr>
          <a:xfrm>
            <a:off x="1091878" y="2518441"/>
            <a:ext cx="70234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Els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motors elèctrics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són aparells que transformen energia elèctrica en mecànica. Les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cel·les electrolítiques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 la transformen en energia química.</a:t>
            </a:r>
          </a:p>
        </p:txBody>
      </p:sp>
      <p:sp>
        <p:nvSpPr>
          <p:cNvPr id="34" name="Rectángulo 30"/>
          <p:cNvSpPr/>
          <p:nvPr/>
        </p:nvSpPr>
        <p:spPr>
          <a:xfrm>
            <a:off x="1159497" y="3195187"/>
            <a:ext cx="400637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La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força contraelectromotriu </a:t>
            </a:r>
            <a:r>
              <a:rPr lang="el-G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ε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’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(</a:t>
            </a:r>
            <a:r>
              <a:rPr lang="ca-E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fcem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) d’un receptor es pot definir com l’energia gastada per unitat de càrrega. Es mesura en volts.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5707856" y="3143249"/>
                <a:ext cx="1026628" cy="652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a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a-ES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p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Δ</m:t>
                          </m:r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856" y="3143249"/>
                <a:ext cx="1026628" cy="652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32 CuadroTexto"/>
              <p:cNvSpPr txBox="1"/>
              <p:nvPr/>
            </p:nvSpPr>
            <p:spPr>
              <a:xfrm>
                <a:off x="1151180" y="4067762"/>
                <a:ext cx="1622431" cy="6383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b="0" i="1" smtClean="0">
                          <a:latin typeface="Cambria Math"/>
                        </a:rPr>
                        <m:t>𝐼</m:t>
                      </m:r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ca-E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ca-ES" i="1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num>
                        <m:den>
                          <m:r>
                            <a:rPr lang="ca-E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a-ES" b="0" i="1" smtClean="0">
                              <a:latin typeface="Cambria Math"/>
                            </a:rPr>
                            <m:t>+</m:t>
                          </m:r>
                          <m:r>
                            <a:rPr lang="ca-E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ca-ES" b="0" i="1" smtClean="0">
                              <a:latin typeface="Cambria Math"/>
                            </a:rPr>
                            <m:t>+</m:t>
                          </m:r>
                          <m:r>
                            <a:rPr lang="ca-E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ca-ES" b="0" i="1" smtClean="0">
                              <a:latin typeface="Cambria Math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33" name="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180" y="4067762"/>
                <a:ext cx="1622431" cy="6383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34 CuadroTexto"/>
              <p:cNvSpPr txBox="1"/>
              <p:nvPr/>
            </p:nvSpPr>
            <p:spPr>
              <a:xfrm>
                <a:off x="2846157" y="4252846"/>
                <a:ext cx="2585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a-ES" b="0" i="1" smtClean="0">
                              <a:latin typeface="Cambria Math"/>
                            </a:rPr>
                            <m:t>𝑏𝑜𝑟𝑛𝑠</m:t>
                          </m:r>
                        </m:sub>
                      </m:sSub>
                      <m:sSub>
                        <m:sSubPr>
                          <m:ctrlPr>
                            <a:rPr lang="ca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b="0" i="1" smtClean="0">
                              <a:latin typeface="Cambria Math"/>
                            </a:rPr>
                            <m:t>=</m:t>
                          </m:r>
                          <m:r>
                            <a:rPr lang="ca-E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a-ES" b="0" i="1" smtClean="0">
                              <a:latin typeface="Cambria Math"/>
                            </a:rPr>
                            <m:t>𝐶𝐴</m:t>
                          </m:r>
                        </m:sub>
                      </m:sSub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a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a-ES" i="1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p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ca-ES" b="0" i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ca-ES" b="0" i="0" smtClean="0">
                          <a:latin typeface="Cambria Math"/>
                          <a:ea typeface="Cambria Math"/>
                        </a:rPr>
                        <m:t>r</m:t>
                      </m:r>
                      <m:r>
                        <a:rPr lang="ca-ES" b="0" i="0" smtClean="0">
                          <a:latin typeface="Cambria Math"/>
                          <a:ea typeface="Cambria Math"/>
                        </a:rPr>
                        <m:t>′·</m:t>
                      </m:r>
                      <m:r>
                        <m:rPr>
                          <m:sty m:val="p"/>
                        </m:rPr>
                        <a:rPr lang="ca-ES" b="0" i="0" smtClean="0">
                          <a:latin typeface="Cambria Math"/>
                          <a:ea typeface="Cambria Math"/>
                        </a:rPr>
                        <m:t>I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35" name="3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157" y="4252846"/>
                <a:ext cx="258583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ángulo 30"/>
          <p:cNvSpPr/>
          <p:nvPr/>
        </p:nvSpPr>
        <p:spPr>
          <a:xfrm>
            <a:off x="1269445" y="4908523"/>
            <a:ext cx="32552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I el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rendiment, </a:t>
            </a:r>
            <a:r>
              <a:rPr lang="el-G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η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, d’un receptor és: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37 CuadroTexto"/>
              <p:cNvSpPr txBox="1"/>
              <p:nvPr/>
            </p:nvSpPr>
            <p:spPr>
              <a:xfrm>
                <a:off x="1723358" y="5216109"/>
                <a:ext cx="1007135" cy="6808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i="1">
                              <a:latin typeface="Cambria Math"/>
                              <a:ea typeface="Cambria Math"/>
                            </a:rPr>
                            <m:t>𝜀</m:t>
                          </m:r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num>
                        <m:den>
                          <m:sSub>
                            <m:sSubPr>
                              <m:ctrlPr>
                                <a:rPr lang="ca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a-ES" i="1">
                                  <a:latin typeface="Cambria Math"/>
                                </a:rPr>
                                <m:t>𝐶𝐴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38" name="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358" y="5216109"/>
                <a:ext cx="1007135" cy="6808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057" y="3895326"/>
            <a:ext cx="2640854" cy="226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67224" y="122567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299549" y="1308178"/>
            <a:ext cx="5226192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Llei d’Ohm generalitzada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226" y="2088342"/>
            <a:ext cx="5555188" cy="37299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3" name="32 CuadroTexto"/>
              <p:cNvSpPr txBox="1"/>
              <p:nvPr/>
            </p:nvSpPr>
            <p:spPr>
              <a:xfrm>
                <a:off x="3522713" y="5478674"/>
                <a:ext cx="2228559" cy="6791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b="0" i="1" smtClean="0">
                          <a:latin typeface="Cambria Math"/>
                        </a:rPr>
                        <m:t>𝐼</m:t>
                      </m:r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a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ca-E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</m:nary>
                          <m:r>
                            <a:rPr lang="ca-ES" i="1">
                              <a:latin typeface="Cambria Math"/>
                              <a:ea typeface="Cambria Math"/>
                            </a:rPr>
                            <m:t>−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a-E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ca-ES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</m:nary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a-E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ca-E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</m:nary>
                          <m:r>
                            <a:rPr lang="ca-E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a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ca-E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nary>
                          <m:r>
                            <a:rPr lang="ca-E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a-E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ca-ES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ca-ES" b="0" i="1" smtClean="0">
                                  <a:latin typeface="Cambria Math"/>
                                </a:rPr>
                                <m:t>′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>
          <p:sp>
            <p:nvSpPr>
              <p:cNvPr id="33" name="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713" y="5478674"/>
                <a:ext cx="2228559" cy="6791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95799" y="127330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787470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328125" y="1417564"/>
            <a:ext cx="5226192" cy="33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Sensors electrònics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aphicFrame>
        <p:nvGraphicFramePr>
          <p:cNvPr id="33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97962"/>
              </p:ext>
            </p:extLst>
          </p:nvPr>
        </p:nvGraphicFramePr>
        <p:xfrm>
          <a:off x="1093760" y="1952704"/>
          <a:ext cx="7157545" cy="4017193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{5A111915-BE36-4E01-A7E5-04B1672EAD32}</a:tableStyleId>
              </a:tblPr>
              <a:tblGrid>
                <a:gridCol w="197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6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235">
                <a:tc gridSpan="2">
                  <a:txBody>
                    <a:bodyPr/>
                    <a:lstStyle/>
                    <a:p>
                      <a:pPr algn="ctr"/>
                      <a:r>
                        <a:rPr lang="ca-ES" sz="1400" noProof="0" dirty="0">
                          <a:latin typeface="Verdana"/>
                          <a:cs typeface="Verdana"/>
                        </a:rPr>
                        <a:t>Sensors</a:t>
                      </a:r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dirty="0">
                        <a:latin typeface="Verdana"/>
                        <a:cs typeface="Verdan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noFill/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Tipus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Aplicacions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rgbClr val="93C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ctr"/>
                      <a:r>
                        <a:rPr lang="ca-ES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Piezoelèctric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Agulles per al tocadiscs, micròfons, rellotges,</a:t>
                      </a:r>
                      <a:r>
                        <a:rPr lang="ca-ES" sz="1200" kern="1200" baseline="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encenedors,.</a:t>
                      </a: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..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b="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Termoparell</a:t>
                      </a:r>
                      <a:endParaRPr lang="ca-ES" sz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Termòmetre de laboratori,...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algn="ctr"/>
                      <a:r>
                        <a:rPr lang="ca-ES" sz="1200" b="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Termistor</a:t>
                      </a:r>
                      <a:endParaRPr lang="ca-ES" sz="14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Sensor de temperatura per activar o desactivar motors,...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766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ca-ES" sz="1200" b="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Cèl·lula fotovoltaica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Generació d’energia elèctrica, automatisme</a:t>
                      </a:r>
                      <a:r>
                        <a:rPr lang="ca-ES" sz="1200" kern="1200" baseline="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 controlar un circuit hidràulic,...</a:t>
                      </a:r>
                      <a:endParaRPr lang="ca-ES" sz="1200" kern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ca-ES" sz="1200" b="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Fotodíode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LED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ca-ES" sz="1200" b="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Fotoresistència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Sensor de llum 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ca-ES" sz="1200" b="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Fototransistor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Llapis òptic, comunicació per fibra òptica,...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89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ca-ES" sz="1200" b="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 i DVD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kern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Emmagatzematge d’informació</a:t>
                      </a:r>
                    </a:p>
                  </a:txBody>
                  <a:tcPr>
                    <a:lnL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709674" y="2998368"/>
            <a:ext cx="763276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20000"/>
              </a:lnSpc>
              <a:spcBef>
                <a:spcPct val="0"/>
              </a:spcBef>
            </a:pP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 On I és la </a:t>
            </a:r>
            <a:r>
              <a:rPr lang="ca-ES" altLang="ca-E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intensitat elèctrica 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mesurada en ampers, A, Q és la quantitat de càrrega elèctrica mesurada en coulombs, C, i </a:t>
            </a:r>
            <a:r>
              <a:rPr lang="el-GR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Δ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 és el temps transcorregut en segons, s. </a:t>
            </a:r>
          </a:p>
          <a:p>
            <a:pPr marL="0" lvl="1" algn="just">
              <a:lnSpc>
                <a:spcPct val="120000"/>
              </a:lnSpc>
              <a:spcBef>
                <a:spcPct val="0"/>
              </a:spcBef>
            </a:pP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  Hi ha altres unitats de mesura de càrrega elèctrica. Una d’elles pot estar donat en múltiples de la càrrega de l’electró, on: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733838" y="4424173"/>
            <a:ext cx="7418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Una altra unitat molt emprada en bateries i piles és l’amper-hora, </a:t>
            </a:r>
            <a:r>
              <a:rPr lang="ca-ES" altLang="ca-ES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A·h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i el </a:t>
            </a:r>
            <a:r>
              <a:rPr lang="ca-ES" altLang="ca-ES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mil·liamper-hora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ca-ES" altLang="ca-ES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mA·h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</a:t>
            </a: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821297" y="1907493"/>
            <a:ext cx="7420660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20000"/>
              </a:lnSpc>
              <a:spcBef>
                <a:spcPct val="0"/>
              </a:spcBef>
            </a:pP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 </a:t>
            </a:r>
            <a:r>
              <a:rPr lang="ca-ES" altLang="ca-E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corrent elèctric 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és un flux ordenat de càrregues elèctriques. Es calcula així: </a:t>
            </a:r>
          </a:p>
        </p:txBody>
      </p:sp>
      <p:grpSp>
        <p:nvGrpSpPr>
          <p:cNvPr id="21" name="Agrupar 12"/>
          <p:cNvGrpSpPr/>
          <p:nvPr/>
        </p:nvGrpSpPr>
        <p:grpSpPr>
          <a:xfrm>
            <a:off x="747079" y="1272886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2" name="Triángulo isósceles 34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3" name="Triángulo isósceles 37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4" name="Conector recto 38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ubtítulo 2"/>
          <p:cNvSpPr txBox="1">
            <a:spLocks/>
          </p:cNvSpPr>
          <p:nvPr/>
        </p:nvSpPr>
        <p:spPr>
          <a:xfrm>
            <a:off x="1279405" y="1304556"/>
            <a:ext cx="2824762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Corrent</a:t>
            </a:r>
            <a:r>
              <a:rPr lang="es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s-E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elèctric</a:t>
            </a:r>
            <a:r>
              <a:rPr lang="es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(I)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3720535" y="3956316"/>
                <a:ext cx="21110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a-E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a-ES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b="0" i="1" dirty="0" smtClean="0">
                                  <a:latin typeface="Cambria Math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ca-ES" b="0" i="1" dirty="0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ca-ES" b="0" i="1" dirty="0" smtClean="0">
                          <a:latin typeface="Cambria Math"/>
                        </a:rPr>
                        <m:t>=1,6·</m:t>
                      </m:r>
                      <m:sSup>
                        <m:sSupPr>
                          <m:ctrlPr>
                            <a:rPr lang="ca-E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a-ES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ca-ES" i="1" dirty="0">
                              <a:latin typeface="Cambria Math"/>
                            </a:rPr>
                            <m:t>−19</m:t>
                          </m:r>
                        </m:sup>
                      </m:sSup>
                      <m:r>
                        <a:rPr lang="ca-ES" b="0" i="1" dirty="0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535" y="3956316"/>
                <a:ext cx="211102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982915" y="2205454"/>
                <a:ext cx="92057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b="0" i="1" smtClean="0">
                          <a:latin typeface="Cambria Math"/>
                        </a:rPr>
                        <m:t>𝐼</m:t>
                      </m:r>
                      <m:r>
                        <a:rPr lang="ca-E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915" y="2205454"/>
                <a:ext cx="920573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Agrupar 12"/>
          <p:cNvGrpSpPr/>
          <p:nvPr/>
        </p:nvGrpSpPr>
        <p:grpSpPr>
          <a:xfrm>
            <a:off x="665113" y="4810225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36" name="Triángulo isósceles 34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37" name="Triángulo isósceles 37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40" name="Conector recto 38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Subtítulo 2"/>
          <p:cNvSpPr txBox="1">
            <a:spLocks/>
          </p:cNvSpPr>
          <p:nvPr/>
        </p:nvSpPr>
        <p:spPr>
          <a:xfrm>
            <a:off x="1197439" y="4841895"/>
            <a:ext cx="2441131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Tipus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de </a:t>
            </a:r>
            <a:r>
              <a:rPr lang="es-E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medis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42" name="Rectángulo 44"/>
          <p:cNvSpPr/>
          <p:nvPr/>
        </p:nvSpPr>
        <p:spPr>
          <a:xfrm>
            <a:off x="747079" y="5677412"/>
            <a:ext cx="7632767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 Els </a:t>
            </a:r>
            <a:r>
              <a:rPr lang="ca-ES" altLang="ca-E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aïllants 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són medis que no condueixen el corrent elèctric. Exemples: fusta, plàstic,... </a:t>
            </a:r>
          </a:p>
          <a:p>
            <a:pPr marL="171450" lvl="1" indent="-171450" algn="just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 Els </a:t>
            </a:r>
            <a:r>
              <a:rPr lang="ca-ES" altLang="ca-E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conductors</a:t>
            </a:r>
            <a:r>
              <a:rPr lang="ca-ES" altLang="ca-E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condueixen el corrent elèctric. Exemples: metalls, líquids amb ions,...</a:t>
            </a:r>
          </a:p>
        </p:txBody>
      </p:sp>
    </p:spTree>
    <p:extLst>
      <p:ext uri="{BB962C8B-B14F-4D97-AF65-F5344CB8AC3E}">
        <p14:creationId xmlns:p14="http://schemas.microsoft.com/office/powerpoint/2010/main" val="272101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2" grpId="0"/>
      <p:bldP spid="25" grpId="0"/>
      <p:bldP spid="3" grpId="0"/>
      <p:bldP spid="4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9653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165493" y="527384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3235615" y="4063489"/>
            <a:ext cx="5070201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defRPr/>
            </a:pPr>
            <a:r>
              <a:rPr lang="ca-E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S’utilitza molt l’analogia del </a:t>
            </a:r>
            <a:r>
              <a:rPr lang="ca-E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circuit hidràulic </a:t>
            </a:r>
            <a:r>
              <a:rPr lang="ca-E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per tal d’explicar el </a:t>
            </a:r>
            <a:r>
              <a:rPr lang="ca-E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circuit elèctric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. La </a:t>
            </a:r>
            <a:r>
              <a:rPr lang="pt-B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turbina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dóna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energia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hidràulica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a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l’aigua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tal i com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pila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ho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fa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amb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les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càrregues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elèctriques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.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L’aigua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circula per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les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canonades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, que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equivaldrien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als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conductors</a:t>
            </a:r>
            <a:r>
              <a:rPr lang="pt-B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elèctrics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. Al final,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l’energia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guanyada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s’acaba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perdent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i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l’aigua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torna al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dipòsit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d’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on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havia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sortit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em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un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principi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. Em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el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circuit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les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càrregues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acaben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perdent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l’energia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que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havien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r>
              <a:rPr lang="pt-B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adquirit</a:t>
            </a:r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.</a:t>
            </a:r>
            <a:r>
              <a:rPr lang="ca-E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</a:t>
            </a:r>
            <a:endParaRPr lang="es-ES" sz="11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999456" y="2824544"/>
            <a:ext cx="7420660" cy="81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spcBef>
                <a:spcPct val="0"/>
              </a:spcBef>
            </a:pPr>
            <a:r>
              <a:rPr lang="ca-ES" altLang="ca-E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El </a:t>
            </a:r>
            <a:r>
              <a:rPr lang="ca-ES" altLang="ca-E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corrent continu</a:t>
            </a:r>
            <a:r>
              <a:rPr lang="ca-ES" altLang="ca-E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, cc, és un corrent en el qual les càrregues es mouen sempre en el mateix sentit i el valor del corrent és constant. Els corrents continus són produïts per una font d’alimentació, una pila, una bateria, una cel·la fotovoltaica , una pila d’hidrogen,...</a:t>
            </a:r>
          </a:p>
        </p:txBody>
      </p:sp>
      <p:grpSp>
        <p:nvGrpSpPr>
          <p:cNvPr id="21" name="Agrupar 12"/>
          <p:cNvGrpSpPr/>
          <p:nvPr/>
        </p:nvGrpSpPr>
        <p:grpSpPr>
          <a:xfrm>
            <a:off x="821570" y="223124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22" name="Triángulo isósceles 34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23" name="Triángulo isósceles 37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24" name="Conector recto 38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Subtítulo 2"/>
          <p:cNvSpPr txBox="1">
            <a:spLocks/>
          </p:cNvSpPr>
          <p:nvPr/>
        </p:nvSpPr>
        <p:spPr>
          <a:xfrm>
            <a:off x="1353896" y="2351632"/>
            <a:ext cx="2393096" cy="42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Corrent</a:t>
            </a:r>
            <a:r>
              <a:rPr lang="es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s-E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continu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34" y="3991431"/>
            <a:ext cx="208597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Agrupar 12"/>
          <p:cNvGrpSpPr/>
          <p:nvPr/>
        </p:nvGrpSpPr>
        <p:grpSpPr>
          <a:xfrm>
            <a:off x="757973" y="147565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4" name="Triángulo isósceles 34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5" name="Triángulo isósceles 37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6" name="Conector recto 38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ítulo 2"/>
          <p:cNvSpPr txBox="1">
            <a:spLocks/>
          </p:cNvSpPr>
          <p:nvPr/>
        </p:nvSpPr>
        <p:spPr>
          <a:xfrm>
            <a:off x="1290299" y="1507320"/>
            <a:ext cx="2824762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Corrent</a:t>
            </a:r>
            <a:r>
              <a:rPr lang="es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s-E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elèctric</a:t>
            </a:r>
            <a:r>
              <a:rPr lang="es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(II)</a:t>
            </a:r>
          </a:p>
        </p:txBody>
      </p:sp>
    </p:spTree>
    <p:extLst>
      <p:ext uri="{BB962C8B-B14F-4D97-AF65-F5344CB8AC3E}">
        <p14:creationId xmlns:p14="http://schemas.microsoft.com/office/powerpoint/2010/main" val="272101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19" grpId="0"/>
      <p:bldP spid="2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812006" y="1318694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344331" y="1401197"/>
            <a:ext cx="5226192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Corrent elèctric (III)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7" name="Agrupar 16"/>
          <p:cNvGrpSpPr/>
          <p:nvPr/>
        </p:nvGrpSpPr>
        <p:grpSpPr>
          <a:xfrm>
            <a:off x="898893" y="2168363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1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2" name="Conector recto 19"/>
            <p:cNvCxnSpPr/>
            <p:nvPr/>
          </p:nvCxnSpPr>
          <p:spPr>
            <a:xfrm>
              <a:off x="1412059" y="2770229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ubtítulo 2"/>
          <p:cNvSpPr txBox="1">
            <a:spLocks/>
          </p:cNvSpPr>
          <p:nvPr/>
        </p:nvSpPr>
        <p:spPr>
          <a:xfrm>
            <a:off x="1180075" y="2137806"/>
            <a:ext cx="708820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Sentit convencional del corrent i sentit del moviment dels electrons</a:t>
            </a:r>
          </a:p>
        </p:txBody>
      </p:sp>
      <p:sp>
        <p:nvSpPr>
          <p:cNvPr id="24" name="Rectángulo 30"/>
          <p:cNvSpPr/>
          <p:nvPr/>
        </p:nvSpPr>
        <p:spPr>
          <a:xfrm>
            <a:off x="1112457" y="2720192"/>
            <a:ext cx="25832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El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generador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fa moure els electrons del born negatiu cap al born positiu per l’exterior a causa de la diferència de potencial.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807" y="2490805"/>
            <a:ext cx="4152593" cy="207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Agrupar 16"/>
          <p:cNvGrpSpPr/>
          <p:nvPr/>
        </p:nvGrpSpPr>
        <p:grpSpPr>
          <a:xfrm>
            <a:off x="1024998" y="4638989"/>
            <a:ext cx="1262552" cy="281725"/>
            <a:chOff x="716373" y="2162909"/>
            <a:chExt cx="2942067" cy="656491"/>
          </a:xfrm>
        </p:grpSpPr>
        <p:sp>
          <p:nvSpPr>
            <p:cNvPr id="27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8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9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ubtítulo 2"/>
          <p:cNvSpPr txBox="1">
            <a:spLocks/>
          </p:cNvSpPr>
          <p:nvPr/>
        </p:nvSpPr>
        <p:spPr>
          <a:xfrm>
            <a:off x="1306180" y="4579062"/>
            <a:ext cx="1643256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Corrent altern</a:t>
            </a:r>
          </a:p>
        </p:txBody>
      </p:sp>
      <p:sp>
        <p:nvSpPr>
          <p:cNvPr id="34" name="Rectángulo 30"/>
          <p:cNvSpPr/>
          <p:nvPr/>
        </p:nvSpPr>
        <p:spPr>
          <a:xfrm>
            <a:off x="1251824" y="5121189"/>
            <a:ext cx="24438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El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corrent altern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canvia de signe, generalment de forma periòdica. És el corrent que es fa servir a la xarxa.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027" y="4747074"/>
            <a:ext cx="40005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01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4" grpId="0"/>
      <p:bldP spid="31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57699" y="1249496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290024" y="1361189"/>
            <a:ext cx="2613097" cy="357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Llei d’Ohm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ángulo 30"/>
              <p:cNvSpPr/>
              <p:nvPr/>
            </p:nvSpPr>
            <p:spPr>
              <a:xfrm>
                <a:off x="1165589" y="1928639"/>
                <a:ext cx="7616461" cy="11727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a-E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La </a:t>
                </a:r>
                <a:r>
                  <a:rPr lang="ca-E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resistència elèctrica, R (en </a:t>
                </a:r>
                <a:r>
                  <a:rPr lang="el-GR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Ω</a:t>
                </a:r>
                <a:r>
                  <a:rPr lang="ca-E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 ohms) , </a:t>
                </a:r>
                <a:r>
                  <a:rPr lang="ca-E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d’un conductor és la mesura de la seva oposició a que circuli corrent per ell. Es pot mesurar experimentalment, ja que en molts conductors un augment de la </a:t>
                </a:r>
                <a:r>
                  <a:rPr lang="ca-E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diferència de potencial </a:t>
                </a:r>
                <a:r>
                  <a:rPr lang="ca-E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entre els extrems del conductor suposa un augment proporcional de la intensitat del </a:t>
                </a:r>
                <a:r>
                  <a:rPr lang="ca-ES" sz="1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corrent elèctric</a:t>
                </a:r>
                <a:r>
                  <a:rPr lang="ca-E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.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cs typeface="Verdana"/>
                        </a:rPr>
                        <m:t>𝑰</m:t>
                      </m:r>
                      <m:r>
                        <a:rPr lang="ca-ES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cs typeface="Verdana"/>
                        </a:rPr>
                        <m:t>=</m:t>
                      </m:r>
                      <m:f>
                        <m:fPr>
                          <m:ctrlPr>
                            <a:rPr lang="ca-ES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fPr>
                        <m:num>
                          <m:r>
                            <a:rPr lang="ca-ES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/>
                              <a:ea typeface="Cambria Math"/>
                              <a:cs typeface="Verdana"/>
                            </a:rPr>
                            <m:t>∆</m:t>
                          </m:r>
                          <m:r>
                            <a:rPr lang="ca-ES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/>
                              <a:ea typeface="Cambria Math"/>
                              <a:cs typeface="Verdana"/>
                            </a:rPr>
                            <m:t>𝑽</m:t>
                          </m:r>
                        </m:num>
                        <m:den>
                          <m:r>
                            <a:rPr lang="ca-ES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/>
                              <a:cs typeface="Verdana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ca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endParaRPr>
              </a:p>
            </p:txBody>
          </p:sp>
        </mc:Choice>
        <mc:Fallback>
          <p:sp>
            <p:nvSpPr>
              <p:cNvPr id="24" name="Rectá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589" y="1928639"/>
                <a:ext cx="7616461" cy="11727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083" y="2752726"/>
            <a:ext cx="2574038" cy="212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495229" y="3528260"/>
            <a:ext cx="29771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El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pendent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 de cada recta representa</a:t>
            </a:r>
          </a:p>
          <a:p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la resistència elèctrica del conductor.</a:t>
            </a:r>
          </a:p>
        </p:txBody>
      </p:sp>
      <p:grpSp>
        <p:nvGrpSpPr>
          <p:cNvPr id="33" name="Agrupar 16"/>
          <p:cNvGrpSpPr/>
          <p:nvPr/>
        </p:nvGrpSpPr>
        <p:grpSpPr>
          <a:xfrm>
            <a:off x="1024998" y="5005100"/>
            <a:ext cx="1262552" cy="281725"/>
            <a:chOff x="716373" y="2162909"/>
            <a:chExt cx="2942067" cy="656491"/>
          </a:xfrm>
        </p:grpSpPr>
        <p:sp>
          <p:nvSpPr>
            <p:cNvPr id="35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37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38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Subtítulo 2"/>
          <p:cNvSpPr txBox="1">
            <a:spLocks/>
          </p:cNvSpPr>
          <p:nvPr/>
        </p:nvSpPr>
        <p:spPr>
          <a:xfrm>
            <a:off x="1344331" y="4993222"/>
            <a:ext cx="1643256" cy="3116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Resistivitat</a:t>
            </a:r>
          </a:p>
        </p:txBody>
      </p:sp>
      <p:sp>
        <p:nvSpPr>
          <p:cNvPr id="40" name="Rectángulo 30"/>
          <p:cNvSpPr/>
          <p:nvPr/>
        </p:nvSpPr>
        <p:spPr>
          <a:xfrm>
            <a:off x="1165589" y="5438972"/>
            <a:ext cx="51590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La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resistència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d’un tros de conductor de secció S i longitud l és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Rectángulo"/>
              <p:cNvSpPr/>
              <p:nvPr/>
            </p:nvSpPr>
            <p:spPr>
              <a:xfrm>
                <a:off x="6067886" y="5319003"/>
                <a:ext cx="828945" cy="501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cs typeface="Verdana"/>
                        </a:rPr>
                        <m:t>𝑹</m:t>
                      </m:r>
                      <m:r>
                        <a:rPr lang="ca-ES" sz="1400" b="1" i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cs typeface="Verdana"/>
                        </a:rPr>
                        <m:t>=</m:t>
                      </m:r>
                      <m:r>
                        <a:rPr lang="ca-ES" sz="1400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/>
                          <a:ea typeface="Cambria Math"/>
                          <a:cs typeface="Verdana"/>
                        </a:rPr>
                        <m:t>𝝆</m:t>
                      </m:r>
                      <m:f>
                        <m:fPr>
                          <m:ctrlPr>
                            <a:rPr lang="ca-ES" sz="1400" b="1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fPr>
                        <m:num>
                          <m:r>
                            <a:rPr lang="ca-ES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/>
                              <a:ea typeface="Cambria Math"/>
                              <a:cs typeface="Verdana"/>
                            </a:rPr>
                            <m:t>𝒍</m:t>
                          </m:r>
                        </m:num>
                        <m:den>
                          <m:r>
                            <a:rPr lang="ca-ES" sz="1400" b="1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/>
                              <a:ea typeface="Cambria Math"/>
                              <a:cs typeface="Verdana"/>
                            </a:rPr>
                            <m:t>𝑺</m:t>
                          </m:r>
                        </m:den>
                      </m:f>
                    </m:oMath>
                  </m:oMathPara>
                </a14:m>
                <a:endParaRPr lang="ca-E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886" y="5319003"/>
                <a:ext cx="828945" cy="501548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1231974" y="5892826"/>
                <a:ext cx="7397676" cy="445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ca-E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/>
                    <a:cs typeface="Verdana"/>
                  </a:rPr>
                  <a:t>on és la resistivitat del conductor. Cada element té un valor diferent. Per exemple, la del coure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1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Verdana"/>
                          </a:rPr>
                        </m:ctrlPr>
                      </m:sSubPr>
                      <m:e>
                        <m:r>
                          <a:rPr lang="ca-ES" sz="11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𝜌</m:t>
                        </m:r>
                      </m:e>
                      <m:sub>
                        <m:r>
                          <a:rPr lang="ca-ES" sz="11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𝐶𝑢</m:t>
                        </m:r>
                      </m:sub>
                    </m:sSub>
                    <m:r>
                      <a:rPr lang="ca-ES" sz="11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Verdana"/>
                      </a:rPr>
                      <m:t>=1,7·</m:t>
                    </m:r>
                    <m:sSup>
                      <m:sSupPr>
                        <m:ctrlPr>
                          <a:rPr lang="ca-ES" sz="11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Verdana"/>
                          </a:rPr>
                        </m:ctrlPr>
                      </m:sSupPr>
                      <m:e>
                        <m:r>
                          <a:rPr lang="ca-ES" sz="11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10</m:t>
                        </m:r>
                      </m:e>
                      <m:sup>
                        <m:r>
                          <a:rPr lang="ca-ES" sz="11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−8</m:t>
                        </m:r>
                      </m:sup>
                    </m:sSup>
                    <m:r>
                      <a:rPr lang="ca-ES" sz="11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Verdana"/>
                      </a:rPr>
                      <m:t> </m:t>
                    </m:r>
                    <m:r>
                      <m:rPr>
                        <m:sty m:val="p"/>
                      </m:rPr>
                      <a:rPr lang="el-GR" sz="11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Verdana"/>
                      </a:rPr>
                      <m:t>Ω</m:t>
                    </m:r>
                    <m:r>
                      <a:rPr lang="ca-ES" sz="11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Verdana"/>
                      </a:rPr>
                      <m:t>·</m:t>
                    </m:r>
                    <m:r>
                      <a:rPr lang="ca-ES" sz="1100" b="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Verdana"/>
                      </a:rPr>
                      <m:t>𝑚</m:t>
                    </m:r>
                  </m:oMath>
                </a14:m>
                <a:endParaRPr lang="ca-E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endParaRPr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974" y="5892826"/>
                <a:ext cx="7397676" cy="445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" grpId="0"/>
      <p:bldP spid="39" grpId="0"/>
      <p:bldP spid="40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57699" y="120925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290024" y="1291755"/>
            <a:ext cx="5226192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Llei d’Ohm (II)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7" name="Agrupar 16"/>
          <p:cNvGrpSpPr/>
          <p:nvPr/>
        </p:nvGrpSpPr>
        <p:grpSpPr>
          <a:xfrm>
            <a:off x="898893" y="2135813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1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2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ubtítulo 2"/>
          <p:cNvSpPr txBox="1">
            <a:spLocks/>
          </p:cNvSpPr>
          <p:nvPr/>
        </p:nvSpPr>
        <p:spPr>
          <a:xfrm>
            <a:off x="1180075" y="2075886"/>
            <a:ext cx="7088204" cy="383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Materials òhmics i no òhmics</a:t>
            </a:r>
          </a:p>
        </p:txBody>
      </p:sp>
      <p:grpSp>
        <p:nvGrpSpPr>
          <p:cNvPr id="26" name="Agrupar 16"/>
          <p:cNvGrpSpPr/>
          <p:nvPr/>
        </p:nvGrpSpPr>
        <p:grpSpPr>
          <a:xfrm>
            <a:off x="978559" y="3885419"/>
            <a:ext cx="1262552" cy="281725"/>
            <a:chOff x="716373" y="2162909"/>
            <a:chExt cx="2942067" cy="656491"/>
          </a:xfrm>
        </p:grpSpPr>
        <p:sp>
          <p:nvSpPr>
            <p:cNvPr id="27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8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9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ubtítulo 2"/>
          <p:cNvSpPr txBox="1">
            <a:spLocks/>
          </p:cNvSpPr>
          <p:nvPr/>
        </p:nvSpPr>
        <p:spPr>
          <a:xfrm>
            <a:off x="1259741" y="3843203"/>
            <a:ext cx="4598800" cy="341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Efecte de la </a:t>
            </a:r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temperatura</a:t>
            </a:r>
            <a:r>
              <a:rPr lang="ca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en la resistència</a:t>
            </a:r>
          </a:p>
        </p:txBody>
      </p:sp>
      <p:sp>
        <p:nvSpPr>
          <p:cNvPr id="34" name="Rectángulo 30"/>
          <p:cNvSpPr/>
          <p:nvPr/>
        </p:nvSpPr>
        <p:spPr>
          <a:xfrm>
            <a:off x="1251985" y="4377343"/>
            <a:ext cx="45047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La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resistivitat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d’un material depèn de la temperatura. Experimentalment, els materials òhmics es comporten de manera lineal, com a la figura del costat. </a:t>
            </a:r>
          </a:p>
        </p:txBody>
      </p:sp>
      <p:sp>
        <p:nvSpPr>
          <p:cNvPr id="33" name="Rectángulo 23"/>
          <p:cNvSpPr>
            <a:spLocks noChangeArrowheads="1"/>
          </p:cNvSpPr>
          <p:nvPr/>
        </p:nvSpPr>
        <p:spPr bwMode="auto">
          <a:xfrm>
            <a:off x="1157301" y="2587757"/>
            <a:ext cx="74532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Materials </a:t>
            </a:r>
            <a:r>
              <a:rPr lang="ca-ES" alt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òhmics</a:t>
            </a:r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 són aquells que compleixen la llei d’Ohm. Com a exemple, podem considerar els metalls: coure, alumini,...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Els materials </a:t>
            </a:r>
            <a:r>
              <a:rPr lang="ca-ES" alt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no òhmics </a:t>
            </a:r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no compleixen la llei d’Ohm. N’hi ha d’</a:t>
            </a:r>
            <a:r>
              <a:rPr lang="ca-ES" alt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aïllants</a:t>
            </a:r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 (fusta, plàstic,...) i de </a:t>
            </a:r>
            <a:r>
              <a:rPr lang="ca-ES" alt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semiconductors</a:t>
            </a:r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ea typeface="+mn-ea"/>
                <a:cs typeface="Verdana"/>
              </a:rPr>
              <a:t> (silici, germani,...)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357" y="3929286"/>
            <a:ext cx="2540244" cy="219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2063238" y="5041728"/>
                <a:ext cx="2343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sz="140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a-ES" sz="1400" b="0" i="1" smtClean="0">
                          <a:latin typeface="Cambria Math"/>
                          <a:ea typeface="Cambria Math"/>
                        </a:rPr>
                        <m:t>= </m:t>
                      </m:r>
                      <m:sSub>
                        <m:sSubPr>
                          <m:ctrlPr>
                            <a:rPr lang="ca-E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a-ES" sz="14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ca-ES" sz="14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sub>
                      </m:sSub>
                      <m:r>
                        <a:rPr lang="ca-ES" sz="1400" b="0" i="1" smtClean="0">
                          <a:latin typeface="Cambria Math"/>
                          <a:ea typeface="Cambria Math"/>
                        </a:rPr>
                        <m:t>·</m:t>
                      </m:r>
                      <m:d>
                        <m:dPr>
                          <m:begChr m:val="["/>
                          <m:endChr m:val="]"/>
                          <m:ctrlPr>
                            <a:rPr lang="ca-E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a-ES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a-ES" sz="1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ca-ES" sz="1400" b="0" i="1" smtClean="0">
                              <a:latin typeface="Cambria Math"/>
                              <a:ea typeface="Cambria Math"/>
                            </a:rPr>
                            <m:t>·</m:t>
                          </m:r>
                          <m:d>
                            <m:dPr>
                              <m:ctrlPr>
                                <a:rPr lang="ca-E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a-ES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ca-ES" sz="1400" b="0" i="1" smtClean="0">
                                  <a:latin typeface="Cambria Math"/>
                                  <a:ea typeface="Cambria Math"/>
                                </a:rPr>
                                <m:t>−20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a-ES" sz="1400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238" y="5041728"/>
                <a:ext cx="2343847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Rectángulo"/>
          <p:cNvSpPr/>
          <p:nvPr/>
        </p:nvSpPr>
        <p:spPr>
          <a:xfrm>
            <a:off x="1290024" y="566717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A temperatures molt baixes, els materials es comporten com a </a:t>
            </a:r>
            <a:r>
              <a:rPr lang="ca-ES" alt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superconductors</a:t>
            </a:r>
            <a:r>
              <a:rPr lang="ca-ES" alt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.</a:t>
            </a:r>
            <a:endParaRPr lang="ca-ES" sz="110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31" grpId="0"/>
      <p:bldP spid="34" grpId="0"/>
      <p:bldP spid="33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67224" y="125184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299549" y="1334343"/>
            <a:ext cx="5226192" cy="382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Associació de resistències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7" name="Agrupar 16"/>
          <p:cNvGrpSpPr/>
          <p:nvPr/>
        </p:nvGrpSpPr>
        <p:grpSpPr>
          <a:xfrm>
            <a:off x="898893" y="2054576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1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2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ubtítulo 2"/>
          <p:cNvSpPr txBox="1">
            <a:spLocks/>
          </p:cNvSpPr>
          <p:nvPr/>
        </p:nvSpPr>
        <p:spPr>
          <a:xfrm>
            <a:off x="1180075" y="2006198"/>
            <a:ext cx="2222344" cy="38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Associació en sèrie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30"/>
              <p:cNvSpPr/>
              <p:nvPr/>
            </p:nvSpPr>
            <p:spPr>
              <a:xfrm>
                <a:off x="1112456" y="2433597"/>
                <a:ext cx="3044873" cy="1351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sSubPr>
                        <m:e>
                          <m:r>
                            <a:rPr lang="ca-E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Verdana"/>
                            </a:rPr>
                            <m:t>𝑅</m:t>
                          </m:r>
                        </m:e>
                        <m:sub>
                          <m:r>
                            <a:rPr lang="ca-E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Verdana"/>
                            </a:rPr>
                            <m:t>𝑒𝑞</m:t>
                          </m:r>
                        </m:sub>
                      </m:sSub>
                      <m:r>
                        <a:rPr lang="ca-ES" sz="1400" b="0" i="1" smtClean="0">
                          <a:solidFill>
                            <a:schemeClr val="tx1"/>
                          </a:solidFill>
                          <a:latin typeface="Cambria Math"/>
                          <a:cs typeface="Verdana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a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a-E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Verdana"/>
                                </a:rPr>
                              </m:ctrlPr>
                            </m:sSubPr>
                            <m:e>
                              <m:r>
                                <a:rPr lang="ca-E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Verdana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a-E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Verdana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a-ES" sz="1400" dirty="0">
                  <a:solidFill>
                    <a:schemeClr val="tx1"/>
                  </a:solidFill>
                  <a:latin typeface="Verdana"/>
                  <a:cs typeface="Verdana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Verdana"/>
                        </a:rPr>
                        <m:t>Δ</m:t>
                      </m:r>
                      <m:r>
                        <a:rPr lang="ca-E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Verdana"/>
                        </a:rPr>
                        <m:t>𝑉</m:t>
                      </m:r>
                      <m:r>
                        <a:rPr lang="ca-ES" sz="1400" i="1">
                          <a:solidFill>
                            <a:schemeClr val="tx1"/>
                          </a:solidFill>
                          <a:latin typeface="Cambria Math"/>
                          <a:cs typeface="Verdana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a-E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a-E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Verdana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Verdana"/>
                                </a:rPr>
                                <m:t>Δ</m:t>
                              </m:r>
                              <m:r>
                                <a:rPr lang="ca-E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Verdana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a-E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Verdana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a-ES" sz="1400" dirty="0">
                  <a:solidFill>
                    <a:schemeClr val="tx1"/>
                  </a:solidFill>
                  <a:latin typeface="Verdana"/>
                  <a:cs typeface="Verdana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ca-E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sSubPr>
                      <m:e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𝐼</m:t>
                        </m:r>
                      </m:e>
                      <m:sub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1</m:t>
                        </m:r>
                      </m:sub>
                    </m:sSub>
                    <m:r>
                      <a:rPr lang="ca-ES" sz="1400" b="0" i="1" smtClean="0">
                        <a:solidFill>
                          <a:schemeClr val="tx1"/>
                        </a:solidFill>
                        <a:latin typeface="Cambria Math"/>
                        <a:cs typeface="Verdana"/>
                      </a:rPr>
                      <m:t>=</m:t>
                    </m:r>
                    <m:sSub>
                      <m:sSubPr>
                        <m:ctrlPr>
                          <a:rPr lang="ca-E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sSubPr>
                      <m:e>
                        <m:r>
                          <a:rPr lang="ca-ES" sz="1400" i="1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𝐼</m:t>
                        </m:r>
                      </m:e>
                      <m:sub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2</m:t>
                        </m:r>
                      </m:sub>
                    </m:sSub>
                  </m:oMath>
                </a14:m>
                <a:r>
                  <a:rPr lang="ca-ES" sz="1400" dirty="0">
                    <a:solidFill>
                      <a:schemeClr val="tx1"/>
                    </a:solidFill>
                    <a:latin typeface="Verdana"/>
                    <a:cs typeface="Verdana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sSubPr>
                      <m:e>
                        <m:r>
                          <a:rPr lang="ca-ES" sz="1400" i="1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𝐼</m:t>
                        </m:r>
                      </m:e>
                      <m:sub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3</m:t>
                        </m:r>
                      </m:sub>
                    </m:sSub>
                  </m:oMath>
                </a14:m>
                <a:r>
                  <a:rPr lang="ca-ES" sz="1400" dirty="0">
                    <a:solidFill>
                      <a:schemeClr val="tx1"/>
                    </a:solidFill>
                    <a:latin typeface="Verdana"/>
                    <a:cs typeface="Verdana"/>
                  </a:rPr>
                  <a:t>=...=I</a:t>
                </a:r>
              </a:p>
            </p:txBody>
          </p:sp>
        </mc:Choice>
        <mc:Fallback xmlns="">
          <p:sp>
            <p:nvSpPr>
              <p:cNvPr id="24" name="Rectá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456" y="2433597"/>
                <a:ext cx="3044873" cy="1351267"/>
              </a:xfrm>
              <a:prstGeom prst="rect">
                <a:avLst/>
              </a:prstGeom>
              <a:blipFill rotWithShape="1">
                <a:blip r:embed="rId3"/>
                <a:stretch>
                  <a:fillRect t="-52703" r="-2000" b="-59009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Agrupar 16"/>
          <p:cNvGrpSpPr/>
          <p:nvPr/>
        </p:nvGrpSpPr>
        <p:grpSpPr>
          <a:xfrm>
            <a:off x="1024998" y="4218925"/>
            <a:ext cx="1262552" cy="281725"/>
            <a:chOff x="716373" y="2162909"/>
            <a:chExt cx="2942067" cy="656491"/>
          </a:xfrm>
        </p:grpSpPr>
        <p:sp>
          <p:nvSpPr>
            <p:cNvPr id="27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8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9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ubtítulo 2"/>
          <p:cNvSpPr txBox="1">
            <a:spLocks/>
          </p:cNvSpPr>
          <p:nvPr/>
        </p:nvSpPr>
        <p:spPr>
          <a:xfrm>
            <a:off x="1306179" y="4158998"/>
            <a:ext cx="3859689" cy="341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Associació en paral·lel o derivació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307" y="2337579"/>
            <a:ext cx="3712565" cy="154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81" y="4551528"/>
            <a:ext cx="21717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0"/>
              <p:cNvSpPr/>
              <p:nvPr/>
            </p:nvSpPr>
            <p:spPr>
              <a:xfrm>
                <a:off x="1323543" y="4723620"/>
                <a:ext cx="3044873" cy="1440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sSubPr>
                        <m:e>
                          <m:r>
                            <a:rPr lang="ca-E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Verdana"/>
                            </a:rPr>
                            <m:t>𝑅</m:t>
                          </m:r>
                        </m:e>
                        <m:sub>
                          <m:r>
                            <a:rPr lang="ca-E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Verdana"/>
                            </a:rPr>
                            <m:t>𝑒𝑞</m:t>
                          </m:r>
                        </m:sub>
                      </m:sSub>
                      <m:r>
                        <a:rPr lang="ca-ES" sz="1400" b="0" i="1" smtClean="0">
                          <a:solidFill>
                            <a:schemeClr val="tx1"/>
                          </a:solidFill>
                          <a:latin typeface="Cambria Math"/>
                          <a:cs typeface="Verdana"/>
                        </a:rPr>
                        <m:t>=</m:t>
                      </m:r>
                      <m:f>
                        <m:fPr>
                          <m:ctrlPr>
                            <a:rPr lang="ca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fPr>
                        <m:num>
                          <m:r>
                            <a:rPr lang="ca-ES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Verdana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a-E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Verdana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ca-ES" sz="1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Verdana"/>
                                    </a:rPr>
                                  </m:ctrlPr>
                                </m:fPr>
                                <m:num>
                                  <m:r>
                                    <a:rPr lang="ca-ES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cs typeface="Verdana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a-E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Verdana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Verdana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ca-E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cs typeface="Verdana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den>
                      </m:f>
                    </m:oMath>
                  </m:oMathPara>
                </a14:m>
                <a:endParaRPr lang="ca-ES" sz="1400" dirty="0">
                  <a:solidFill>
                    <a:schemeClr val="tx1"/>
                  </a:solidFill>
                  <a:latin typeface="Verdana"/>
                  <a:cs typeface="Verdana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sz="1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Verdana"/>
                        </a:rPr>
                        <m:t>𝐼</m:t>
                      </m:r>
                      <m:r>
                        <a:rPr lang="ca-ES" sz="1400" i="1">
                          <a:solidFill>
                            <a:schemeClr val="tx1"/>
                          </a:solidFill>
                          <a:latin typeface="Cambria Math"/>
                          <a:cs typeface="Verdana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a-E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Verdana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a-E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Verdana"/>
                                </a:rPr>
                              </m:ctrlPr>
                            </m:sSubPr>
                            <m:e>
                              <m:r>
                                <a:rPr lang="ca-ES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Verdana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a-E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Verdana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a-ES" sz="1400" dirty="0">
                  <a:solidFill>
                    <a:schemeClr val="tx1"/>
                  </a:solidFill>
                  <a:latin typeface="Verdana"/>
                  <a:cs typeface="Verdana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ca-E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Δ</m:t>
                        </m:r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𝑉</m:t>
                        </m:r>
                      </m:e>
                      <m:sub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1</m:t>
                        </m:r>
                      </m:sub>
                    </m:sSub>
                    <m:r>
                      <a:rPr lang="ca-ES" sz="1400" b="0" i="1" smtClean="0">
                        <a:solidFill>
                          <a:schemeClr val="tx1"/>
                        </a:solidFill>
                        <a:latin typeface="Cambria Math"/>
                        <a:cs typeface="Verdana"/>
                      </a:rPr>
                      <m:t>=</m:t>
                    </m:r>
                    <m:sSub>
                      <m:sSubPr>
                        <m:ctrlPr>
                          <a:rPr lang="ca-E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Δ</m:t>
                        </m:r>
                        <m:r>
                          <a:rPr lang="ca-ES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𝑉</m:t>
                        </m:r>
                      </m:e>
                      <m:sub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2</m:t>
                        </m:r>
                      </m:sub>
                    </m:sSub>
                  </m:oMath>
                </a14:m>
                <a:r>
                  <a:rPr lang="ca-ES" sz="1400" dirty="0">
                    <a:solidFill>
                      <a:schemeClr val="tx1"/>
                    </a:solidFill>
                    <a:latin typeface="Verdana"/>
                    <a:cs typeface="Verdana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Verdan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Δ</m:t>
                        </m:r>
                        <m:r>
                          <a:rPr lang="ca-ES" sz="1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Verdana"/>
                          </a:rPr>
                          <m:t>𝑉</m:t>
                        </m:r>
                      </m:e>
                      <m:sub>
                        <m:r>
                          <a:rPr lang="ca-E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Verdana"/>
                          </a:rPr>
                          <m:t>3</m:t>
                        </m:r>
                      </m:sub>
                    </m:sSub>
                  </m:oMath>
                </a14:m>
                <a:r>
                  <a:rPr lang="ca-ES" sz="1400" dirty="0">
                    <a:solidFill>
                      <a:schemeClr val="tx1"/>
                    </a:solidFill>
                    <a:latin typeface="Verdana"/>
                    <a:cs typeface="Verdana"/>
                  </a:rPr>
                  <a:t>=...=</a:t>
                </a:r>
                <a:r>
                  <a:rPr lang="el-GR" sz="1400" dirty="0">
                    <a:solidFill>
                      <a:schemeClr val="tx1"/>
                    </a:solidFill>
                    <a:ea typeface="Cambria Math"/>
                    <a:cs typeface="Verdana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Verdana"/>
                      </a:rPr>
                      <m:t>Δ</m:t>
                    </m:r>
                    <m:r>
                      <a:rPr lang="ca-ES" sz="14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Verdana"/>
                      </a:rPr>
                      <m:t>𝑉</m:t>
                    </m:r>
                  </m:oMath>
                </a14:m>
                <a:endParaRPr lang="ca-ES" sz="1400" dirty="0">
                  <a:solidFill>
                    <a:schemeClr val="tx1"/>
                  </a:solidFill>
                  <a:latin typeface="Verdana"/>
                  <a:cs typeface="Verdana"/>
                </a:endParaRPr>
              </a:p>
            </p:txBody>
          </p:sp>
        </mc:Choice>
        <mc:Fallback xmlns="">
          <p:sp>
            <p:nvSpPr>
              <p:cNvPr id="37" name="Rectá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543" y="4723620"/>
                <a:ext cx="3044873" cy="1440779"/>
              </a:xfrm>
              <a:prstGeom prst="rect">
                <a:avLst/>
              </a:prstGeom>
              <a:blipFill rotWithShape="1">
                <a:blip r:embed="rId6"/>
                <a:stretch>
                  <a:fillRect t="-7627" b="-55932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4" grpId="0"/>
      <p:bldP spid="31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73855" y="1217699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787470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306181" y="1357412"/>
            <a:ext cx="5226192" cy="3438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Transformació de l’energia elèctrica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17" name="Agrupar 16"/>
          <p:cNvGrpSpPr/>
          <p:nvPr/>
        </p:nvGrpSpPr>
        <p:grpSpPr>
          <a:xfrm>
            <a:off x="915049" y="2087110"/>
            <a:ext cx="1262552" cy="281725"/>
            <a:chOff x="716373" y="2162909"/>
            <a:chExt cx="2942067" cy="656491"/>
          </a:xfrm>
        </p:grpSpPr>
        <p:sp>
          <p:nvSpPr>
            <p:cNvPr id="18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1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2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ubtítulo 2"/>
          <p:cNvSpPr txBox="1">
            <a:spLocks/>
          </p:cNvSpPr>
          <p:nvPr/>
        </p:nvSpPr>
        <p:spPr>
          <a:xfrm>
            <a:off x="1196231" y="2027183"/>
            <a:ext cx="1855313" cy="362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L’efecte Joule</a:t>
            </a:r>
          </a:p>
        </p:txBody>
      </p:sp>
      <p:sp>
        <p:nvSpPr>
          <p:cNvPr id="24" name="Rectángulo 30"/>
          <p:cNvSpPr/>
          <p:nvPr/>
        </p:nvSpPr>
        <p:spPr>
          <a:xfrm>
            <a:off x="1128612" y="2638939"/>
            <a:ext cx="73676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La transformació d’energia elèctrica en tèrmica es coneix com a efecte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Joule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. </a:t>
            </a:r>
          </a:p>
        </p:txBody>
      </p:sp>
      <p:grpSp>
        <p:nvGrpSpPr>
          <p:cNvPr id="26" name="Agrupar 16"/>
          <p:cNvGrpSpPr/>
          <p:nvPr/>
        </p:nvGrpSpPr>
        <p:grpSpPr>
          <a:xfrm>
            <a:off x="1041154" y="3556844"/>
            <a:ext cx="1262552" cy="281725"/>
            <a:chOff x="716373" y="2162909"/>
            <a:chExt cx="2942067" cy="656491"/>
          </a:xfrm>
        </p:grpSpPr>
        <p:sp>
          <p:nvSpPr>
            <p:cNvPr id="27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8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9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ubtítulo 2"/>
          <p:cNvSpPr txBox="1">
            <a:spLocks/>
          </p:cNvSpPr>
          <p:nvPr/>
        </p:nvSpPr>
        <p:spPr>
          <a:xfrm>
            <a:off x="1327170" y="3533614"/>
            <a:ext cx="3111442" cy="435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Energia i potència elèctrica</a:t>
            </a:r>
          </a:p>
        </p:txBody>
      </p:sp>
      <p:sp>
        <p:nvSpPr>
          <p:cNvPr id="34" name="Rectángulo 30"/>
          <p:cNvSpPr/>
          <p:nvPr/>
        </p:nvSpPr>
        <p:spPr>
          <a:xfrm>
            <a:off x="1267979" y="3990015"/>
            <a:ext cx="72283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L’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energia elèctrica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és fàcil de transformar, per exemple, en energia mecànica, la qual podria correspondre al moviment de l’eix d’un motor. Serveixen les mateixes equacions que hem escrit a l’apartat anterior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2177601" y="2955728"/>
                <a:ext cx="4685322" cy="5227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a-ES" b="0" i="1" smtClean="0">
                        <a:latin typeface="Cambria Math"/>
                      </a:rPr>
                      <m:t>𝑊</m:t>
                    </m:r>
                    <m:r>
                      <a:rPr lang="ca-ES" b="0" i="1" smtClean="0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ca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b="0" i="1" smtClean="0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ca-ES" b="0" i="1" smtClean="0">
                            <a:latin typeface="Cambria Math"/>
                          </a:rPr>
                          <m:t>𝑑𝑖𝑠𝑠</m:t>
                        </m:r>
                      </m:sub>
                    </m:sSub>
                    <m:r>
                      <a:rPr lang="ca-ES" b="0" i="1" smtClean="0">
                        <a:latin typeface="Cambria Math"/>
                      </a:rPr>
                      <m:t>=</m:t>
                    </m:r>
                    <m:r>
                      <a:rPr lang="ca-ES" b="0" i="1" smtClean="0">
                        <a:latin typeface="Cambria Math"/>
                      </a:rPr>
                      <m:t>𝑉</m:t>
                    </m:r>
                    <m:r>
                      <a:rPr lang="ca-ES" b="0" i="1" smtClean="0">
                        <a:latin typeface="Cambria Math"/>
                      </a:rPr>
                      <m:t>·</m:t>
                    </m:r>
                    <m:r>
                      <a:rPr lang="ca-ES" b="0" i="1" smtClean="0">
                        <a:latin typeface="Cambria Math"/>
                      </a:rPr>
                      <m:t>𝐼</m:t>
                    </m:r>
                    <m:r>
                      <a:rPr lang="ca-ES" b="0" i="1" smtClean="0">
                        <a:latin typeface="Cambria Math"/>
                      </a:rPr>
                      <m:t>·∆</m:t>
                    </m:r>
                    <m:r>
                      <a:rPr lang="ca-E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ca-E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a-E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ca-ES" b="0" i="1" smtClean="0">
                        <a:latin typeface="Cambria Math"/>
                        <a:ea typeface="Cambria Math"/>
                      </a:rPr>
                      <m:t>·</m:t>
                    </m:r>
                    <m:sSup>
                      <m:sSupPr>
                        <m:ctrlPr>
                          <a:rPr lang="ca-E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ca-ES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e>
                      <m:sup>
                        <m:r>
                          <a:rPr lang="ca-E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a-ES" b="0" i="1" smtClean="0">
                        <a:latin typeface="Cambria Math"/>
                        <a:ea typeface="Cambria Math"/>
                      </a:rPr>
                      <m:t>·</m:t>
                    </m:r>
                    <m:r>
                      <a:rPr lang="ca-E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ca-ES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ca-E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a-E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a-E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a-ES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  <m:sup>
                            <m:r>
                              <a:rPr lang="ca-E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a-E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den>
                    </m:f>
                    <m:r>
                      <a:rPr lang="ca-ES" b="0" i="1" smtClean="0">
                        <a:latin typeface="Cambria Math"/>
                        <a:ea typeface="Cambria Math"/>
                      </a:rPr>
                      <m:t>·</m:t>
                    </m:r>
                  </m:oMath>
                </a14:m>
                <a:r>
                  <a:rPr lang="ca-E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a-E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ca-ES" i="1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ca-ES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601" y="2955728"/>
                <a:ext cx="4685322" cy="5227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ángulo 30"/>
          <p:cNvSpPr/>
          <p:nvPr/>
        </p:nvSpPr>
        <p:spPr>
          <a:xfrm>
            <a:off x="1420378" y="4899159"/>
            <a:ext cx="70759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La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potència elèctrica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és lla relació entre l’energia elèctrica i el temps. Per tant: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32 CuadroTexto"/>
              <p:cNvSpPr txBox="1"/>
              <p:nvPr/>
            </p:nvSpPr>
            <p:spPr>
              <a:xfrm>
                <a:off x="2294357" y="5409894"/>
                <a:ext cx="24949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b="0" i="1" smtClean="0">
                          <a:latin typeface="Cambria Math"/>
                        </a:rPr>
                        <m:t>𝑃</m:t>
                      </m:r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r>
                        <a:rPr lang="ca-ES" b="0" i="1" smtClean="0">
                          <a:latin typeface="Cambria Math"/>
                        </a:rPr>
                        <m:t>𝑉</m:t>
                      </m:r>
                      <m:r>
                        <a:rPr lang="ca-ES" b="0" i="1" smtClean="0">
                          <a:latin typeface="Cambria Math"/>
                        </a:rPr>
                        <m:t>·</m:t>
                      </m:r>
                      <m:r>
                        <a:rPr lang="ca-ES" b="0" i="1" smtClean="0">
                          <a:latin typeface="Cambria Math"/>
                        </a:rPr>
                        <m:t>𝐼</m:t>
                      </m:r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·</m:t>
                      </m:r>
                      <m:sSup>
                        <m:sSupPr>
                          <m:ctrlPr>
                            <a:rPr lang="ca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p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a-E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a-E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ca-E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33" name="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357" y="5409894"/>
                <a:ext cx="249497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4" grpId="0"/>
      <p:bldP spid="31" grpId="0"/>
      <p:bldP spid="34" grpId="0"/>
      <p:bldP spid="2" grpId="0"/>
      <p:bldP spid="25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868" y="245648"/>
            <a:ext cx="3978132" cy="1022491"/>
          </a:xfrm>
          <a:prstGeom prst="rect">
            <a:avLst/>
          </a:prstGeom>
        </p:spPr>
      </p:pic>
      <p:sp>
        <p:nvSpPr>
          <p:cNvPr id="30" name="Título 1"/>
          <p:cNvSpPr txBox="1">
            <a:spLocks/>
          </p:cNvSpPr>
          <p:nvPr/>
        </p:nvSpPr>
        <p:spPr>
          <a:xfrm>
            <a:off x="6067886" y="557699"/>
            <a:ext cx="3016847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ca-ES" sz="2400" dirty="0">
                <a:solidFill>
                  <a:prstClr val="white"/>
                </a:solidFill>
                <a:latin typeface="Verdana"/>
                <a:cs typeface="Verdana"/>
              </a:rPr>
              <a:t>Corrent continu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2949436" y="6564539"/>
            <a:ext cx="3375164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grpSp>
        <p:nvGrpSpPr>
          <p:cNvPr id="12" name="Agrupar 12"/>
          <p:cNvGrpSpPr/>
          <p:nvPr/>
        </p:nvGrpSpPr>
        <p:grpSpPr>
          <a:xfrm>
            <a:off x="757699" y="131346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3" name="Triángulo isósceles 2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sp>
          <p:nvSpPr>
            <p:cNvPr id="14" name="Triángulo isósceles 2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/>
                <a:t> </a:t>
              </a:r>
            </a:p>
          </p:txBody>
        </p:sp>
        <p:cxnSp>
          <p:nvCxnSpPr>
            <p:cNvPr id="15" name="Conector recto 29"/>
            <p:cNvCxnSpPr/>
            <p:nvPr/>
          </p:nvCxnSpPr>
          <p:spPr>
            <a:xfrm>
              <a:off x="1418166" y="2787470"/>
              <a:ext cx="2246382" cy="0"/>
            </a:xfrm>
            <a:prstGeom prst="line">
              <a:avLst/>
            </a:prstGeom>
            <a:grpFill/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ubtítulo 2"/>
          <p:cNvSpPr txBox="1">
            <a:spLocks/>
          </p:cNvSpPr>
          <p:nvPr/>
        </p:nvSpPr>
        <p:spPr>
          <a:xfrm>
            <a:off x="1282490" y="1480227"/>
            <a:ext cx="5226192" cy="33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Generadors de corrent continu</a:t>
            </a:r>
          </a:p>
          <a:p>
            <a:pPr algn="l"/>
            <a:endParaRPr lang="ca-ES" sz="20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4" name="Rectángulo 30"/>
          <p:cNvSpPr/>
          <p:nvPr/>
        </p:nvSpPr>
        <p:spPr>
          <a:xfrm>
            <a:off x="1170636" y="1982803"/>
            <a:ext cx="324168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El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generador de corrent continu 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fa moure els electrons del born negatiu cap al born positiu per l’exterior a causa de la diferència de potencial. </a:t>
            </a:r>
          </a:p>
          <a:p>
            <a:pPr algn="just"/>
            <a:endParaRPr lang="ca-ES" sz="110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Diem que la seva </a:t>
            </a:r>
            <a:r>
              <a:rPr lang="ca-ES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f.e.m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. o força electromotriu, </a:t>
            </a:r>
            <a:r>
              <a:rPr lang="el-GR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ε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, és: </a:t>
            </a:r>
          </a:p>
        </p:txBody>
      </p:sp>
      <p:grpSp>
        <p:nvGrpSpPr>
          <p:cNvPr id="26" name="Agrupar 16"/>
          <p:cNvGrpSpPr/>
          <p:nvPr/>
        </p:nvGrpSpPr>
        <p:grpSpPr>
          <a:xfrm>
            <a:off x="1063150" y="3761176"/>
            <a:ext cx="1262552" cy="281725"/>
            <a:chOff x="716373" y="2162909"/>
            <a:chExt cx="2942067" cy="656491"/>
          </a:xfrm>
        </p:grpSpPr>
        <p:sp>
          <p:nvSpPr>
            <p:cNvPr id="27" name="Triángulo isósceles 17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sp>
          <p:nvSpPr>
            <p:cNvPr id="28" name="Triángulo isósceles 18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93C01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ca-ES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29" name="Conector recto 19"/>
            <p:cNvCxnSpPr/>
            <p:nvPr/>
          </p:nvCxnSpPr>
          <p:spPr>
            <a:xfrm>
              <a:off x="1412059" y="2792425"/>
              <a:ext cx="2246381" cy="0"/>
            </a:xfrm>
            <a:prstGeom prst="line">
              <a:avLst/>
            </a:prstGeom>
            <a:ln>
              <a:solidFill>
                <a:srgbClr val="93C01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Subtítulo 2"/>
          <p:cNvSpPr txBox="1">
            <a:spLocks/>
          </p:cNvSpPr>
          <p:nvPr/>
        </p:nvSpPr>
        <p:spPr>
          <a:xfrm>
            <a:off x="1344331" y="3701250"/>
            <a:ext cx="4221164" cy="341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Resistència interna i voltatge en borns</a:t>
            </a:r>
          </a:p>
        </p:txBody>
      </p:sp>
      <p:sp>
        <p:nvSpPr>
          <p:cNvPr id="34" name="Rectángulo 30"/>
          <p:cNvSpPr/>
          <p:nvPr/>
        </p:nvSpPr>
        <p:spPr>
          <a:xfrm>
            <a:off x="1282490" y="4170774"/>
            <a:ext cx="37848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La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resistència interna, r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, d’un generador és la responsable de que el generador dissipi energia en forma de calor. Per exemple, per al circuit de la dreta: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3427060" y="3061442"/>
                <a:ext cx="952120" cy="6521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num>
                        <m:den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060" y="3061442"/>
                <a:ext cx="952120" cy="6521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93" y="2007721"/>
            <a:ext cx="3941905" cy="118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495" y="4022745"/>
            <a:ext cx="3032629" cy="215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1278123" y="5035217"/>
                <a:ext cx="1178400" cy="571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b="0" i="1" smtClean="0">
                          <a:latin typeface="Cambria Math"/>
                        </a:rPr>
                        <m:t>𝐼</m:t>
                      </m:r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a-ES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num>
                        <m:den>
                          <m:r>
                            <a:rPr lang="ca-E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a-ES" b="0" i="1" smtClean="0">
                              <a:latin typeface="Cambria Math"/>
                            </a:rPr>
                            <m:t>+</m:t>
                          </m:r>
                          <m:r>
                            <a:rPr lang="ca-ES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23" y="5035217"/>
                <a:ext cx="1178400" cy="5713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32 CuadroTexto"/>
              <p:cNvSpPr txBox="1"/>
              <p:nvPr/>
            </p:nvSpPr>
            <p:spPr>
              <a:xfrm>
                <a:off x="2607773" y="5136206"/>
                <a:ext cx="2535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a-ES" b="0" i="1" smtClean="0">
                              <a:latin typeface="Cambria Math"/>
                            </a:rPr>
                            <m:t>𝑏𝑜𝑟𝑛𝑠</m:t>
                          </m:r>
                        </m:sub>
                      </m:sSub>
                      <m:sSub>
                        <m:sSubPr>
                          <m:ctrlPr>
                            <a:rPr lang="ca-E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b="0" i="1" smtClean="0">
                              <a:latin typeface="Cambria Math"/>
                            </a:rPr>
                            <m:t>=</m:t>
                          </m:r>
                          <m:r>
                            <a:rPr lang="ca-E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a-ES" b="0" i="1" smtClean="0">
                              <a:latin typeface="Cambria Math"/>
                            </a:rPr>
                            <m:t>𝐴𝐵</m:t>
                          </m:r>
                        </m:sub>
                      </m:sSub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r>
                        <a:rPr lang="ca-ES" i="1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ca-ES" b="0" i="0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a-ES" b="0" i="0" smtClean="0">
                          <a:latin typeface="Cambria Math"/>
                          <a:ea typeface="Cambria Math"/>
                        </a:rPr>
                        <m:t>r</m:t>
                      </m:r>
                      <m:r>
                        <a:rPr lang="ca-ES" b="0" i="0" smtClean="0">
                          <a:latin typeface="Cambria Math"/>
                          <a:ea typeface="Cambria Math"/>
                        </a:rPr>
                        <m:t>·</m:t>
                      </m:r>
                      <m:r>
                        <m:rPr>
                          <m:sty m:val="p"/>
                        </m:rPr>
                        <a:rPr lang="ca-ES" b="0" i="0" smtClean="0">
                          <a:latin typeface="Cambria Math"/>
                          <a:ea typeface="Cambria Math"/>
                        </a:rPr>
                        <m:t>I</m:t>
                      </m:r>
                    </m:oMath>
                  </m:oMathPara>
                </a14:m>
                <a:endParaRPr lang="ca-ES" dirty="0"/>
              </a:p>
            </p:txBody>
          </p:sp>
        </mc:Choice>
        <mc:Fallback xmlns="">
          <p:sp>
            <p:nvSpPr>
              <p:cNvPr id="33" name="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773" y="5136206"/>
                <a:ext cx="253530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ángulo 30"/>
          <p:cNvSpPr/>
          <p:nvPr/>
        </p:nvSpPr>
        <p:spPr>
          <a:xfrm>
            <a:off x="1361695" y="5937355"/>
            <a:ext cx="32552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I el </a:t>
            </a:r>
            <a:r>
              <a:rPr lang="ca-E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rendiment, </a:t>
            </a:r>
            <a:r>
              <a:rPr lang="el-G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η</a:t>
            </a:r>
            <a:r>
              <a:rPr lang="ca-E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, d’un generador és: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36 CuadroTexto"/>
              <p:cNvSpPr txBox="1"/>
              <p:nvPr/>
            </p:nvSpPr>
            <p:spPr>
              <a:xfrm>
                <a:off x="4346206" y="5672199"/>
                <a:ext cx="1009700" cy="610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a-ES" b="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ca-E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a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a-ES" b="0" i="1" smtClean="0">
                                  <a:latin typeface="Cambria Math"/>
                                </a:rPr>
                                <m:t>𝐴𝐵</m:t>
                              </m:r>
                            </m:sub>
                          </m:sSub>
                        </m:num>
                        <m:den>
                          <m:r>
                            <a:rPr lang="ca-ES" i="1">
                              <a:latin typeface="Cambria Math"/>
                              <a:ea typeface="Cambria Math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ca-ES" dirty="0"/>
              </a:p>
            </p:txBody>
          </p:sp>
        </mc:Choice>
        <mc:Fallback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206" y="5672199"/>
                <a:ext cx="1009700" cy="6108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51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31" grpId="0"/>
      <p:bldP spid="34" grpId="0"/>
      <p:bldP spid="2" grpId="0"/>
      <p:bldP spid="5" grpId="0"/>
      <p:bldP spid="33" grpId="0"/>
      <p:bldP spid="35" grpId="0"/>
      <p:bldP spid="3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7680</TotalTime>
  <Words>1088</Words>
  <Application>Microsoft Office PowerPoint</Application>
  <PresentationFormat>Presentación en pantalla (4:3)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Cambria Math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perez lopez</dc:creator>
  <cp:lastModifiedBy>Canto, Cristina Del</cp:lastModifiedBy>
  <cp:revision>115</cp:revision>
  <dcterms:created xsi:type="dcterms:W3CDTF">2014-11-24T08:34:51Z</dcterms:created>
  <dcterms:modified xsi:type="dcterms:W3CDTF">2017-05-19T07:49:27Z</dcterms:modified>
</cp:coreProperties>
</file>