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257" r:id="rId3"/>
    <p:sldId id="258" r:id="rId4"/>
    <p:sldId id="259" r:id="rId5"/>
    <p:sldId id="260" r:id="rId6"/>
    <p:sldId id="284" r:id="rId7"/>
    <p:sldId id="261" r:id="rId8"/>
    <p:sldId id="289" r:id="rId9"/>
    <p:sldId id="262" r:id="rId10"/>
    <p:sldId id="263" r:id="rId11"/>
    <p:sldId id="285" r:id="rId12"/>
    <p:sldId id="264" r:id="rId13"/>
    <p:sldId id="265" r:id="rId14"/>
    <p:sldId id="266" r:id="rId15"/>
    <p:sldId id="286" r:id="rId16"/>
    <p:sldId id="267" r:id="rId17"/>
    <p:sldId id="306" r:id="rId18"/>
    <p:sldId id="268" r:id="rId19"/>
    <p:sldId id="288" r:id="rId20"/>
    <p:sldId id="273" r:id="rId21"/>
    <p:sldId id="274" r:id="rId22"/>
    <p:sldId id="287" r:id="rId23"/>
    <p:sldId id="269" r:id="rId24"/>
    <p:sldId id="270" r:id="rId25"/>
    <p:sldId id="307" r:id="rId26"/>
    <p:sldId id="271" r:id="rId27"/>
    <p:sldId id="305" r:id="rId28"/>
    <p:sldId id="272" r:id="rId29"/>
    <p:sldId id="275" r:id="rId30"/>
    <p:sldId id="276" r:id="rId31"/>
    <p:sldId id="277" r:id="rId32"/>
    <p:sldId id="278" r:id="rId33"/>
    <p:sldId id="308" r:id="rId34"/>
    <p:sldId id="279" r:id="rId35"/>
    <p:sldId id="280" r:id="rId36"/>
    <p:sldId id="281" r:id="rId37"/>
    <p:sldId id="282" r:id="rId38"/>
    <p:sldId id="283" r:id="rId39"/>
    <p:sldId id="309" r:id="rId40"/>
    <p:sldId id="310" r:id="rId41"/>
    <p:sldId id="311" r:id="rId42"/>
    <p:sldId id="290" r:id="rId43"/>
    <p:sldId id="291" r:id="rId44"/>
    <p:sldId id="292" r:id="rId45"/>
    <p:sldId id="293" r:id="rId46"/>
    <p:sldId id="294" r:id="rId47"/>
    <p:sldId id="295" r:id="rId48"/>
    <p:sldId id="296" r:id="rId49"/>
    <p:sldId id="297" r:id="rId50"/>
    <p:sldId id="298" r:id="rId51"/>
    <p:sldId id="300" r:id="rId52"/>
    <p:sldId id="312" r:id="rId53"/>
    <p:sldId id="313" r:id="rId54"/>
    <p:sldId id="314" r:id="rId55"/>
    <p:sldId id="315" r:id="rId56"/>
    <p:sldId id="316" r:id="rId57"/>
    <p:sldId id="301" r:id="rId58"/>
    <p:sldId id="302" r:id="rId59"/>
    <p:sldId id="303" r:id="rId60"/>
    <p:sldId id="304" r:id="rId61"/>
    <p:sldId id="317" r:id="rId62"/>
  </p:sldIdLst>
  <p:sldSz cx="9144000" cy="6858000" type="screen4x3"/>
  <p:notesSz cx="6858000" cy="91440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29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a-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8929F8-AA05-4B44-94E7-C690B50D77F6}" type="datetimeFigureOut">
              <a:rPr lang="ca-ES" smtClean="0"/>
              <a:t>04/03/2018</a:t>
            </a:fld>
            <a:endParaRPr lang="ca-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a-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a-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F6439F-1493-4E51-8529-162B7300DE21}" type="slidenum">
              <a:rPr lang="ca-ES" smtClean="0"/>
              <a:t>‹#›</a:t>
            </a:fld>
            <a:endParaRPr lang="ca-ES"/>
          </a:p>
        </p:txBody>
      </p:sp>
    </p:spTree>
    <p:extLst>
      <p:ext uri="{BB962C8B-B14F-4D97-AF65-F5344CB8AC3E}">
        <p14:creationId xmlns:p14="http://schemas.microsoft.com/office/powerpoint/2010/main" val="3006680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ca-ES" dirty="0"/>
          </a:p>
        </p:txBody>
      </p:sp>
      <p:sp>
        <p:nvSpPr>
          <p:cNvPr id="4" name="3 Marcador de número de diapositiva"/>
          <p:cNvSpPr>
            <a:spLocks noGrp="1"/>
          </p:cNvSpPr>
          <p:nvPr>
            <p:ph type="sldNum" sz="quarter" idx="10"/>
          </p:nvPr>
        </p:nvSpPr>
        <p:spPr/>
        <p:txBody>
          <a:bodyPr/>
          <a:lstStyle/>
          <a:p>
            <a:fld id="{C9F6439F-1493-4E51-8529-162B7300DE21}" type="slidenum">
              <a:rPr lang="ca-ES" smtClean="0"/>
              <a:t>39</a:t>
            </a:fld>
            <a:endParaRPr lang="ca-ES"/>
          </a:p>
        </p:txBody>
      </p:sp>
    </p:spTree>
    <p:extLst>
      <p:ext uri="{BB962C8B-B14F-4D97-AF65-F5344CB8AC3E}">
        <p14:creationId xmlns:p14="http://schemas.microsoft.com/office/powerpoint/2010/main" val="270318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ca-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ca-ES"/>
          </a:p>
        </p:txBody>
      </p:sp>
      <p:sp>
        <p:nvSpPr>
          <p:cNvPr id="4" name="3 Marcador de fecha"/>
          <p:cNvSpPr>
            <a:spLocks noGrp="1"/>
          </p:cNvSpPr>
          <p:nvPr>
            <p:ph type="dt" sz="half" idx="10"/>
          </p:nvPr>
        </p:nvSpPr>
        <p:spPr/>
        <p:txBody>
          <a:bodyPr/>
          <a:lstStyle/>
          <a:p>
            <a:fld id="{DB4792E2-F5A2-4EFD-B89C-29A84451C592}" type="datetimeFigureOut">
              <a:rPr lang="ca-ES" smtClean="0"/>
              <a:t>04/03/2018</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A010FBE7-3C6F-47DB-9719-6CC032E32423}" type="slidenum">
              <a:rPr lang="ca-ES" smtClean="0"/>
              <a:t>‹#›</a:t>
            </a:fld>
            <a:endParaRPr lang="ca-ES"/>
          </a:p>
        </p:txBody>
      </p:sp>
    </p:spTree>
    <p:extLst>
      <p:ext uri="{BB962C8B-B14F-4D97-AF65-F5344CB8AC3E}">
        <p14:creationId xmlns:p14="http://schemas.microsoft.com/office/powerpoint/2010/main" val="3640593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p>
            <a:fld id="{DB4792E2-F5A2-4EFD-B89C-29A84451C592}" type="datetimeFigureOut">
              <a:rPr lang="ca-ES" smtClean="0"/>
              <a:t>04/03/2018</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A010FBE7-3C6F-47DB-9719-6CC032E32423}" type="slidenum">
              <a:rPr lang="ca-ES" smtClean="0"/>
              <a:t>‹#›</a:t>
            </a:fld>
            <a:endParaRPr lang="ca-ES"/>
          </a:p>
        </p:txBody>
      </p:sp>
    </p:spTree>
    <p:extLst>
      <p:ext uri="{BB962C8B-B14F-4D97-AF65-F5344CB8AC3E}">
        <p14:creationId xmlns:p14="http://schemas.microsoft.com/office/powerpoint/2010/main" val="833772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ca-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p>
            <a:fld id="{DB4792E2-F5A2-4EFD-B89C-29A84451C592}" type="datetimeFigureOut">
              <a:rPr lang="ca-ES" smtClean="0"/>
              <a:t>04/03/2018</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A010FBE7-3C6F-47DB-9719-6CC032E32423}" type="slidenum">
              <a:rPr lang="ca-ES" smtClean="0"/>
              <a:t>‹#›</a:t>
            </a:fld>
            <a:endParaRPr lang="ca-ES"/>
          </a:p>
        </p:txBody>
      </p:sp>
    </p:spTree>
    <p:extLst>
      <p:ext uri="{BB962C8B-B14F-4D97-AF65-F5344CB8AC3E}">
        <p14:creationId xmlns:p14="http://schemas.microsoft.com/office/powerpoint/2010/main" val="143623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p>
            <a:fld id="{DB4792E2-F5A2-4EFD-B89C-29A84451C592}" type="datetimeFigureOut">
              <a:rPr lang="ca-ES" smtClean="0"/>
              <a:t>04/03/2018</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A010FBE7-3C6F-47DB-9719-6CC032E32423}" type="slidenum">
              <a:rPr lang="ca-ES" smtClean="0"/>
              <a:t>‹#›</a:t>
            </a:fld>
            <a:endParaRPr lang="ca-ES"/>
          </a:p>
        </p:txBody>
      </p:sp>
    </p:spTree>
    <p:extLst>
      <p:ext uri="{BB962C8B-B14F-4D97-AF65-F5344CB8AC3E}">
        <p14:creationId xmlns:p14="http://schemas.microsoft.com/office/powerpoint/2010/main" val="3519984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ca-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DB4792E2-F5A2-4EFD-B89C-29A84451C592}" type="datetimeFigureOut">
              <a:rPr lang="ca-ES" smtClean="0"/>
              <a:t>04/03/2018</a:t>
            </a:fld>
            <a:endParaRPr lang="ca-ES"/>
          </a:p>
        </p:txBody>
      </p:sp>
      <p:sp>
        <p:nvSpPr>
          <p:cNvPr id="5" name="4 Marcador de pie de página"/>
          <p:cNvSpPr>
            <a:spLocks noGrp="1"/>
          </p:cNvSpPr>
          <p:nvPr>
            <p:ph type="ftr" sz="quarter" idx="11"/>
          </p:nvPr>
        </p:nvSpPr>
        <p:spPr/>
        <p:txBody>
          <a:bodyPr/>
          <a:lstStyle/>
          <a:p>
            <a:endParaRPr lang="ca-ES"/>
          </a:p>
        </p:txBody>
      </p:sp>
      <p:sp>
        <p:nvSpPr>
          <p:cNvPr id="6" name="5 Marcador de número de diapositiva"/>
          <p:cNvSpPr>
            <a:spLocks noGrp="1"/>
          </p:cNvSpPr>
          <p:nvPr>
            <p:ph type="sldNum" sz="quarter" idx="12"/>
          </p:nvPr>
        </p:nvSpPr>
        <p:spPr/>
        <p:txBody>
          <a:bodyPr/>
          <a:lstStyle/>
          <a:p>
            <a:fld id="{A010FBE7-3C6F-47DB-9719-6CC032E32423}" type="slidenum">
              <a:rPr lang="ca-ES" smtClean="0"/>
              <a:t>‹#›</a:t>
            </a:fld>
            <a:endParaRPr lang="ca-ES"/>
          </a:p>
        </p:txBody>
      </p:sp>
    </p:spTree>
    <p:extLst>
      <p:ext uri="{BB962C8B-B14F-4D97-AF65-F5344CB8AC3E}">
        <p14:creationId xmlns:p14="http://schemas.microsoft.com/office/powerpoint/2010/main" val="1765585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4 Marcador de fecha"/>
          <p:cNvSpPr>
            <a:spLocks noGrp="1"/>
          </p:cNvSpPr>
          <p:nvPr>
            <p:ph type="dt" sz="half" idx="10"/>
          </p:nvPr>
        </p:nvSpPr>
        <p:spPr/>
        <p:txBody>
          <a:bodyPr/>
          <a:lstStyle/>
          <a:p>
            <a:fld id="{DB4792E2-F5A2-4EFD-B89C-29A84451C592}" type="datetimeFigureOut">
              <a:rPr lang="ca-ES" smtClean="0"/>
              <a:t>04/03/2018</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A010FBE7-3C6F-47DB-9719-6CC032E32423}" type="slidenum">
              <a:rPr lang="ca-ES" smtClean="0"/>
              <a:t>‹#›</a:t>
            </a:fld>
            <a:endParaRPr lang="ca-ES"/>
          </a:p>
        </p:txBody>
      </p:sp>
    </p:spTree>
    <p:extLst>
      <p:ext uri="{BB962C8B-B14F-4D97-AF65-F5344CB8AC3E}">
        <p14:creationId xmlns:p14="http://schemas.microsoft.com/office/powerpoint/2010/main" val="161924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ca-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7" name="6 Marcador de fecha"/>
          <p:cNvSpPr>
            <a:spLocks noGrp="1"/>
          </p:cNvSpPr>
          <p:nvPr>
            <p:ph type="dt" sz="half" idx="10"/>
          </p:nvPr>
        </p:nvSpPr>
        <p:spPr/>
        <p:txBody>
          <a:bodyPr/>
          <a:lstStyle/>
          <a:p>
            <a:fld id="{DB4792E2-F5A2-4EFD-B89C-29A84451C592}" type="datetimeFigureOut">
              <a:rPr lang="ca-ES" smtClean="0"/>
              <a:t>04/03/2018</a:t>
            </a:fld>
            <a:endParaRPr lang="ca-ES"/>
          </a:p>
        </p:txBody>
      </p:sp>
      <p:sp>
        <p:nvSpPr>
          <p:cNvPr id="8" name="7 Marcador de pie de página"/>
          <p:cNvSpPr>
            <a:spLocks noGrp="1"/>
          </p:cNvSpPr>
          <p:nvPr>
            <p:ph type="ftr" sz="quarter" idx="11"/>
          </p:nvPr>
        </p:nvSpPr>
        <p:spPr/>
        <p:txBody>
          <a:bodyPr/>
          <a:lstStyle/>
          <a:p>
            <a:endParaRPr lang="ca-ES"/>
          </a:p>
        </p:txBody>
      </p:sp>
      <p:sp>
        <p:nvSpPr>
          <p:cNvPr id="9" name="8 Marcador de número de diapositiva"/>
          <p:cNvSpPr>
            <a:spLocks noGrp="1"/>
          </p:cNvSpPr>
          <p:nvPr>
            <p:ph type="sldNum" sz="quarter" idx="12"/>
          </p:nvPr>
        </p:nvSpPr>
        <p:spPr/>
        <p:txBody>
          <a:bodyPr/>
          <a:lstStyle/>
          <a:p>
            <a:fld id="{A010FBE7-3C6F-47DB-9719-6CC032E32423}" type="slidenum">
              <a:rPr lang="ca-ES" smtClean="0"/>
              <a:t>‹#›</a:t>
            </a:fld>
            <a:endParaRPr lang="ca-ES"/>
          </a:p>
        </p:txBody>
      </p:sp>
    </p:spTree>
    <p:extLst>
      <p:ext uri="{BB962C8B-B14F-4D97-AF65-F5344CB8AC3E}">
        <p14:creationId xmlns:p14="http://schemas.microsoft.com/office/powerpoint/2010/main" val="1408032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fecha"/>
          <p:cNvSpPr>
            <a:spLocks noGrp="1"/>
          </p:cNvSpPr>
          <p:nvPr>
            <p:ph type="dt" sz="half" idx="10"/>
          </p:nvPr>
        </p:nvSpPr>
        <p:spPr/>
        <p:txBody>
          <a:bodyPr/>
          <a:lstStyle/>
          <a:p>
            <a:fld id="{DB4792E2-F5A2-4EFD-B89C-29A84451C592}" type="datetimeFigureOut">
              <a:rPr lang="ca-ES" smtClean="0"/>
              <a:t>04/03/2018</a:t>
            </a:fld>
            <a:endParaRPr lang="ca-ES"/>
          </a:p>
        </p:txBody>
      </p:sp>
      <p:sp>
        <p:nvSpPr>
          <p:cNvPr id="4" name="3 Marcador de pie de página"/>
          <p:cNvSpPr>
            <a:spLocks noGrp="1"/>
          </p:cNvSpPr>
          <p:nvPr>
            <p:ph type="ftr" sz="quarter" idx="11"/>
          </p:nvPr>
        </p:nvSpPr>
        <p:spPr/>
        <p:txBody>
          <a:bodyPr/>
          <a:lstStyle/>
          <a:p>
            <a:endParaRPr lang="ca-ES"/>
          </a:p>
        </p:txBody>
      </p:sp>
      <p:sp>
        <p:nvSpPr>
          <p:cNvPr id="5" name="4 Marcador de número de diapositiva"/>
          <p:cNvSpPr>
            <a:spLocks noGrp="1"/>
          </p:cNvSpPr>
          <p:nvPr>
            <p:ph type="sldNum" sz="quarter" idx="12"/>
          </p:nvPr>
        </p:nvSpPr>
        <p:spPr/>
        <p:txBody>
          <a:bodyPr/>
          <a:lstStyle/>
          <a:p>
            <a:fld id="{A010FBE7-3C6F-47DB-9719-6CC032E32423}" type="slidenum">
              <a:rPr lang="ca-ES" smtClean="0"/>
              <a:t>‹#›</a:t>
            </a:fld>
            <a:endParaRPr lang="ca-ES"/>
          </a:p>
        </p:txBody>
      </p:sp>
    </p:spTree>
    <p:extLst>
      <p:ext uri="{BB962C8B-B14F-4D97-AF65-F5344CB8AC3E}">
        <p14:creationId xmlns:p14="http://schemas.microsoft.com/office/powerpoint/2010/main" val="159853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B4792E2-F5A2-4EFD-B89C-29A84451C592}" type="datetimeFigureOut">
              <a:rPr lang="ca-ES" smtClean="0"/>
              <a:t>04/03/2018</a:t>
            </a:fld>
            <a:endParaRPr lang="ca-ES"/>
          </a:p>
        </p:txBody>
      </p:sp>
      <p:sp>
        <p:nvSpPr>
          <p:cNvPr id="3" name="2 Marcador de pie de página"/>
          <p:cNvSpPr>
            <a:spLocks noGrp="1"/>
          </p:cNvSpPr>
          <p:nvPr>
            <p:ph type="ftr" sz="quarter" idx="11"/>
          </p:nvPr>
        </p:nvSpPr>
        <p:spPr/>
        <p:txBody>
          <a:bodyPr/>
          <a:lstStyle/>
          <a:p>
            <a:endParaRPr lang="ca-ES"/>
          </a:p>
        </p:txBody>
      </p:sp>
      <p:sp>
        <p:nvSpPr>
          <p:cNvPr id="4" name="3 Marcador de número de diapositiva"/>
          <p:cNvSpPr>
            <a:spLocks noGrp="1"/>
          </p:cNvSpPr>
          <p:nvPr>
            <p:ph type="sldNum" sz="quarter" idx="12"/>
          </p:nvPr>
        </p:nvSpPr>
        <p:spPr/>
        <p:txBody>
          <a:bodyPr/>
          <a:lstStyle/>
          <a:p>
            <a:fld id="{A010FBE7-3C6F-47DB-9719-6CC032E32423}" type="slidenum">
              <a:rPr lang="ca-ES" smtClean="0"/>
              <a:t>‹#›</a:t>
            </a:fld>
            <a:endParaRPr lang="ca-ES"/>
          </a:p>
        </p:txBody>
      </p:sp>
    </p:spTree>
    <p:extLst>
      <p:ext uri="{BB962C8B-B14F-4D97-AF65-F5344CB8AC3E}">
        <p14:creationId xmlns:p14="http://schemas.microsoft.com/office/powerpoint/2010/main" val="2948237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ca-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DB4792E2-F5A2-4EFD-B89C-29A84451C592}" type="datetimeFigureOut">
              <a:rPr lang="ca-ES" smtClean="0"/>
              <a:t>04/03/2018</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A010FBE7-3C6F-47DB-9719-6CC032E32423}" type="slidenum">
              <a:rPr lang="ca-ES" smtClean="0"/>
              <a:t>‹#›</a:t>
            </a:fld>
            <a:endParaRPr lang="ca-ES"/>
          </a:p>
        </p:txBody>
      </p:sp>
    </p:spTree>
    <p:extLst>
      <p:ext uri="{BB962C8B-B14F-4D97-AF65-F5344CB8AC3E}">
        <p14:creationId xmlns:p14="http://schemas.microsoft.com/office/powerpoint/2010/main" val="3368272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ca-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DB4792E2-F5A2-4EFD-B89C-29A84451C592}" type="datetimeFigureOut">
              <a:rPr lang="ca-ES" smtClean="0"/>
              <a:t>04/03/2018</a:t>
            </a:fld>
            <a:endParaRPr lang="ca-ES"/>
          </a:p>
        </p:txBody>
      </p:sp>
      <p:sp>
        <p:nvSpPr>
          <p:cNvPr id="6" name="5 Marcador de pie de página"/>
          <p:cNvSpPr>
            <a:spLocks noGrp="1"/>
          </p:cNvSpPr>
          <p:nvPr>
            <p:ph type="ftr" sz="quarter" idx="11"/>
          </p:nvPr>
        </p:nvSpPr>
        <p:spPr/>
        <p:txBody>
          <a:bodyPr/>
          <a:lstStyle/>
          <a:p>
            <a:endParaRPr lang="ca-ES"/>
          </a:p>
        </p:txBody>
      </p:sp>
      <p:sp>
        <p:nvSpPr>
          <p:cNvPr id="7" name="6 Marcador de número de diapositiva"/>
          <p:cNvSpPr>
            <a:spLocks noGrp="1"/>
          </p:cNvSpPr>
          <p:nvPr>
            <p:ph type="sldNum" sz="quarter" idx="12"/>
          </p:nvPr>
        </p:nvSpPr>
        <p:spPr/>
        <p:txBody>
          <a:bodyPr/>
          <a:lstStyle/>
          <a:p>
            <a:fld id="{A010FBE7-3C6F-47DB-9719-6CC032E32423}" type="slidenum">
              <a:rPr lang="ca-ES" smtClean="0"/>
              <a:t>‹#›</a:t>
            </a:fld>
            <a:endParaRPr lang="ca-ES"/>
          </a:p>
        </p:txBody>
      </p:sp>
    </p:spTree>
    <p:extLst>
      <p:ext uri="{BB962C8B-B14F-4D97-AF65-F5344CB8AC3E}">
        <p14:creationId xmlns:p14="http://schemas.microsoft.com/office/powerpoint/2010/main" val="873612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ca-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4792E2-F5A2-4EFD-B89C-29A84451C592}" type="datetimeFigureOut">
              <a:rPr lang="ca-ES" smtClean="0"/>
              <a:t>04/03/2018</a:t>
            </a:fld>
            <a:endParaRPr lang="ca-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0FBE7-3C6F-47DB-9719-6CC032E32423}" type="slidenum">
              <a:rPr lang="ca-ES" smtClean="0"/>
              <a:t>‹#›</a:t>
            </a:fld>
            <a:endParaRPr lang="ca-ES"/>
          </a:p>
        </p:txBody>
      </p:sp>
    </p:spTree>
    <p:extLst>
      <p:ext uri="{BB962C8B-B14F-4D97-AF65-F5344CB8AC3E}">
        <p14:creationId xmlns:p14="http://schemas.microsoft.com/office/powerpoint/2010/main" val="1615747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jpe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jpeg"/></Relationships>
</file>

<file path=ppt/slides/_rels/slide4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4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58.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txBox="1">
            <a:spLocks/>
          </p:cNvSpPr>
          <p:nvPr/>
        </p:nvSpPr>
        <p:spPr>
          <a:xfrm>
            <a:off x="107504" y="1556792"/>
            <a:ext cx="8928992" cy="208823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5400" dirty="0"/>
              <a:t>Unitat 8</a:t>
            </a:r>
            <a:br>
              <a:rPr lang="ca-ES" sz="5400" dirty="0"/>
            </a:br>
            <a:r>
              <a:rPr lang="ca-ES" sz="5400" dirty="0"/>
              <a:t> EL SECTOR SECUNDARI</a:t>
            </a:r>
          </a:p>
        </p:txBody>
      </p:sp>
      <p:sp>
        <p:nvSpPr>
          <p:cNvPr id="5" name="4 Subtítulo"/>
          <p:cNvSpPr txBox="1">
            <a:spLocks/>
          </p:cNvSpPr>
          <p:nvPr/>
        </p:nvSpPr>
        <p:spPr>
          <a:xfrm>
            <a:off x="2483768" y="4581128"/>
            <a:ext cx="6400800" cy="1752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ca-ES" sz="2800" dirty="0"/>
              <a:t>Salvador Vila Esteve</a:t>
            </a:r>
          </a:p>
          <a:p>
            <a:pPr marL="0" indent="0" algn="r">
              <a:buNone/>
            </a:pPr>
            <a:r>
              <a:rPr lang="ca-ES" sz="2800" dirty="0"/>
              <a:t>Geografia</a:t>
            </a:r>
          </a:p>
          <a:p>
            <a:pPr marL="0" indent="0" algn="r">
              <a:buNone/>
            </a:pPr>
            <a:r>
              <a:rPr lang="ca-ES" sz="2800" dirty="0"/>
              <a:t>1r d’ESO</a:t>
            </a:r>
          </a:p>
        </p:txBody>
      </p:sp>
    </p:spTree>
    <p:extLst>
      <p:ext uri="{BB962C8B-B14F-4D97-AF65-F5344CB8AC3E}">
        <p14:creationId xmlns:p14="http://schemas.microsoft.com/office/powerpoint/2010/main" val="337052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 </a:t>
            </a:r>
            <a:r>
              <a:rPr lang="ca-ES" sz="3200" u="sng" dirty="0"/>
              <a:t>Els factors de producció industrial</a:t>
            </a:r>
            <a:r>
              <a:rPr lang="ca-ES" sz="3200" dirty="0"/>
              <a:t>.</a:t>
            </a:r>
          </a:p>
        </p:txBody>
      </p:sp>
      <p:sp>
        <p:nvSpPr>
          <p:cNvPr id="3" name="2 Rectángulo"/>
          <p:cNvSpPr/>
          <p:nvPr/>
        </p:nvSpPr>
        <p:spPr>
          <a:xfrm>
            <a:off x="138092" y="1511529"/>
            <a:ext cx="1512168" cy="599355"/>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Factors de producció (II)</a:t>
            </a:r>
            <a:endParaRPr lang="ca-ES" dirty="0">
              <a:solidFill>
                <a:schemeClr val="bg1"/>
              </a:solidFill>
            </a:endParaRPr>
          </a:p>
        </p:txBody>
      </p:sp>
      <p:cxnSp>
        <p:nvCxnSpPr>
          <p:cNvPr id="4" name="3 Conector angular"/>
          <p:cNvCxnSpPr>
            <a:stCxn id="3" idx="3"/>
            <a:endCxn id="5" idx="1"/>
          </p:cNvCxnSpPr>
          <p:nvPr/>
        </p:nvCxnSpPr>
        <p:spPr>
          <a:xfrm flipV="1">
            <a:off x="1650260" y="1092488"/>
            <a:ext cx="292007" cy="718719"/>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4 Rectángulo"/>
          <p:cNvSpPr/>
          <p:nvPr/>
        </p:nvSpPr>
        <p:spPr>
          <a:xfrm>
            <a:off x="1942267" y="768452"/>
            <a:ext cx="7022221" cy="64807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capital: conjunt de matèries primeres, fonts d’energia, màquines, instal·lacions industrials, diners i persones necessàries per a la producció</a:t>
            </a:r>
          </a:p>
        </p:txBody>
      </p:sp>
      <p:cxnSp>
        <p:nvCxnSpPr>
          <p:cNvPr id="6" name="5 Conector angular"/>
          <p:cNvCxnSpPr>
            <a:stCxn id="3" idx="3"/>
            <a:endCxn id="7" idx="1"/>
          </p:cNvCxnSpPr>
          <p:nvPr/>
        </p:nvCxnSpPr>
        <p:spPr>
          <a:xfrm>
            <a:off x="1650260" y="1811207"/>
            <a:ext cx="304732" cy="127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1954992" y="1489558"/>
            <a:ext cx="7009496" cy="643298"/>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tecnologia: és el conjunt de maquinària, tècniques i materials per a produir, així com els coneixements necessaris per a manipular-los</a:t>
            </a:r>
          </a:p>
        </p:txBody>
      </p:sp>
      <p:cxnSp>
        <p:nvCxnSpPr>
          <p:cNvPr id="8" name="7 Conector angular"/>
          <p:cNvCxnSpPr>
            <a:stCxn id="3" idx="3"/>
            <a:endCxn id="9" idx="1"/>
          </p:cNvCxnSpPr>
          <p:nvPr/>
        </p:nvCxnSpPr>
        <p:spPr>
          <a:xfrm>
            <a:off x="1650260" y="1811207"/>
            <a:ext cx="308054" cy="744986"/>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1958314" y="2238151"/>
            <a:ext cx="7006173" cy="636084"/>
          </a:xfrm>
          <a:prstGeom prst="rect">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L’organització de l’empresa: és imprescindible una organització i gestió que combini de manera eficient tots els elements anteriors</a:t>
            </a:r>
          </a:p>
        </p:txBody>
      </p:sp>
      <p:pic>
        <p:nvPicPr>
          <p:cNvPr id="5124" name="Picture 4" descr="http://upload.wikimedia.org/wikipedia/commons/9/97/Interior_de_una_F%C3%A1brica_de_Calzado_mecaniza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8589" y="4581128"/>
            <a:ext cx="3139322" cy="208823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derecho.laguia2000.com/wp-content/uploads/2009/02/capit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023112"/>
            <a:ext cx="2030525" cy="144274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comfiacontigo.es/esc6/blog/wp-content/uploads/2013/07/maquinaria-industri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3020437"/>
            <a:ext cx="2683940" cy="173894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upload.wikimedia.org/wikipedia/commons/d/d8/Organizacion_empresari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4806037"/>
            <a:ext cx="3229694" cy="196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85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5126"/>
                                        </p:tgtEl>
                                        <p:attrNameLst>
                                          <p:attrName>style.visibility</p:attrName>
                                        </p:attrNameLst>
                                      </p:cBhvr>
                                      <p:to>
                                        <p:strVal val="visible"/>
                                      </p:to>
                                    </p:set>
                                    <p:anim calcmode="lin" valueType="num">
                                      <p:cBhvr additive="base">
                                        <p:cTn id="24" dur="500" fill="hold"/>
                                        <p:tgtEl>
                                          <p:spTgt spid="5126"/>
                                        </p:tgtEl>
                                        <p:attrNameLst>
                                          <p:attrName>ppt_x</p:attrName>
                                        </p:attrNameLst>
                                      </p:cBhvr>
                                      <p:tavLst>
                                        <p:tav tm="0">
                                          <p:val>
                                            <p:strVal val="#ppt_x"/>
                                          </p:val>
                                        </p:tav>
                                        <p:tav tm="100000">
                                          <p:val>
                                            <p:strVal val="#ppt_x"/>
                                          </p:val>
                                        </p:tav>
                                      </p:tavLst>
                                    </p:anim>
                                    <p:anim calcmode="lin" valueType="num">
                                      <p:cBhvr additive="base">
                                        <p:cTn id="25" dur="500" fill="hold"/>
                                        <p:tgtEl>
                                          <p:spTgt spid="5126"/>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500"/>
                                  </p:stCondLst>
                                  <p:childTnLst>
                                    <p:set>
                                      <p:cBhvr>
                                        <p:cTn id="28" dur="1" fill="hold">
                                          <p:stCondLst>
                                            <p:cond delay="0"/>
                                          </p:stCondLst>
                                        </p:cTn>
                                        <p:tgtEl>
                                          <p:spTgt spid="5124"/>
                                        </p:tgtEl>
                                        <p:attrNameLst>
                                          <p:attrName>style.visibility</p:attrName>
                                        </p:attrNameLst>
                                      </p:cBhvr>
                                      <p:to>
                                        <p:strVal val="visible"/>
                                      </p:to>
                                    </p:set>
                                    <p:anim calcmode="lin" valueType="num">
                                      <p:cBhvr additive="base">
                                        <p:cTn id="29" dur="500" fill="hold"/>
                                        <p:tgtEl>
                                          <p:spTgt spid="5124"/>
                                        </p:tgtEl>
                                        <p:attrNameLst>
                                          <p:attrName>ppt_x</p:attrName>
                                        </p:attrNameLst>
                                      </p:cBhvr>
                                      <p:tavLst>
                                        <p:tav tm="0">
                                          <p:val>
                                            <p:strVal val="#ppt_x"/>
                                          </p:val>
                                        </p:tav>
                                        <p:tav tm="100000">
                                          <p:val>
                                            <p:strVal val="#ppt_x"/>
                                          </p:val>
                                        </p:tav>
                                      </p:tavLst>
                                    </p:anim>
                                    <p:anim calcmode="lin" valueType="num">
                                      <p:cBhvr additive="base">
                                        <p:cTn id="3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500"/>
                            </p:stCondLst>
                            <p:childTnLst>
                              <p:par>
                                <p:cTn id="40" presetID="2" presetClass="entr" presetSubtype="4" fill="hold" nodeType="afterEffect">
                                  <p:stCondLst>
                                    <p:cond delay="500"/>
                                  </p:stCondLst>
                                  <p:childTnLst>
                                    <p:set>
                                      <p:cBhvr>
                                        <p:cTn id="41" dur="1" fill="hold">
                                          <p:stCondLst>
                                            <p:cond delay="0"/>
                                          </p:stCondLst>
                                        </p:cTn>
                                        <p:tgtEl>
                                          <p:spTgt spid="5128"/>
                                        </p:tgtEl>
                                        <p:attrNameLst>
                                          <p:attrName>style.visibility</p:attrName>
                                        </p:attrNameLst>
                                      </p:cBhvr>
                                      <p:to>
                                        <p:strVal val="visible"/>
                                      </p:to>
                                    </p:set>
                                    <p:anim calcmode="lin" valueType="num">
                                      <p:cBhvr additive="base">
                                        <p:cTn id="42" dur="500" fill="hold"/>
                                        <p:tgtEl>
                                          <p:spTgt spid="5128"/>
                                        </p:tgtEl>
                                        <p:attrNameLst>
                                          <p:attrName>ppt_x</p:attrName>
                                        </p:attrNameLst>
                                      </p:cBhvr>
                                      <p:tavLst>
                                        <p:tav tm="0">
                                          <p:val>
                                            <p:strVal val="#ppt_x"/>
                                          </p:val>
                                        </p:tav>
                                        <p:tav tm="100000">
                                          <p:val>
                                            <p:strVal val="#ppt_x"/>
                                          </p:val>
                                        </p:tav>
                                      </p:tavLst>
                                    </p:anim>
                                    <p:anim calcmode="lin" valueType="num">
                                      <p:cBhvr additive="base">
                                        <p:cTn id="43"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500"/>
                            </p:stCondLst>
                            <p:childTnLst>
                              <p:par>
                                <p:cTn id="53" presetID="2" presetClass="entr" presetSubtype="4" fill="hold" nodeType="afterEffect">
                                  <p:stCondLst>
                                    <p:cond delay="500"/>
                                  </p:stCondLst>
                                  <p:childTnLst>
                                    <p:set>
                                      <p:cBhvr>
                                        <p:cTn id="54" dur="1" fill="hold">
                                          <p:stCondLst>
                                            <p:cond delay="0"/>
                                          </p:stCondLst>
                                        </p:cTn>
                                        <p:tgtEl>
                                          <p:spTgt spid="5130"/>
                                        </p:tgtEl>
                                        <p:attrNameLst>
                                          <p:attrName>style.visibility</p:attrName>
                                        </p:attrNameLst>
                                      </p:cBhvr>
                                      <p:to>
                                        <p:strVal val="visible"/>
                                      </p:to>
                                    </p:set>
                                    <p:anim calcmode="lin" valueType="num">
                                      <p:cBhvr additive="base">
                                        <p:cTn id="55" dur="500" fill="hold"/>
                                        <p:tgtEl>
                                          <p:spTgt spid="5130"/>
                                        </p:tgtEl>
                                        <p:attrNameLst>
                                          <p:attrName>ppt_x</p:attrName>
                                        </p:attrNameLst>
                                      </p:cBhvr>
                                      <p:tavLst>
                                        <p:tav tm="0">
                                          <p:val>
                                            <p:strVal val="#ppt_x"/>
                                          </p:val>
                                        </p:tav>
                                        <p:tav tm="100000">
                                          <p:val>
                                            <p:strVal val="#ppt_x"/>
                                          </p:val>
                                        </p:tav>
                                      </p:tavLst>
                                    </p:anim>
                                    <p:anim calcmode="lin" valueType="num">
                                      <p:cBhvr additive="base">
                                        <p:cTn id="56" dur="500" fill="hold"/>
                                        <p:tgtEl>
                                          <p:spTgt spid="51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 </a:t>
            </a:r>
            <a:r>
              <a:rPr lang="ca-ES" sz="3200" u="sng" dirty="0"/>
              <a:t>Els factors de producció industrial</a:t>
            </a:r>
            <a:r>
              <a:rPr lang="ca-ES" sz="3200" dirty="0"/>
              <a: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51" y="764704"/>
            <a:ext cx="8680151"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779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00"/>
                            </p:stCondLst>
                            <p:childTnLst>
                              <p:par>
                                <p:cTn id="9" presetID="2" presetClass="entr" presetSubtype="4" fill="hold" nodeType="afterEffect">
                                  <p:stCondLst>
                                    <p:cond delay="50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ppt_x"/>
                                          </p:val>
                                        </p:tav>
                                        <p:tav tm="100000">
                                          <p:val>
                                            <p:strVal val="#ppt_x"/>
                                          </p:val>
                                        </p:tav>
                                      </p:tavLst>
                                    </p:anim>
                                    <p:anim calcmode="lin" valueType="num">
                                      <p:cBhvr additive="base">
                                        <p:cTn id="12"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2. </a:t>
            </a:r>
            <a:r>
              <a:rPr lang="ca-ES" sz="3200" u="sng" dirty="0"/>
              <a:t>Els factors de producció industrial</a:t>
            </a:r>
            <a:r>
              <a:rPr lang="ca-ES" sz="3200" dirty="0"/>
              <a:t>.</a:t>
            </a:r>
          </a:p>
        </p:txBody>
      </p:sp>
      <p:sp>
        <p:nvSpPr>
          <p:cNvPr id="3" name="2 CuadroTexto"/>
          <p:cNvSpPr txBox="1"/>
          <p:nvPr/>
        </p:nvSpPr>
        <p:spPr>
          <a:xfrm>
            <a:off x="251520" y="836712"/>
            <a:ext cx="8568952" cy="369332"/>
          </a:xfrm>
          <a:prstGeom prst="rect">
            <a:avLst/>
          </a:prstGeom>
          <a:noFill/>
        </p:spPr>
        <p:txBody>
          <a:bodyPr wrap="square" rtlCol="0">
            <a:spAutoFit/>
          </a:bodyPr>
          <a:lstStyle/>
          <a:p>
            <a:r>
              <a:rPr lang="ca-ES" dirty="0"/>
              <a:t>1. Completa l’esquema i, a partir d’ell, explica els factors de producció industrial: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1268759"/>
            <a:ext cx="8402171" cy="2448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40234" y="4098244"/>
            <a:ext cx="8557472" cy="646331"/>
          </a:xfrm>
          <a:prstGeom prst="rect">
            <a:avLst/>
          </a:prstGeom>
          <a:noFill/>
        </p:spPr>
        <p:txBody>
          <a:bodyPr wrap="square" rtlCol="0">
            <a:spAutoFit/>
          </a:bodyPr>
          <a:lstStyle/>
          <a:p>
            <a:r>
              <a:rPr lang="ca-ES" dirty="0"/>
              <a:t>2.- Digues quins factors de producció industrial utilitzaries per a posar en marxa una panificadora (fàbrica on es fa pa).</a:t>
            </a:r>
          </a:p>
        </p:txBody>
      </p:sp>
    </p:spTree>
    <p:extLst>
      <p:ext uri="{BB962C8B-B14F-4D97-AF65-F5344CB8AC3E}">
        <p14:creationId xmlns:p14="http://schemas.microsoft.com/office/powerpoint/2010/main" val="116040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3. </a:t>
            </a:r>
            <a:r>
              <a:rPr lang="ca-ES" sz="3200" u="sng" dirty="0"/>
              <a:t>Les matèries primeres</a:t>
            </a:r>
            <a:r>
              <a:rPr lang="ca-ES" sz="3200" dirty="0"/>
              <a:t>.</a:t>
            </a:r>
          </a:p>
        </p:txBody>
      </p:sp>
      <p:sp>
        <p:nvSpPr>
          <p:cNvPr id="3" name="2 Rectángulo"/>
          <p:cNvSpPr/>
          <p:nvPr/>
        </p:nvSpPr>
        <p:spPr>
          <a:xfrm>
            <a:off x="251520" y="786297"/>
            <a:ext cx="6552728" cy="64807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Són els recursos, normalment naturals, que es transformen en </a:t>
            </a:r>
          </a:p>
          <a:p>
            <a:pPr algn="ctr"/>
            <a:r>
              <a:rPr lang="ca-ES" dirty="0"/>
              <a:t>productes elaborats o semielaborats mitjançant un procés industrial</a:t>
            </a:r>
            <a:endParaRPr lang="ca-ES" dirty="0">
              <a:solidFill>
                <a:schemeClr val="bg1"/>
              </a:solidFill>
            </a:endParaRPr>
          </a:p>
        </p:txBody>
      </p:sp>
      <p:sp>
        <p:nvSpPr>
          <p:cNvPr id="4" name="3 Rectángulo"/>
          <p:cNvSpPr/>
          <p:nvPr/>
        </p:nvSpPr>
        <p:spPr>
          <a:xfrm>
            <a:off x="251520" y="2707653"/>
            <a:ext cx="1368152" cy="792088"/>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Segons la procedència poden ser</a:t>
            </a:r>
            <a:endParaRPr lang="ca-ES" dirty="0">
              <a:solidFill>
                <a:schemeClr val="bg1"/>
              </a:solidFill>
            </a:endParaRPr>
          </a:p>
        </p:txBody>
      </p:sp>
      <p:cxnSp>
        <p:nvCxnSpPr>
          <p:cNvPr id="5" name="4 Conector angular"/>
          <p:cNvCxnSpPr>
            <a:stCxn id="4" idx="3"/>
            <a:endCxn id="8" idx="1"/>
          </p:cNvCxnSpPr>
          <p:nvPr/>
        </p:nvCxnSpPr>
        <p:spPr>
          <a:xfrm flipV="1">
            <a:off x="1619672" y="1820434"/>
            <a:ext cx="307301" cy="1283263"/>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1926973" y="1514434"/>
            <a:ext cx="5165307" cy="61200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D’origen animal: de la ramaderia (llana, pells, llet,...) </a:t>
            </a:r>
          </a:p>
          <a:p>
            <a:pPr algn="ctr"/>
            <a:r>
              <a:rPr lang="ca-ES" dirty="0"/>
              <a:t>o de la pesca (peix per a conserves,...)</a:t>
            </a:r>
          </a:p>
        </p:txBody>
      </p:sp>
      <p:cxnSp>
        <p:nvCxnSpPr>
          <p:cNvPr id="13" name="12 Conector angular"/>
          <p:cNvCxnSpPr>
            <a:stCxn id="4" idx="3"/>
            <a:endCxn id="16" idx="1"/>
          </p:cNvCxnSpPr>
          <p:nvPr/>
        </p:nvCxnSpPr>
        <p:spPr>
          <a:xfrm flipV="1">
            <a:off x="1619672" y="2512459"/>
            <a:ext cx="307301" cy="59123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15 Rectángulo"/>
          <p:cNvSpPr/>
          <p:nvPr/>
        </p:nvSpPr>
        <p:spPr>
          <a:xfrm>
            <a:off x="1926973" y="2190810"/>
            <a:ext cx="5165307" cy="643298"/>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D’origen vegetal: productes agrícoles (cotó, lli, </a:t>
            </a:r>
          </a:p>
          <a:p>
            <a:pPr algn="ctr"/>
            <a:r>
              <a:rPr lang="ca-ES" dirty="0"/>
              <a:t>fruits,...) o forestals (fusta, cautxú,...)</a:t>
            </a:r>
          </a:p>
        </p:txBody>
      </p:sp>
      <p:cxnSp>
        <p:nvCxnSpPr>
          <p:cNvPr id="19" name="18 Conector angular"/>
          <p:cNvCxnSpPr>
            <a:stCxn id="4" idx="3"/>
            <a:endCxn id="23" idx="1"/>
          </p:cNvCxnSpPr>
          <p:nvPr/>
        </p:nvCxnSpPr>
        <p:spPr>
          <a:xfrm>
            <a:off x="1619672" y="3103697"/>
            <a:ext cx="312765" cy="815169"/>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1932437" y="3648020"/>
            <a:ext cx="1055387" cy="541692"/>
          </a:xfrm>
          <a:prstGeom prst="rect">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D’origen mineral</a:t>
            </a:r>
          </a:p>
        </p:txBody>
      </p:sp>
      <p:sp>
        <p:nvSpPr>
          <p:cNvPr id="27" name="26 Rectángulo"/>
          <p:cNvSpPr/>
          <p:nvPr/>
        </p:nvSpPr>
        <p:spPr>
          <a:xfrm>
            <a:off x="3419872" y="2898543"/>
            <a:ext cx="3672408" cy="601198"/>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Minerals metàl·lics: ferro, bauxita, metalls preciosos, coure,...</a:t>
            </a:r>
          </a:p>
        </p:txBody>
      </p:sp>
      <p:sp>
        <p:nvSpPr>
          <p:cNvPr id="28" name="27 Rectángulo"/>
          <p:cNvSpPr/>
          <p:nvPr/>
        </p:nvSpPr>
        <p:spPr>
          <a:xfrm>
            <a:off x="3419872" y="3550738"/>
            <a:ext cx="3672408" cy="847188"/>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Minerals no metàl·lics: sofre, argiles, fosfats, sal,... i les roques (granit, pissarra marbre,).</a:t>
            </a:r>
          </a:p>
        </p:txBody>
      </p:sp>
      <p:sp>
        <p:nvSpPr>
          <p:cNvPr id="29" name="28 Rectángulo"/>
          <p:cNvSpPr/>
          <p:nvPr/>
        </p:nvSpPr>
        <p:spPr>
          <a:xfrm>
            <a:off x="3419872" y="4508559"/>
            <a:ext cx="4176464" cy="300599"/>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Minerals energètics: petroli, carbó, urani,...</a:t>
            </a:r>
          </a:p>
        </p:txBody>
      </p:sp>
      <p:cxnSp>
        <p:nvCxnSpPr>
          <p:cNvPr id="34" name="33 Conector angular"/>
          <p:cNvCxnSpPr>
            <a:stCxn id="23" idx="3"/>
            <a:endCxn id="27" idx="1"/>
          </p:cNvCxnSpPr>
          <p:nvPr/>
        </p:nvCxnSpPr>
        <p:spPr>
          <a:xfrm flipV="1">
            <a:off x="2987824" y="3199142"/>
            <a:ext cx="432048" cy="719724"/>
          </a:xfrm>
          <a:prstGeom prst="bentConnector3">
            <a:avLst>
              <a:gd name="adj1" fmla="val 50000"/>
            </a:avLst>
          </a:prstGeom>
          <a:ln>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37" name="36 Conector angular"/>
          <p:cNvCxnSpPr>
            <a:stCxn id="23" idx="3"/>
            <a:endCxn id="28" idx="1"/>
          </p:cNvCxnSpPr>
          <p:nvPr/>
        </p:nvCxnSpPr>
        <p:spPr>
          <a:xfrm>
            <a:off x="2987824" y="3918866"/>
            <a:ext cx="432048" cy="55466"/>
          </a:xfrm>
          <a:prstGeom prst="bentConnector3">
            <a:avLst>
              <a:gd name="adj1" fmla="val 50000"/>
            </a:avLst>
          </a:prstGeom>
          <a:ln>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40" name="39 Conector angular"/>
          <p:cNvCxnSpPr>
            <a:stCxn id="23" idx="3"/>
            <a:endCxn id="29" idx="1"/>
          </p:cNvCxnSpPr>
          <p:nvPr/>
        </p:nvCxnSpPr>
        <p:spPr>
          <a:xfrm>
            <a:off x="2987824" y="3918866"/>
            <a:ext cx="432048" cy="739993"/>
          </a:xfrm>
          <a:prstGeom prst="bentConnector3">
            <a:avLst>
              <a:gd name="adj1" fmla="val 50000"/>
            </a:avLst>
          </a:prstGeom>
          <a:ln>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43" name="42 Conector angular"/>
          <p:cNvCxnSpPr>
            <a:stCxn id="4" idx="3"/>
            <a:endCxn id="46" idx="1"/>
          </p:cNvCxnSpPr>
          <p:nvPr/>
        </p:nvCxnSpPr>
        <p:spPr>
          <a:xfrm>
            <a:off x="1619672" y="3103697"/>
            <a:ext cx="315390" cy="194024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45 Rectángulo"/>
          <p:cNvSpPr/>
          <p:nvPr/>
        </p:nvSpPr>
        <p:spPr>
          <a:xfrm>
            <a:off x="1935062" y="4883114"/>
            <a:ext cx="5164598" cy="321649"/>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D’origen artificial: raió, niló, plàstics, </a:t>
            </a:r>
            <a:r>
              <a:rPr lang="ca-ES" dirty="0" err="1"/>
              <a:t>pvc</a:t>
            </a:r>
            <a:r>
              <a:rPr lang="ca-ES" dirty="0"/>
              <a:t>,...</a:t>
            </a:r>
          </a:p>
        </p:txBody>
      </p:sp>
      <p:pic>
        <p:nvPicPr>
          <p:cNvPr id="8194" name="Picture 2" descr="http://www.ojodigital.com/foro/attachments/sociales/25605d1215107019-esquilando-esquilan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6511" y="5964"/>
            <a:ext cx="2177633" cy="144852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tatic.freepik.com/foto-gratis/ordenar-una-vaca_29659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7385" y="1507220"/>
            <a:ext cx="1940404" cy="145375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despercol.com/wp-content/uploads/2012/12/algodon-peruan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1" y="1479305"/>
            <a:ext cx="1688688" cy="1124957"/>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6" descr="materias-prima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63" y="3561494"/>
            <a:ext cx="1672864" cy="167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3740" y="3011199"/>
            <a:ext cx="1940404" cy="1455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Imagen 4" descr="Cobr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4587" y="5403902"/>
            <a:ext cx="1582017" cy="141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descr="http://4.bp.blogspot.com/-vIinVdyLyEw/T6w8u17lJ3I/AAAAAAABmjU/2XR872ZwphY/s640/oro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053" y="5403902"/>
            <a:ext cx="1927517" cy="1445638"/>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descr="http://t2.gstatic.com/images?q=tbn:ANd9GcSgJBgLV79CRfrxQl7q6Ht2qB9MXik9wiGNzxnxVqmEuiHuQeAAR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0411" y="5394985"/>
            <a:ext cx="1903717" cy="1427788"/>
          </a:xfrm>
          <a:prstGeom prst="rect">
            <a:avLst/>
          </a:prstGeom>
          <a:noFill/>
          <a:extLst>
            <a:ext uri="{909E8E84-426E-40DD-AFC4-6F175D3DCCD1}">
              <a14:hiddenFill xmlns:a14="http://schemas.microsoft.com/office/drawing/2010/main">
                <a:solidFill>
                  <a:srgbClr val="FFFFFF"/>
                </a:solidFill>
              </a14:hiddenFill>
            </a:ext>
          </a:extLst>
        </p:spPr>
      </p:pic>
      <p:pic>
        <p:nvPicPr>
          <p:cNvPr id="8205" name="Picture 13" descr="http://www.artinaid.com/wp-content/uploads/2013/02/Carbon.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34665" y="5394984"/>
            <a:ext cx="1993225" cy="1443481"/>
          </a:xfrm>
          <a:prstGeom prst="rect">
            <a:avLst/>
          </a:prstGeom>
          <a:noFill/>
          <a:extLst>
            <a:ext uri="{909E8E84-426E-40DD-AFC4-6F175D3DCCD1}">
              <a14:hiddenFill xmlns:a14="http://schemas.microsoft.com/office/drawing/2010/main">
                <a:solidFill>
                  <a:srgbClr val="FFFFFF"/>
                </a:solidFill>
              </a14:hiddenFill>
            </a:ext>
          </a:extLst>
        </p:spPr>
      </p:pic>
      <p:pic>
        <p:nvPicPr>
          <p:cNvPr id="8207" name="Picture 15" descr="https://encrypted-tbn2.gstatic.com/images?q=tbn:ANd9GcSJzcgxFk0dJ-MChTEHMDdRhwhS38gd08e2lbZMLKoOkPu9mZ8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2609" y="4921986"/>
            <a:ext cx="1167435" cy="1186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09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500"/>
                            </p:stCondLst>
                            <p:childTnLst>
                              <p:par>
                                <p:cTn id="27" presetID="2" presetClass="entr" presetSubtype="4" fill="hold" nodeType="afterEffect">
                                  <p:stCondLst>
                                    <p:cond delay="500"/>
                                  </p:stCondLst>
                                  <p:childTnLst>
                                    <p:set>
                                      <p:cBhvr>
                                        <p:cTn id="28" dur="1" fill="hold">
                                          <p:stCondLst>
                                            <p:cond delay="0"/>
                                          </p:stCondLst>
                                        </p:cTn>
                                        <p:tgtEl>
                                          <p:spTgt spid="8194"/>
                                        </p:tgtEl>
                                        <p:attrNameLst>
                                          <p:attrName>style.visibility</p:attrName>
                                        </p:attrNameLst>
                                      </p:cBhvr>
                                      <p:to>
                                        <p:strVal val="visible"/>
                                      </p:to>
                                    </p:set>
                                    <p:anim calcmode="lin" valueType="num">
                                      <p:cBhvr additive="base">
                                        <p:cTn id="29" dur="500" fill="hold"/>
                                        <p:tgtEl>
                                          <p:spTgt spid="8194"/>
                                        </p:tgtEl>
                                        <p:attrNameLst>
                                          <p:attrName>ppt_x</p:attrName>
                                        </p:attrNameLst>
                                      </p:cBhvr>
                                      <p:tavLst>
                                        <p:tav tm="0">
                                          <p:val>
                                            <p:strVal val="#ppt_x"/>
                                          </p:val>
                                        </p:tav>
                                        <p:tav tm="100000">
                                          <p:val>
                                            <p:strVal val="#ppt_x"/>
                                          </p:val>
                                        </p:tav>
                                      </p:tavLst>
                                    </p:anim>
                                    <p:anim calcmode="lin" valueType="num">
                                      <p:cBhvr additive="base">
                                        <p:cTn id="30" dur="500" fill="hold"/>
                                        <p:tgtEl>
                                          <p:spTgt spid="8194"/>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nodeType="afterEffect">
                                  <p:stCondLst>
                                    <p:cond delay="500"/>
                                  </p:stCondLst>
                                  <p:childTnLst>
                                    <p:set>
                                      <p:cBhvr>
                                        <p:cTn id="33" dur="1" fill="hold">
                                          <p:stCondLst>
                                            <p:cond delay="0"/>
                                          </p:stCondLst>
                                        </p:cTn>
                                        <p:tgtEl>
                                          <p:spTgt spid="8196"/>
                                        </p:tgtEl>
                                        <p:attrNameLst>
                                          <p:attrName>style.visibility</p:attrName>
                                        </p:attrNameLst>
                                      </p:cBhvr>
                                      <p:to>
                                        <p:strVal val="visible"/>
                                      </p:to>
                                    </p:set>
                                    <p:anim calcmode="lin" valueType="num">
                                      <p:cBhvr additive="base">
                                        <p:cTn id="34" dur="500" fill="hold"/>
                                        <p:tgtEl>
                                          <p:spTgt spid="8196"/>
                                        </p:tgtEl>
                                        <p:attrNameLst>
                                          <p:attrName>ppt_x</p:attrName>
                                        </p:attrNameLst>
                                      </p:cBhvr>
                                      <p:tavLst>
                                        <p:tav tm="0">
                                          <p:val>
                                            <p:strVal val="#ppt_x"/>
                                          </p:val>
                                        </p:tav>
                                        <p:tav tm="100000">
                                          <p:val>
                                            <p:strVal val="#ppt_x"/>
                                          </p:val>
                                        </p:tav>
                                      </p:tavLst>
                                    </p:anim>
                                    <p:anim calcmode="lin" valueType="num">
                                      <p:cBhvr additive="base">
                                        <p:cTn id="35"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par>
                          <p:cTn id="44" fill="hold">
                            <p:stCondLst>
                              <p:cond delay="500"/>
                            </p:stCondLst>
                            <p:childTnLst>
                              <p:par>
                                <p:cTn id="45" presetID="2" presetClass="entr" presetSubtype="4" fill="hold" nodeType="afterEffect">
                                  <p:stCondLst>
                                    <p:cond delay="500"/>
                                  </p:stCondLst>
                                  <p:childTnLst>
                                    <p:set>
                                      <p:cBhvr>
                                        <p:cTn id="46" dur="1" fill="hold">
                                          <p:stCondLst>
                                            <p:cond delay="0"/>
                                          </p:stCondLst>
                                        </p:cTn>
                                        <p:tgtEl>
                                          <p:spTgt spid="8198"/>
                                        </p:tgtEl>
                                        <p:attrNameLst>
                                          <p:attrName>style.visibility</p:attrName>
                                        </p:attrNameLst>
                                      </p:cBhvr>
                                      <p:to>
                                        <p:strVal val="visible"/>
                                      </p:to>
                                    </p:set>
                                    <p:anim calcmode="lin" valueType="num">
                                      <p:cBhvr additive="base">
                                        <p:cTn id="47" dur="500" fill="hold"/>
                                        <p:tgtEl>
                                          <p:spTgt spid="8198"/>
                                        </p:tgtEl>
                                        <p:attrNameLst>
                                          <p:attrName>ppt_x</p:attrName>
                                        </p:attrNameLst>
                                      </p:cBhvr>
                                      <p:tavLst>
                                        <p:tav tm="0">
                                          <p:val>
                                            <p:strVal val="#ppt_x"/>
                                          </p:val>
                                        </p:tav>
                                        <p:tav tm="100000">
                                          <p:val>
                                            <p:strVal val="#ppt_x"/>
                                          </p:val>
                                        </p:tav>
                                      </p:tavLst>
                                    </p:anim>
                                    <p:anim calcmode="lin" valueType="num">
                                      <p:cBhvr additive="base">
                                        <p:cTn id="48" dur="500" fill="hold"/>
                                        <p:tgtEl>
                                          <p:spTgt spid="8198"/>
                                        </p:tgtEl>
                                        <p:attrNameLst>
                                          <p:attrName>ppt_y</p:attrName>
                                        </p:attrNameLst>
                                      </p:cBhvr>
                                      <p:tavLst>
                                        <p:tav tm="0">
                                          <p:val>
                                            <p:strVal val="1+#ppt_h/2"/>
                                          </p:val>
                                        </p:tav>
                                        <p:tav tm="100000">
                                          <p:val>
                                            <p:strVal val="#ppt_y"/>
                                          </p:val>
                                        </p:tav>
                                      </p:tavLst>
                                    </p:anim>
                                  </p:childTnLst>
                                </p:cTn>
                              </p:par>
                            </p:childTnLst>
                          </p:cTn>
                        </p:par>
                        <p:par>
                          <p:cTn id="49" fill="hold">
                            <p:stCondLst>
                              <p:cond delay="1500"/>
                            </p:stCondLst>
                            <p:childTnLst>
                              <p:par>
                                <p:cTn id="50" presetID="2" presetClass="entr" presetSubtype="4" fill="hold" nodeType="afterEffect">
                                  <p:stCondLst>
                                    <p:cond delay="50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ppt_x"/>
                                          </p:val>
                                        </p:tav>
                                        <p:tav tm="100000">
                                          <p:val>
                                            <p:strVal val="#ppt_x"/>
                                          </p:val>
                                        </p:tav>
                                      </p:tavLst>
                                    </p:anim>
                                    <p:anim calcmode="lin" valueType="num">
                                      <p:cBhvr additive="base">
                                        <p:cTn id="5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par>
                          <p:cTn id="70" fill="hold">
                            <p:stCondLst>
                              <p:cond delay="500"/>
                            </p:stCondLst>
                            <p:childTnLst>
                              <p:par>
                                <p:cTn id="71" presetID="2" presetClass="entr" presetSubtype="4" fill="hold" nodeType="afterEffect">
                                  <p:stCondLst>
                                    <p:cond delay="50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childTnLst>
                          </p:cTn>
                        </p:par>
                        <p:par>
                          <p:cTn id="75" fill="hold">
                            <p:stCondLst>
                              <p:cond delay="1500"/>
                            </p:stCondLst>
                            <p:childTnLst>
                              <p:par>
                                <p:cTn id="76" presetID="2" presetClass="entr" presetSubtype="4" fill="hold" nodeType="afterEffect">
                                  <p:stCondLst>
                                    <p:cond delay="500"/>
                                  </p:stCondLst>
                                  <p:childTnLst>
                                    <p:set>
                                      <p:cBhvr>
                                        <p:cTn id="77" dur="1" fill="hold">
                                          <p:stCondLst>
                                            <p:cond delay="0"/>
                                          </p:stCondLst>
                                        </p:cTn>
                                        <p:tgtEl>
                                          <p:spTgt spid="8201"/>
                                        </p:tgtEl>
                                        <p:attrNameLst>
                                          <p:attrName>style.visibility</p:attrName>
                                        </p:attrNameLst>
                                      </p:cBhvr>
                                      <p:to>
                                        <p:strVal val="visible"/>
                                      </p:to>
                                    </p:set>
                                    <p:anim calcmode="lin" valueType="num">
                                      <p:cBhvr additive="base">
                                        <p:cTn id="78" dur="500" fill="hold"/>
                                        <p:tgtEl>
                                          <p:spTgt spid="8201"/>
                                        </p:tgtEl>
                                        <p:attrNameLst>
                                          <p:attrName>ppt_x</p:attrName>
                                        </p:attrNameLst>
                                      </p:cBhvr>
                                      <p:tavLst>
                                        <p:tav tm="0">
                                          <p:val>
                                            <p:strVal val="#ppt_x"/>
                                          </p:val>
                                        </p:tav>
                                        <p:tav tm="100000">
                                          <p:val>
                                            <p:strVal val="#ppt_x"/>
                                          </p:val>
                                        </p:tav>
                                      </p:tavLst>
                                    </p:anim>
                                    <p:anim calcmode="lin" valueType="num">
                                      <p:cBhvr additive="base">
                                        <p:cTn id="79" dur="500" fill="hold"/>
                                        <p:tgtEl>
                                          <p:spTgt spid="8201"/>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par>
                          <p:cTn id="88" fill="hold">
                            <p:stCondLst>
                              <p:cond delay="500"/>
                            </p:stCondLst>
                            <p:childTnLst>
                              <p:par>
                                <p:cTn id="89" presetID="2" presetClass="entr" presetSubtype="4" fill="hold" nodeType="afterEffect">
                                  <p:stCondLst>
                                    <p:cond delay="0"/>
                                  </p:stCondLst>
                                  <p:childTnLst>
                                    <p:set>
                                      <p:cBhvr>
                                        <p:cTn id="90" dur="1" fill="hold">
                                          <p:stCondLst>
                                            <p:cond delay="0"/>
                                          </p:stCondLst>
                                        </p:cTn>
                                        <p:tgtEl>
                                          <p:spTgt spid="8199"/>
                                        </p:tgtEl>
                                        <p:attrNameLst>
                                          <p:attrName>style.visibility</p:attrName>
                                        </p:attrNameLst>
                                      </p:cBhvr>
                                      <p:to>
                                        <p:strVal val="visible"/>
                                      </p:to>
                                    </p:set>
                                    <p:anim calcmode="lin" valueType="num">
                                      <p:cBhvr additive="base">
                                        <p:cTn id="91" dur="500" fill="hold"/>
                                        <p:tgtEl>
                                          <p:spTgt spid="8199"/>
                                        </p:tgtEl>
                                        <p:attrNameLst>
                                          <p:attrName>ppt_x</p:attrName>
                                        </p:attrNameLst>
                                      </p:cBhvr>
                                      <p:tavLst>
                                        <p:tav tm="0">
                                          <p:val>
                                            <p:strVal val="#ppt_x"/>
                                          </p:val>
                                        </p:tav>
                                        <p:tav tm="100000">
                                          <p:val>
                                            <p:strVal val="#ppt_x"/>
                                          </p:val>
                                        </p:tav>
                                      </p:tavLst>
                                    </p:anim>
                                    <p:anim calcmode="lin" valueType="num">
                                      <p:cBhvr additive="base">
                                        <p:cTn id="92" dur="500" fill="hold"/>
                                        <p:tgtEl>
                                          <p:spTgt spid="8199"/>
                                        </p:tgtEl>
                                        <p:attrNameLst>
                                          <p:attrName>ppt_y</p:attrName>
                                        </p:attrNameLst>
                                      </p:cBhvr>
                                      <p:tavLst>
                                        <p:tav tm="0">
                                          <p:val>
                                            <p:strVal val="1+#ppt_h/2"/>
                                          </p:val>
                                        </p:tav>
                                        <p:tav tm="100000">
                                          <p:val>
                                            <p:strVal val="#ppt_y"/>
                                          </p:val>
                                        </p:tav>
                                      </p:tavLst>
                                    </p:anim>
                                  </p:childTnLst>
                                </p:cTn>
                              </p:par>
                            </p:childTnLst>
                          </p:cTn>
                        </p:par>
                        <p:par>
                          <p:cTn id="93" fill="hold">
                            <p:stCondLst>
                              <p:cond delay="1000"/>
                            </p:stCondLst>
                            <p:childTnLst>
                              <p:par>
                                <p:cTn id="94" presetID="2" presetClass="entr" presetSubtype="4" fill="hold" nodeType="afterEffect">
                                  <p:stCondLst>
                                    <p:cond delay="500"/>
                                  </p:stCondLst>
                                  <p:childTnLst>
                                    <p:set>
                                      <p:cBhvr>
                                        <p:cTn id="95" dur="1" fill="hold">
                                          <p:stCondLst>
                                            <p:cond delay="0"/>
                                          </p:stCondLst>
                                        </p:cTn>
                                        <p:tgtEl>
                                          <p:spTgt spid="8203"/>
                                        </p:tgtEl>
                                        <p:attrNameLst>
                                          <p:attrName>style.visibility</p:attrName>
                                        </p:attrNameLst>
                                      </p:cBhvr>
                                      <p:to>
                                        <p:strVal val="visible"/>
                                      </p:to>
                                    </p:set>
                                    <p:anim calcmode="lin" valueType="num">
                                      <p:cBhvr additive="base">
                                        <p:cTn id="96" dur="500" fill="hold"/>
                                        <p:tgtEl>
                                          <p:spTgt spid="8203"/>
                                        </p:tgtEl>
                                        <p:attrNameLst>
                                          <p:attrName>ppt_x</p:attrName>
                                        </p:attrNameLst>
                                      </p:cBhvr>
                                      <p:tavLst>
                                        <p:tav tm="0">
                                          <p:val>
                                            <p:strVal val="#ppt_x"/>
                                          </p:val>
                                        </p:tav>
                                        <p:tav tm="100000">
                                          <p:val>
                                            <p:strVal val="#ppt_x"/>
                                          </p:val>
                                        </p:tav>
                                      </p:tavLst>
                                    </p:anim>
                                    <p:anim calcmode="lin" valueType="num">
                                      <p:cBhvr additive="base">
                                        <p:cTn id="97" dur="500" fill="hold"/>
                                        <p:tgtEl>
                                          <p:spTgt spid="8203"/>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fade">
                                      <p:cBhvr>
                                        <p:cTn id="102" dur="500"/>
                                        <p:tgtEl>
                                          <p:spTgt spid="4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fade">
                                      <p:cBhvr>
                                        <p:cTn id="105" dur="500"/>
                                        <p:tgtEl>
                                          <p:spTgt spid="29"/>
                                        </p:tgtEl>
                                      </p:cBhvr>
                                    </p:animEffect>
                                  </p:childTnLst>
                                </p:cTn>
                              </p:par>
                            </p:childTnLst>
                          </p:cTn>
                        </p:par>
                        <p:par>
                          <p:cTn id="106" fill="hold">
                            <p:stCondLst>
                              <p:cond delay="500"/>
                            </p:stCondLst>
                            <p:childTnLst>
                              <p:par>
                                <p:cTn id="107" presetID="2" presetClass="entr" presetSubtype="4" fill="hold" nodeType="afterEffect">
                                  <p:stCondLst>
                                    <p:cond delay="500"/>
                                  </p:stCondLst>
                                  <p:childTnLst>
                                    <p:set>
                                      <p:cBhvr>
                                        <p:cTn id="108" dur="1" fill="hold">
                                          <p:stCondLst>
                                            <p:cond delay="0"/>
                                          </p:stCondLst>
                                        </p:cTn>
                                        <p:tgtEl>
                                          <p:spTgt spid="8205"/>
                                        </p:tgtEl>
                                        <p:attrNameLst>
                                          <p:attrName>style.visibility</p:attrName>
                                        </p:attrNameLst>
                                      </p:cBhvr>
                                      <p:to>
                                        <p:strVal val="visible"/>
                                      </p:to>
                                    </p:set>
                                    <p:anim calcmode="lin" valueType="num">
                                      <p:cBhvr additive="base">
                                        <p:cTn id="109" dur="500" fill="hold"/>
                                        <p:tgtEl>
                                          <p:spTgt spid="8205"/>
                                        </p:tgtEl>
                                        <p:attrNameLst>
                                          <p:attrName>ppt_x</p:attrName>
                                        </p:attrNameLst>
                                      </p:cBhvr>
                                      <p:tavLst>
                                        <p:tav tm="0">
                                          <p:val>
                                            <p:strVal val="#ppt_x"/>
                                          </p:val>
                                        </p:tav>
                                        <p:tav tm="100000">
                                          <p:val>
                                            <p:strVal val="#ppt_x"/>
                                          </p:val>
                                        </p:tav>
                                      </p:tavLst>
                                    </p:anim>
                                    <p:anim calcmode="lin" valueType="num">
                                      <p:cBhvr additive="base">
                                        <p:cTn id="110" dur="500" fill="hold"/>
                                        <p:tgtEl>
                                          <p:spTgt spid="820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500"/>
                                        <p:tgtEl>
                                          <p:spTgt spid="4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6"/>
                                        </p:tgtEl>
                                        <p:attrNameLst>
                                          <p:attrName>style.visibility</p:attrName>
                                        </p:attrNameLst>
                                      </p:cBhvr>
                                      <p:to>
                                        <p:strVal val="visible"/>
                                      </p:to>
                                    </p:set>
                                    <p:animEffect transition="in" filter="fade">
                                      <p:cBhvr>
                                        <p:cTn id="118" dur="500"/>
                                        <p:tgtEl>
                                          <p:spTgt spid="46"/>
                                        </p:tgtEl>
                                      </p:cBhvr>
                                    </p:animEffect>
                                  </p:childTnLst>
                                </p:cTn>
                              </p:par>
                            </p:childTnLst>
                          </p:cTn>
                        </p:par>
                        <p:par>
                          <p:cTn id="119" fill="hold">
                            <p:stCondLst>
                              <p:cond delay="500"/>
                            </p:stCondLst>
                            <p:childTnLst>
                              <p:par>
                                <p:cTn id="120" presetID="2" presetClass="entr" presetSubtype="4" fill="hold" nodeType="afterEffect">
                                  <p:stCondLst>
                                    <p:cond delay="500"/>
                                  </p:stCondLst>
                                  <p:childTnLst>
                                    <p:set>
                                      <p:cBhvr>
                                        <p:cTn id="121" dur="1" fill="hold">
                                          <p:stCondLst>
                                            <p:cond delay="0"/>
                                          </p:stCondLst>
                                        </p:cTn>
                                        <p:tgtEl>
                                          <p:spTgt spid="8207"/>
                                        </p:tgtEl>
                                        <p:attrNameLst>
                                          <p:attrName>style.visibility</p:attrName>
                                        </p:attrNameLst>
                                      </p:cBhvr>
                                      <p:to>
                                        <p:strVal val="visible"/>
                                      </p:to>
                                    </p:set>
                                    <p:anim calcmode="lin" valueType="num">
                                      <p:cBhvr additive="base">
                                        <p:cTn id="122" dur="500" fill="hold"/>
                                        <p:tgtEl>
                                          <p:spTgt spid="8207"/>
                                        </p:tgtEl>
                                        <p:attrNameLst>
                                          <p:attrName>ppt_x</p:attrName>
                                        </p:attrNameLst>
                                      </p:cBhvr>
                                      <p:tavLst>
                                        <p:tav tm="0">
                                          <p:val>
                                            <p:strVal val="#ppt_x"/>
                                          </p:val>
                                        </p:tav>
                                        <p:tav tm="100000">
                                          <p:val>
                                            <p:strVal val="#ppt_x"/>
                                          </p:val>
                                        </p:tav>
                                      </p:tavLst>
                                    </p:anim>
                                    <p:anim calcmode="lin" valueType="num">
                                      <p:cBhvr additive="base">
                                        <p:cTn id="123" dur="500" fill="hold"/>
                                        <p:tgtEl>
                                          <p:spTgt spid="82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8" grpId="0" animBg="1"/>
      <p:bldP spid="16" grpId="0" animBg="1"/>
      <p:bldP spid="23" grpId="0" animBg="1"/>
      <p:bldP spid="27" grpId="0" animBg="1"/>
      <p:bldP spid="28" grpId="0" animBg="1"/>
      <p:bldP spid="29"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3. </a:t>
            </a:r>
            <a:r>
              <a:rPr lang="ca-ES" sz="3200" u="sng" dirty="0"/>
              <a:t>Les matèries primeres</a:t>
            </a:r>
            <a:r>
              <a:rPr lang="ca-ES" sz="3200" dirty="0"/>
              <a:t>.</a:t>
            </a:r>
          </a:p>
        </p:txBody>
      </p:sp>
      <p:sp>
        <p:nvSpPr>
          <p:cNvPr id="3" name="2 Rectángulo"/>
          <p:cNvSpPr/>
          <p:nvPr/>
        </p:nvSpPr>
        <p:spPr>
          <a:xfrm>
            <a:off x="228704" y="814918"/>
            <a:ext cx="6002324" cy="64807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Anomenem mineria al conjunt de processos que s’utilitzen  </a:t>
            </a:r>
          </a:p>
          <a:p>
            <a:pPr algn="ctr"/>
            <a:r>
              <a:rPr lang="ca-ES" dirty="0"/>
              <a:t>per a extraure els minerals del subsòl</a:t>
            </a:r>
            <a:endParaRPr lang="ca-ES" dirty="0">
              <a:solidFill>
                <a:schemeClr val="bg1"/>
              </a:solidFill>
            </a:endParaRPr>
          </a:p>
        </p:txBody>
      </p:sp>
      <p:sp>
        <p:nvSpPr>
          <p:cNvPr id="4" name="3 Rectángulo"/>
          <p:cNvSpPr/>
          <p:nvPr/>
        </p:nvSpPr>
        <p:spPr>
          <a:xfrm>
            <a:off x="228704" y="1556792"/>
            <a:ext cx="6002324" cy="32403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 mines poden ser subterrànies o a cel obert</a:t>
            </a:r>
            <a:endParaRPr lang="ca-ES" dirty="0">
              <a:solidFill>
                <a:schemeClr val="bg1"/>
              </a:solidFill>
            </a:endParaRPr>
          </a:p>
        </p:txBody>
      </p:sp>
      <p:pic>
        <p:nvPicPr>
          <p:cNvPr id="9218" name="Picture 2" descr="http://www.tarso.com/images/Aereas/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125" y="2708920"/>
            <a:ext cx="3839240" cy="272208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html.rincondelvago.com/00061399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060848"/>
            <a:ext cx="3104146" cy="210961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colonbuenosaires.com.ar/semanariocolondoce/cgi-bin/hoy/archivo/2012/mina_0504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825" y="4233999"/>
            <a:ext cx="4286250" cy="256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52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 presetClass="entr" presetSubtype="4" fill="hold" nodeType="afterEffect">
                                  <p:stCondLst>
                                    <p:cond delay="500"/>
                                  </p:stCondLst>
                                  <p:childTnLst>
                                    <p:set>
                                      <p:cBhvr>
                                        <p:cTn id="20" dur="1" fill="hold">
                                          <p:stCondLst>
                                            <p:cond delay="0"/>
                                          </p:stCondLst>
                                        </p:cTn>
                                        <p:tgtEl>
                                          <p:spTgt spid="9218"/>
                                        </p:tgtEl>
                                        <p:attrNameLst>
                                          <p:attrName>style.visibility</p:attrName>
                                        </p:attrNameLst>
                                      </p:cBhvr>
                                      <p:to>
                                        <p:strVal val="visible"/>
                                      </p:to>
                                    </p:set>
                                    <p:anim calcmode="lin" valueType="num">
                                      <p:cBhvr additive="base">
                                        <p:cTn id="21" dur="500" fill="hold"/>
                                        <p:tgtEl>
                                          <p:spTgt spid="9218"/>
                                        </p:tgtEl>
                                        <p:attrNameLst>
                                          <p:attrName>ppt_x</p:attrName>
                                        </p:attrNameLst>
                                      </p:cBhvr>
                                      <p:tavLst>
                                        <p:tav tm="0">
                                          <p:val>
                                            <p:strVal val="#ppt_x"/>
                                          </p:val>
                                        </p:tav>
                                        <p:tav tm="100000">
                                          <p:val>
                                            <p:strVal val="#ppt_x"/>
                                          </p:val>
                                        </p:tav>
                                      </p:tavLst>
                                    </p:anim>
                                    <p:anim calcmode="lin" valueType="num">
                                      <p:cBhvr additive="base">
                                        <p:cTn id="22" dur="500" fill="hold"/>
                                        <p:tgtEl>
                                          <p:spTgt spid="9218"/>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9220"/>
                                        </p:tgtEl>
                                        <p:attrNameLst>
                                          <p:attrName>style.visibility</p:attrName>
                                        </p:attrNameLst>
                                      </p:cBhvr>
                                      <p:to>
                                        <p:strVal val="visible"/>
                                      </p:to>
                                    </p:set>
                                    <p:anim calcmode="lin" valueType="num">
                                      <p:cBhvr additive="base">
                                        <p:cTn id="26" dur="500" fill="hold"/>
                                        <p:tgtEl>
                                          <p:spTgt spid="9220"/>
                                        </p:tgtEl>
                                        <p:attrNameLst>
                                          <p:attrName>ppt_x</p:attrName>
                                        </p:attrNameLst>
                                      </p:cBhvr>
                                      <p:tavLst>
                                        <p:tav tm="0">
                                          <p:val>
                                            <p:strVal val="#ppt_x"/>
                                          </p:val>
                                        </p:tav>
                                        <p:tav tm="100000">
                                          <p:val>
                                            <p:strVal val="#ppt_x"/>
                                          </p:val>
                                        </p:tav>
                                      </p:tavLst>
                                    </p:anim>
                                    <p:anim calcmode="lin" valueType="num">
                                      <p:cBhvr additive="base">
                                        <p:cTn id="27" dur="500" fill="hold"/>
                                        <p:tgtEl>
                                          <p:spTgt spid="9220"/>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500"/>
                                  </p:stCondLst>
                                  <p:childTnLst>
                                    <p:set>
                                      <p:cBhvr>
                                        <p:cTn id="30" dur="1" fill="hold">
                                          <p:stCondLst>
                                            <p:cond delay="0"/>
                                          </p:stCondLst>
                                        </p:cTn>
                                        <p:tgtEl>
                                          <p:spTgt spid="9222"/>
                                        </p:tgtEl>
                                        <p:attrNameLst>
                                          <p:attrName>style.visibility</p:attrName>
                                        </p:attrNameLst>
                                      </p:cBhvr>
                                      <p:to>
                                        <p:strVal val="visible"/>
                                      </p:to>
                                    </p:set>
                                    <p:anim calcmode="lin" valueType="num">
                                      <p:cBhvr additive="base">
                                        <p:cTn id="31" dur="500" fill="hold"/>
                                        <p:tgtEl>
                                          <p:spTgt spid="9222"/>
                                        </p:tgtEl>
                                        <p:attrNameLst>
                                          <p:attrName>ppt_x</p:attrName>
                                        </p:attrNameLst>
                                      </p:cBhvr>
                                      <p:tavLst>
                                        <p:tav tm="0">
                                          <p:val>
                                            <p:strVal val="#ppt_x"/>
                                          </p:val>
                                        </p:tav>
                                        <p:tav tm="100000">
                                          <p:val>
                                            <p:strVal val="#ppt_x"/>
                                          </p:val>
                                        </p:tav>
                                      </p:tavLst>
                                    </p:anim>
                                    <p:anim calcmode="lin" valueType="num">
                                      <p:cBhvr additive="base">
                                        <p:cTn id="32"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3. </a:t>
            </a:r>
            <a:r>
              <a:rPr lang="ca-ES" sz="3200" u="sng" dirty="0"/>
              <a:t>Les matèries primeres</a:t>
            </a:r>
            <a:r>
              <a:rPr lang="ca-ES" sz="3200" dirty="0"/>
              <a:t>.</a:t>
            </a:r>
          </a:p>
        </p:txBody>
      </p:sp>
      <p:sp>
        <p:nvSpPr>
          <p:cNvPr id="3" name="2 Rectángulo"/>
          <p:cNvSpPr/>
          <p:nvPr/>
        </p:nvSpPr>
        <p:spPr>
          <a:xfrm>
            <a:off x="209294" y="692696"/>
            <a:ext cx="8683186" cy="93610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països més industrialitzats consumeixen la major part dels recursos minerals del món i les grans multinacionals dels països rics controlen els millors jaciments dels països pobres </a:t>
            </a:r>
          </a:p>
          <a:p>
            <a:pPr algn="ctr"/>
            <a:r>
              <a:rPr lang="ca-ES" dirty="0"/>
              <a:t>a canvi del pagament als governs d’una petita part dels beneficis, </a:t>
            </a:r>
            <a:r>
              <a:rPr lang="ca-ES" dirty="0" err="1"/>
              <a:t>treient-los</a:t>
            </a:r>
            <a:r>
              <a:rPr lang="ca-ES" dirty="0"/>
              <a:t> la riquesa</a:t>
            </a:r>
            <a:endParaRPr lang="ca-ES" dirty="0">
              <a:solidFill>
                <a:schemeClr val="bg1"/>
              </a:solidFill>
            </a:endParaRPr>
          </a:p>
        </p:txBody>
      </p:sp>
      <p:pic>
        <p:nvPicPr>
          <p:cNvPr id="4" name="Picture 1031" descr="X001_T09_01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6"/>
            <a:ext cx="7488832" cy="506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95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3. </a:t>
            </a:r>
            <a:r>
              <a:rPr lang="ca-ES" sz="3200" u="sng" dirty="0"/>
              <a:t>Les matèries primeres</a:t>
            </a:r>
            <a:r>
              <a:rPr lang="ca-ES" sz="3200" dirty="0"/>
              <a:t>.</a:t>
            </a:r>
          </a:p>
        </p:txBody>
      </p:sp>
      <p:sp>
        <p:nvSpPr>
          <p:cNvPr id="3" name="2 CuadroTexto"/>
          <p:cNvSpPr txBox="1"/>
          <p:nvPr/>
        </p:nvSpPr>
        <p:spPr>
          <a:xfrm>
            <a:off x="251520" y="764704"/>
            <a:ext cx="3528392" cy="369332"/>
          </a:xfrm>
          <a:prstGeom prst="rect">
            <a:avLst/>
          </a:prstGeom>
          <a:noFill/>
        </p:spPr>
        <p:txBody>
          <a:bodyPr wrap="square" rtlCol="0">
            <a:spAutoFit/>
          </a:bodyPr>
          <a:lstStyle/>
          <a:p>
            <a:r>
              <a:rPr lang="ca-ES" dirty="0"/>
              <a:t>1. Què són les matèries primeres?</a:t>
            </a:r>
          </a:p>
        </p:txBody>
      </p:sp>
      <p:sp>
        <p:nvSpPr>
          <p:cNvPr id="4" name="3 CuadroTexto"/>
          <p:cNvSpPr txBox="1"/>
          <p:nvPr/>
        </p:nvSpPr>
        <p:spPr>
          <a:xfrm>
            <a:off x="257304" y="1196752"/>
            <a:ext cx="4104456" cy="369332"/>
          </a:xfrm>
          <a:prstGeom prst="rect">
            <a:avLst/>
          </a:prstGeom>
          <a:noFill/>
        </p:spPr>
        <p:txBody>
          <a:bodyPr wrap="square" rtlCol="0">
            <a:spAutoFit/>
          </a:bodyPr>
          <a:lstStyle/>
          <a:p>
            <a:r>
              <a:rPr lang="ca-ES" dirty="0"/>
              <a:t>2. Completa l’esquema:</a:t>
            </a:r>
          </a:p>
        </p:txBody>
      </p:sp>
      <p:pic>
        <p:nvPicPr>
          <p:cNvPr id="5" name="4 Imagen"/>
          <p:cNvPicPr/>
          <p:nvPr/>
        </p:nvPicPr>
        <p:blipFill>
          <a:blip r:embed="rId2"/>
          <a:stretch>
            <a:fillRect/>
          </a:stretch>
        </p:blipFill>
        <p:spPr>
          <a:xfrm>
            <a:off x="981944" y="1566084"/>
            <a:ext cx="7056784" cy="2655004"/>
          </a:xfrm>
          <a:prstGeom prst="rect">
            <a:avLst/>
          </a:prstGeom>
        </p:spPr>
      </p:pic>
      <p:sp>
        <p:nvSpPr>
          <p:cNvPr id="6" name="5 CuadroTexto"/>
          <p:cNvSpPr txBox="1"/>
          <p:nvPr/>
        </p:nvSpPr>
        <p:spPr>
          <a:xfrm>
            <a:off x="395536" y="4221088"/>
            <a:ext cx="8496944" cy="2308324"/>
          </a:xfrm>
          <a:prstGeom prst="rect">
            <a:avLst/>
          </a:prstGeom>
          <a:noFill/>
        </p:spPr>
        <p:txBody>
          <a:bodyPr wrap="square" rtlCol="0">
            <a:spAutoFit/>
          </a:bodyPr>
          <a:lstStyle/>
          <a:p>
            <a:r>
              <a:rPr lang="ca-ES" dirty="0"/>
              <a:t>3.- Digues quin tipus de matèries primeres són les següents segons la seva procedència:</a:t>
            </a:r>
          </a:p>
          <a:p>
            <a:r>
              <a:rPr lang="ca-ES" dirty="0"/>
              <a:t>- Carbó:			- Bauxita:				- Llana	:</a:t>
            </a:r>
          </a:p>
          <a:p>
            <a:r>
              <a:rPr lang="ca-ES" dirty="0"/>
              <a:t>- Cotó:			- Petroli:				- Fusta:</a:t>
            </a:r>
          </a:p>
          <a:p>
            <a:r>
              <a:rPr lang="ca-ES" dirty="0"/>
              <a:t>- Marbre:			- Sal:				- Ferro:</a:t>
            </a:r>
          </a:p>
          <a:p>
            <a:r>
              <a:rPr lang="ca-ES" dirty="0"/>
              <a:t>- Cuir:			- Sofre:				- Pells:</a:t>
            </a:r>
          </a:p>
          <a:p>
            <a:r>
              <a:rPr lang="ca-ES" dirty="0"/>
              <a:t>- Urani:			- Plata:				- Niló:</a:t>
            </a:r>
          </a:p>
          <a:p>
            <a:r>
              <a:rPr lang="ca-ES" dirty="0"/>
              <a:t>- Lli:			- PVC:				- Peix:</a:t>
            </a:r>
          </a:p>
          <a:p>
            <a:r>
              <a:rPr lang="ca-ES" dirty="0"/>
              <a:t>- Argiles:			- Coure:				- Ivori:</a:t>
            </a:r>
          </a:p>
        </p:txBody>
      </p:sp>
    </p:spTree>
    <p:extLst>
      <p:ext uri="{BB962C8B-B14F-4D97-AF65-F5344CB8AC3E}">
        <p14:creationId xmlns:p14="http://schemas.microsoft.com/office/powerpoint/2010/main" val="123149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 presetClass="entr" presetSubtype="4"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3. </a:t>
            </a:r>
            <a:r>
              <a:rPr lang="ca-ES" sz="3200" u="sng" dirty="0"/>
              <a:t>Les matèries primeres</a:t>
            </a:r>
            <a:r>
              <a:rPr lang="ca-ES" sz="3200" dirty="0"/>
              <a:t>.</a:t>
            </a:r>
          </a:p>
        </p:txBody>
      </p:sp>
      <p:sp>
        <p:nvSpPr>
          <p:cNvPr id="3" name="2 CuadroTexto"/>
          <p:cNvSpPr txBox="1"/>
          <p:nvPr/>
        </p:nvSpPr>
        <p:spPr>
          <a:xfrm>
            <a:off x="251520" y="729074"/>
            <a:ext cx="8712968" cy="2308324"/>
          </a:xfrm>
          <a:prstGeom prst="rect">
            <a:avLst/>
          </a:prstGeom>
          <a:noFill/>
        </p:spPr>
        <p:txBody>
          <a:bodyPr wrap="square" rtlCol="0">
            <a:spAutoFit/>
          </a:bodyPr>
          <a:lstStyle/>
          <a:p>
            <a:r>
              <a:rPr lang="ca-ES" dirty="0"/>
              <a:t>4.- A partir del mapa de baix, respon:</a:t>
            </a:r>
          </a:p>
          <a:p>
            <a:r>
              <a:rPr lang="ca-ES" dirty="0"/>
              <a:t>a) Tema.</a:t>
            </a:r>
          </a:p>
          <a:p>
            <a:r>
              <a:rPr lang="ca-ES" dirty="0"/>
              <a:t>b) Quins nou països són els principals productors de minerals metàl·lics?</a:t>
            </a:r>
          </a:p>
          <a:p>
            <a:r>
              <a:rPr lang="ca-ES" dirty="0"/>
              <a:t>c) Digues quin país és el principals productor de cadascun dels nou minerals que apareixen al mapa?</a:t>
            </a:r>
          </a:p>
          <a:p>
            <a:r>
              <a:rPr lang="ca-ES" dirty="0"/>
              <a:t>d) Europa i Japó són dues grans àrees industrials. Disposen dels recursos minerals necessaris? Que faran?</a:t>
            </a:r>
          </a:p>
          <a:p>
            <a:r>
              <a:rPr lang="ca-ES" dirty="0"/>
              <a:t>e) Explica el que sàpigues sobre la mineria i els recursos minerals.</a:t>
            </a:r>
          </a:p>
        </p:txBody>
      </p:sp>
      <p:pic>
        <p:nvPicPr>
          <p:cNvPr id="4" name="Picture 1031" descr="X001_T09_01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4857" y="3284984"/>
            <a:ext cx="5284773" cy="357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40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4. </a:t>
            </a:r>
            <a:r>
              <a:rPr lang="ca-ES" sz="3200" u="sng" dirty="0"/>
              <a:t>Les fonts d’energia</a:t>
            </a:r>
            <a:r>
              <a:rPr lang="ca-ES" sz="3200" dirty="0"/>
              <a:t>.</a:t>
            </a:r>
          </a:p>
        </p:txBody>
      </p:sp>
      <p:sp>
        <p:nvSpPr>
          <p:cNvPr id="3" name="2 Rectángulo"/>
          <p:cNvSpPr/>
          <p:nvPr/>
        </p:nvSpPr>
        <p:spPr>
          <a:xfrm>
            <a:off x="228704" y="814918"/>
            <a:ext cx="8663776" cy="64807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Són recursos naturals que, per mitjà de la seva transformació, permeten l’obtenció d’energia per al funcionament de les indústries i els transports i per a l’ús domèstic</a:t>
            </a:r>
            <a:endParaRPr lang="ca-ES" dirty="0">
              <a:solidFill>
                <a:schemeClr val="bg1"/>
              </a:solidFill>
            </a:endParaRPr>
          </a:p>
        </p:txBody>
      </p:sp>
      <p:sp>
        <p:nvSpPr>
          <p:cNvPr id="4" name="3 Rectángulo"/>
          <p:cNvSpPr/>
          <p:nvPr/>
        </p:nvSpPr>
        <p:spPr>
          <a:xfrm>
            <a:off x="228704" y="1556792"/>
            <a:ext cx="8663776" cy="87750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consum d’energia ens indica el grau de desenvolupament d’un país: </a:t>
            </a:r>
          </a:p>
          <a:p>
            <a:pPr algn="ctr"/>
            <a:r>
              <a:rPr lang="ca-ES" dirty="0"/>
              <a:t>els països desenvolupats consumeixen moltíssima energia </a:t>
            </a:r>
          </a:p>
          <a:p>
            <a:pPr algn="ctr"/>
            <a:r>
              <a:rPr lang="ca-ES" dirty="0"/>
              <a:t>per les indústries, la urbanització i l’alt nivell de vida</a:t>
            </a:r>
            <a:endParaRPr lang="ca-ES" dirty="0">
              <a:solidFill>
                <a:schemeClr val="bg1"/>
              </a:solidFill>
            </a:endParaRPr>
          </a:p>
        </p:txBody>
      </p:sp>
      <p:pic>
        <p:nvPicPr>
          <p:cNvPr id="1026" name="Picture 2" descr="http://drrajivdesaimd.com/wp-content/uploads/2012/08/electricity-consumption-per-capit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7937" y="3356992"/>
            <a:ext cx="3596655" cy="23513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a/a3/Electricity_consumption_per_country_ma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21113"/>
            <a:ext cx="5547344" cy="24231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laciudadviva.org/blogs/wp-content/uploads/2010/09/mundonoch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9" y="2615353"/>
            <a:ext cx="9138141" cy="383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12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 presetClass="entr" presetSubtype="4" fill="hold" nodeType="afterEffect">
                                  <p:stCondLst>
                                    <p:cond delay="50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1028"/>
                                        </p:tgtEl>
                                        <p:attrNameLst>
                                          <p:attrName>ppt_x</p:attrName>
                                        </p:attrNameLst>
                                      </p:cBhvr>
                                      <p:tavLst>
                                        <p:tav tm="0">
                                          <p:val>
                                            <p:strVal val="ppt_x"/>
                                          </p:val>
                                        </p:tav>
                                        <p:tav tm="100000">
                                          <p:val>
                                            <p:strVal val="ppt_x"/>
                                          </p:val>
                                        </p:tav>
                                      </p:tavLst>
                                    </p:anim>
                                    <p:anim calcmode="lin" valueType="num">
                                      <p:cBhvr additive="base">
                                        <p:cTn id="33" dur="500"/>
                                        <p:tgtEl>
                                          <p:spTgt spid="1028"/>
                                        </p:tgtEl>
                                        <p:attrNameLst>
                                          <p:attrName>ppt_y</p:attrName>
                                        </p:attrNameLst>
                                      </p:cBhvr>
                                      <p:tavLst>
                                        <p:tav tm="0">
                                          <p:val>
                                            <p:strVal val="ppt_y"/>
                                          </p:val>
                                        </p:tav>
                                        <p:tav tm="100000">
                                          <p:val>
                                            <p:strVal val="1+ppt_h/2"/>
                                          </p:val>
                                        </p:tav>
                                      </p:tavLst>
                                    </p:anim>
                                    <p:set>
                                      <p:cBhvr>
                                        <p:cTn id="34" dur="1" fill="hold">
                                          <p:stCondLst>
                                            <p:cond delay="499"/>
                                          </p:stCondLst>
                                        </p:cTn>
                                        <p:tgtEl>
                                          <p:spTgt spid="1028"/>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1026"/>
                                        </p:tgtEl>
                                        <p:attrNameLst>
                                          <p:attrName>ppt_x</p:attrName>
                                        </p:attrNameLst>
                                      </p:cBhvr>
                                      <p:tavLst>
                                        <p:tav tm="0">
                                          <p:val>
                                            <p:strVal val="ppt_x"/>
                                          </p:val>
                                        </p:tav>
                                        <p:tav tm="100000">
                                          <p:val>
                                            <p:strVal val="ppt_x"/>
                                          </p:val>
                                        </p:tav>
                                      </p:tavLst>
                                    </p:anim>
                                    <p:anim calcmode="lin" valueType="num">
                                      <p:cBhvr additive="base">
                                        <p:cTn id="37" dur="500"/>
                                        <p:tgtEl>
                                          <p:spTgt spid="1026"/>
                                        </p:tgtEl>
                                        <p:attrNameLst>
                                          <p:attrName>ppt_y</p:attrName>
                                        </p:attrNameLst>
                                      </p:cBhvr>
                                      <p:tavLst>
                                        <p:tav tm="0">
                                          <p:val>
                                            <p:strVal val="ppt_y"/>
                                          </p:val>
                                        </p:tav>
                                        <p:tav tm="100000">
                                          <p:val>
                                            <p:strVal val="1+ppt_h/2"/>
                                          </p:val>
                                        </p:tav>
                                      </p:tavLst>
                                    </p:anim>
                                    <p:set>
                                      <p:cBhvr>
                                        <p:cTn id="38" dur="1" fill="hold">
                                          <p:stCondLst>
                                            <p:cond delay="499"/>
                                          </p:stCondLst>
                                        </p:cTn>
                                        <p:tgtEl>
                                          <p:spTgt spid="1026"/>
                                        </p:tgtEl>
                                        <p:attrNameLst>
                                          <p:attrName>style.visibility</p:attrName>
                                        </p:attrNameLst>
                                      </p:cBhvr>
                                      <p:to>
                                        <p:strVal val="hidden"/>
                                      </p:to>
                                    </p:set>
                                  </p:childTnLst>
                                </p:cTn>
                              </p:par>
                            </p:childTnLst>
                          </p:cTn>
                        </p:par>
                        <p:par>
                          <p:cTn id="39" fill="hold">
                            <p:stCondLst>
                              <p:cond delay="500"/>
                            </p:stCondLst>
                            <p:childTnLst>
                              <p:par>
                                <p:cTn id="40" presetID="2" presetClass="entr" presetSubtype="4" fill="hold" nodeType="afterEffect">
                                  <p:stCondLst>
                                    <p:cond delay="500"/>
                                  </p:stCondLst>
                                  <p:childTnLst>
                                    <p:set>
                                      <p:cBhvr>
                                        <p:cTn id="41" dur="1" fill="hold">
                                          <p:stCondLst>
                                            <p:cond delay="0"/>
                                          </p:stCondLst>
                                        </p:cTn>
                                        <p:tgtEl>
                                          <p:spTgt spid="1032"/>
                                        </p:tgtEl>
                                        <p:attrNameLst>
                                          <p:attrName>style.visibility</p:attrName>
                                        </p:attrNameLst>
                                      </p:cBhvr>
                                      <p:to>
                                        <p:strVal val="visible"/>
                                      </p:to>
                                    </p:set>
                                    <p:anim calcmode="lin" valueType="num">
                                      <p:cBhvr additive="base">
                                        <p:cTn id="42" dur="500" fill="hold"/>
                                        <p:tgtEl>
                                          <p:spTgt spid="1032"/>
                                        </p:tgtEl>
                                        <p:attrNameLst>
                                          <p:attrName>ppt_x</p:attrName>
                                        </p:attrNameLst>
                                      </p:cBhvr>
                                      <p:tavLst>
                                        <p:tav tm="0">
                                          <p:val>
                                            <p:strVal val="#ppt_x"/>
                                          </p:val>
                                        </p:tav>
                                        <p:tav tm="100000">
                                          <p:val>
                                            <p:strVal val="#ppt_x"/>
                                          </p:val>
                                        </p:tav>
                                      </p:tavLst>
                                    </p:anim>
                                    <p:anim calcmode="lin" valueType="num">
                                      <p:cBhvr additive="base">
                                        <p:cTn id="43"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4. </a:t>
            </a:r>
            <a:r>
              <a:rPr lang="ca-ES" sz="3200" u="sng" dirty="0"/>
              <a:t>Les fonts d’energia</a:t>
            </a:r>
            <a:r>
              <a:rPr lang="ca-ES" sz="3200" dirty="0"/>
              <a:t>.</a:t>
            </a:r>
          </a:p>
        </p:txBody>
      </p:sp>
      <p:sp>
        <p:nvSpPr>
          <p:cNvPr id="3" name="2 Rectángulo"/>
          <p:cNvSpPr/>
          <p:nvPr/>
        </p:nvSpPr>
        <p:spPr>
          <a:xfrm>
            <a:off x="228704" y="764788"/>
            <a:ext cx="2183056" cy="86409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Classificació segons les possibilitats d’exhauriment</a:t>
            </a:r>
            <a:endParaRPr lang="ca-ES" dirty="0">
              <a:solidFill>
                <a:schemeClr val="bg1"/>
              </a:solidFill>
            </a:endParaRPr>
          </a:p>
        </p:txBody>
      </p:sp>
      <p:cxnSp>
        <p:nvCxnSpPr>
          <p:cNvPr id="4" name="3 Conector angular"/>
          <p:cNvCxnSpPr>
            <a:stCxn id="3" idx="3"/>
            <a:endCxn id="6" idx="1"/>
          </p:cNvCxnSpPr>
          <p:nvPr/>
        </p:nvCxnSpPr>
        <p:spPr>
          <a:xfrm flipV="1">
            <a:off x="2411760" y="917704"/>
            <a:ext cx="216024" cy="27913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2627784" y="764704"/>
            <a:ext cx="6264696" cy="30600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Renovables: procedeixen de recursos il·limitats i no s’esgoten</a:t>
            </a:r>
          </a:p>
        </p:txBody>
      </p:sp>
      <p:cxnSp>
        <p:nvCxnSpPr>
          <p:cNvPr id="8" name="7 Conector angular"/>
          <p:cNvCxnSpPr>
            <a:stCxn id="3" idx="3"/>
            <a:endCxn id="10" idx="1"/>
          </p:cNvCxnSpPr>
          <p:nvPr/>
        </p:nvCxnSpPr>
        <p:spPr>
          <a:xfrm>
            <a:off x="2411760" y="1196836"/>
            <a:ext cx="216024" cy="25610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627784" y="1155927"/>
            <a:ext cx="4752528" cy="59403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No renovables: procedeixen de recursos limitats </a:t>
            </a:r>
          </a:p>
          <a:p>
            <a:pPr algn="ctr"/>
            <a:r>
              <a:rPr lang="ca-ES" dirty="0"/>
              <a:t>i es poden esgotar</a:t>
            </a:r>
          </a:p>
        </p:txBody>
      </p:sp>
      <p:sp>
        <p:nvSpPr>
          <p:cNvPr id="16" name="15 Rectángulo"/>
          <p:cNvSpPr/>
          <p:nvPr/>
        </p:nvSpPr>
        <p:spPr>
          <a:xfrm>
            <a:off x="227995" y="1916832"/>
            <a:ext cx="2183056" cy="86409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Classificació segons la importància econòmica</a:t>
            </a:r>
            <a:endParaRPr lang="ca-ES" dirty="0">
              <a:solidFill>
                <a:schemeClr val="bg1"/>
              </a:solidFill>
            </a:endParaRPr>
          </a:p>
        </p:txBody>
      </p:sp>
      <p:cxnSp>
        <p:nvCxnSpPr>
          <p:cNvPr id="17" name="16 Conector angular"/>
          <p:cNvCxnSpPr>
            <a:stCxn id="16" idx="3"/>
            <a:endCxn id="19" idx="1"/>
          </p:cNvCxnSpPr>
          <p:nvPr/>
        </p:nvCxnSpPr>
        <p:spPr>
          <a:xfrm flipV="1">
            <a:off x="2411051" y="2132856"/>
            <a:ext cx="216733" cy="216024"/>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2627784" y="1844824"/>
            <a:ext cx="4752528" cy="57606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Tradicionals: són les més utilitzades </a:t>
            </a:r>
          </a:p>
          <a:p>
            <a:pPr algn="ctr"/>
            <a:r>
              <a:rPr lang="ca-ES" dirty="0"/>
              <a:t>i es gasten des de fa molts anys</a:t>
            </a:r>
          </a:p>
        </p:txBody>
      </p:sp>
      <p:cxnSp>
        <p:nvCxnSpPr>
          <p:cNvPr id="21" name="20 Conector angular"/>
          <p:cNvCxnSpPr>
            <a:stCxn id="16" idx="3"/>
            <a:endCxn id="23" idx="1"/>
          </p:cNvCxnSpPr>
          <p:nvPr/>
        </p:nvCxnSpPr>
        <p:spPr>
          <a:xfrm>
            <a:off x="2411051" y="2348880"/>
            <a:ext cx="216733" cy="32739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2627784" y="2511944"/>
            <a:ext cx="6254352" cy="32865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Alternatives: encara s’utilitzen poc i estan en procés de millora</a:t>
            </a:r>
          </a:p>
        </p:txBody>
      </p:sp>
      <p:pic>
        <p:nvPicPr>
          <p:cNvPr id="2050" name="Picture 2" descr="http://upload.wikimedia.org/wikipedia/commons/3/37/Solar_Panel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995" y="2924945"/>
            <a:ext cx="201541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organicamente.com.ar/wp-content/uploads/2013/10/Energ%C3%ADa-E%C3%B3li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2924946"/>
            <a:ext cx="2266568" cy="15121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4.bp.blogspot.com/-Q_Huel59D3M/T5VzbZs7irI/AAAAAAAAAFw/MDyjwymcQXc/s1600/pres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2928847"/>
            <a:ext cx="2256525" cy="15082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olucionesparaelfuturo.com/wp-content/uploads/2012/07/1248888559308biomasad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3387" y="2922825"/>
            <a:ext cx="2019054" cy="15142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jenijos.com/CENTRALESTERMICAS/central%20termica213.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0216" y="4509120"/>
            <a:ext cx="302056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biosangonera.blogia.com/upload/20110310122625-pozo-petroleo-repso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6415" y="4509120"/>
            <a:ext cx="1807792" cy="133065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upload.wikimedia.org/wikipedia/commons/8/84/Cofrentes_nuclear_power_plant_cooling_tower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528" y="4509120"/>
            <a:ext cx="2637633" cy="197712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galpenergia.com/ES/agalpenergia/Os-nossos-negocios/Gas-Power/Gas-Natural/PublishingImages/gas_natural620x22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94769" y="5890115"/>
            <a:ext cx="2356979" cy="836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70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2050"/>
                                        </p:tgtEl>
                                        <p:attrNameLst>
                                          <p:attrName>style.visibility</p:attrName>
                                        </p:attrNameLst>
                                      </p:cBhvr>
                                      <p:to>
                                        <p:strVal val="visible"/>
                                      </p:to>
                                    </p:set>
                                    <p:anim calcmode="lin" valueType="num">
                                      <p:cBhvr additive="base">
                                        <p:cTn id="24" dur="500" fill="hold"/>
                                        <p:tgtEl>
                                          <p:spTgt spid="2050"/>
                                        </p:tgtEl>
                                        <p:attrNameLst>
                                          <p:attrName>ppt_x</p:attrName>
                                        </p:attrNameLst>
                                      </p:cBhvr>
                                      <p:tavLst>
                                        <p:tav tm="0">
                                          <p:val>
                                            <p:strVal val="#ppt_x"/>
                                          </p:val>
                                        </p:tav>
                                        <p:tav tm="100000">
                                          <p:val>
                                            <p:strVal val="#ppt_x"/>
                                          </p:val>
                                        </p:tav>
                                      </p:tavLst>
                                    </p:anim>
                                    <p:anim calcmode="lin" valueType="num">
                                      <p:cBhvr additive="base">
                                        <p:cTn id="25" dur="500" fill="hold"/>
                                        <p:tgtEl>
                                          <p:spTgt spid="2050"/>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500"/>
                                  </p:stCondLst>
                                  <p:childTnLst>
                                    <p:set>
                                      <p:cBhvr>
                                        <p:cTn id="28" dur="1" fill="hold">
                                          <p:stCondLst>
                                            <p:cond delay="0"/>
                                          </p:stCondLst>
                                        </p:cTn>
                                        <p:tgtEl>
                                          <p:spTgt spid="2052"/>
                                        </p:tgtEl>
                                        <p:attrNameLst>
                                          <p:attrName>style.visibility</p:attrName>
                                        </p:attrNameLst>
                                      </p:cBhvr>
                                      <p:to>
                                        <p:strVal val="visible"/>
                                      </p:to>
                                    </p:set>
                                    <p:anim calcmode="lin" valueType="num">
                                      <p:cBhvr additive="base">
                                        <p:cTn id="29" dur="500" fill="hold"/>
                                        <p:tgtEl>
                                          <p:spTgt spid="2052"/>
                                        </p:tgtEl>
                                        <p:attrNameLst>
                                          <p:attrName>ppt_x</p:attrName>
                                        </p:attrNameLst>
                                      </p:cBhvr>
                                      <p:tavLst>
                                        <p:tav tm="0">
                                          <p:val>
                                            <p:strVal val="#ppt_x"/>
                                          </p:val>
                                        </p:tav>
                                        <p:tav tm="100000">
                                          <p:val>
                                            <p:strVal val="#ppt_x"/>
                                          </p:val>
                                        </p:tav>
                                      </p:tavLst>
                                    </p:anim>
                                    <p:anim calcmode="lin" valueType="num">
                                      <p:cBhvr additive="base">
                                        <p:cTn id="30" dur="500" fill="hold"/>
                                        <p:tgtEl>
                                          <p:spTgt spid="2052"/>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nodeType="afterEffect">
                                  <p:stCondLst>
                                    <p:cond delay="500"/>
                                  </p:stCondLst>
                                  <p:childTnLst>
                                    <p:set>
                                      <p:cBhvr>
                                        <p:cTn id="33" dur="1" fill="hold">
                                          <p:stCondLst>
                                            <p:cond delay="0"/>
                                          </p:stCondLst>
                                        </p:cTn>
                                        <p:tgtEl>
                                          <p:spTgt spid="2054"/>
                                        </p:tgtEl>
                                        <p:attrNameLst>
                                          <p:attrName>style.visibility</p:attrName>
                                        </p:attrNameLst>
                                      </p:cBhvr>
                                      <p:to>
                                        <p:strVal val="visible"/>
                                      </p:to>
                                    </p:set>
                                    <p:anim calcmode="lin" valueType="num">
                                      <p:cBhvr additive="base">
                                        <p:cTn id="34" dur="500" fill="hold"/>
                                        <p:tgtEl>
                                          <p:spTgt spid="2054"/>
                                        </p:tgtEl>
                                        <p:attrNameLst>
                                          <p:attrName>ppt_x</p:attrName>
                                        </p:attrNameLst>
                                      </p:cBhvr>
                                      <p:tavLst>
                                        <p:tav tm="0">
                                          <p:val>
                                            <p:strVal val="#ppt_x"/>
                                          </p:val>
                                        </p:tav>
                                        <p:tav tm="100000">
                                          <p:val>
                                            <p:strVal val="#ppt_x"/>
                                          </p:val>
                                        </p:tav>
                                      </p:tavLst>
                                    </p:anim>
                                    <p:anim calcmode="lin" valueType="num">
                                      <p:cBhvr additive="base">
                                        <p:cTn id="35" dur="500" fill="hold"/>
                                        <p:tgtEl>
                                          <p:spTgt spid="2054"/>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 presetClass="entr" presetSubtype="4" fill="hold" nodeType="afterEffect">
                                  <p:stCondLst>
                                    <p:cond delay="500"/>
                                  </p:stCondLst>
                                  <p:childTnLst>
                                    <p:set>
                                      <p:cBhvr>
                                        <p:cTn id="38" dur="1" fill="hold">
                                          <p:stCondLst>
                                            <p:cond delay="0"/>
                                          </p:stCondLst>
                                        </p:cTn>
                                        <p:tgtEl>
                                          <p:spTgt spid="2056"/>
                                        </p:tgtEl>
                                        <p:attrNameLst>
                                          <p:attrName>style.visibility</p:attrName>
                                        </p:attrNameLst>
                                      </p:cBhvr>
                                      <p:to>
                                        <p:strVal val="visible"/>
                                      </p:to>
                                    </p:set>
                                    <p:anim calcmode="lin" valueType="num">
                                      <p:cBhvr additive="base">
                                        <p:cTn id="39" dur="500" fill="hold"/>
                                        <p:tgtEl>
                                          <p:spTgt spid="2056"/>
                                        </p:tgtEl>
                                        <p:attrNameLst>
                                          <p:attrName>ppt_x</p:attrName>
                                        </p:attrNameLst>
                                      </p:cBhvr>
                                      <p:tavLst>
                                        <p:tav tm="0">
                                          <p:val>
                                            <p:strVal val="#ppt_x"/>
                                          </p:val>
                                        </p:tav>
                                        <p:tav tm="100000">
                                          <p:val>
                                            <p:strVal val="#ppt_x"/>
                                          </p:val>
                                        </p:tav>
                                      </p:tavLst>
                                    </p:anim>
                                    <p:anim calcmode="lin" valueType="num">
                                      <p:cBhvr additive="base">
                                        <p:cTn id="40"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500"/>
                            </p:stCondLst>
                            <p:childTnLst>
                              <p:par>
                                <p:cTn id="50" presetID="2" presetClass="entr" presetSubtype="4" fill="hold" nodeType="afterEffect">
                                  <p:stCondLst>
                                    <p:cond delay="500"/>
                                  </p:stCondLst>
                                  <p:childTnLst>
                                    <p:set>
                                      <p:cBhvr>
                                        <p:cTn id="51" dur="1" fill="hold">
                                          <p:stCondLst>
                                            <p:cond delay="0"/>
                                          </p:stCondLst>
                                        </p:cTn>
                                        <p:tgtEl>
                                          <p:spTgt spid="2062"/>
                                        </p:tgtEl>
                                        <p:attrNameLst>
                                          <p:attrName>style.visibility</p:attrName>
                                        </p:attrNameLst>
                                      </p:cBhvr>
                                      <p:to>
                                        <p:strVal val="visible"/>
                                      </p:to>
                                    </p:set>
                                    <p:anim calcmode="lin" valueType="num">
                                      <p:cBhvr additive="base">
                                        <p:cTn id="52" dur="500" fill="hold"/>
                                        <p:tgtEl>
                                          <p:spTgt spid="2062"/>
                                        </p:tgtEl>
                                        <p:attrNameLst>
                                          <p:attrName>ppt_x</p:attrName>
                                        </p:attrNameLst>
                                      </p:cBhvr>
                                      <p:tavLst>
                                        <p:tav tm="0">
                                          <p:val>
                                            <p:strVal val="#ppt_x"/>
                                          </p:val>
                                        </p:tav>
                                        <p:tav tm="100000">
                                          <p:val>
                                            <p:strVal val="#ppt_x"/>
                                          </p:val>
                                        </p:tav>
                                      </p:tavLst>
                                    </p:anim>
                                    <p:anim calcmode="lin" valueType="num">
                                      <p:cBhvr additive="base">
                                        <p:cTn id="53" dur="500" fill="hold"/>
                                        <p:tgtEl>
                                          <p:spTgt spid="2062"/>
                                        </p:tgtEl>
                                        <p:attrNameLst>
                                          <p:attrName>ppt_y</p:attrName>
                                        </p:attrNameLst>
                                      </p:cBhvr>
                                      <p:tavLst>
                                        <p:tav tm="0">
                                          <p:val>
                                            <p:strVal val="1+#ppt_h/2"/>
                                          </p:val>
                                        </p:tav>
                                        <p:tav tm="100000">
                                          <p:val>
                                            <p:strVal val="#ppt_y"/>
                                          </p:val>
                                        </p:tav>
                                      </p:tavLst>
                                    </p:anim>
                                  </p:childTnLst>
                                </p:cTn>
                              </p:par>
                            </p:childTnLst>
                          </p:cTn>
                        </p:par>
                        <p:par>
                          <p:cTn id="54" fill="hold">
                            <p:stCondLst>
                              <p:cond delay="1500"/>
                            </p:stCondLst>
                            <p:childTnLst>
                              <p:par>
                                <p:cTn id="55" presetID="2" presetClass="entr" presetSubtype="4" fill="hold" nodeType="afterEffect">
                                  <p:stCondLst>
                                    <p:cond delay="500"/>
                                  </p:stCondLst>
                                  <p:childTnLst>
                                    <p:set>
                                      <p:cBhvr>
                                        <p:cTn id="56" dur="1" fill="hold">
                                          <p:stCondLst>
                                            <p:cond delay="0"/>
                                          </p:stCondLst>
                                        </p:cTn>
                                        <p:tgtEl>
                                          <p:spTgt spid="2058"/>
                                        </p:tgtEl>
                                        <p:attrNameLst>
                                          <p:attrName>style.visibility</p:attrName>
                                        </p:attrNameLst>
                                      </p:cBhvr>
                                      <p:to>
                                        <p:strVal val="visible"/>
                                      </p:to>
                                    </p:set>
                                    <p:anim calcmode="lin" valueType="num">
                                      <p:cBhvr additive="base">
                                        <p:cTn id="57" dur="500" fill="hold"/>
                                        <p:tgtEl>
                                          <p:spTgt spid="2058"/>
                                        </p:tgtEl>
                                        <p:attrNameLst>
                                          <p:attrName>ppt_x</p:attrName>
                                        </p:attrNameLst>
                                      </p:cBhvr>
                                      <p:tavLst>
                                        <p:tav tm="0">
                                          <p:val>
                                            <p:strVal val="#ppt_x"/>
                                          </p:val>
                                        </p:tav>
                                        <p:tav tm="100000">
                                          <p:val>
                                            <p:strVal val="#ppt_x"/>
                                          </p:val>
                                        </p:tav>
                                      </p:tavLst>
                                    </p:anim>
                                    <p:anim calcmode="lin" valueType="num">
                                      <p:cBhvr additive="base">
                                        <p:cTn id="58" dur="500" fill="hold"/>
                                        <p:tgtEl>
                                          <p:spTgt spid="2058"/>
                                        </p:tgtEl>
                                        <p:attrNameLst>
                                          <p:attrName>ppt_y</p:attrName>
                                        </p:attrNameLst>
                                      </p:cBhvr>
                                      <p:tavLst>
                                        <p:tav tm="0">
                                          <p:val>
                                            <p:strVal val="1+#ppt_h/2"/>
                                          </p:val>
                                        </p:tav>
                                        <p:tav tm="100000">
                                          <p:val>
                                            <p:strVal val="#ppt_y"/>
                                          </p:val>
                                        </p:tav>
                                      </p:tavLst>
                                    </p:anim>
                                  </p:childTnLst>
                                </p:cTn>
                              </p:par>
                            </p:childTnLst>
                          </p:cTn>
                        </p:par>
                        <p:par>
                          <p:cTn id="59" fill="hold">
                            <p:stCondLst>
                              <p:cond delay="2500"/>
                            </p:stCondLst>
                            <p:childTnLst>
                              <p:par>
                                <p:cTn id="60" presetID="2" presetClass="entr" presetSubtype="4" fill="hold" nodeType="afterEffect">
                                  <p:stCondLst>
                                    <p:cond delay="500"/>
                                  </p:stCondLst>
                                  <p:childTnLst>
                                    <p:set>
                                      <p:cBhvr>
                                        <p:cTn id="61" dur="1" fill="hold">
                                          <p:stCondLst>
                                            <p:cond delay="0"/>
                                          </p:stCondLst>
                                        </p:cTn>
                                        <p:tgtEl>
                                          <p:spTgt spid="2060"/>
                                        </p:tgtEl>
                                        <p:attrNameLst>
                                          <p:attrName>style.visibility</p:attrName>
                                        </p:attrNameLst>
                                      </p:cBhvr>
                                      <p:to>
                                        <p:strVal val="visible"/>
                                      </p:to>
                                    </p:set>
                                    <p:anim calcmode="lin" valueType="num">
                                      <p:cBhvr additive="base">
                                        <p:cTn id="62" dur="500" fill="hold"/>
                                        <p:tgtEl>
                                          <p:spTgt spid="2060"/>
                                        </p:tgtEl>
                                        <p:attrNameLst>
                                          <p:attrName>ppt_x</p:attrName>
                                        </p:attrNameLst>
                                      </p:cBhvr>
                                      <p:tavLst>
                                        <p:tav tm="0">
                                          <p:val>
                                            <p:strVal val="#ppt_x"/>
                                          </p:val>
                                        </p:tav>
                                        <p:tav tm="100000">
                                          <p:val>
                                            <p:strVal val="#ppt_x"/>
                                          </p:val>
                                        </p:tav>
                                      </p:tavLst>
                                    </p:anim>
                                    <p:anim calcmode="lin" valueType="num">
                                      <p:cBhvr additive="base">
                                        <p:cTn id="63" dur="500" fill="hold"/>
                                        <p:tgtEl>
                                          <p:spTgt spid="2060"/>
                                        </p:tgtEl>
                                        <p:attrNameLst>
                                          <p:attrName>ppt_y</p:attrName>
                                        </p:attrNameLst>
                                      </p:cBhvr>
                                      <p:tavLst>
                                        <p:tav tm="0">
                                          <p:val>
                                            <p:strVal val="1+#ppt_h/2"/>
                                          </p:val>
                                        </p:tav>
                                        <p:tav tm="100000">
                                          <p:val>
                                            <p:strVal val="#ppt_y"/>
                                          </p:val>
                                        </p:tav>
                                      </p:tavLst>
                                    </p:anim>
                                  </p:childTnLst>
                                </p:cTn>
                              </p:par>
                            </p:childTnLst>
                          </p:cTn>
                        </p:par>
                        <p:par>
                          <p:cTn id="64" fill="hold">
                            <p:stCondLst>
                              <p:cond delay="3500"/>
                            </p:stCondLst>
                            <p:childTnLst>
                              <p:par>
                                <p:cTn id="65" presetID="2" presetClass="entr" presetSubtype="4" fill="hold" nodeType="afterEffect">
                                  <p:stCondLst>
                                    <p:cond delay="500"/>
                                  </p:stCondLst>
                                  <p:childTnLst>
                                    <p:set>
                                      <p:cBhvr>
                                        <p:cTn id="66" dur="1" fill="hold">
                                          <p:stCondLst>
                                            <p:cond delay="0"/>
                                          </p:stCondLst>
                                        </p:cTn>
                                        <p:tgtEl>
                                          <p:spTgt spid="2064"/>
                                        </p:tgtEl>
                                        <p:attrNameLst>
                                          <p:attrName>style.visibility</p:attrName>
                                        </p:attrNameLst>
                                      </p:cBhvr>
                                      <p:to>
                                        <p:strVal val="visible"/>
                                      </p:to>
                                    </p:set>
                                    <p:anim calcmode="lin" valueType="num">
                                      <p:cBhvr additive="base">
                                        <p:cTn id="67" dur="500" fill="hold"/>
                                        <p:tgtEl>
                                          <p:spTgt spid="2064"/>
                                        </p:tgtEl>
                                        <p:attrNameLst>
                                          <p:attrName>ppt_x</p:attrName>
                                        </p:attrNameLst>
                                      </p:cBhvr>
                                      <p:tavLst>
                                        <p:tav tm="0">
                                          <p:val>
                                            <p:strVal val="#ppt_x"/>
                                          </p:val>
                                        </p:tav>
                                        <p:tav tm="100000">
                                          <p:val>
                                            <p:strVal val="#ppt_x"/>
                                          </p:val>
                                        </p:tav>
                                      </p:tavLst>
                                    </p:anim>
                                    <p:anim calcmode="lin" valueType="num">
                                      <p:cBhvr additive="base">
                                        <p:cTn id="68" dur="500" fill="hold"/>
                                        <p:tgtEl>
                                          <p:spTgt spid="206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0" grpId="0" animBg="1"/>
      <p:bldP spid="16" grpId="0" animBg="1"/>
      <p:bldP spid="1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67544" y="188640"/>
            <a:ext cx="8229600" cy="63408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TEMA 3. EL SECTOR SECUNDARI.</a:t>
            </a:r>
          </a:p>
        </p:txBody>
      </p:sp>
      <p:sp>
        <p:nvSpPr>
          <p:cNvPr id="3" name="2 Marcador de contenido"/>
          <p:cNvSpPr txBox="1">
            <a:spLocks/>
          </p:cNvSpPr>
          <p:nvPr/>
        </p:nvSpPr>
        <p:spPr>
          <a:xfrm>
            <a:off x="395536" y="908720"/>
            <a:ext cx="8229600" cy="3744416"/>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AutoNum type="arabicPeriod"/>
            </a:pPr>
            <a:r>
              <a:rPr lang="ca-ES" sz="2400" u="sng" dirty="0"/>
              <a:t>El sector secundari. La indústria</a:t>
            </a:r>
            <a:r>
              <a:rPr lang="ca-ES" sz="2400" dirty="0"/>
              <a:t>.</a:t>
            </a:r>
          </a:p>
          <a:p>
            <a:pPr marL="457200" indent="-457200">
              <a:buAutoNum type="arabicPeriod"/>
            </a:pPr>
            <a:r>
              <a:rPr lang="ca-ES" sz="2400" u="sng" dirty="0"/>
              <a:t>Els factors de producció industrial</a:t>
            </a:r>
            <a:r>
              <a:rPr lang="ca-ES" sz="2400" dirty="0"/>
              <a:t>.</a:t>
            </a:r>
          </a:p>
          <a:p>
            <a:pPr marL="457200" indent="-457200">
              <a:buAutoNum type="arabicPeriod"/>
            </a:pPr>
            <a:r>
              <a:rPr lang="ca-ES" sz="2400" u="sng" dirty="0"/>
              <a:t>Les matèries primeres</a:t>
            </a:r>
            <a:r>
              <a:rPr lang="ca-ES" sz="2400" dirty="0"/>
              <a:t>.</a:t>
            </a:r>
            <a:endParaRPr lang="ca-ES" sz="2400" u="sng" dirty="0"/>
          </a:p>
          <a:p>
            <a:pPr marL="457200" indent="-457200">
              <a:buAutoNum type="arabicPeriod"/>
            </a:pPr>
            <a:r>
              <a:rPr lang="ca-ES" sz="2400" u="sng" dirty="0"/>
              <a:t>Les fonts d’energia</a:t>
            </a:r>
            <a:r>
              <a:rPr lang="ca-ES" sz="2400" dirty="0"/>
              <a:t>.</a:t>
            </a:r>
            <a:endParaRPr lang="ca-ES" sz="2400" u="sng" dirty="0"/>
          </a:p>
          <a:p>
            <a:pPr marL="457200" indent="-457200">
              <a:buAutoNum type="arabicPeriod"/>
            </a:pPr>
            <a:r>
              <a:rPr lang="ca-ES" sz="2400" u="sng" dirty="0"/>
              <a:t>Tipus d’indústries</a:t>
            </a:r>
            <a:r>
              <a:rPr lang="ca-ES" sz="2400" dirty="0"/>
              <a:t>.</a:t>
            </a:r>
          </a:p>
          <a:p>
            <a:pPr marL="457200" indent="-457200">
              <a:buAutoNum type="arabicPeriod"/>
            </a:pPr>
            <a:r>
              <a:rPr lang="ca-ES" sz="2400" u="sng" dirty="0"/>
              <a:t>La localització industrial</a:t>
            </a:r>
            <a:r>
              <a:rPr lang="ca-ES" sz="2400" dirty="0"/>
              <a:t>.</a:t>
            </a:r>
          </a:p>
          <a:p>
            <a:pPr marL="457200" indent="-457200">
              <a:buAutoNum type="arabicPeriod"/>
            </a:pPr>
            <a:r>
              <a:rPr lang="ca-ES" sz="2400" u="sng" dirty="0"/>
              <a:t>Les conseqüències mediambientals</a:t>
            </a:r>
            <a:r>
              <a:rPr lang="ca-ES" sz="2400" dirty="0"/>
              <a:t>.</a:t>
            </a:r>
          </a:p>
          <a:p>
            <a:pPr marL="457200" indent="-457200">
              <a:buAutoNum type="arabicPeriod"/>
            </a:pPr>
            <a:r>
              <a:rPr lang="ca-ES" sz="2400" u="sng" dirty="0"/>
              <a:t>El sector secundari a Espanya</a:t>
            </a:r>
            <a:r>
              <a:rPr lang="ca-ES" sz="2400" dirty="0"/>
              <a:t>.</a:t>
            </a:r>
          </a:p>
          <a:p>
            <a:pPr marL="457200" indent="-457200">
              <a:buAutoNum type="arabicPeriod"/>
            </a:pPr>
            <a:r>
              <a:rPr lang="ca-ES" sz="2400" u="sng" dirty="0"/>
              <a:t>El sector secundari a Catalunya</a:t>
            </a:r>
            <a:r>
              <a:rPr lang="ca-ES" sz="2400" dirty="0"/>
              <a:t>.</a:t>
            </a:r>
            <a:endParaRPr lang="ca-ES" sz="2400" u="sng" dirty="0"/>
          </a:p>
        </p:txBody>
      </p:sp>
    </p:spTree>
    <p:extLst>
      <p:ext uri="{BB962C8B-B14F-4D97-AF65-F5344CB8AC3E}">
        <p14:creationId xmlns:p14="http://schemas.microsoft.com/office/powerpoint/2010/main" val="417195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4. </a:t>
            </a:r>
            <a:r>
              <a:rPr lang="ca-ES" sz="3200" u="sng" dirty="0"/>
              <a:t>Les fonts d’energia</a:t>
            </a:r>
            <a:r>
              <a:rPr lang="ca-ES" sz="3200" dirty="0"/>
              <a:t>.</a:t>
            </a:r>
          </a:p>
        </p:txBody>
      </p:sp>
      <p:sp>
        <p:nvSpPr>
          <p:cNvPr id="3" name="2 Rectángulo"/>
          <p:cNvSpPr/>
          <p:nvPr/>
        </p:nvSpPr>
        <p:spPr>
          <a:xfrm>
            <a:off x="107504" y="1412776"/>
            <a:ext cx="1823016" cy="57606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Fonts d’energia tradicionals (I)</a:t>
            </a:r>
            <a:endParaRPr lang="ca-ES" dirty="0">
              <a:solidFill>
                <a:schemeClr val="bg1"/>
              </a:solidFill>
            </a:endParaRPr>
          </a:p>
        </p:txBody>
      </p:sp>
      <p:cxnSp>
        <p:nvCxnSpPr>
          <p:cNvPr id="5" name="4 Conector angular"/>
          <p:cNvCxnSpPr>
            <a:stCxn id="3" idx="3"/>
            <a:endCxn id="8" idx="1"/>
          </p:cNvCxnSpPr>
          <p:nvPr/>
        </p:nvCxnSpPr>
        <p:spPr>
          <a:xfrm flipV="1">
            <a:off x="1930520" y="1268760"/>
            <a:ext cx="265216" cy="43204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2195736" y="836712"/>
            <a:ext cx="6768752" cy="86409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carbó: la combustió d’aquesta roca fòssil produeix energia tèrmica que es transforma en electricitat. S’utilitzà molt en la I Revolució Industrial, però és molt contaminant i bastant cara</a:t>
            </a:r>
          </a:p>
        </p:txBody>
      </p:sp>
      <p:cxnSp>
        <p:nvCxnSpPr>
          <p:cNvPr id="14" name="13 Conector angular"/>
          <p:cNvCxnSpPr>
            <a:stCxn id="3" idx="3"/>
            <a:endCxn id="17" idx="1"/>
          </p:cNvCxnSpPr>
          <p:nvPr/>
        </p:nvCxnSpPr>
        <p:spPr>
          <a:xfrm>
            <a:off x="1930520" y="1700808"/>
            <a:ext cx="265216" cy="936104"/>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16 Rectángulo"/>
          <p:cNvSpPr/>
          <p:nvPr/>
        </p:nvSpPr>
        <p:spPr>
          <a:xfrm>
            <a:off x="2195736" y="1772816"/>
            <a:ext cx="6768752" cy="172819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petroli: és un líquid oliós que s’utilitza com a combustible fòssil i </a:t>
            </a:r>
          </a:p>
          <a:p>
            <a:pPr algn="ctr"/>
            <a:r>
              <a:rPr lang="ca-ES" dirty="0"/>
              <a:t>és l’energia més utilitzada per ser bastant barat, tenir un fort poder calorífic, ser fàcil d’extraure i transportar i tenir moltes aplicacions (transport, producció d’electricitat, indústria química,...), encara que </a:t>
            </a:r>
          </a:p>
          <a:p>
            <a:pPr algn="ctr"/>
            <a:r>
              <a:rPr lang="ca-ES" dirty="0"/>
              <a:t>és molt contaminant, les reserves tradicionals s’estan exhaurint </a:t>
            </a:r>
          </a:p>
          <a:p>
            <a:pPr algn="ctr"/>
            <a:r>
              <a:rPr lang="ca-ES" dirty="0"/>
              <a:t>i cada vegada és més difícil d’extraure</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559628"/>
            <a:ext cx="2614723" cy="3262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6" y="3550820"/>
            <a:ext cx="2664296" cy="330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3902068"/>
            <a:ext cx="1610749" cy="1975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297" y="4014405"/>
            <a:ext cx="1800200" cy="195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historiata.files.wordpress.com/2013/03/qui-tc3a9-el-petroli-who-has-the-oi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813" y="3559628"/>
            <a:ext cx="5400484" cy="3272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5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3074"/>
                                        </p:tgtEl>
                                        <p:attrNameLst>
                                          <p:attrName>style.visibility</p:attrName>
                                        </p:attrNameLst>
                                      </p:cBhvr>
                                      <p:to>
                                        <p:strVal val="visible"/>
                                      </p:to>
                                    </p:set>
                                    <p:anim calcmode="lin" valueType="num">
                                      <p:cBhvr additive="base">
                                        <p:cTn id="24" dur="500" fill="hold"/>
                                        <p:tgtEl>
                                          <p:spTgt spid="3074"/>
                                        </p:tgtEl>
                                        <p:attrNameLst>
                                          <p:attrName>ppt_x</p:attrName>
                                        </p:attrNameLst>
                                      </p:cBhvr>
                                      <p:tavLst>
                                        <p:tav tm="0">
                                          <p:val>
                                            <p:strVal val="#ppt_x"/>
                                          </p:val>
                                        </p:tav>
                                        <p:tav tm="100000">
                                          <p:val>
                                            <p:strVal val="#ppt_x"/>
                                          </p:val>
                                        </p:tav>
                                      </p:tavLst>
                                    </p:anim>
                                    <p:anim calcmode="lin" valueType="num">
                                      <p:cBhvr additive="base">
                                        <p:cTn id="25" dur="500" fill="hold"/>
                                        <p:tgtEl>
                                          <p:spTgt spid="3074"/>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500"/>
                                  </p:stCondLst>
                                  <p:childTnLst>
                                    <p:set>
                                      <p:cBhvr>
                                        <p:cTn id="28" dur="1" fill="hold">
                                          <p:stCondLst>
                                            <p:cond delay="0"/>
                                          </p:stCondLst>
                                        </p:cTn>
                                        <p:tgtEl>
                                          <p:spTgt spid="3076"/>
                                        </p:tgtEl>
                                        <p:attrNameLst>
                                          <p:attrName>style.visibility</p:attrName>
                                        </p:attrNameLst>
                                      </p:cBhvr>
                                      <p:to>
                                        <p:strVal val="visible"/>
                                      </p:to>
                                    </p:set>
                                    <p:anim calcmode="lin" valueType="num">
                                      <p:cBhvr additive="base">
                                        <p:cTn id="29" dur="500" fill="hold"/>
                                        <p:tgtEl>
                                          <p:spTgt spid="3076"/>
                                        </p:tgtEl>
                                        <p:attrNameLst>
                                          <p:attrName>ppt_x</p:attrName>
                                        </p:attrNameLst>
                                      </p:cBhvr>
                                      <p:tavLst>
                                        <p:tav tm="0">
                                          <p:val>
                                            <p:strVal val="#ppt_x"/>
                                          </p:val>
                                        </p:tav>
                                        <p:tav tm="100000">
                                          <p:val>
                                            <p:strVal val="#ppt_x"/>
                                          </p:val>
                                        </p:tav>
                                      </p:tavLst>
                                    </p:anim>
                                    <p:anim calcmode="lin" valueType="num">
                                      <p:cBhvr additive="base">
                                        <p:cTn id="30"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par>
                          <p:cTn id="39" fill="hold">
                            <p:stCondLst>
                              <p:cond delay="500"/>
                            </p:stCondLst>
                            <p:childTnLst>
                              <p:par>
                                <p:cTn id="40" presetID="2" presetClass="entr" presetSubtype="4" fill="hold" nodeType="afterEffect">
                                  <p:stCondLst>
                                    <p:cond delay="500"/>
                                  </p:stCondLst>
                                  <p:childTnLst>
                                    <p:set>
                                      <p:cBhvr>
                                        <p:cTn id="41" dur="1" fill="hold">
                                          <p:stCondLst>
                                            <p:cond delay="0"/>
                                          </p:stCondLst>
                                        </p:cTn>
                                        <p:tgtEl>
                                          <p:spTgt spid="3075"/>
                                        </p:tgtEl>
                                        <p:attrNameLst>
                                          <p:attrName>style.visibility</p:attrName>
                                        </p:attrNameLst>
                                      </p:cBhvr>
                                      <p:to>
                                        <p:strVal val="visible"/>
                                      </p:to>
                                    </p:set>
                                    <p:anim calcmode="lin" valueType="num">
                                      <p:cBhvr additive="base">
                                        <p:cTn id="42" dur="500" fill="hold"/>
                                        <p:tgtEl>
                                          <p:spTgt spid="3075"/>
                                        </p:tgtEl>
                                        <p:attrNameLst>
                                          <p:attrName>ppt_x</p:attrName>
                                        </p:attrNameLst>
                                      </p:cBhvr>
                                      <p:tavLst>
                                        <p:tav tm="0">
                                          <p:val>
                                            <p:strVal val="#ppt_x"/>
                                          </p:val>
                                        </p:tav>
                                        <p:tav tm="100000">
                                          <p:val>
                                            <p:strVal val="#ppt_x"/>
                                          </p:val>
                                        </p:tav>
                                      </p:tavLst>
                                    </p:anim>
                                    <p:anim calcmode="lin" valueType="num">
                                      <p:cBhvr additive="base">
                                        <p:cTn id="43" dur="500" fill="hold"/>
                                        <p:tgtEl>
                                          <p:spTgt spid="3075"/>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nodeType="afterEffect">
                                  <p:stCondLst>
                                    <p:cond delay="500"/>
                                  </p:stCondLst>
                                  <p:childTnLst>
                                    <p:set>
                                      <p:cBhvr>
                                        <p:cTn id="46" dur="1" fill="hold">
                                          <p:stCondLst>
                                            <p:cond delay="0"/>
                                          </p:stCondLst>
                                        </p:cTn>
                                        <p:tgtEl>
                                          <p:spTgt spid="3077"/>
                                        </p:tgtEl>
                                        <p:attrNameLst>
                                          <p:attrName>style.visibility</p:attrName>
                                        </p:attrNameLst>
                                      </p:cBhvr>
                                      <p:to>
                                        <p:strVal val="visible"/>
                                      </p:to>
                                    </p:set>
                                    <p:anim calcmode="lin" valueType="num">
                                      <p:cBhvr additive="base">
                                        <p:cTn id="47" dur="500" fill="hold"/>
                                        <p:tgtEl>
                                          <p:spTgt spid="3077"/>
                                        </p:tgtEl>
                                        <p:attrNameLst>
                                          <p:attrName>ppt_x</p:attrName>
                                        </p:attrNameLst>
                                      </p:cBhvr>
                                      <p:tavLst>
                                        <p:tav tm="0">
                                          <p:val>
                                            <p:strVal val="#ppt_x"/>
                                          </p:val>
                                        </p:tav>
                                        <p:tav tm="100000">
                                          <p:val>
                                            <p:strVal val="#ppt_x"/>
                                          </p:val>
                                        </p:tav>
                                      </p:tavLst>
                                    </p:anim>
                                    <p:anim calcmode="lin" valueType="num">
                                      <p:cBhvr additive="base">
                                        <p:cTn id="48"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26"/>
                                        </p:tgtEl>
                                        <p:attrNameLst>
                                          <p:attrName>style.visibility</p:attrName>
                                        </p:attrNameLst>
                                      </p:cBhvr>
                                      <p:to>
                                        <p:strVal val="visible"/>
                                      </p:to>
                                    </p:set>
                                    <p:anim calcmode="lin" valueType="num">
                                      <p:cBhvr additive="base">
                                        <p:cTn id="53" dur="500" fill="hold"/>
                                        <p:tgtEl>
                                          <p:spTgt spid="1026"/>
                                        </p:tgtEl>
                                        <p:attrNameLst>
                                          <p:attrName>ppt_x</p:attrName>
                                        </p:attrNameLst>
                                      </p:cBhvr>
                                      <p:tavLst>
                                        <p:tav tm="0">
                                          <p:val>
                                            <p:strVal val="#ppt_x"/>
                                          </p:val>
                                        </p:tav>
                                        <p:tav tm="100000">
                                          <p:val>
                                            <p:strVal val="#ppt_x"/>
                                          </p:val>
                                        </p:tav>
                                      </p:tavLst>
                                    </p:anim>
                                    <p:anim calcmode="lin" valueType="num">
                                      <p:cBhvr additive="base">
                                        <p:cTn id="5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4. </a:t>
            </a:r>
            <a:r>
              <a:rPr lang="ca-ES" sz="3200" u="sng" dirty="0"/>
              <a:t>Les fonts d’energia</a:t>
            </a:r>
            <a:r>
              <a:rPr lang="ca-ES" sz="3200" dirty="0"/>
              <a:t>.</a:t>
            </a:r>
          </a:p>
        </p:txBody>
      </p:sp>
      <p:sp>
        <p:nvSpPr>
          <p:cNvPr id="3" name="2 Rectángulo"/>
          <p:cNvSpPr/>
          <p:nvPr/>
        </p:nvSpPr>
        <p:spPr>
          <a:xfrm>
            <a:off x="135631" y="1500016"/>
            <a:ext cx="1823016" cy="57606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Fonts d’energia tradicionals (II)</a:t>
            </a:r>
            <a:endParaRPr lang="ca-ES" dirty="0">
              <a:solidFill>
                <a:schemeClr val="bg1"/>
              </a:solidFill>
            </a:endParaRPr>
          </a:p>
        </p:txBody>
      </p:sp>
      <p:cxnSp>
        <p:nvCxnSpPr>
          <p:cNvPr id="4" name="3 Conector angular"/>
          <p:cNvCxnSpPr>
            <a:stCxn id="3" idx="3"/>
            <a:endCxn id="6" idx="1"/>
          </p:cNvCxnSpPr>
          <p:nvPr/>
        </p:nvCxnSpPr>
        <p:spPr>
          <a:xfrm flipV="1">
            <a:off x="1958647" y="1268760"/>
            <a:ext cx="237089" cy="51928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2195736" y="836712"/>
            <a:ext cx="6768752" cy="86409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gas natural: sol estar associat al petroli i també s’utilitza com a combustible en la calefacció i producció d’electricitat i com a matèria primera en la indústria química i contamina menys que els anteriors</a:t>
            </a:r>
          </a:p>
        </p:txBody>
      </p:sp>
      <p:cxnSp>
        <p:nvCxnSpPr>
          <p:cNvPr id="8" name="7 Conector angular"/>
          <p:cNvCxnSpPr>
            <a:stCxn id="3" idx="3"/>
            <a:endCxn id="10" idx="1"/>
          </p:cNvCxnSpPr>
          <p:nvPr/>
        </p:nvCxnSpPr>
        <p:spPr>
          <a:xfrm>
            <a:off x="1958647" y="1788048"/>
            <a:ext cx="237089" cy="56083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195736" y="1772816"/>
            <a:ext cx="6768752" cy="1152128"/>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L’energia hidràulica: les centrals hidroelèctriques produeixen electricitat aprofitant la força de la caiguda d’una gran massa </a:t>
            </a:r>
          </a:p>
          <a:p>
            <a:pPr algn="ctr"/>
            <a:r>
              <a:rPr lang="ca-ES" dirty="0"/>
              <a:t>d’aigua que mou una gran turbina. No provoca contaminació atmosfèrica, però té un gran impacte ambiental</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41" y="2996952"/>
            <a:ext cx="3110497"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9692" y="4398394"/>
            <a:ext cx="2997763" cy="2393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8" descr="gas"/>
          <p:cNvPicPr>
            <a:picLocks noChangeAspect="1" noChangeArrowheads="1"/>
          </p:cNvPicPr>
          <p:nvPr/>
        </p:nvPicPr>
        <p:blipFill>
          <a:blip r:embed="rId4"/>
          <a:srcRect/>
          <a:stretch>
            <a:fillRect/>
          </a:stretch>
        </p:blipFill>
        <p:spPr bwMode="auto">
          <a:xfrm>
            <a:off x="3707904" y="2996952"/>
            <a:ext cx="2012387" cy="1329434"/>
          </a:xfrm>
          <a:prstGeom prst="rect">
            <a:avLst/>
          </a:prstGeom>
          <a:noFill/>
          <a:ln w="9525">
            <a:noFill/>
            <a:miter lim="800000"/>
            <a:headEnd/>
            <a:tailEnd/>
          </a:ln>
        </p:spPr>
      </p:pic>
      <p:pic>
        <p:nvPicPr>
          <p:cNvPr id="16" name="Picture 8" descr="energiahidroelectrica"/>
          <p:cNvPicPr>
            <a:picLocks noChangeAspect="1" noChangeArrowheads="1"/>
          </p:cNvPicPr>
          <p:nvPr/>
        </p:nvPicPr>
        <p:blipFill>
          <a:blip r:embed="rId5"/>
          <a:srcRect/>
          <a:stretch>
            <a:fillRect/>
          </a:stretch>
        </p:blipFill>
        <p:spPr bwMode="auto">
          <a:xfrm>
            <a:off x="6324823" y="4671147"/>
            <a:ext cx="2773532" cy="1847998"/>
          </a:xfrm>
          <a:prstGeom prst="rect">
            <a:avLst/>
          </a:prstGeom>
          <a:noFill/>
          <a:ln w="9525">
            <a:noFill/>
            <a:miter lim="800000"/>
            <a:headEnd/>
            <a:tailEnd/>
          </a:ln>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0867" y="2962908"/>
            <a:ext cx="1749565" cy="1616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976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4098"/>
                                        </p:tgtEl>
                                        <p:attrNameLst>
                                          <p:attrName>style.visibility</p:attrName>
                                        </p:attrNameLst>
                                      </p:cBhvr>
                                      <p:to>
                                        <p:strVal val="visible"/>
                                      </p:to>
                                    </p:set>
                                    <p:anim calcmode="lin" valueType="num">
                                      <p:cBhvr additive="base">
                                        <p:cTn id="24" dur="500" fill="hold"/>
                                        <p:tgtEl>
                                          <p:spTgt spid="4098"/>
                                        </p:tgtEl>
                                        <p:attrNameLst>
                                          <p:attrName>ppt_x</p:attrName>
                                        </p:attrNameLst>
                                      </p:cBhvr>
                                      <p:tavLst>
                                        <p:tav tm="0">
                                          <p:val>
                                            <p:strVal val="#ppt_x"/>
                                          </p:val>
                                        </p:tav>
                                        <p:tav tm="100000">
                                          <p:val>
                                            <p:strVal val="#ppt_x"/>
                                          </p:val>
                                        </p:tav>
                                      </p:tavLst>
                                    </p:anim>
                                    <p:anim calcmode="lin" valueType="num">
                                      <p:cBhvr additive="base">
                                        <p:cTn id="25" dur="500" fill="hold"/>
                                        <p:tgtEl>
                                          <p:spTgt spid="4098"/>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50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nodeType="afterEffect">
                                  <p:stCondLst>
                                    <p:cond delay="500"/>
                                  </p:stCondLst>
                                  <p:childTnLst>
                                    <p:set>
                                      <p:cBhvr>
                                        <p:cTn id="33" dur="1" fill="hold">
                                          <p:stCondLst>
                                            <p:cond delay="0"/>
                                          </p:stCondLst>
                                        </p:cTn>
                                        <p:tgtEl>
                                          <p:spTgt spid="4102"/>
                                        </p:tgtEl>
                                        <p:attrNameLst>
                                          <p:attrName>style.visibility</p:attrName>
                                        </p:attrNameLst>
                                      </p:cBhvr>
                                      <p:to>
                                        <p:strVal val="visible"/>
                                      </p:to>
                                    </p:set>
                                    <p:anim calcmode="lin" valueType="num">
                                      <p:cBhvr additive="base">
                                        <p:cTn id="34" dur="500" fill="hold"/>
                                        <p:tgtEl>
                                          <p:spTgt spid="4102"/>
                                        </p:tgtEl>
                                        <p:attrNameLst>
                                          <p:attrName>ppt_x</p:attrName>
                                        </p:attrNameLst>
                                      </p:cBhvr>
                                      <p:tavLst>
                                        <p:tav tm="0">
                                          <p:val>
                                            <p:strVal val="#ppt_x"/>
                                          </p:val>
                                        </p:tav>
                                        <p:tav tm="100000">
                                          <p:val>
                                            <p:strVal val="#ppt_x"/>
                                          </p:val>
                                        </p:tav>
                                      </p:tavLst>
                                    </p:anim>
                                    <p:anim calcmode="lin" valueType="num">
                                      <p:cBhvr additive="base">
                                        <p:cTn id="35"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500"/>
                            </p:stCondLst>
                            <p:childTnLst>
                              <p:par>
                                <p:cTn id="45" presetID="2" presetClass="entr" presetSubtype="4" fill="hold" nodeType="afterEffect">
                                  <p:stCondLst>
                                    <p:cond delay="500"/>
                                  </p:stCondLst>
                                  <p:childTnLst>
                                    <p:set>
                                      <p:cBhvr>
                                        <p:cTn id="46" dur="1" fill="hold">
                                          <p:stCondLst>
                                            <p:cond delay="0"/>
                                          </p:stCondLst>
                                        </p:cTn>
                                        <p:tgtEl>
                                          <p:spTgt spid="4099"/>
                                        </p:tgtEl>
                                        <p:attrNameLst>
                                          <p:attrName>style.visibility</p:attrName>
                                        </p:attrNameLst>
                                      </p:cBhvr>
                                      <p:to>
                                        <p:strVal val="visible"/>
                                      </p:to>
                                    </p:set>
                                    <p:anim calcmode="lin" valueType="num">
                                      <p:cBhvr additive="base">
                                        <p:cTn id="47" dur="500" fill="hold"/>
                                        <p:tgtEl>
                                          <p:spTgt spid="4099"/>
                                        </p:tgtEl>
                                        <p:attrNameLst>
                                          <p:attrName>ppt_x</p:attrName>
                                        </p:attrNameLst>
                                      </p:cBhvr>
                                      <p:tavLst>
                                        <p:tav tm="0">
                                          <p:val>
                                            <p:strVal val="#ppt_x"/>
                                          </p:val>
                                        </p:tav>
                                        <p:tav tm="100000">
                                          <p:val>
                                            <p:strVal val="#ppt_x"/>
                                          </p:val>
                                        </p:tav>
                                      </p:tavLst>
                                    </p:anim>
                                    <p:anim calcmode="lin" valueType="num">
                                      <p:cBhvr additive="base">
                                        <p:cTn id="48" dur="500" fill="hold"/>
                                        <p:tgtEl>
                                          <p:spTgt spid="4099"/>
                                        </p:tgtEl>
                                        <p:attrNameLst>
                                          <p:attrName>ppt_y</p:attrName>
                                        </p:attrNameLst>
                                      </p:cBhvr>
                                      <p:tavLst>
                                        <p:tav tm="0">
                                          <p:val>
                                            <p:strVal val="1+#ppt_h/2"/>
                                          </p:val>
                                        </p:tav>
                                        <p:tav tm="100000">
                                          <p:val>
                                            <p:strVal val="#ppt_y"/>
                                          </p:val>
                                        </p:tav>
                                      </p:tavLst>
                                    </p:anim>
                                  </p:childTnLst>
                                </p:cTn>
                              </p:par>
                            </p:childTnLst>
                          </p:cTn>
                        </p:par>
                        <p:par>
                          <p:cTn id="49" fill="hold">
                            <p:stCondLst>
                              <p:cond delay="1500"/>
                            </p:stCondLst>
                            <p:childTnLst>
                              <p:par>
                                <p:cTn id="50" presetID="2" presetClass="entr" presetSubtype="4" fill="hold" nodeType="afterEffect">
                                  <p:stCondLst>
                                    <p:cond delay="50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4. </a:t>
            </a:r>
            <a:r>
              <a:rPr lang="ca-ES" sz="3200" u="sng" dirty="0"/>
              <a:t>Les fonts d’energia</a:t>
            </a:r>
            <a:r>
              <a:rPr lang="ca-ES" sz="3200" dirty="0"/>
              <a:t>.</a:t>
            </a:r>
          </a:p>
        </p:txBody>
      </p:sp>
      <p:sp>
        <p:nvSpPr>
          <p:cNvPr id="3" name="2 Rectángulo"/>
          <p:cNvSpPr/>
          <p:nvPr/>
        </p:nvSpPr>
        <p:spPr>
          <a:xfrm>
            <a:off x="107504" y="1417392"/>
            <a:ext cx="1823016" cy="57606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Fonts d’energia tradicionals (III)</a:t>
            </a:r>
            <a:endParaRPr lang="ca-ES" dirty="0">
              <a:solidFill>
                <a:schemeClr val="bg1"/>
              </a:solidFill>
            </a:endParaRPr>
          </a:p>
        </p:txBody>
      </p:sp>
      <p:cxnSp>
        <p:nvCxnSpPr>
          <p:cNvPr id="4" name="3 Conector angular"/>
          <p:cNvCxnSpPr>
            <a:stCxn id="3" idx="3"/>
            <a:endCxn id="6" idx="1"/>
          </p:cNvCxnSpPr>
          <p:nvPr/>
        </p:nvCxnSpPr>
        <p:spPr>
          <a:xfrm flipV="1">
            <a:off x="1930520" y="1214834"/>
            <a:ext cx="274489" cy="49059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2205009" y="782786"/>
            <a:ext cx="6768752" cy="86409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L’energia nuclear: produeix una gran quantitat d’energia elèctrica a partir d’urani enriquit i és molt barata, però la difícil gestió dels residus radioactius i al perill de catàstrofe nuclear són greus inconvenients</a:t>
            </a:r>
          </a:p>
        </p:txBody>
      </p:sp>
      <p:cxnSp>
        <p:nvCxnSpPr>
          <p:cNvPr id="9" name="8 Conector angular"/>
          <p:cNvCxnSpPr>
            <a:stCxn id="3" idx="3"/>
            <a:endCxn id="10" idx="1"/>
          </p:cNvCxnSpPr>
          <p:nvPr/>
        </p:nvCxnSpPr>
        <p:spPr>
          <a:xfrm>
            <a:off x="1930520" y="1705424"/>
            <a:ext cx="274489" cy="60549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205009" y="1734858"/>
            <a:ext cx="6759479" cy="1152128"/>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L’energia eòlica: els aerogeneradors aprofiten la força del vent per a moure grans turbines i generar electricitat neta i de forma bastant eficient, però es bastant cara i provoca contaminació acústica </a:t>
            </a:r>
          </a:p>
          <a:p>
            <a:pPr algn="ctr"/>
            <a:r>
              <a:rPr lang="ca-ES" dirty="0"/>
              <a:t>i impacte ambiental i necessita força d’aire continuada</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996952"/>
            <a:ext cx="3054979" cy="386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3356992"/>
            <a:ext cx="3332097" cy="2680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2996952"/>
            <a:ext cx="1737619" cy="1930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descr="http://upload.wikimedia.org/wikipedia/es/timeline/ac9d7e2dd4c063f4f952e96fcd2d597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436" y="5085183"/>
            <a:ext cx="2217239" cy="171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41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5122"/>
                                        </p:tgtEl>
                                        <p:attrNameLst>
                                          <p:attrName>style.visibility</p:attrName>
                                        </p:attrNameLst>
                                      </p:cBhvr>
                                      <p:to>
                                        <p:strVal val="visible"/>
                                      </p:to>
                                    </p:set>
                                    <p:anim calcmode="lin" valueType="num">
                                      <p:cBhvr additive="base">
                                        <p:cTn id="24" dur="500" fill="hold"/>
                                        <p:tgtEl>
                                          <p:spTgt spid="5122"/>
                                        </p:tgtEl>
                                        <p:attrNameLst>
                                          <p:attrName>ppt_x</p:attrName>
                                        </p:attrNameLst>
                                      </p:cBhvr>
                                      <p:tavLst>
                                        <p:tav tm="0">
                                          <p:val>
                                            <p:strVal val="#ppt_x"/>
                                          </p:val>
                                        </p:tav>
                                        <p:tav tm="100000">
                                          <p:val>
                                            <p:strVal val="#ppt_x"/>
                                          </p:val>
                                        </p:tav>
                                      </p:tavLst>
                                    </p:anim>
                                    <p:anim calcmode="lin" valueType="num">
                                      <p:cBhvr additive="base">
                                        <p:cTn id="25" dur="500" fill="hold"/>
                                        <p:tgtEl>
                                          <p:spTgt spid="5122"/>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500"/>
                                  </p:stCondLst>
                                  <p:childTnLst>
                                    <p:set>
                                      <p:cBhvr>
                                        <p:cTn id="28" dur="1" fill="hold">
                                          <p:stCondLst>
                                            <p:cond delay="0"/>
                                          </p:stCondLst>
                                        </p:cTn>
                                        <p:tgtEl>
                                          <p:spTgt spid="5124"/>
                                        </p:tgtEl>
                                        <p:attrNameLst>
                                          <p:attrName>style.visibility</p:attrName>
                                        </p:attrNameLst>
                                      </p:cBhvr>
                                      <p:to>
                                        <p:strVal val="visible"/>
                                      </p:to>
                                    </p:set>
                                    <p:anim calcmode="lin" valueType="num">
                                      <p:cBhvr additive="base">
                                        <p:cTn id="29" dur="500" fill="hold"/>
                                        <p:tgtEl>
                                          <p:spTgt spid="5124"/>
                                        </p:tgtEl>
                                        <p:attrNameLst>
                                          <p:attrName>ppt_x</p:attrName>
                                        </p:attrNameLst>
                                      </p:cBhvr>
                                      <p:tavLst>
                                        <p:tav tm="0">
                                          <p:val>
                                            <p:strVal val="#ppt_x"/>
                                          </p:val>
                                        </p:tav>
                                        <p:tav tm="100000">
                                          <p:val>
                                            <p:strVal val="#ppt_x"/>
                                          </p:val>
                                        </p:tav>
                                      </p:tavLst>
                                    </p:anim>
                                    <p:anim calcmode="lin" valueType="num">
                                      <p:cBhvr additive="base">
                                        <p:cTn id="3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2" presetClass="entr" presetSubtype="4" fill="hold" nodeType="afterEffect">
                                  <p:stCondLst>
                                    <p:cond delay="500"/>
                                  </p:stCondLst>
                                  <p:childTnLst>
                                    <p:set>
                                      <p:cBhvr>
                                        <p:cTn id="41" dur="1" fill="hold">
                                          <p:stCondLst>
                                            <p:cond delay="0"/>
                                          </p:stCondLst>
                                        </p:cTn>
                                        <p:tgtEl>
                                          <p:spTgt spid="5123"/>
                                        </p:tgtEl>
                                        <p:attrNameLst>
                                          <p:attrName>style.visibility</p:attrName>
                                        </p:attrNameLst>
                                      </p:cBhvr>
                                      <p:to>
                                        <p:strVal val="visible"/>
                                      </p:to>
                                    </p:set>
                                    <p:anim calcmode="lin" valueType="num">
                                      <p:cBhvr additive="base">
                                        <p:cTn id="42" dur="500" fill="hold"/>
                                        <p:tgtEl>
                                          <p:spTgt spid="5123"/>
                                        </p:tgtEl>
                                        <p:attrNameLst>
                                          <p:attrName>ppt_x</p:attrName>
                                        </p:attrNameLst>
                                      </p:cBhvr>
                                      <p:tavLst>
                                        <p:tav tm="0">
                                          <p:val>
                                            <p:strVal val="#ppt_x"/>
                                          </p:val>
                                        </p:tav>
                                        <p:tav tm="100000">
                                          <p:val>
                                            <p:strVal val="#ppt_x"/>
                                          </p:val>
                                        </p:tav>
                                      </p:tavLst>
                                    </p:anim>
                                    <p:anim calcmode="lin" valueType="num">
                                      <p:cBhvr additive="base">
                                        <p:cTn id="43" dur="500" fill="hold"/>
                                        <p:tgtEl>
                                          <p:spTgt spid="5123"/>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nodeType="afterEffect">
                                  <p:stCondLst>
                                    <p:cond delay="500"/>
                                  </p:stCondLst>
                                  <p:childTnLst>
                                    <p:set>
                                      <p:cBhvr>
                                        <p:cTn id="46" dur="1" fill="hold">
                                          <p:stCondLst>
                                            <p:cond delay="0"/>
                                          </p:stCondLst>
                                        </p:cTn>
                                        <p:tgtEl>
                                          <p:spTgt spid="5126"/>
                                        </p:tgtEl>
                                        <p:attrNameLst>
                                          <p:attrName>style.visibility</p:attrName>
                                        </p:attrNameLst>
                                      </p:cBhvr>
                                      <p:to>
                                        <p:strVal val="visible"/>
                                      </p:to>
                                    </p:set>
                                    <p:anim calcmode="lin" valueType="num">
                                      <p:cBhvr additive="base">
                                        <p:cTn id="47" dur="500" fill="hold"/>
                                        <p:tgtEl>
                                          <p:spTgt spid="5126"/>
                                        </p:tgtEl>
                                        <p:attrNameLst>
                                          <p:attrName>ppt_x</p:attrName>
                                        </p:attrNameLst>
                                      </p:cBhvr>
                                      <p:tavLst>
                                        <p:tav tm="0">
                                          <p:val>
                                            <p:strVal val="#ppt_x"/>
                                          </p:val>
                                        </p:tav>
                                        <p:tav tm="100000">
                                          <p:val>
                                            <p:strVal val="#ppt_x"/>
                                          </p:val>
                                        </p:tav>
                                      </p:tavLst>
                                    </p:anim>
                                    <p:anim calcmode="lin" valueType="num">
                                      <p:cBhvr additive="base">
                                        <p:cTn id="48"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4. </a:t>
            </a:r>
            <a:r>
              <a:rPr lang="ca-ES" sz="3200" u="sng" dirty="0"/>
              <a:t>Les fonts d’energia</a:t>
            </a:r>
            <a:r>
              <a:rPr lang="ca-ES" sz="3200" dirty="0"/>
              <a:t>.</a:t>
            </a:r>
          </a:p>
        </p:txBody>
      </p:sp>
      <p:sp>
        <p:nvSpPr>
          <p:cNvPr id="3" name="2 Rectángulo"/>
          <p:cNvSpPr/>
          <p:nvPr/>
        </p:nvSpPr>
        <p:spPr>
          <a:xfrm>
            <a:off x="107504" y="1484784"/>
            <a:ext cx="1823016" cy="57606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Fonts d’energia alternatives (I)</a:t>
            </a:r>
            <a:endParaRPr lang="ca-ES" dirty="0">
              <a:solidFill>
                <a:schemeClr val="bg1"/>
              </a:solidFill>
            </a:endParaRPr>
          </a:p>
        </p:txBody>
      </p:sp>
      <p:cxnSp>
        <p:nvCxnSpPr>
          <p:cNvPr id="4" name="3 Conector angular"/>
          <p:cNvCxnSpPr>
            <a:stCxn id="3" idx="3"/>
            <a:endCxn id="7" idx="1"/>
          </p:cNvCxnSpPr>
          <p:nvPr/>
        </p:nvCxnSpPr>
        <p:spPr>
          <a:xfrm flipV="1">
            <a:off x="1930520" y="1268760"/>
            <a:ext cx="276394" cy="504056"/>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2206914" y="836712"/>
            <a:ext cx="6768752" cy="86409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L’energia solar fotovoltaica: les plaques fotovoltaiques permeten convertir l’energia solar en electricitat de manera prou neta, </a:t>
            </a:r>
          </a:p>
          <a:p>
            <a:pPr algn="ctr"/>
            <a:r>
              <a:rPr lang="ca-ES" dirty="0"/>
              <a:t>però encara és cara i el rendiment és baix</a:t>
            </a:r>
          </a:p>
        </p:txBody>
      </p:sp>
      <p:cxnSp>
        <p:nvCxnSpPr>
          <p:cNvPr id="8" name="7 Conector angular"/>
          <p:cNvCxnSpPr>
            <a:stCxn id="3" idx="3"/>
            <a:endCxn id="11" idx="1"/>
          </p:cNvCxnSpPr>
          <p:nvPr/>
        </p:nvCxnSpPr>
        <p:spPr>
          <a:xfrm>
            <a:off x="1930520" y="1772816"/>
            <a:ext cx="274489" cy="736104"/>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2205009" y="1788840"/>
            <a:ext cx="6759479" cy="144016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biomassa aprofita la combustió de materials vegetals i animals per a calefacció i obtenció de biogàs i biocarburants, permetent reciclar residus, encara que contamina l’atmosfera. La llenya és el combustible principals als països pobres i la biomassa guanya terreny als països rics, encara que no és molt eficient, és més cara i contamina l’atmosfera</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356992"/>
            <a:ext cx="4126218"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3496" y="3356992"/>
            <a:ext cx="423099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32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6146"/>
                                        </p:tgtEl>
                                        <p:attrNameLst>
                                          <p:attrName>style.visibility</p:attrName>
                                        </p:attrNameLst>
                                      </p:cBhvr>
                                      <p:to>
                                        <p:strVal val="visible"/>
                                      </p:to>
                                    </p:set>
                                    <p:anim calcmode="lin" valueType="num">
                                      <p:cBhvr additive="base">
                                        <p:cTn id="24" dur="500" fill="hold"/>
                                        <p:tgtEl>
                                          <p:spTgt spid="6146"/>
                                        </p:tgtEl>
                                        <p:attrNameLst>
                                          <p:attrName>ppt_x</p:attrName>
                                        </p:attrNameLst>
                                      </p:cBhvr>
                                      <p:tavLst>
                                        <p:tav tm="0">
                                          <p:val>
                                            <p:strVal val="#ppt_x"/>
                                          </p:val>
                                        </p:tav>
                                        <p:tav tm="100000">
                                          <p:val>
                                            <p:strVal val="#ppt_x"/>
                                          </p:val>
                                        </p:tav>
                                      </p:tavLst>
                                    </p:anim>
                                    <p:anim calcmode="lin" valueType="num">
                                      <p:cBhvr additive="base">
                                        <p:cTn id="25"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500"/>
                            </p:stCondLst>
                            <p:childTnLst>
                              <p:par>
                                <p:cTn id="35" presetID="2" presetClass="entr" presetSubtype="4" fill="hold" nodeType="afterEffect">
                                  <p:stCondLst>
                                    <p:cond delay="500"/>
                                  </p:stCondLst>
                                  <p:childTnLst>
                                    <p:set>
                                      <p:cBhvr>
                                        <p:cTn id="36" dur="1" fill="hold">
                                          <p:stCondLst>
                                            <p:cond delay="0"/>
                                          </p:stCondLst>
                                        </p:cTn>
                                        <p:tgtEl>
                                          <p:spTgt spid="6147"/>
                                        </p:tgtEl>
                                        <p:attrNameLst>
                                          <p:attrName>style.visibility</p:attrName>
                                        </p:attrNameLst>
                                      </p:cBhvr>
                                      <p:to>
                                        <p:strVal val="visible"/>
                                      </p:to>
                                    </p:set>
                                    <p:anim calcmode="lin" valueType="num">
                                      <p:cBhvr additive="base">
                                        <p:cTn id="37" dur="500" fill="hold"/>
                                        <p:tgtEl>
                                          <p:spTgt spid="6147"/>
                                        </p:tgtEl>
                                        <p:attrNameLst>
                                          <p:attrName>ppt_x</p:attrName>
                                        </p:attrNameLst>
                                      </p:cBhvr>
                                      <p:tavLst>
                                        <p:tav tm="0">
                                          <p:val>
                                            <p:strVal val="#ppt_x"/>
                                          </p:val>
                                        </p:tav>
                                        <p:tav tm="100000">
                                          <p:val>
                                            <p:strVal val="#ppt_x"/>
                                          </p:val>
                                        </p:tav>
                                      </p:tavLst>
                                    </p:anim>
                                    <p:anim calcmode="lin" valueType="num">
                                      <p:cBhvr additive="base">
                                        <p:cTn id="3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4. </a:t>
            </a:r>
            <a:r>
              <a:rPr lang="ca-ES" sz="3200" u="sng" dirty="0"/>
              <a:t>Les fonts d’energia</a:t>
            </a:r>
            <a:r>
              <a:rPr lang="ca-ES" sz="3200" dirty="0"/>
              <a:t>.</a:t>
            </a:r>
          </a:p>
        </p:txBody>
      </p:sp>
      <p:sp>
        <p:nvSpPr>
          <p:cNvPr id="3" name="2 Rectángulo"/>
          <p:cNvSpPr/>
          <p:nvPr/>
        </p:nvSpPr>
        <p:spPr>
          <a:xfrm>
            <a:off x="112579" y="1376772"/>
            <a:ext cx="1823016" cy="57606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Fonts d’energia alternatives (II)</a:t>
            </a:r>
            <a:endParaRPr lang="ca-ES" dirty="0">
              <a:solidFill>
                <a:schemeClr val="bg1"/>
              </a:solidFill>
            </a:endParaRPr>
          </a:p>
        </p:txBody>
      </p:sp>
      <p:cxnSp>
        <p:nvCxnSpPr>
          <p:cNvPr id="11" name="10 Conector angular"/>
          <p:cNvCxnSpPr>
            <a:stCxn id="3" idx="3"/>
            <a:endCxn id="14" idx="1"/>
          </p:cNvCxnSpPr>
          <p:nvPr/>
        </p:nvCxnSpPr>
        <p:spPr>
          <a:xfrm flipV="1">
            <a:off x="1935595" y="1196752"/>
            <a:ext cx="269413" cy="46805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2205008" y="764704"/>
            <a:ext cx="6759479" cy="86409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L’energia geotèrmica aprofita la calor interna de la terra per calefacció i producció d’electricitat, però encara és cara, contamina i té problemes tècnics i de transport (està en fase de desenvolupament)</a:t>
            </a:r>
          </a:p>
        </p:txBody>
      </p:sp>
      <p:cxnSp>
        <p:nvCxnSpPr>
          <p:cNvPr id="17" name="16 Conector angular"/>
          <p:cNvCxnSpPr>
            <a:stCxn id="3" idx="3"/>
            <a:endCxn id="20" idx="1"/>
          </p:cNvCxnSpPr>
          <p:nvPr/>
        </p:nvCxnSpPr>
        <p:spPr>
          <a:xfrm>
            <a:off x="1935595" y="1664804"/>
            <a:ext cx="269412" cy="46805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19 Rectángulo"/>
          <p:cNvSpPr/>
          <p:nvPr/>
        </p:nvSpPr>
        <p:spPr>
          <a:xfrm>
            <a:off x="2205007" y="1700808"/>
            <a:ext cx="6759479" cy="86409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L’energia mareomotriu aprofita les ones i marees per a produir electricitat, però és molt cara, depèn de l’amplitud de les marees i és molt poc eficient (està en fase experimental)</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831406"/>
            <a:ext cx="4361630" cy="3477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3799" y="2831406"/>
            <a:ext cx="4270808" cy="3418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385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7170"/>
                                        </p:tgtEl>
                                        <p:attrNameLst>
                                          <p:attrName>style.visibility</p:attrName>
                                        </p:attrNameLst>
                                      </p:cBhvr>
                                      <p:to>
                                        <p:strVal val="visible"/>
                                      </p:to>
                                    </p:set>
                                    <p:anim calcmode="lin" valueType="num">
                                      <p:cBhvr additive="base">
                                        <p:cTn id="24" dur="500" fill="hold"/>
                                        <p:tgtEl>
                                          <p:spTgt spid="7170"/>
                                        </p:tgtEl>
                                        <p:attrNameLst>
                                          <p:attrName>ppt_x</p:attrName>
                                        </p:attrNameLst>
                                      </p:cBhvr>
                                      <p:tavLst>
                                        <p:tav tm="0">
                                          <p:val>
                                            <p:strVal val="#ppt_x"/>
                                          </p:val>
                                        </p:tav>
                                        <p:tav tm="100000">
                                          <p:val>
                                            <p:strVal val="#ppt_x"/>
                                          </p:val>
                                        </p:tav>
                                      </p:tavLst>
                                    </p:anim>
                                    <p:anim calcmode="lin" valueType="num">
                                      <p:cBhvr additive="base">
                                        <p:cTn id="25"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00"/>
                            </p:stCondLst>
                            <p:childTnLst>
                              <p:par>
                                <p:cTn id="35" presetID="2" presetClass="entr" presetSubtype="4" fill="hold" nodeType="afterEffect">
                                  <p:stCondLst>
                                    <p:cond delay="500"/>
                                  </p:stCondLst>
                                  <p:childTnLst>
                                    <p:set>
                                      <p:cBhvr>
                                        <p:cTn id="36" dur="1" fill="hold">
                                          <p:stCondLst>
                                            <p:cond delay="0"/>
                                          </p:stCondLst>
                                        </p:cTn>
                                        <p:tgtEl>
                                          <p:spTgt spid="7171"/>
                                        </p:tgtEl>
                                        <p:attrNameLst>
                                          <p:attrName>style.visibility</p:attrName>
                                        </p:attrNameLst>
                                      </p:cBhvr>
                                      <p:to>
                                        <p:strVal val="visible"/>
                                      </p:to>
                                    </p:set>
                                    <p:anim calcmode="lin" valueType="num">
                                      <p:cBhvr additive="base">
                                        <p:cTn id="37" dur="500" fill="hold"/>
                                        <p:tgtEl>
                                          <p:spTgt spid="7171"/>
                                        </p:tgtEl>
                                        <p:attrNameLst>
                                          <p:attrName>ppt_x</p:attrName>
                                        </p:attrNameLst>
                                      </p:cBhvr>
                                      <p:tavLst>
                                        <p:tav tm="0">
                                          <p:val>
                                            <p:strVal val="#ppt_x"/>
                                          </p:val>
                                        </p:tav>
                                        <p:tav tm="100000">
                                          <p:val>
                                            <p:strVal val="#ppt_x"/>
                                          </p:val>
                                        </p:tav>
                                      </p:tavLst>
                                    </p:anim>
                                    <p:anim calcmode="lin" valueType="num">
                                      <p:cBhvr additive="base">
                                        <p:cTn id="38"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4"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4. </a:t>
            </a:r>
            <a:r>
              <a:rPr lang="ca-ES" sz="3200" u="sng" dirty="0"/>
              <a:t>Les fonts d’energia</a:t>
            </a:r>
            <a:r>
              <a:rPr lang="ca-ES" sz="3200" dirty="0"/>
              <a:t>.</a:t>
            </a:r>
          </a:p>
        </p:txBody>
      </p:sp>
      <p:sp>
        <p:nvSpPr>
          <p:cNvPr id="3" name="2 CuadroTexto"/>
          <p:cNvSpPr txBox="1"/>
          <p:nvPr/>
        </p:nvSpPr>
        <p:spPr>
          <a:xfrm>
            <a:off x="251520" y="764704"/>
            <a:ext cx="7632848" cy="369332"/>
          </a:xfrm>
          <a:prstGeom prst="rect">
            <a:avLst/>
          </a:prstGeom>
          <a:noFill/>
        </p:spPr>
        <p:txBody>
          <a:bodyPr wrap="square" rtlCol="0">
            <a:spAutoFit/>
          </a:bodyPr>
          <a:lstStyle/>
          <a:p>
            <a:r>
              <a:rPr lang="ca-ES" dirty="0"/>
              <a:t>1. Completa la taula següent :</a:t>
            </a:r>
          </a:p>
        </p:txBody>
      </p:sp>
      <p:graphicFrame>
        <p:nvGraphicFramePr>
          <p:cNvPr id="4" name="3 Tabla"/>
          <p:cNvGraphicFramePr>
            <a:graphicFrameLocks noGrp="1"/>
          </p:cNvGraphicFramePr>
          <p:nvPr>
            <p:extLst>
              <p:ext uri="{D42A27DB-BD31-4B8C-83A1-F6EECF244321}">
                <p14:modId xmlns:p14="http://schemas.microsoft.com/office/powerpoint/2010/main" val="2091852596"/>
              </p:ext>
            </p:extLst>
          </p:nvPr>
        </p:nvGraphicFramePr>
        <p:xfrm>
          <a:off x="81843" y="1134036"/>
          <a:ext cx="8856985" cy="5031267"/>
        </p:xfrm>
        <a:graphic>
          <a:graphicData uri="http://schemas.openxmlformats.org/drawingml/2006/table">
            <a:tbl>
              <a:tblPr firstRow="1" firstCol="1" bandRow="1">
                <a:tableStyleId>{5C22544A-7EE6-4342-B048-85BDC9FD1C3A}</a:tableStyleId>
              </a:tblPr>
              <a:tblGrid>
                <a:gridCol w="1475430">
                  <a:extLst>
                    <a:ext uri="{9D8B030D-6E8A-4147-A177-3AD203B41FA5}">
                      <a16:colId xmlns:a16="http://schemas.microsoft.com/office/drawing/2014/main" val="20000"/>
                    </a:ext>
                  </a:extLst>
                </a:gridCol>
                <a:gridCol w="1476311">
                  <a:extLst>
                    <a:ext uri="{9D8B030D-6E8A-4147-A177-3AD203B41FA5}">
                      <a16:colId xmlns:a16="http://schemas.microsoft.com/office/drawing/2014/main" val="20001"/>
                    </a:ext>
                  </a:extLst>
                </a:gridCol>
                <a:gridCol w="1476311">
                  <a:extLst>
                    <a:ext uri="{9D8B030D-6E8A-4147-A177-3AD203B41FA5}">
                      <a16:colId xmlns:a16="http://schemas.microsoft.com/office/drawing/2014/main" val="20002"/>
                    </a:ext>
                  </a:extLst>
                </a:gridCol>
                <a:gridCol w="1476311">
                  <a:extLst>
                    <a:ext uri="{9D8B030D-6E8A-4147-A177-3AD203B41FA5}">
                      <a16:colId xmlns:a16="http://schemas.microsoft.com/office/drawing/2014/main" val="20003"/>
                    </a:ext>
                  </a:extLst>
                </a:gridCol>
                <a:gridCol w="1476311">
                  <a:extLst>
                    <a:ext uri="{9D8B030D-6E8A-4147-A177-3AD203B41FA5}">
                      <a16:colId xmlns:a16="http://schemas.microsoft.com/office/drawing/2014/main" val="20004"/>
                    </a:ext>
                  </a:extLst>
                </a:gridCol>
                <a:gridCol w="1476311">
                  <a:extLst>
                    <a:ext uri="{9D8B030D-6E8A-4147-A177-3AD203B41FA5}">
                      <a16:colId xmlns:a16="http://schemas.microsoft.com/office/drawing/2014/main" val="20005"/>
                    </a:ext>
                  </a:extLst>
                </a:gridCol>
              </a:tblGrid>
              <a:tr h="649187">
                <a:tc>
                  <a:txBody>
                    <a:bodyPr/>
                    <a:lstStyle/>
                    <a:p>
                      <a:pPr algn="ctr">
                        <a:lnSpc>
                          <a:spcPct val="115000"/>
                        </a:lnSpc>
                        <a:spcAft>
                          <a:spcPts val="0"/>
                        </a:spcAft>
                      </a:pPr>
                      <a:r>
                        <a:rPr lang="ca-ES" sz="1100" dirty="0">
                          <a:effectLst/>
                        </a:rPr>
                        <a:t>FONT D’ENERGIA</a:t>
                      </a:r>
                      <a:endParaRPr lang="ca-ES"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ca-ES" sz="1100">
                          <a:effectLst/>
                        </a:rPr>
                        <a:t>RENOVABLE</a:t>
                      </a:r>
                    </a:p>
                    <a:p>
                      <a:pPr algn="ctr">
                        <a:lnSpc>
                          <a:spcPct val="115000"/>
                        </a:lnSpc>
                        <a:spcAft>
                          <a:spcPts val="0"/>
                        </a:spcAft>
                      </a:pPr>
                      <a:r>
                        <a:rPr lang="ca-ES" sz="1100">
                          <a:effectLst/>
                        </a:rPr>
                        <a:t>O NO RENOVABLE</a:t>
                      </a:r>
                      <a:endParaRPr lang="ca-ES" sz="1100">
                        <a:effectLst/>
                        <a:latin typeface="Calibri"/>
                        <a:ea typeface="Calibri"/>
                        <a:cs typeface="Times New Roman"/>
                      </a:endParaRPr>
                    </a:p>
                  </a:txBody>
                  <a:tcPr marL="68580" marR="68580" marT="0" marB="0"/>
                </a:tc>
                <a:tc>
                  <a:txBody>
                    <a:bodyPr/>
                    <a:lstStyle/>
                    <a:p>
                      <a:pPr algn="ctr">
                        <a:lnSpc>
                          <a:spcPct val="115000"/>
                        </a:lnSpc>
                        <a:spcAft>
                          <a:spcPts val="0"/>
                        </a:spcAft>
                      </a:pPr>
                      <a:r>
                        <a:rPr lang="ca-ES" sz="1100">
                          <a:effectLst/>
                        </a:rPr>
                        <a:t>TRADICIONAL O ALTERNATIVA</a:t>
                      </a:r>
                      <a:endParaRPr lang="ca-ES" sz="1100">
                        <a:effectLst/>
                        <a:latin typeface="Calibri"/>
                        <a:ea typeface="Calibri"/>
                        <a:cs typeface="Times New Roman"/>
                      </a:endParaRPr>
                    </a:p>
                  </a:txBody>
                  <a:tcPr marL="68580" marR="68580" marT="0" marB="0"/>
                </a:tc>
                <a:tc>
                  <a:txBody>
                    <a:bodyPr/>
                    <a:lstStyle/>
                    <a:p>
                      <a:pPr algn="ctr">
                        <a:lnSpc>
                          <a:spcPct val="115000"/>
                        </a:lnSpc>
                        <a:spcAft>
                          <a:spcPts val="0"/>
                        </a:spcAft>
                      </a:pPr>
                      <a:r>
                        <a:rPr lang="ca-ES" sz="1000" dirty="0">
                          <a:effectLst/>
                        </a:rPr>
                        <a:t>CARACTERÍSTIQUES</a:t>
                      </a:r>
                      <a:endParaRPr lang="ca-ES" sz="10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ca-ES" sz="1100">
                          <a:effectLst/>
                        </a:rPr>
                        <a:t>AVANTATGES</a:t>
                      </a:r>
                      <a:endParaRPr lang="ca-ES" sz="1100">
                        <a:effectLst/>
                        <a:latin typeface="Calibri"/>
                        <a:ea typeface="Calibri"/>
                        <a:cs typeface="Times New Roman"/>
                      </a:endParaRPr>
                    </a:p>
                  </a:txBody>
                  <a:tcPr marL="68580" marR="68580" marT="0" marB="0"/>
                </a:tc>
                <a:tc>
                  <a:txBody>
                    <a:bodyPr/>
                    <a:lstStyle/>
                    <a:p>
                      <a:pPr algn="ctr">
                        <a:lnSpc>
                          <a:spcPct val="115000"/>
                        </a:lnSpc>
                        <a:spcAft>
                          <a:spcPts val="0"/>
                        </a:spcAft>
                      </a:pPr>
                      <a:r>
                        <a:rPr lang="ca-ES" sz="1100">
                          <a:effectLst/>
                        </a:rPr>
                        <a:t>INCONVENIENTS</a:t>
                      </a:r>
                      <a:endParaRPr lang="ca-ES"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438208">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438208">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438208">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dirty="0">
                          <a:effectLst/>
                        </a:rPr>
                        <a:t> </a:t>
                      </a:r>
                      <a:endParaRPr lang="ca-ES" sz="1100" dirty="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438208">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438208">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438208">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438208">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r h="438208">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extLst>
                  <a:ext uri="{0D108BD9-81ED-4DB2-BD59-A6C34878D82A}">
                    <a16:rowId xmlns:a16="http://schemas.microsoft.com/office/drawing/2014/main" val="10008"/>
                  </a:ext>
                </a:extLst>
              </a:tr>
              <a:tr h="438208">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extLst>
                  <a:ext uri="{0D108BD9-81ED-4DB2-BD59-A6C34878D82A}">
                    <a16:rowId xmlns:a16="http://schemas.microsoft.com/office/drawing/2014/main" val="10009"/>
                  </a:ext>
                </a:extLst>
              </a:tr>
              <a:tr h="438208">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dirty="0">
                          <a:effectLst/>
                        </a:rPr>
                        <a:t> </a:t>
                      </a:r>
                      <a:endParaRPr lang="ca-E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32326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4. </a:t>
            </a:r>
            <a:r>
              <a:rPr lang="ca-ES" sz="3200" u="sng" dirty="0"/>
              <a:t>Les fonts d’energia</a:t>
            </a:r>
            <a:r>
              <a:rPr lang="ca-ES" sz="3200" dirty="0"/>
              <a:t>.</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4659" y="3367885"/>
            <a:ext cx="4849589" cy="346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251520" y="620688"/>
            <a:ext cx="8784976" cy="1200329"/>
          </a:xfrm>
          <a:prstGeom prst="rect">
            <a:avLst/>
          </a:prstGeom>
          <a:noFill/>
        </p:spPr>
        <p:txBody>
          <a:bodyPr wrap="square" rtlCol="0">
            <a:spAutoFit/>
          </a:bodyPr>
          <a:lstStyle/>
          <a:p>
            <a:r>
              <a:rPr lang="ca-ES" dirty="0"/>
              <a:t>2. A partir del document de baix, respon:</a:t>
            </a:r>
          </a:p>
          <a:p>
            <a:r>
              <a:rPr lang="ca-ES" dirty="0"/>
              <a:t>a) Tema.</a:t>
            </a:r>
          </a:p>
          <a:p>
            <a:r>
              <a:rPr lang="ca-ES" dirty="0"/>
              <a:t>b) Quins països tenen més varietat de recursos energètics?</a:t>
            </a:r>
          </a:p>
          <a:p>
            <a:r>
              <a:rPr lang="ca-ES" dirty="0"/>
              <a:t>c) Completa el quadre següent posant en primer lloc al principal productor de cada recurs:</a:t>
            </a:r>
          </a:p>
        </p:txBody>
      </p:sp>
      <p:pic>
        <p:nvPicPr>
          <p:cNvPr id="5" name="4 Imagen"/>
          <p:cNvPicPr/>
          <p:nvPr/>
        </p:nvPicPr>
        <p:blipFill>
          <a:blip r:embed="rId3"/>
          <a:stretch>
            <a:fillRect/>
          </a:stretch>
        </p:blipFill>
        <p:spPr>
          <a:xfrm>
            <a:off x="1475712" y="2091224"/>
            <a:ext cx="5807482" cy="1258976"/>
          </a:xfrm>
          <a:prstGeom prst="rect">
            <a:avLst/>
          </a:prstGeom>
        </p:spPr>
      </p:pic>
    </p:spTree>
    <p:extLst>
      <p:ext uri="{BB962C8B-B14F-4D97-AF65-F5344CB8AC3E}">
        <p14:creationId xmlns:p14="http://schemas.microsoft.com/office/powerpoint/2010/main" val="286700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15362"/>
                                        </p:tgtEl>
                                        <p:attrNameLst>
                                          <p:attrName>style.visibility</p:attrName>
                                        </p:attrNameLst>
                                      </p:cBhvr>
                                      <p:to>
                                        <p:strVal val="visible"/>
                                      </p:to>
                                    </p:set>
                                    <p:anim calcmode="lin" valueType="num">
                                      <p:cBhvr additive="base">
                                        <p:cTn id="21" dur="500" fill="hold"/>
                                        <p:tgtEl>
                                          <p:spTgt spid="15362"/>
                                        </p:tgtEl>
                                        <p:attrNameLst>
                                          <p:attrName>ppt_x</p:attrName>
                                        </p:attrNameLst>
                                      </p:cBhvr>
                                      <p:tavLst>
                                        <p:tav tm="0">
                                          <p:val>
                                            <p:strVal val="#ppt_x"/>
                                          </p:val>
                                        </p:tav>
                                        <p:tav tm="100000">
                                          <p:val>
                                            <p:strVal val="#ppt_x"/>
                                          </p:val>
                                        </p:tav>
                                      </p:tavLst>
                                    </p:anim>
                                    <p:anim calcmode="lin" valueType="num">
                                      <p:cBhvr additive="base">
                                        <p:cTn id="22"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4. </a:t>
            </a:r>
            <a:r>
              <a:rPr lang="ca-ES" sz="3200" u="sng" dirty="0"/>
              <a:t>Les fonts d’energia</a:t>
            </a:r>
            <a:r>
              <a:rPr lang="ca-ES" sz="3200" dirty="0"/>
              <a:t>.</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796027"/>
            <a:ext cx="3390230" cy="3847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drrajivdesaimd.com/wp-content/uploads/2012/08/electricity-consumption-per-capit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184" y="2998952"/>
            <a:ext cx="5263768" cy="3441283"/>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95536" y="764704"/>
            <a:ext cx="8568952" cy="2031325"/>
          </a:xfrm>
          <a:prstGeom prst="rect">
            <a:avLst/>
          </a:prstGeom>
          <a:noFill/>
        </p:spPr>
        <p:txBody>
          <a:bodyPr wrap="square" rtlCol="0">
            <a:spAutoFit/>
          </a:bodyPr>
          <a:lstStyle/>
          <a:p>
            <a:r>
              <a:rPr lang="ca-ES" dirty="0"/>
              <a:t>3.- A partir dels documents de sota, respon:</a:t>
            </a:r>
          </a:p>
          <a:p>
            <a:r>
              <a:rPr lang="ca-ES" dirty="0"/>
              <a:t>a) Tipus de cadascun d’ells.</a:t>
            </a:r>
          </a:p>
          <a:p>
            <a:r>
              <a:rPr lang="ca-ES" dirty="0"/>
              <a:t>b) Tema conjunt de tots dos.</a:t>
            </a:r>
          </a:p>
          <a:p>
            <a:r>
              <a:rPr lang="ca-ES" dirty="0"/>
              <a:t>c) Quins països o blocs de països del món consumeixen més energia? Per què?</a:t>
            </a:r>
          </a:p>
          <a:p>
            <a:r>
              <a:rPr lang="ca-ES" dirty="0"/>
              <a:t>d) Quins països consumeixen més energia elèctrica per càpita o persona? Per què?</a:t>
            </a:r>
          </a:p>
          <a:p>
            <a:r>
              <a:rPr lang="ca-ES" dirty="0"/>
              <a:t>e) Explica les causes de les diferències en la classificació d’un i altre documents de Xina i l’Índia.</a:t>
            </a:r>
          </a:p>
        </p:txBody>
      </p:sp>
    </p:spTree>
    <p:extLst>
      <p:ext uri="{BB962C8B-B14F-4D97-AF65-F5344CB8AC3E}">
        <p14:creationId xmlns:p14="http://schemas.microsoft.com/office/powerpoint/2010/main" val="248677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16386"/>
                                        </p:tgtEl>
                                        <p:attrNameLst>
                                          <p:attrName>style.visibility</p:attrName>
                                        </p:attrNameLst>
                                      </p:cBhvr>
                                      <p:to>
                                        <p:strVal val="visible"/>
                                      </p:to>
                                    </p:set>
                                    <p:anim calcmode="lin" valueType="num">
                                      <p:cBhvr additive="base">
                                        <p:cTn id="16" dur="500" fill="hold"/>
                                        <p:tgtEl>
                                          <p:spTgt spid="16386"/>
                                        </p:tgtEl>
                                        <p:attrNameLst>
                                          <p:attrName>ppt_x</p:attrName>
                                        </p:attrNameLst>
                                      </p:cBhvr>
                                      <p:tavLst>
                                        <p:tav tm="0">
                                          <p:val>
                                            <p:strVal val="#ppt_x"/>
                                          </p:val>
                                        </p:tav>
                                        <p:tav tm="100000">
                                          <p:val>
                                            <p:strVal val="#ppt_x"/>
                                          </p:val>
                                        </p:tav>
                                      </p:tavLst>
                                    </p:anim>
                                    <p:anim calcmode="lin" valueType="num">
                                      <p:cBhvr additive="base">
                                        <p:cTn id="17" dur="500" fill="hold"/>
                                        <p:tgtEl>
                                          <p:spTgt spid="1638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5. </a:t>
            </a:r>
            <a:r>
              <a:rPr lang="ca-ES" sz="3200" u="sng" dirty="0"/>
              <a:t>Tipus d’indústries</a:t>
            </a:r>
            <a:r>
              <a:rPr lang="ca-ES" sz="3200" dirty="0"/>
              <a:t>.</a:t>
            </a:r>
          </a:p>
        </p:txBody>
      </p:sp>
      <p:sp>
        <p:nvSpPr>
          <p:cNvPr id="3" name="2 Rectángulo"/>
          <p:cNvSpPr/>
          <p:nvPr/>
        </p:nvSpPr>
        <p:spPr>
          <a:xfrm>
            <a:off x="228704" y="814918"/>
            <a:ext cx="8663776" cy="64807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Segons els tipus de productes fabricats i el seu destí, la indústria pot ser indústria pesant, indústria de béns d’equipament o indústria lleugera o de béns d’ús i consum</a:t>
            </a:r>
            <a:endParaRPr lang="ca-ES"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8880"/>
            <a:ext cx="3916078"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srcRect/>
          <a:stretch>
            <a:fillRect/>
          </a:stretch>
        </p:blipFill>
        <p:spPr bwMode="auto">
          <a:xfrm>
            <a:off x="3916078" y="2060848"/>
            <a:ext cx="5220072" cy="3303327"/>
          </a:xfrm>
          <a:prstGeom prst="rect">
            <a:avLst/>
          </a:prstGeom>
          <a:noFill/>
          <a:ln w="9525">
            <a:noFill/>
            <a:miter lim="800000"/>
            <a:headEnd/>
            <a:tailEnd/>
          </a:ln>
        </p:spPr>
      </p:pic>
    </p:spTree>
    <p:extLst>
      <p:ext uri="{BB962C8B-B14F-4D97-AF65-F5344CB8AC3E}">
        <p14:creationId xmlns:p14="http://schemas.microsoft.com/office/powerpoint/2010/main" val="284207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5. </a:t>
            </a:r>
            <a:r>
              <a:rPr lang="ca-ES" sz="3200" u="sng" dirty="0"/>
              <a:t>Tipus d’indústries</a:t>
            </a:r>
            <a:r>
              <a:rPr lang="ca-ES" sz="3200" dirty="0"/>
              <a:t>.</a:t>
            </a:r>
          </a:p>
        </p:txBody>
      </p:sp>
      <p:sp>
        <p:nvSpPr>
          <p:cNvPr id="3" name="2 Rectángulo"/>
          <p:cNvSpPr/>
          <p:nvPr/>
        </p:nvSpPr>
        <p:spPr>
          <a:xfrm>
            <a:off x="135630" y="2136562"/>
            <a:ext cx="1484041" cy="57606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indústria pesant</a:t>
            </a:r>
            <a:endParaRPr lang="ca-ES" dirty="0">
              <a:solidFill>
                <a:schemeClr val="bg1"/>
              </a:solidFill>
            </a:endParaRPr>
          </a:p>
        </p:txBody>
      </p:sp>
      <p:cxnSp>
        <p:nvCxnSpPr>
          <p:cNvPr id="4" name="3 Conector angular"/>
          <p:cNvCxnSpPr>
            <a:stCxn id="3" idx="3"/>
            <a:endCxn id="7" idx="1"/>
          </p:cNvCxnSpPr>
          <p:nvPr/>
        </p:nvCxnSpPr>
        <p:spPr>
          <a:xfrm flipV="1">
            <a:off x="1619671" y="1124744"/>
            <a:ext cx="245986" cy="129985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1865657" y="836712"/>
            <a:ext cx="6759479" cy="57606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Transforma les matèries primeres en productes semielaborats </a:t>
            </a:r>
          </a:p>
          <a:p>
            <a:pPr algn="ctr"/>
            <a:r>
              <a:rPr lang="ca-ES" dirty="0"/>
              <a:t>per a altres indústries</a:t>
            </a:r>
          </a:p>
        </p:txBody>
      </p:sp>
      <p:cxnSp>
        <p:nvCxnSpPr>
          <p:cNvPr id="9" name="8 Conector angular"/>
          <p:cNvCxnSpPr>
            <a:stCxn id="3" idx="3"/>
            <a:endCxn id="11" idx="1"/>
          </p:cNvCxnSpPr>
          <p:nvPr/>
        </p:nvCxnSpPr>
        <p:spPr>
          <a:xfrm>
            <a:off x="1619671" y="2424594"/>
            <a:ext cx="245986" cy="28803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1865657" y="2545552"/>
            <a:ext cx="1761911" cy="334147"/>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Característiques</a:t>
            </a:r>
          </a:p>
        </p:txBody>
      </p:sp>
      <p:sp>
        <p:nvSpPr>
          <p:cNvPr id="28" name="27 Rectángulo"/>
          <p:cNvSpPr/>
          <p:nvPr/>
        </p:nvSpPr>
        <p:spPr>
          <a:xfrm>
            <a:off x="3923928" y="1520788"/>
            <a:ext cx="4701208" cy="32403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Manipula quantitats enormes de producte</a:t>
            </a:r>
          </a:p>
        </p:txBody>
      </p:sp>
      <p:sp>
        <p:nvSpPr>
          <p:cNvPr id="29" name="28 Rectángulo"/>
          <p:cNvSpPr/>
          <p:nvPr/>
        </p:nvSpPr>
        <p:spPr>
          <a:xfrm>
            <a:off x="3931379" y="1916832"/>
            <a:ext cx="4693757" cy="62872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Necessita grans espais per a instal·lacions immenses (lluny de les ciutats)</a:t>
            </a:r>
          </a:p>
        </p:txBody>
      </p:sp>
      <p:sp>
        <p:nvSpPr>
          <p:cNvPr id="30" name="29 Rectángulo"/>
          <p:cNvSpPr/>
          <p:nvPr/>
        </p:nvSpPr>
        <p:spPr>
          <a:xfrm>
            <a:off x="3931379" y="2610058"/>
            <a:ext cx="4701208" cy="32403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Requereix inversions molt elevades</a:t>
            </a:r>
          </a:p>
        </p:txBody>
      </p:sp>
      <p:sp>
        <p:nvSpPr>
          <p:cNvPr id="31" name="30 Rectángulo"/>
          <p:cNvSpPr/>
          <p:nvPr/>
        </p:nvSpPr>
        <p:spPr>
          <a:xfrm>
            <a:off x="3931379" y="3007671"/>
            <a:ext cx="4701208" cy="32403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Empra molta mà d’obra</a:t>
            </a:r>
          </a:p>
        </p:txBody>
      </p:sp>
      <p:sp>
        <p:nvSpPr>
          <p:cNvPr id="32" name="31 Rectángulo"/>
          <p:cNvSpPr/>
          <p:nvPr/>
        </p:nvSpPr>
        <p:spPr>
          <a:xfrm>
            <a:off x="3931379" y="3429000"/>
            <a:ext cx="4701208" cy="32403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És molt contaminant</a:t>
            </a:r>
          </a:p>
        </p:txBody>
      </p:sp>
      <p:cxnSp>
        <p:nvCxnSpPr>
          <p:cNvPr id="36" name="35 Conector angular"/>
          <p:cNvCxnSpPr>
            <a:stCxn id="11" idx="3"/>
            <a:endCxn id="28" idx="1"/>
          </p:cNvCxnSpPr>
          <p:nvPr/>
        </p:nvCxnSpPr>
        <p:spPr>
          <a:xfrm flipV="1">
            <a:off x="3627568" y="1682806"/>
            <a:ext cx="296360" cy="102982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38 Conector angular"/>
          <p:cNvCxnSpPr>
            <a:stCxn id="11" idx="3"/>
            <a:endCxn id="29" idx="1"/>
          </p:cNvCxnSpPr>
          <p:nvPr/>
        </p:nvCxnSpPr>
        <p:spPr>
          <a:xfrm flipV="1">
            <a:off x="3627568" y="2231192"/>
            <a:ext cx="303811" cy="481434"/>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41 Conector angular"/>
          <p:cNvCxnSpPr>
            <a:stCxn id="11" idx="3"/>
            <a:endCxn id="30" idx="1"/>
          </p:cNvCxnSpPr>
          <p:nvPr/>
        </p:nvCxnSpPr>
        <p:spPr>
          <a:xfrm>
            <a:off x="3627568" y="2712626"/>
            <a:ext cx="303811" cy="5945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44 Conector angular"/>
          <p:cNvCxnSpPr>
            <a:stCxn id="11" idx="3"/>
            <a:endCxn id="31" idx="1"/>
          </p:cNvCxnSpPr>
          <p:nvPr/>
        </p:nvCxnSpPr>
        <p:spPr>
          <a:xfrm>
            <a:off x="3627568" y="2712626"/>
            <a:ext cx="303811" cy="457063"/>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47 Conector angular"/>
          <p:cNvCxnSpPr>
            <a:stCxn id="11" idx="3"/>
            <a:endCxn id="32" idx="1"/>
          </p:cNvCxnSpPr>
          <p:nvPr/>
        </p:nvCxnSpPr>
        <p:spPr>
          <a:xfrm>
            <a:off x="3627568" y="2712626"/>
            <a:ext cx="303811" cy="87839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50 Conector angular"/>
          <p:cNvCxnSpPr>
            <a:stCxn id="3" idx="3"/>
            <a:endCxn id="54" idx="1"/>
          </p:cNvCxnSpPr>
          <p:nvPr/>
        </p:nvCxnSpPr>
        <p:spPr>
          <a:xfrm>
            <a:off x="1619671" y="2424594"/>
            <a:ext cx="245986" cy="1708705"/>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53 Rectángulo"/>
          <p:cNvSpPr/>
          <p:nvPr/>
        </p:nvSpPr>
        <p:spPr>
          <a:xfrm>
            <a:off x="1865657" y="3845267"/>
            <a:ext cx="6759479" cy="57606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Exemples: indústria extractiva, metal·lúrgia i siderúrgia, </a:t>
            </a:r>
          </a:p>
          <a:p>
            <a:pPr algn="ctr"/>
            <a:r>
              <a:rPr lang="ca-ES" dirty="0"/>
              <a:t>producció d’energia i química pesant</a:t>
            </a:r>
          </a:p>
        </p:txBody>
      </p:sp>
      <p:pic>
        <p:nvPicPr>
          <p:cNvPr id="3074" name="Picture 2" descr="http://2.bp.blogspot.com/-3TpAkgyFTlk/TlVHTQWbcqI/AAAAAAAAAHc/MNMCHyxjxzA/s1600/Ertisa+Planta+de+Feno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67" y="4497469"/>
            <a:ext cx="3398303" cy="22638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p:cNvPicPr>
            <a:picLocks noChangeAspect="1" noChangeArrowheads="1"/>
          </p:cNvPicPr>
          <p:nvPr/>
        </p:nvPicPr>
        <p:blipFill>
          <a:blip r:embed="rId3"/>
          <a:srcRect/>
          <a:stretch>
            <a:fillRect/>
          </a:stretch>
        </p:blipFill>
        <p:spPr bwMode="auto">
          <a:xfrm>
            <a:off x="3491880" y="4501077"/>
            <a:ext cx="2650829" cy="2260248"/>
          </a:xfrm>
          <a:prstGeom prst="rect">
            <a:avLst/>
          </a:prstGeom>
          <a:noFill/>
          <a:ln w="9525">
            <a:noFill/>
            <a:miter lim="800000"/>
            <a:headEnd/>
            <a:tailEnd/>
          </a:ln>
        </p:spPr>
      </p:pic>
      <p:pic>
        <p:nvPicPr>
          <p:cNvPr id="3076" name="Picture 4" descr="http://us.123rf.com/400wm/400/400/cozyta/cozyta1108/cozyta110800424/10412809-planta-de-cemento-hormiga-n-o-fa-brica-de-cemento-la-industria-pesada-o-la-industria-de-la-construc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260" y="4653136"/>
            <a:ext cx="2902739" cy="1937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05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500"/>
                                  </p:stCondLst>
                                  <p:childTnLst>
                                    <p:set>
                                      <p:cBhvr>
                                        <p:cTn id="25" dur="1" fill="hold">
                                          <p:stCondLst>
                                            <p:cond delay="0"/>
                                          </p:stCondLst>
                                        </p:cTn>
                                        <p:tgtEl>
                                          <p:spTgt spid="3076"/>
                                        </p:tgtEl>
                                        <p:attrNameLst>
                                          <p:attrName>style.visibility</p:attrName>
                                        </p:attrNameLst>
                                      </p:cBhvr>
                                      <p:to>
                                        <p:strVal val="visible"/>
                                      </p:to>
                                    </p:set>
                                    <p:anim calcmode="lin" valueType="num">
                                      <p:cBhvr additive="base">
                                        <p:cTn id="26" dur="500" fill="hold"/>
                                        <p:tgtEl>
                                          <p:spTgt spid="3076"/>
                                        </p:tgtEl>
                                        <p:attrNameLst>
                                          <p:attrName>ppt_x</p:attrName>
                                        </p:attrNameLst>
                                      </p:cBhvr>
                                      <p:tavLst>
                                        <p:tav tm="0">
                                          <p:val>
                                            <p:strVal val="#ppt_x"/>
                                          </p:val>
                                        </p:tav>
                                        <p:tav tm="100000">
                                          <p:val>
                                            <p:strVal val="#ppt_x"/>
                                          </p:val>
                                        </p:tav>
                                      </p:tavLst>
                                    </p:anim>
                                    <p:anim calcmode="lin" valueType="num">
                                      <p:cBhvr additive="base">
                                        <p:cTn id="27"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500"/>
                                        <p:tgtEl>
                                          <p:spTgt spid="4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500"/>
                                        <p:tgtEl>
                                          <p:spTgt spid="5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fade">
                                      <p:cBhvr>
                                        <p:cTn id="9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11" grpId="0" animBg="1"/>
      <p:bldP spid="28" grpId="0" animBg="1"/>
      <p:bldP spid="29" grpId="0" animBg="1"/>
      <p:bldP spid="30" grpId="0" animBg="1"/>
      <p:bldP spid="31" grpId="0" animBg="1"/>
      <p:bldP spid="32" grpId="0" animBg="1"/>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1. </a:t>
            </a:r>
            <a:r>
              <a:rPr lang="ca-ES" sz="3200" u="sng" dirty="0"/>
              <a:t>El sector secundari. La indústria</a:t>
            </a:r>
            <a:r>
              <a:rPr lang="ca-ES" sz="3200" dirty="0"/>
              <a:t>.</a:t>
            </a:r>
          </a:p>
        </p:txBody>
      </p:sp>
      <p:sp>
        <p:nvSpPr>
          <p:cNvPr id="3" name="2 Rectángulo"/>
          <p:cNvSpPr/>
          <p:nvPr/>
        </p:nvSpPr>
        <p:spPr>
          <a:xfrm>
            <a:off x="251520" y="786297"/>
            <a:ext cx="8712968" cy="64807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Anomenem sector secundari al conjunt d’activitats que s’encarreguen de la transformació de les matèries primeres en productes elaborats</a:t>
            </a:r>
            <a:endParaRPr lang="ca-ES" dirty="0">
              <a:solidFill>
                <a:schemeClr val="bg1"/>
              </a:solidFill>
            </a:endParaRPr>
          </a:p>
        </p:txBody>
      </p:sp>
      <p:sp>
        <p:nvSpPr>
          <p:cNvPr id="4" name="3 Rectángulo"/>
          <p:cNvSpPr/>
          <p:nvPr/>
        </p:nvSpPr>
        <p:spPr>
          <a:xfrm>
            <a:off x="276630" y="1523193"/>
            <a:ext cx="8712968" cy="64807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Activitats del sector secundari: indústria i construcció, però també s’inclouen les relacionades amb l’extracció de les matèries primeres (mineria) i la producció d’energia</a:t>
            </a:r>
            <a:endParaRPr lang="ca-ES" dirty="0">
              <a:solidFill>
                <a:schemeClr val="bg1"/>
              </a:solidFill>
            </a:endParaRPr>
          </a:p>
        </p:txBody>
      </p:sp>
      <p:pic>
        <p:nvPicPr>
          <p:cNvPr id="1026" name="Picture 2" descr="http://ecodiario.eleconomista.es/imag/efe/2009/01/20/1853140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276872"/>
            <a:ext cx="3679097"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tecnoforsur.com/webtec/images/LOGOS/construcc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983" y="2276872"/>
            <a:ext cx="3399973"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reformaminera.files.wordpress.com/2010/11/mineros-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797152"/>
            <a:ext cx="3063033" cy="19923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cologiaverde.com/wp-content/2009/05/eolica-californ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094" y="4797152"/>
            <a:ext cx="2969966" cy="199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16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 presetClass="entr" presetSubtype="4" fill="hold" nodeType="afterEffect">
                                  <p:stCondLst>
                                    <p:cond delay="50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500"/>
                                  </p:stCondLst>
                                  <p:childTnLst>
                                    <p:set>
                                      <p:cBhvr>
                                        <p:cTn id="25" dur="1" fill="hold">
                                          <p:stCondLst>
                                            <p:cond delay="0"/>
                                          </p:stCondLst>
                                        </p:cTn>
                                        <p:tgtEl>
                                          <p:spTgt spid="1028"/>
                                        </p:tgtEl>
                                        <p:attrNameLst>
                                          <p:attrName>style.visibility</p:attrName>
                                        </p:attrNameLst>
                                      </p:cBhvr>
                                      <p:to>
                                        <p:strVal val="visible"/>
                                      </p:to>
                                    </p:set>
                                    <p:anim calcmode="lin" valueType="num">
                                      <p:cBhvr additive="base">
                                        <p:cTn id="26" dur="500" fill="hold"/>
                                        <p:tgtEl>
                                          <p:spTgt spid="1028"/>
                                        </p:tgtEl>
                                        <p:attrNameLst>
                                          <p:attrName>ppt_x</p:attrName>
                                        </p:attrNameLst>
                                      </p:cBhvr>
                                      <p:tavLst>
                                        <p:tav tm="0">
                                          <p:val>
                                            <p:strVal val="#ppt_x"/>
                                          </p:val>
                                        </p:tav>
                                        <p:tav tm="100000">
                                          <p:val>
                                            <p:strVal val="#ppt_x"/>
                                          </p:val>
                                        </p:tav>
                                      </p:tavLst>
                                    </p:anim>
                                    <p:anim calcmode="lin" valueType="num">
                                      <p:cBhvr additive="base">
                                        <p:cTn id="27"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500"/>
                                  </p:stCondLst>
                                  <p:childTnLst>
                                    <p:set>
                                      <p:cBhvr>
                                        <p:cTn id="31" dur="1" fill="hold">
                                          <p:stCondLst>
                                            <p:cond delay="0"/>
                                          </p:stCondLst>
                                        </p:cTn>
                                        <p:tgtEl>
                                          <p:spTgt spid="1030"/>
                                        </p:tgtEl>
                                        <p:attrNameLst>
                                          <p:attrName>style.visibility</p:attrName>
                                        </p:attrNameLst>
                                      </p:cBhvr>
                                      <p:to>
                                        <p:strVal val="visible"/>
                                      </p:to>
                                    </p:set>
                                    <p:anim calcmode="lin" valueType="num">
                                      <p:cBhvr additive="base">
                                        <p:cTn id="32" dur="500" fill="hold"/>
                                        <p:tgtEl>
                                          <p:spTgt spid="1030"/>
                                        </p:tgtEl>
                                        <p:attrNameLst>
                                          <p:attrName>ppt_x</p:attrName>
                                        </p:attrNameLst>
                                      </p:cBhvr>
                                      <p:tavLst>
                                        <p:tav tm="0">
                                          <p:val>
                                            <p:strVal val="#ppt_x"/>
                                          </p:val>
                                        </p:tav>
                                        <p:tav tm="100000">
                                          <p:val>
                                            <p:strVal val="#ppt_x"/>
                                          </p:val>
                                        </p:tav>
                                      </p:tavLst>
                                    </p:anim>
                                    <p:anim calcmode="lin" valueType="num">
                                      <p:cBhvr additive="base">
                                        <p:cTn id="33" dur="500" fill="hold"/>
                                        <p:tgtEl>
                                          <p:spTgt spid="1030"/>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1032"/>
                                        </p:tgtEl>
                                        <p:attrNameLst>
                                          <p:attrName>style.visibility</p:attrName>
                                        </p:attrNameLst>
                                      </p:cBhvr>
                                      <p:to>
                                        <p:strVal val="visible"/>
                                      </p:to>
                                    </p:set>
                                    <p:anim calcmode="lin" valueType="num">
                                      <p:cBhvr additive="base">
                                        <p:cTn id="37" dur="500" fill="hold"/>
                                        <p:tgtEl>
                                          <p:spTgt spid="1032"/>
                                        </p:tgtEl>
                                        <p:attrNameLst>
                                          <p:attrName>ppt_x</p:attrName>
                                        </p:attrNameLst>
                                      </p:cBhvr>
                                      <p:tavLst>
                                        <p:tav tm="0">
                                          <p:val>
                                            <p:strVal val="#ppt_x"/>
                                          </p:val>
                                        </p:tav>
                                        <p:tav tm="100000">
                                          <p:val>
                                            <p:strVal val="#ppt_x"/>
                                          </p:val>
                                        </p:tav>
                                      </p:tavLst>
                                    </p:anim>
                                    <p:anim calcmode="lin" valueType="num">
                                      <p:cBhvr additive="base">
                                        <p:cTn id="3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5. </a:t>
            </a:r>
            <a:r>
              <a:rPr lang="ca-ES" sz="3200" u="sng" dirty="0"/>
              <a:t>Tipus d’indústries</a:t>
            </a:r>
            <a:r>
              <a:rPr lang="ca-ES" sz="3200" dirty="0"/>
              <a:t>.</a:t>
            </a:r>
          </a:p>
        </p:txBody>
      </p:sp>
      <p:sp>
        <p:nvSpPr>
          <p:cNvPr id="3" name="2 Rectángulo"/>
          <p:cNvSpPr/>
          <p:nvPr/>
        </p:nvSpPr>
        <p:spPr>
          <a:xfrm>
            <a:off x="135630" y="1384495"/>
            <a:ext cx="1484041" cy="932398"/>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indústria de béns d’equipament</a:t>
            </a:r>
            <a:endParaRPr lang="ca-ES" dirty="0">
              <a:solidFill>
                <a:schemeClr val="bg1"/>
              </a:solidFill>
            </a:endParaRPr>
          </a:p>
        </p:txBody>
      </p:sp>
      <p:cxnSp>
        <p:nvCxnSpPr>
          <p:cNvPr id="4" name="3 Conector angular"/>
          <p:cNvCxnSpPr>
            <a:stCxn id="3" idx="3"/>
            <a:endCxn id="6" idx="1"/>
          </p:cNvCxnSpPr>
          <p:nvPr/>
        </p:nvCxnSpPr>
        <p:spPr>
          <a:xfrm flipV="1">
            <a:off x="1619671" y="1096463"/>
            <a:ext cx="245986" cy="754231"/>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1865657" y="808431"/>
            <a:ext cx="6234735" cy="57606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Transforma els productes semielaborats en productes acabats </a:t>
            </a:r>
          </a:p>
          <a:p>
            <a:pPr algn="ctr"/>
            <a:r>
              <a:rPr lang="ca-ES" dirty="0"/>
              <a:t>destinats a altres activitats industrials i de serveis</a:t>
            </a:r>
          </a:p>
        </p:txBody>
      </p:sp>
      <p:cxnSp>
        <p:nvCxnSpPr>
          <p:cNvPr id="11" name="10 Conector angular"/>
          <p:cNvCxnSpPr>
            <a:stCxn id="3" idx="3"/>
            <a:endCxn id="14" idx="1"/>
          </p:cNvCxnSpPr>
          <p:nvPr/>
        </p:nvCxnSpPr>
        <p:spPr>
          <a:xfrm flipV="1">
            <a:off x="1619671" y="1772816"/>
            <a:ext cx="245986" cy="7787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1865657" y="1484784"/>
            <a:ext cx="6234735" cy="57606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Exemples: indústria de materials de construcció, mecànica, aeroespacial, fustera i de paper,...</a:t>
            </a:r>
          </a:p>
        </p:txBody>
      </p:sp>
      <p:cxnSp>
        <p:nvCxnSpPr>
          <p:cNvPr id="23" name="22 Conector angular"/>
          <p:cNvCxnSpPr>
            <a:stCxn id="3" idx="3"/>
            <a:endCxn id="25" idx="1"/>
          </p:cNvCxnSpPr>
          <p:nvPr/>
        </p:nvCxnSpPr>
        <p:spPr>
          <a:xfrm>
            <a:off x="1619671" y="1850694"/>
            <a:ext cx="245986" cy="100224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24 Rectángulo"/>
          <p:cNvSpPr/>
          <p:nvPr/>
        </p:nvSpPr>
        <p:spPr>
          <a:xfrm>
            <a:off x="1865657" y="2132856"/>
            <a:ext cx="6882807" cy="144016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Cal destacar la indústria d’alta tecnologia, que utilitza els últims avanços, inverteix molt en investigació i desenvolupament, necessita mà d’obra especialitzada i molt preparada i es situa en els parcs tecnològics dels països rics (microelectrònica, informàtica, telecomunicacions, òptica, robòtica, astronàutica,...)</a:t>
            </a:r>
          </a:p>
        </p:txBody>
      </p:sp>
      <p:pic>
        <p:nvPicPr>
          <p:cNvPr id="6146" name="Picture 2" descr="http://www.fempa.es/webcms/usuario/Image/comunicacion/notas/img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77" y="3644401"/>
            <a:ext cx="2416120" cy="16047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es.zetor.com/file/768/Mont%C3%A1%C5%BEn%C3%AD%20linka%200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6969" y="5157193"/>
            <a:ext cx="2556894" cy="1700808"/>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3863" y="3609417"/>
            <a:ext cx="2105700" cy="183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descr="https://encrypted-tbn0.gstatic.com/images?q=tbn:ANd9GcQ12hCFJEwDNcb-4g0e-BHmcHYMxJ33e-4w1RVCvJiEEyrbK1IsAGBDCG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4053" y="4991100"/>
            <a:ext cx="2447925" cy="1866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29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6146"/>
                                        </p:tgtEl>
                                        <p:attrNameLst>
                                          <p:attrName>style.visibility</p:attrName>
                                        </p:attrNameLst>
                                      </p:cBhvr>
                                      <p:to>
                                        <p:strVal val="visible"/>
                                      </p:to>
                                    </p:set>
                                    <p:anim calcmode="lin" valueType="num">
                                      <p:cBhvr additive="base">
                                        <p:cTn id="24" dur="500" fill="hold"/>
                                        <p:tgtEl>
                                          <p:spTgt spid="6146"/>
                                        </p:tgtEl>
                                        <p:attrNameLst>
                                          <p:attrName>ppt_x</p:attrName>
                                        </p:attrNameLst>
                                      </p:cBhvr>
                                      <p:tavLst>
                                        <p:tav tm="0">
                                          <p:val>
                                            <p:strVal val="#ppt_x"/>
                                          </p:val>
                                        </p:tav>
                                        <p:tav tm="100000">
                                          <p:val>
                                            <p:strVal val="#ppt_x"/>
                                          </p:val>
                                        </p:tav>
                                      </p:tavLst>
                                    </p:anim>
                                    <p:anim calcmode="lin" valueType="num">
                                      <p:cBhvr additive="base">
                                        <p:cTn id="25" dur="500" fill="hold"/>
                                        <p:tgtEl>
                                          <p:spTgt spid="6146"/>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500"/>
                                  </p:stCondLst>
                                  <p:childTnLst>
                                    <p:set>
                                      <p:cBhvr>
                                        <p:cTn id="28" dur="1" fill="hold">
                                          <p:stCondLst>
                                            <p:cond delay="0"/>
                                          </p:stCondLst>
                                        </p:cTn>
                                        <p:tgtEl>
                                          <p:spTgt spid="6148"/>
                                        </p:tgtEl>
                                        <p:attrNameLst>
                                          <p:attrName>style.visibility</p:attrName>
                                        </p:attrNameLst>
                                      </p:cBhvr>
                                      <p:to>
                                        <p:strVal val="visible"/>
                                      </p:to>
                                    </p:set>
                                    <p:anim calcmode="lin" valueType="num">
                                      <p:cBhvr additive="base">
                                        <p:cTn id="29" dur="500" fill="hold"/>
                                        <p:tgtEl>
                                          <p:spTgt spid="6148"/>
                                        </p:tgtEl>
                                        <p:attrNameLst>
                                          <p:attrName>ppt_x</p:attrName>
                                        </p:attrNameLst>
                                      </p:cBhvr>
                                      <p:tavLst>
                                        <p:tav tm="0">
                                          <p:val>
                                            <p:strVal val="#ppt_x"/>
                                          </p:val>
                                        </p:tav>
                                        <p:tav tm="100000">
                                          <p:val>
                                            <p:strVal val="#ppt_x"/>
                                          </p:val>
                                        </p:tav>
                                      </p:tavLst>
                                    </p:anim>
                                    <p:anim calcmode="lin" valueType="num">
                                      <p:cBhvr additive="base">
                                        <p:cTn id="30"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par>
                          <p:cTn id="47" fill="hold">
                            <p:stCondLst>
                              <p:cond delay="500"/>
                            </p:stCondLst>
                            <p:childTnLst>
                              <p:par>
                                <p:cTn id="48" presetID="2" presetClass="entr" presetSubtype="4" fill="hold" nodeType="afterEffect">
                                  <p:stCondLst>
                                    <p:cond delay="500"/>
                                  </p:stCondLst>
                                  <p:childTnLst>
                                    <p:set>
                                      <p:cBhvr>
                                        <p:cTn id="49" dur="1" fill="hold">
                                          <p:stCondLst>
                                            <p:cond delay="0"/>
                                          </p:stCondLst>
                                        </p:cTn>
                                        <p:tgtEl>
                                          <p:spTgt spid="6149"/>
                                        </p:tgtEl>
                                        <p:attrNameLst>
                                          <p:attrName>style.visibility</p:attrName>
                                        </p:attrNameLst>
                                      </p:cBhvr>
                                      <p:to>
                                        <p:strVal val="visible"/>
                                      </p:to>
                                    </p:set>
                                    <p:anim calcmode="lin" valueType="num">
                                      <p:cBhvr additive="base">
                                        <p:cTn id="50" dur="500" fill="hold"/>
                                        <p:tgtEl>
                                          <p:spTgt spid="6149"/>
                                        </p:tgtEl>
                                        <p:attrNameLst>
                                          <p:attrName>ppt_x</p:attrName>
                                        </p:attrNameLst>
                                      </p:cBhvr>
                                      <p:tavLst>
                                        <p:tav tm="0">
                                          <p:val>
                                            <p:strVal val="#ppt_x"/>
                                          </p:val>
                                        </p:tav>
                                        <p:tav tm="100000">
                                          <p:val>
                                            <p:strVal val="#ppt_x"/>
                                          </p:val>
                                        </p:tav>
                                      </p:tavLst>
                                    </p:anim>
                                    <p:anim calcmode="lin" valueType="num">
                                      <p:cBhvr additive="base">
                                        <p:cTn id="51" dur="500" fill="hold"/>
                                        <p:tgtEl>
                                          <p:spTgt spid="6149"/>
                                        </p:tgtEl>
                                        <p:attrNameLst>
                                          <p:attrName>ppt_y</p:attrName>
                                        </p:attrNameLst>
                                      </p:cBhvr>
                                      <p:tavLst>
                                        <p:tav tm="0">
                                          <p:val>
                                            <p:strVal val="1+#ppt_h/2"/>
                                          </p:val>
                                        </p:tav>
                                        <p:tav tm="100000">
                                          <p:val>
                                            <p:strVal val="#ppt_y"/>
                                          </p:val>
                                        </p:tav>
                                      </p:tavLst>
                                    </p:anim>
                                  </p:childTnLst>
                                </p:cTn>
                              </p:par>
                            </p:childTnLst>
                          </p:cTn>
                        </p:par>
                        <p:par>
                          <p:cTn id="52" fill="hold">
                            <p:stCondLst>
                              <p:cond delay="1500"/>
                            </p:stCondLst>
                            <p:childTnLst>
                              <p:par>
                                <p:cTn id="53" presetID="2" presetClass="entr" presetSubtype="4" fill="hold" nodeType="afterEffect">
                                  <p:stCondLst>
                                    <p:cond delay="500"/>
                                  </p:stCondLst>
                                  <p:childTnLst>
                                    <p:set>
                                      <p:cBhvr>
                                        <p:cTn id="54" dur="1" fill="hold">
                                          <p:stCondLst>
                                            <p:cond delay="0"/>
                                          </p:stCondLst>
                                        </p:cTn>
                                        <p:tgtEl>
                                          <p:spTgt spid="6151"/>
                                        </p:tgtEl>
                                        <p:attrNameLst>
                                          <p:attrName>style.visibility</p:attrName>
                                        </p:attrNameLst>
                                      </p:cBhvr>
                                      <p:to>
                                        <p:strVal val="visible"/>
                                      </p:to>
                                    </p:set>
                                    <p:anim calcmode="lin" valueType="num">
                                      <p:cBhvr additive="base">
                                        <p:cTn id="55" dur="500" fill="hold"/>
                                        <p:tgtEl>
                                          <p:spTgt spid="6151"/>
                                        </p:tgtEl>
                                        <p:attrNameLst>
                                          <p:attrName>ppt_x</p:attrName>
                                        </p:attrNameLst>
                                      </p:cBhvr>
                                      <p:tavLst>
                                        <p:tav tm="0">
                                          <p:val>
                                            <p:strVal val="#ppt_x"/>
                                          </p:val>
                                        </p:tav>
                                        <p:tav tm="100000">
                                          <p:val>
                                            <p:strVal val="#ppt_x"/>
                                          </p:val>
                                        </p:tav>
                                      </p:tavLst>
                                    </p:anim>
                                    <p:anim calcmode="lin" valueType="num">
                                      <p:cBhvr additive="base">
                                        <p:cTn id="56" dur="500" fill="hold"/>
                                        <p:tgtEl>
                                          <p:spTgt spid="6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5. </a:t>
            </a:r>
            <a:r>
              <a:rPr lang="ca-ES" sz="3200" u="sng" dirty="0"/>
              <a:t>Tipus d’indústries</a:t>
            </a:r>
            <a:r>
              <a:rPr lang="ca-ES" sz="3200" dirty="0"/>
              <a:t>.</a:t>
            </a:r>
          </a:p>
        </p:txBody>
      </p:sp>
      <p:sp>
        <p:nvSpPr>
          <p:cNvPr id="3" name="2 Rectángulo"/>
          <p:cNvSpPr/>
          <p:nvPr/>
        </p:nvSpPr>
        <p:spPr>
          <a:xfrm>
            <a:off x="135630" y="1384494"/>
            <a:ext cx="1484041" cy="1108401"/>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indústria lleugera </a:t>
            </a:r>
          </a:p>
          <a:p>
            <a:pPr algn="ctr"/>
            <a:r>
              <a:rPr lang="ca-ES" dirty="0"/>
              <a:t>o de béns d’ús i consum</a:t>
            </a:r>
            <a:endParaRPr lang="ca-ES" dirty="0">
              <a:solidFill>
                <a:schemeClr val="bg1"/>
              </a:solidFill>
            </a:endParaRPr>
          </a:p>
        </p:txBody>
      </p:sp>
      <p:cxnSp>
        <p:nvCxnSpPr>
          <p:cNvPr id="4" name="3 Conector angular"/>
          <p:cNvCxnSpPr>
            <a:stCxn id="3" idx="3"/>
            <a:endCxn id="5" idx="1"/>
          </p:cNvCxnSpPr>
          <p:nvPr/>
        </p:nvCxnSpPr>
        <p:spPr>
          <a:xfrm flipV="1">
            <a:off x="1619671" y="952447"/>
            <a:ext cx="245986" cy="98624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4 Rectángulo"/>
          <p:cNvSpPr/>
          <p:nvPr/>
        </p:nvSpPr>
        <p:spPr>
          <a:xfrm>
            <a:off x="1865657" y="808431"/>
            <a:ext cx="6759479" cy="28803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Produeix articles destinats directament al mercat i als consumidors</a:t>
            </a:r>
          </a:p>
        </p:txBody>
      </p:sp>
      <p:cxnSp>
        <p:nvCxnSpPr>
          <p:cNvPr id="11" name="10 Conector angular"/>
          <p:cNvCxnSpPr>
            <a:stCxn id="3" idx="3"/>
            <a:endCxn id="13" idx="1"/>
          </p:cNvCxnSpPr>
          <p:nvPr/>
        </p:nvCxnSpPr>
        <p:spPr>
          <a:xfrm>
            <a:off x="1619671" y="1938695"/>
            <a:ext cx="245986" cy="421245"/>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1865657" y="2192866"/>
            <a:ext cx="1698231" cy="334147"/>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Característiques</a:t>
            </a:r>
          </a:p>
        </p:txBody>
      </p:sp>
      <p:cxnSp>
        <p:nvCxnSpPr>
          <p:cNvPr id="16" name="15 Conector angular"/>
          <p:cNvCxnSpPr>
            <a:stCxn id="13" idx="3"/>
            <a:endCxn id="18" idx="1"/>
          </p:cNvCxnSpPr>
          <p:nvPr/>
        </p:nvCxnSpPr>
        <p:spPr>
          <a:xfrm flipV="1">
            <a:off x="3563888" y="1352416"/>
            <a:ext cx="198318" cy="1007524"/>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17 Rectángulo"/>
          <p:cNvSpPr/>
          <p:nvPr/>
        </p:nvSpPr>
        <p:spPr>
          <a:xfrm>
            <a:off x="3762206" y="1190398"/>
            <a:ext cx="5058266" cy="32403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Grandària molt variada i menor que en les anteriors</a:t>
            </a:r>
          </a:p>
        </p:txBody>
      </p:sp>
      <p:cxnSp>
        <p:nvCxnSpPr>
          <p:cNvPr id="26" name="25 Conector angular"/>
          <p:cNvCxnSpPr>
            <a:stCxn id="13" idx="3"/>
            <a:endCxn id="29" idx="1"/>
          </p:cNvCxnSpPr>
          <p:nvPr/>
        </p:nvCxnSpPr>
        <p:spPr>
          <a:xfrm flipV="1">
            <a:off x="3563888" y="1756112"/>
            <a:ext cx="198318" cy="60382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28 Rectángulo"/>
          <p:cNvSpPr/>
          <p:nvPr/>
        </p:nvSpPr>
        <p:spPr>
          <a:xfrm>
            <a:off x="3762206" y="1594094"/>
            <a:ext cx="4554210" cy="32403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Necessiten menys mà d’obra i capital</a:t>
            </a:r>
          </a:p>
        </p:txBody>
      </p:sp>
      <p:cxnSp>
        <p:nvCxnSpPr>
          <p:cNvPr id="31" name="30 Conector angular"/>
          <p:cNvCxnSpPr>
            <a:stCxn id="13" idx="3"/>
            <a:endCxn id="34" idx="1"/>
          </p:cNvCxnSpPr>
          <p:nvPr/>
        </p:nvCxnSpPr>
        <p:spPr>
          <a:xfrm flipV="1">
            <a:off x="3563888" y="2148551"/>
            <a:ext cx="199110" cy="211389"/>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33 Rectángulo"/>
          <p:cNvSpPr/>
          <p:nvPr/>
        </p:nvSpPr>
        <p:spPr>
          <a:xfrm>
            <a:off x="3762998" y="1986533"/>
            <a:ext cx="4553418" cy="32403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Produeixen béns de menor volum</a:t>
            </a:r>
          </a:p>
        </p:txBody>
      </p:sp>
      <p:cxnSp>
        <p:nvCxnSpPr>
          <p:cNvPr id="36" name="35 Conector angular"/>
          <p:cNvCxnSpPr>
            <a:stCxn id="13" idx="3"/>
            <a:endCxn id="39" idx="1"/>
          </p:cNvCxnSpPr>
          <p:nvPr/>
        </p:nvCxnSpPr>
        <p:spPr>
          <a:xfrm>
            <a:off x="3563888" y="2359940"/>
            <a:ext cx="198318" cy="18561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38 Rectángulo"/>
          <p:cNvSpPr/>
          <p:nvPr/>
        </p:nvSpPr>
        <p:spPr>
          <a:xfrm>
            <a:off x="3762206" y="2383534"/>
            <a:ext cx="4554210" cy="32403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Utilitzen menys matèries primeres i energia</a:t>
            </a:r>
          </a:p>
        </p:txBody>
      </p:sp>
      <p:cxnSp>
        <p:nvCxnSpPr>
          <p:cNvPr id="41" name="40 Conector angular"/>
          <p:cNvCxnSpPr>
            <a:stCxn id="13" idx="3"/>
            <a:endCxn id="44" idx="1"/>
          </p:cNvCxnSpPr>
          <p:nvPr/>
        </p:nvCxnSpPr>
        <p:spPr>
          <a:xfrm>
            <a:off x="3563888" y="2359940"/>
            <a:ext cx="198318" cy="55065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43 Rectángulo"/>
          <p:cNvSpPr/>
          <p:nvPr/>
        </p:nvSpPr>
        <p:spPr>
          <a:xfrm>
            <a:off x="3762206" y="2748572"/>
            <a:ext cx="4554210" cy="32403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Són menys contaminants</a:t>
            </a:r>
          </a:p>
        </p:txBody>
      </p:sp>
      <p:cxnSp>
        <p:nvCxnSpPr>
          <p:cNvPr id="46" name="45 Conector angular"/>
          <p:cNvCxnSpPr>
            <a:stCxn id="13" idx="3"/>
            <a:endCxn id="49" idx="1"/>
          </p:cNvCxnSpPr>
          <p:nvPr/>
        </p:nvCxnSpPr>
        <p:spPr>
          <a:xfrm>
            <a:off x="3563888" y="2359940"/>
            <a:ext cx="199110" cy="105636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48 Rectángulo"/>
          <p:cNvSpPr/>
          <p:nvPr/>
        </p:nvSpPr>
        <p:spPr>
          <a:xfrm>
            <a:off x="3762998" y="3115582"/>
            <a:ext cx="4553418" cy="60145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Solen estar en polígons industrials prop </a:t>
            </a:r>
          </a:p>
          <a:p>
            <a:pPr algn="ctr"/>
            <a:r>
              <a:rPr lang="ca-ES" dirty="0"/>
              <a:t>de les ciutats i les vies de comunicació</a:t>
            </a:r>
          </a:p>
        </p:txBody>
      </p:sp>
      <p:cxnSp>
        <p:nvCxnSpPr>
          <p:cNvPr id="63" name="62 Conector angular"/>
          <p:cNvCxnSpPr>
            <a:stCxn id="3" idx="3"/>
            <a:endCxn id="66" idx="1"/>
          </p:cNvCxnSpPr>
          <p:nvPr/>
        </p:nvCxnSpPr>
        <p:spPr>
          <a:xfrm>
            <a:off x="1619671" y="1938695"/>
            <a:ext cx="245986" cy="213837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65 Rectángulo"/>
          <p:cNvSpPr/>
          <p:nvPr/>
        </p:nvSpPr>
        <p:spPr>
          <a:xfrm>
            <a:off x="1865657" y="3789040"/>
            <a:ext cx="4938591" cy="57606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Exemples: indústria alimentària, automobilística, </a:t>
            </a:r>
          </a:p>
          <a:p>
            <a:pPr algn="ctr"/>
            <a:r>
              <a:rPr lang="ca-ES" dirty="0"/>
              <a:t>tèxtil, calçat, química lleugera,...</a:t>
            </a:r>
          </a:p>
        </p:txBody>
      </p:sp>
      <p:pic>
        <p:nvPicPr>
          <p:cNvPr id="22" name="Imagen 5" descr="people_bake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49" y="4574427"/>
            <a:ext cx="3120347"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http://globedia.com/imagenes/noticias/2011/4/22/industria-automovilistica-consigue-superavit_1_6696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7599" y="4535753"/>
            <a:ext cx="3053740" cy="194421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mexicoxport.com/mx-content/noticias/2012/12/Industria-del-calzad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4535753"/>
            <a:ext cx="2636846" cy="197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65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7170"/>
                                        </p:tgtEl>
                                        <p:attrNameLst>
                                          <p:attrName>style.visibility</p:attrName>
                                        </p:attrNameLst>
                                      </p:cBhvr>
                                      <p:to>
                                        <p:strVal val="visible"/>
                                      </p:to>
                                    </p:set>
                                    <p:anim calcmode="lin" valueType="num">
                                      <p:cBhvr additive="base">
                                        <p:cTn id="21" dur="500" fill="hold"/>
                                        <p:tgtEl>
                                          <p:spTgt spid="7170"/>
                                        </p:tgtEl>
                                        <p:attrNameLst>
                                          <p:attrName>ppt_x</p:attrName>
                                        </p:attrNameLst>
                                      </p:cBhvr>
                                      <p:tavLst>
                                        <p:tav tm="0">
                                          <p:val>
                                            <p:strVal val="#ppt_x"/>
                                          </p:val>
                                        </p:tav>
                                        <p:tav tm="100000">
                                          <p:val>
                                            <p:strVal val="#ppt_x"/>
                                          </p:val>
                                        </p:tav>
                                      </p:tavLst>
                                    </p:anim>
                                    <p:anim calcmode="lin" valueType="num">
                                      <p:cBhvr additive="base">
                                        <p:cTn id="22" dur="500" fill="hold"/>
                                        <p:tgtEl>
                                          <p:spTgt spid="7170"/>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500"/>
                                  </p:stCondLst>
                                  <p:childTnLst>
                                    <p:set>
                                      <p:cBhvr>
                                        <p:cTn id="25" dur="1" fill="hold">
                                          <p:stCondLst>
                                            <p:cond delay="0"/>
                                          </p:stCondLst>
                                        </p:cTn>
                                        <p:tgtEl>
                                          <p:spTgt spid="7172"/>
                                        </p:tgtEl>
                                        <p:attrNameLst>
                                          <p:attrName>style.visibility</p:attrName>
                                        </p:attrNameLst>
                                      </p:cBhvr>
                                      <p:to>
                                        <p:strVal val="visible"/>
                                      </p:to>
                                    </p:set>
                                    <p:anim calcmode="lin" valueType="num">
                                      <p:cBhvr additive="base">
                                        <p:cTn id="26" dur="500" fill="hold"/>
                                        <p:tgtEl>
                                          <p:spTgt spid="7172"/>
                                        </p:tgtEl>
                                        <p:attrNameLst>
                                          <p:attrName>ppt_x</p:attrName>
                                        </p:attrNameLst>
                                      </p:cBhvr>
                                      <p:tavLst>
                                        <p:tav tm="0">
                                          <p:val>
                                            <p:strVal val="#ppt_x"/>
                                          </p:val>
                                        </p:tav>
                                        <p:tav tm="100000">
                                          <p:val>
                                            <p:strVal val="#ppt_x"/>
                                          </p:val>
                                        </p:tav>
                                      </p:tavLst>
                                    </p:anim>
                                    <p:anim calcmode="lin" valueType="num">
                                      <p:cBhvr additive="base">
                                        <p:cTn id="27"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500"/>
                                        <p:tgtEl>
                                          <p:spTgt spid="4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500"/>
                                        <p:tgtEl>
                                          <p:spTgt spid="4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3"/>
                                        </p:tgtEl>
                                        <p:attrNameLst>
                                          <p:attrName>style.visibility</p:attrName>
                                        </p:attrNameLst>
                                      </p:cBhvr>
                                      <p:to>
                                        <p:strVal val="visible"/>
                                      </p:to>
                                    </p:set>
                                    <p:animEffect transition="in" filter="fade">
                                      <p:cBhvr>
                                        <p:cTn id="96" dur="500"/>
                                        <p:tgtEl>
                                          <p:spTgt spid="6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6"/>
                                        </p:tgtEl>
                                        <p:attrNameLst>
                                          <p:attrName>style.visibility</p:attrName>
                                        </p:attrNameLst>
                                      </p:cBhvr>
                                      <p:to>
                                        <p:strVal val="visible"/>
                                      </p:to>
                                    </p:set>
                                    <p:animEffect transition="in" filter="fade">
                                      <p:cBhvr>
                                        <p:cTn id="9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13" grpId="0" animBg="1"/>
      <p:bldP spid="18" grpId="0" animBg="1"/>
      <p:bldP spid="29" grpId="0" animBg="1"/>
      <p:bldP spid="34" grpId="0" animBg="1"/>
      <p:bldP spid="39" grpId="0" animBg="1"/>
      <p:bldP spid="44" grpId="0" animBg="1"/>
      <p:bldP spid="49" grpId="0" animBg="1"/>
      <p:bldP spid="6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5. </a:t>
            </a:r>
            <a:r>
              <a:rPr lang="ca-ES" sz="3200" u="sng" dirty="0"/>
              <a:t>Tipus d’indústries</a:t>
            </a:r>
            <a:r>
              <a:rPr lang="ca-ES" sz="3200" dirty="0"/>
              <a:t>.</a:t>
            </a:r>
          </a:p>
        </p:txBody>
      </p:sp>
      <p:sp>
        <p:nvSpPr>
          <p:cNvPr id="3" name="2 CuadroTexto"/>
          <p:cNvSpPr txBox="1"/>
          <p:nvPr/>
        </p:nvSpPr>
        <p:spPr>
          <a:xfrm>
            <a:off x="251520" y="764704"/>
            <a:ext cx="6048672" cy="369332"/>
          </a:xfrm>
          <a:prstGeom prst="rect">
            <a:avLst/>
          </a:prstGeom>
          <a:noFill/>
        </p:spPr>
        <p:txBody>
          <a:bodyPr wrap="square" rtlCol="0">
            <a:spAutoFit/>
          </a:bodyPr>
          <a:lstStyle/>
          <a:p>
            <a:r>
              <a:rPr lang="ca-ES" dirty="0"/>
              <a:t>1. Completa la taula següent :</a:t>
            </a:r>
          </a:p>
        </p:txBody>
      </p:sp>
      <p:graphicFrame>
        <p:nvGraphicFramePr>
          <p:cNvPr id="4" name="3 Tabla"/>
          <p:cNvGraphicFramePr>
            <a:graphicFrameLocks noGrp="1"/>
          </p:cNvGraphicFramePr>
          <p:nvPr>
            <p:extLst>
              <p:ext uri="{D42A27DB-BD31-4B8C-83A1-F6EECF244321}">
                <p14:modId xmlns:p14="http://schemas.microsoft.com/office/powerpoint/2010/main" val="1083525693"/>
              </p:ext>
            </p:extLst>
          </p:nvPr>
        </p:nvGraphicFramePr>
        <p:xfrm>
          <a:off x="228426" y="1134036"/>
          <a:ext cx="8736062" cy="5391307"/>
        </p:xfrm>
        <a:graphic>
          <a:graphicData uri="http://schemas.openxmlformats.org/drawingml/2006/table">
            <a:tbl>
              <a:tblPr firstRow="1" firstCol="1" bandRow="1">
                <a:tableStyleId>{5C22544A-7EE6-4342-B048-85BDC9FD1C3A}</a:tableStyleId>
              </a:tblPr>
              <a:tblGrid>
                <a:gridCol w="1501482">
                  <a:extLst>
                    <a:ext uri="{9D8B030D-6E8A-4147-A177-3AD203B41FA5}">
                      <a16:colId xmlns:a16="http://schemas.microsoft.com/office/drawing/2014/main" val="20000"/>
                    </a:ext>
                  </a:extLst>
                </a:gridCol>
                <a:gridCol w="1506029">
                  <a:extLst>
                    <a:ext uri="{9D8B030D-6E8A-4147-A177-3AD203B41FA5}">
                      <a16:colId xmlns:a16="http://schemas.microsoft.com/office/drawing/2014/main" val="20001"/>
                    </a:ext>
                  </a:extLst>
                </a:gridCol>
                <a:gridCol w="3665945">
                  <a:extLst>
                    <a:ext uri="{9D8B030D-6E8A-4147-A177-3AD203B41FA5}">
                      <a16:colId xmlns:a16="http://schemas.microsoft.com/office/drawing/2014/main" val="20002"/>
                    </a:ext>
                  </a:extLst>
                </a:gridCol>
                <a:gridCol w="2062606">
                  <a:extLst>
                    <a:ext uri="{9D8B030D-6E8A-4147-A177-3AD203B41FA5}">
                      <a16:colId xmlns:a16="http://schemas.microsoft.com/office/drawing/2014/main" val="20003"/>
                    </a:ext>
                  </a:extLst>
                </a:gridCol>
              </a:tblGrid>
              <a:tr h="1073638">
                <a:tc>
                  <a:txBody>
                    <a:bodyPr/>
                    <a:lstStyle/>
                    <a:p>
                      <a:pPr algn="ctr">
                        <a:lnSpc>
                          <a:spcPct val="115000"/>
                        </a:lnSpc>
                        <a:spcAft>
                          <a:spcPts val="0"/>
                        </a:spcAft>
                      </a:pPr>
                      <a:r>
                        <a:rPr lang="ca-ES" sz="1100" dirty="0">
                          <a:effectLst/>
                        </a:rPr>
                        <a:t>TIPUS D’INDÚSTRIA</a:t>
                      </a:r>
                      <a:endParaRPr lang="ca-ES"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ca-ES" sz="1100">
                          <a:effectLst/>
                        </a:rPr>
                        <a:t>DEFINICIÓ</a:t>
                      </a:r>
                      <a:endParaRPr lang="ca-ES" sz="1100">
                        <a:effectLst/>
                        <a:latin typeface="Calibri"/>
                        <a:ea typeface="Calibri"/>
                        <a:cs typeface="Times New Roman"/>
                      </a:endParaRPr>
                    </a:p>
                  </a:txBody>
                  <a:tcPr marL="68580" marR="68580" marT="0" marB="0"/>
                </a:tc>
                <a:tc>
                  <a:txBody>
                    <a:bodyPr/>
                    <a:lstStyle/>
                    <a:p>
                      <a:pPr algn="ctr">
                        <a:lnSpc>
                          <a:spcPct val="115000"/>
                        </a:lnSpc>
                        <a:spcAft>
                          <a:spcPts val="0"/>
                        </a:spcAft>
                      </a:pPr>
                      <a:r>
                        <a:rPr lang="ca-ES" sz="1100">
                          <a:effectLst/>
                        </a:rPr>
                        <a:t>CARACTERÍSTIQUES</a:t>
                      </a:r>
                      <a:endParaRPr lang="ca-ES" sz="1100">
                        <a:effectLst/>
                        <a:latin typeface="Calibri"/>
                        <a:ea typeface="Calibri"/>
                        <a:cs typeface="Times New Roman"/>
                      </a:endParaRPr>
                    </a:p>
                  </a:txBody>
                  <a:tcPr marL="68580" marR="68580" marT="0" marB="0"/>
                </a:tc>
                <a:tc>
                  <a:txBody>
                    <a:bodyPr/>
                    <a:lstStyle/>
                    <a:p>
                      <a:pPr algn="ctr">
                        <a:lnSpc>
                          <a:spcPct val="115000"/>
                        </a:lnSpc>
                        <a:spcAft>
                          <a:spcPts val="0"/>
                        </a:spcAft>
                      </a:pPr>
                      <a:r>
                        <a:rPr lang="ca-ES" sz="1100">
                          <a:effectLst/>
                        </a:rPr>
                        <a:t>EXEMPLES</a:t>
                      </a:r>
                      <a:endParaRPr lang="ca-ES"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439223">
                <a:tc>
                  <a:txBody>
                    <a:bodyPr/>
                    <a:lstStyle/>
                    <a:p>
                      <a:pPr>
                        <a:lnSpc>
                          <a:spcPct val="115000"/>
                        </a:lnSpc>
                        <a:spcAft>
                          <a:spcPts val="0"/>
                        </a:spcAft>
                      </a:pPr>
                      <a:r>
                        <a:rPr lang="ca-ES" sz="1100">
                          <a:effectLst/>
                        </a:rPr>
                        <a:t> </a:t>
                      </a:r>
                    </a:p>
                    <a:p>
                      <a:pPr>
                        <a:lnSpc>
                          <a:spcPct val="115000"/>
                        </a:lnSpc>
                        <a:spcAft>
                          <a:spcPts val="0"/>
                        </a:spcAft>
                      </a:pPr>
                      <a:r>
                        <a:rPr lang="ca-ES" sz="1100">
                          <a:effectLst/>
                        </a:rPr>
                        <a:t> </a:t>
                      </a:r>
                    </a:p>
                    <a:p>
                      <a:pPr>
                        <a:lnSpc>
                          <a:spcPct val="115000"/>
                        </a:lnSpc>
                        <a:spcAft>
                          <a:spcPts val="0"/>
                        </a:spcAft>
                      </a:pPr>
                      <a:r>
                        <a:rPr lang="ca-ES" sz="1100">
                          <a:effectLst/>
                        </a:rPr>
                        <a:t> </a:t>
                      </a:r>
                    </a:p>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1439223">
                <a:tc>
                  <a:txBody>
                    <a:bodyPr/>
                    <a:lstStyle/>
                    <a:p>
                      <a:pPr>
                        <a:lnSpc>
                          <a:spcPct val="115000"/>
                        </a:lnSpc>
                        <a:spcAft>
                          <a:spcPts val="0"/>
                        </a:spcAft>
                      </a:pPr>
                      <a:r>
                        <a:rPr lang="ca-ES" sz="1100">
                          <a:effectLst/>
                        </a:rPr>
                        <a:t> </a:t>
                      </a:r>
                    </a:p>
                    <a:p>
                      <a:pPr>
                        <a:lnSpc>
                          <a:spcPct val="115000"/>
                        </a:lnSpc>
                        <a:spcAft>
                          <a:spcPts val="0"/>
                        </a:spcAft>
                      </a:pPr>
                      <a:r>
                        <a:rPr lang="ca-ES" sz="1100">
                          <a:effectLst/>
                        </a:rPr>
                        <a:t> </a:t>
                      </a:r>
                    </a:p>
                    <a:p>
                      <a:pPr>
                        <a:lnSpc>
                          <a:spcPct val="115000"/>
                        </a:lnSpc>
                        <a:spcAft>
                          <a:spcPts val="0"/>
                        </a:spcAft>
                      </a:pPr>
                      <a:r>
                        <a:rPr lang="ca-ES" sz="1100">
                          <a:effectLst/>
                        </a:rPr>
                        <a:t> </a:t>
                      </a:r>
                    </a:p>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a:effectLst/>
                        </a:rPr>
                        <a:t> </a:t>
                      </a:r>
                      <a:endParaRPr lang="ca-ES" sz="1100">
                        <a:effectLst/>
                        <a:latin typeface="Calibri"/>
                        <a:ea typeface="Calibri"/>
                        <a:cs typeface="Times New Roman"/>
                      </a:endParaRPr>
                    </a:p>
                  </a:txBody>
                  <a:tcPr marL="68580" marR="68580" marT="0" marB="0"/>
                </a:tc>
                <a:tc>
                  <a:txBody>
                    <a:bodyPr/>
                    <a:lstStyle/>
                    <a:p>
                      <a:pPr>
                        <a:lnSpc>
                          <a:spcPct val="115000"/>
                        </a:lnSpc>
                        <a:spcAft>
                          <a:spcPts val="0"/>
                        </a:spcAft>
                      </a:pPr>
                      <a:r>
                        <a:rPr lang="ca-ES" sz="1100" dirty="0">
                          <a:effectLst/>
                        </a:rPr>
                        <a:t> </a:t>
                      </a:r>
                      <a:endParaRPr lang="ca-E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1439223">
                <a:tc>
                  <a:txBody>
                    <a:bodyPr/>
                    <a:lstStyle/>
                    <a:p>
                      <a:pPr>
                        <a:lnSpc>
                          <a:spcPct val="115000"/>
                        </a:lnSpc>
                        <a:spcAft>
                          <a:spcPts val="0"/>
                        </a:spcAft>
                      </a:pPr>
                      <a:r>
                        <a:rPr lang="ca-ES" sz="1100" dirty="0">
                          <a:effectLst/>
                        </a:rPr>
                        <a:t> </a:t>
                      </a:r>
                    </a:p>
                    <a:p>
                      <a:pPr>
                        <a:lnSpc>
                          <a:spcPct val="115000"/>
                        </a:lnSpc>
                        <a:spcAft>
                          <a:spcPts val="0"/>
                        </a:spcAft>
                      </a:pPr>
                      <a:r>
                        <a:rPr lang="ca-ES" sz="1100" dirty="0">
                          <a:effectLst/>
                        </a:rPr>
                        <a:t> </a:t>
                      </a:r>
                    </a:p>
                    <a:p>
                      <a:pPr>
                        <a:lnSpc>
                          <a:spcPct val="115000"/>
                        </a:lnSpc>
                        <a:spcAft>
                          <a:spcPts val="0"/>
                        </a:spcAft>
                      </a:pPr>
                      <a:r>
                        <a:rPr lang="ca-ES" sz="1100" dirty="0">
                          <a:effectLst/>
                        </a:rPr>
                        <a:t> </a:t>
                      </a:r>
                    </a:p>
                    <a:p>
                      <a:pPr>
                        <a:lnSpc>
                          <a:spcPct val="115000"/>
                        </a:lnSpc>
                        <a:spcAft>
                          <a:spcPts val="0"/>
                        </a:spcAft>
                      </a:pPr>
                      <a:r>
                        <a:rPr lang="ca-ES" sz="1100" dirty="0">
                          <a:effectLst/>
                        </a:rPr>
                        <a:t> </a:t>
                      </a:r>
                      <a:endParaRPr lang="ca-ES" sz="1100" dirty="0">
                        <a:effectLst/>
                        <a:latin typeface="Calibri"/>
                        <a:ea typeface="Calibri"/>
                        <a:cs typeface="Times New Roman"/>
                      </a:endParaRPr>
                    </a:p>
                  </a:txBody>
                  <a:tcPr marL="68580" marR="68580" marT="0" marB="0"/>
                </a:tc>
                <a:tc>
                  <a:txBody>
                    <a:bodyPr/>
                    <a:lstStyle/>
                    <a:p>
                      <a:pPr>
                        <a:lnSpc>
                          <a:spcPct val="115000"/>
                        </a:lnSpc>
                        <a:spcAft>
                          <a:spcPts val="0"/>
                        </a:spcAft>
                      </a:pPr>
                      <a:r>
                        <a:rPr lang="ca-ES" sz="1100" dirty="0">
                          <a:effectLst/>
                        </a:rPr>
                        <a:t> </a:t>
                      </a:r>
                      <a:endParaRPr lang="ca-ES" sz="1100" dirty="0">
                        <a:effectLst/>
                        <a:latin typeface="Calibri"/>
                        <a:ea typeface="Calibri"/>
                        <a:cs typeface="Times New Roman"/>
                      </a:endParaRPr>
                    </a:p>
                  </a:txBody>
                  <a:tcPr marL="68580" marR="68580" marT="0" marB="0"/>
                </a:tc>
                <a:tc>
                  <a:txBody>
                    <a:bodyPr/>
                    <a:lstStyle/>
                    <a:p>
                      <a:pPr>
                        <a:lnSpc>
                          <a:spcPct val="115000"/>
                        </a:lnSpc>
                        <a:spcAft>
                          <a:spcPts val="0"/>
                        </a:spcAft>
                      </a:pPr>
                      <a:r>
                        <a:rPr lang="ca-ES" sz="1100" dirty="0">
                          <a:effectLst/>
                        </a:rPr>
                        <a:t> </a:t>
                      </a:r>
                      <a:endParaRPr lang="ca-ES" sz="1100" dirty="0">
                        <a:effectLst/>
                        <a:latin typeface="Calibri"/>
                        <a:ea typeface="Calibri"/>
                        <a:cs typeface="Times New Roman"/>
                      </a:endParaRPr>
                    </a:p>
                  </a:txBody>
                  <a:tcPr marL="68580" marR="68580" marT="0" marB="0"/>
                </a:tc>
                <a:tc>
                  <a:txBody>
                    <a:bodyPr/>
                    <a:lstStyle/>
                    <a:p>
                      <a:pPr>
                        <a:lnSpc>
                          <a:spcPct val="115000"/>
                        </a:lnSpc>
                        <a:spcAft>
                          <a:spcPts val="0"/>
                        </a:spcAft>
                      </a:pPr>
                      <a:r>
                        <a:rPr lang="ca-ES" sz="1100" dirty="0">
                          <a:effectLst/>
                        </a:rPr>
                        <a:t> </a:t>
                      </a:r>
                      <a:endParaRPr lang="ca-E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4625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5. </a:t>
            </a:r>
            <a:r>
              <a:rPr lang="ca-ES" sz="3200" u="sng" dirty="0"/>
              <a:t>Tipus d’indústries</a:t>
            </a:r>
            <a:r>
              <a:rPr lang="ca-ES" sz="3200" dirty="0"/>
              <a:t>.</a:t>
            </a:r>
          </a:p>
        </p:txBody>
      </p:sp>
      <p:sp>
        <p:nvSpPr>
          <p:cNvPr id="3" name="2 CuadroTexto"/>
          <p:cNvSpPr txBox="1"/>
          <p:nvPr/>
        </p:nvSpPr>
        <p:spPr>
          <a:xfrm>
            <a:off x="251520" y="764704"/>
            <a:ext cx="8640960" cy="369332"/>
          </a:xfrm>
          <a:prstGeom prst="rect">
            <a:avLst/>
          </a:prstGeom>
          <a:noFill/>
        </p:spPr>
        <p:txBody>
          <a:bodyPr wrap="square" rtlCol="0">
            <a:spAutoFit/>
          </a:bodyPr>
          <a:lstStyle/>
          <a:p>
            <a:r>
              <a:rPr lang="ca-ES" dirty="0"/>
              <a:t>2. Fixa’t en les fotografies i indica a quin tipus d’indústria fan referència i per què.</a:t>
            </a:r>
          </a:p>
        </p:txBody>
      </p:sp>
      <p:pic>
        <p:nvPicPr>
          <p:cNvPr id="5" name="Imagen 5" descr="people_baker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887" y="1556792"/>
            <a:ext cx="3960440"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2.bp.blogspot.com/-3TpAkgyFTlk/TlVHTQWbcqI/AAAAAAAAAHc/MNMCHyxjxzA/s1600/Ertisa+Planta+de+Fenol+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3711" y="1356895"/>
            <a:ext cx="3974368" cy="2647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fempa.es/webcms/usuario/Image/comunicacion/notas/img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4077072"/>
            <a:ext cx="3888432" cy="2582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81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5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6. </a:t>
            </a:r>
            <a:r>
              <a:rPr lang="ca-ES" sz="3200" u="sng" dirty="0"/>
              <a:t>La localització industrial</a:t>
            </a:r>
            <a:r>
              <a:rPr lang="ca-ES" sz="3200" dirty="0"/>
              <a:t>.</a:t>
            </a:r>
          </a:p>
        </p:txBody>
      </p:sp>
      <p:sp>
        <p:nvSpPr>
          <p:cNvPr id="3" name="2 Rectángulo"/>
          <p:cNvSpPr/>
          <p:nvPr/>
        </p:nvSpPr>
        <p:spPr>
          <a:xfrm>
            <a:off x="135630" y="1702716"/>
            <a:ext cx="1700066" cy="1108401"/>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Factors tradicionals </a:t>
            </a:r>
          </a:p>
          <a:p>
            <a:pPr algn="ctr"/>
            <a:r>
              <a:rPr lang="ca-ES" dirty="0"/>
              <a:t>de localització industrial</a:t>
            </a:r>
            <a:endParaRPr lang="ca-ES" dirty="0">
              <a:solidFill>
                <a:schemeClr val="bg1"/>
              </a:solidFill>
            </a:endParaRPr>
          </a:p>
        </p:txBody>
      </p:sp>
      <p:cxnSp>
        <p:nvCxnSpPr>
          <p:cNvPr id="4" name="3 Conector angular"/>
          <p:cNvCxnSpPr>
            <a:stCxn id="3" idx="3"/>
            <a:endCxn id="6" idx="1"/>
          </p:cNvCxnSpPr>
          <p:nvPr/>
        </p:nvCxnSpPr>
        <p:spPr>
          <a:xfrm flipV="1">
            <a:off x="1835696" y="959600"/>
            <a:ext cx="288033" cy="129731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2123729" y="815584"/>
            <a:ext cx="6120680" cy="28803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proximitat a les matèries primeres i fonts d’energia</a:t>
            </a:r>
          </a:p>
        </p:txBody>
      </p:sp>
      <p:cxnSp>
        <p:nvCxnSpPr>
          <p:cNvPr id="10" name="9 Conector angular"/>
          <p:cNvCxnSpPr>
            <a:stCxn id="3" idx="3"/>
            <a:endCxn id="13" idx="1"/>
          </p:cNvCxnSpPr>
          <p:nvPr/>
        </p:nvCxnSpPr>
        <p:spPr>
          <a:xfrm flipV="1">
            <a:off x="1835696" y="1311977"/>
            <a:ext cx="291759" cy="94494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2127455" y="1167961"/>
            <a:ext cx="6120680" cy="28803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proximitat als consumidors</a:t>
            </a:r>
          </a:p>
        </p:txBody>
      </p:sp>
      <p:cxnSp>
        <p:nvCxnSpPr>
          <p:cNvPr id="16" name="15 Conector angular"/>
          <p:cNvCxnSpPr>
            <a:stCxn id="3" idx="3"/>
            <a:endCxn id="19" idx="1"/>
          </p:cNvCxnSpPr>
          <p:nvPr/>
        </p:nvCxnSpPr>
        <p:spPr>
          <a:xfrm flipV="1">
            <a:off x="1835696" y="1644705"/>
            <a:ext cx="291759" cy="61221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2127455" y="1500689"/>
            <a:ext cx="6120680" cy="28803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disponibilitat de mitjans de transport i bones comunicacions</a:t>
            </a:r>
          </a:p>
        </p:txBody>
      </p:sp>
      <p:cxnSp>
        <p:nvCxnSpPr>
          <p:cNvPr id="21" name="20 Conector angular"/>
          <p:cNvCxnSpPr>
            <a:stCxn id="3" idx="3"/>
            <a:endCxn id="24" idx="1"/>
          </p:cNvCxnSpPr>
          <p:nvPr/>
        </p:nvCxnSpPr>
        <p:spPr>
          <a:xfrm flipV="1">
            <a:off x="1835696" y="2201269"/>
            <a:ext cx="291759" cy="5564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23 Rectángulo"/>
          <p:cNvSpPr/>
          <p:nvPr/>
        </p:nvSpPr>
        <p:spPr>
          <a:xfrm>
            <a:off x="2127455" y="1900800"/>
            <a:ext cx="6120680" cy="600937"/>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L’existència de mà d’obra adequada: qualificada i cara en </a:t>
            </a:r>
          </a:p>
          <a:p>
            <a:pPr algn="ctr"/>
            <a:r>
              <a:rPr lang="ca-ES" dirty="0"/>
              <a:t>alguns casos, i abundant, poc qualificada i barata en altres</a:t>
            </a:r>
          </a:p>
        </p:txBody>
      </p:sp>
      <p:cxnSp>
        <p:nvCxnSpPr>
          <p:cNvPr id="29" name="28 Conector angular"/>
          <p:cNvCxnSpPr>
            <a:stCxn id="3" idx="3"/>
            <a:endCxn id="32" idx="1"/>
          </p:cNvCxnSpPr>
          <p:nvPr/>
        </p:nvCxnSpPr>
        <p:spPr>
          <a:xfrm>
            <a:off x="1835696" y="2256917"/>
            <a:ext cx="291759" cy="59119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31 Rectángulo"/>
          <p:cNvSpPr/>
          <p:nvPr/>
        </p:nvSpPr>
        <p:spPr>
          <a:xfrm>
            <a:off x="2127455" y="2565147"/>
            <a:ext cx="6120680" cy="56593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desenvolupament econòmic de la zona </a:t>
            </a:r>
          </a:p>
          <a:p>
            <a:pPr algn="ctr"/>
            <a:r>
              <a:rPr lang="ca-ES" dirty="0"/>
              <a:t>i la presència d’altres indústries</a:t>
            </a:r>
          </a:p>
        </p:txBody>
      </p:sp>
      <p:cxnSp>
        <p:nvCxnSpPr>
          <p:cNvPr id="37" name="36 Conector angular"/>
          <p:cNvCxnSpPr>
            <a:stCxn id="3" idx="3"/>
            <a:endCxn id="39" idx="1"/>
          </p:cNvCxnSpPr>
          <p:nvPr/>
        </p:nvCxnSpPr>
        <p:spPr>
          <a:xfrm>
            <a:off x="1835696" y="2256917"/>
            <a:ext cx="295638" cy="1065601"/>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38 Rectángulo"/>
          <p:cNvSpPr/>
          <p:nvPr/>
        </p:nvSpPr>
        <p:spPr>
          <a:xfrm>
            <a:off x="2131334" y="3181034"/>
            <a:ext cx="6120680" cy="282967"/>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disponibilitat i preu del sòl</a:t>
            </a:r>
          </a:p>
        </p:txBody>
      </p:sp>
      <p:cxnSp>
        <p:nvCxnSpPr>
          <p:cNvPr id="42" name="41 Conector angular"/>
          <p:cNvCxnSpPr>
            <a:stCxn id="3" idx="3"/>
            <a:endCxn id="45" idx="1"/>
          </p:cNvCxnSpPr>
          <p:nvPr/>
        </p:nvCxnSpPr>
        <p:spPr>
          <a:xfrm>
            <a:off x="1835696" y="2256917"/>
            <a:ext cx="295638" cy="1588616"/>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44 Rectángulo"/>
          <p:cNvSpPr/>
          <p:nvPr/>
        </p:nvSpPr>
        <p:spPr>
          <a:xfrm>
            <a:off x="2131334" y="3562566"/>
            <a:ext cx="6120680" cy="56593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 polítiques industrials: sòl públic, </a:t>
            </a:r>
          </a:p>
          <a:p>
            <a:pPr algn="ctr"/>
            <a:r>
              <a:rPr lang="ca-ES" dirty="0"/>
              <a:t>subvencions i ajudes, legislació laboral,...</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30" y="4221088"/>
            <a:ext cx="5313363" cy="220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descr="D:\Mis documentos\Temario\3. Geo Industrial\Web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221088"/>
            <a:ext cx="3362756" cy="22034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562" y="4221088"/>
            <a:ext cx="5138737" cy="237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5769" y="4212091"/>
            <a:ext cx="3027099" cy="2362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descr="http://almaes.com/wp-content/uploads/2011/09/Cadena_montaje_fabrica_chi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336" y="4229260"/>
            <a:ext cx="3528392" cy="259712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encrypted-tbn1.gstatic.com/images?q=tbn:ANd9GcQerlq0s-vUxHHBMJWat09fqpJZtXby1agtt1j3Bn-aR_SwwzXrW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4242282"/>
            <a:ext cx="3328609" cy="262484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www.almussafes.es/sites/almussafes.portalesmunicipales.es/files/images/industri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760" y="4221088"/>
            <a:ext cx="5326018" cy="2584106"/>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562" y="4212091"/>
            <a:ext cx="8547060" cy="1881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3370" y="4293138"/>
            <a:ext cx="7330060" cy="1944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descr="C:\Users\Blanca\Documents\geografia 3ºeso\varios, fotos, graficos\factores_localizacion_industrial.png"/>
          <p:cNvPicPr>
            <a:picLocks noChangeAspect="1" noChangeArrowheads="1"/>
          </p:cNvPicPr>
          <p:nvPr/>
        </p:nvPicPr>
        <p:blipFill>
          <a:blip r:embed="rId11" cstate="print"/>
          <a:srcRect/>
          <a:stretch>
            <a:fillRect/>
          </a:stretch>
        </p:blipFill>
        <p:spPr bwMode="auto">
          <a:xfrm>
            <a:off x="2769731" y="4206337"/>
            <a:ext cx="4178533" cy="2685600"/>
          </a:xfrm>
          <a:prstGeom prst="rect">
            <a:avLst/>
          </a:prstGeom>
          <a:noFill/>
          <a:ln w="9525">
            <a:noFill/>
            <a:miter lim="800000"/>
            <a:headEnd/>
            <a:tailEnd/>
          </a:ln>
        </p:spPr>
      </p:pic>
    </p:spTree>
    <p:extLst>
      <p:ext uri="{BB962C8B-B14F-4D97-AF65-F5344CB8AC3E}">
        <p14:creationId xmlns:p14="http://schemas.microsoft.com/office/powerpoint/2010/main" val="417950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8194"/>
                                        </p:tgtEl>
                                        <p:attrNameLst>
                                          <p:attrName>style.visibility</p:attrName>
                                        </p:attrNameLst>
                                      </p:cBhvr>
                                      <p:to>
                                        <p:strVal val="visible"/>
                                      </p:to>
                                    </p:set>
                                    <p:anim calcmode="lin" valueType="num">
                                      <p:cBhvr additive="base">
                                        <p:cTn id="24" dur="500" fill="hold"/>
                                        <p:tgtEl>
                                          <p:spTgt spid="8194"/>
                                        </p:tgtEl>
                                        <p:attrNameLst>
                                          <p:attrName>ppt_x</p:attrName>
                                        </p:attrNameLst>
                                      </p:cBhvr>
                                      <p:tavLst>
                                        <p:tav tm="0">
                                          <p:val>
                                            <p:strVal val="#ppt_x"/>
                                          </p:val>
                                        </p:tav>
                                        <p:tav tm="100000">
                                          <p:val>
                                            <p:strVal val="#ppt_x"/>
                                          </p:val>
                                        </p:tav>
                                      </p:tavLst>
                                    </p:anim>
                                    <p:anim calcmode="lin" valueType="num">
                                      <p:cBhvr additive="base">
                                        <p:cTn id="25"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2" presetClass="entr" presetSubtype="4" fill="hold" nodeType="afterEffect">
                                  <p:stCondLst>
                                    <p:cond delay="50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8194"/>
                                        </p:tgtEl>
                                        <p:attrNameLst>
                                          <p:attrName>ppt_x</p:attrName>
                                        </p:attrNameLst>
                                      </p:cBhvr>
                                      <p:tavLst>
                                        <p:tav tm="0">
                                          <p:val>
                                            <p:strVal val="ppt_x"/>
                                          </p:val>
                                        </p:tav>
                                        <p:tav tm="100000">
                                          <p:val>
                                            <p:strVal val="ppt_x"/>
                                          </p:val>
                                        </p:tav>
                                      </p:tavLst>
                                    </p:anim>
                                    <p:anim calcmode="lin" valueType="num">
                                      <p:cBhvr additive="base">
                                        <p:cTn id="43" dur="500"/>
                                        <p:tgtEl>
                                          <p:spTgt spid="8194"/>
                                        </p:tgtEl>
                                        <p:attrNameLst>
                                          <p:attrName>ppt_y</p:attrName>
                                        </p:attrNameLst>
                                      </p:cBhvr>
                                      <p:tavLst>
                                        <p:tav tm="0">
                                          <p:val>
                                            <p:strVal val="ppt_y"/>
                                          </p:val>
                                        </p:tav>
                                        <p:tav tm="100000">
                                          <p:val>
                                            <p:strVal val="1+ppt_h/2"/>
                                          </p:val>
                                        </p:tav>
                                      </p:tavLst>
                                    </p:anim>
                                    <p:set>
                                      <p:cBhvr>
                                        <p:cTn id="44" dur="1" fill="hold">
                                          <p:stCondLst>
                                            <p:cond delay="499"/>
                                          </p:stCondLst>
                                        </p:cTn>
                                        <p:tgtEl>
                                          <p:spTgt spid="8194"/>
                                        </p:tgtEl>
                                        <p:attrNameLst>
                                          <p:attrName>style.visibility</p:attrName>
                                        </p:attrNameLst>
                                      </p:cBhvr>
                                      <p:to>
                                        <p:strVal val="hidden"/>
                                      </p:to>
                                    </p:set>
                                  </p:childTnLst>
                                </p:cTn>
                              </p:par>
                              <p:par>
                                <p:cTn id="45" presetID="2" presetClass="exit" presetSubtype="4" fill="hold" nodeType="withEffect">
                                  <p:stCondLst>
                                    <p:cond delay="0"/>
                                  </p:stCondLst>
                                  <p:childTnLst>
                                    <p:anim calcmode="lin" valueType="num">
                                      <p:cBhvr additive="base">
                                        <p:cTn id="46" dur="500"/>
                                        <p:tgtEl>
                                          <p:spTgt spid="20"/>
                                        </p:tgtEl>
                                        <p:attrNameLst>
                                          <p:attrName>ppt_x</p:attrName>
                                        </p:attrNameLst>
                                      </p:cBhvr>
                                      <p:tavLst>
                                        <p:tav tm="0">
                                          <p:val>
                                            <p:strVal val="ppt_x"/>
                                          </p:val>
                                        </p:tav>
                                        <p:tav tm="100000">
                                          <p:val>
                                            <p:strVal val="ppt_x"/>
                                          </p:val>
                                        </p:tav>
                                      </p:tavLst>
                                    </p:anim>
                                    <p:anim calcmode="lin" valueType="num">
                                      <p:cBhvr additive="base">
                                        <p:cTn id="47" dur="500"/>
                                        <p:tgtEl>
                                          <p:spTgt spid="20"/>
                                        </p:tgtEl>
                                        <p:attrNameLst>
                                          <p:attrName>ppt_y</p:attrName>
                                        </p:attrNameLst>
                                      </p:cBhvr>
                                      <p:tavLst>
                                        <p:tav tm="0">
                                          <p:val>
                                            <p:strVal val="ppt_y"/>
                                          </p:val>
                                        </p:tav>
                                        <p:tav tm="100000">
                                          <p:val>
                                            <p:strVal val="1+ppt_h/2"/>
                                          </p:val>
                                        </p:tav>
                                      </p:tavLst>
                                    </p:anim>
                                    <p:set>
                                      <p:cBhvr>
                                        <p:cTn id="48" dur="1" fill="hold">
                                          <p:stCondLst>
                                            <p:cond delay="499"/>
                                          </p:stCondLst>
                                        </p:cTn>
                                        <p:tgtEl>
                                          <p:spTgt spid="20"/>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1000"/>
                            </p:stCondLst>
                            <p:childTnLst>
                              <p:par>
                                <p:cTn id="57" presetID="2" presetClass="entr" presetSubtype="4" fill="hold" nodeType="afterEffect">
                                  <p:stCondLst>
                                    <p:cond delay="500"/>
                                  </p:stCondLst>
                                  <p:childTnLst>
                                    <p:set>
                                      <p:cBhvr>
                                        <p:cTn id="58" dur="1" fill="hold">
                                          <p:stCondLst>
                                            <p:cond delay="0"/>
                                          </p:stCondLst>
                                        </p:cTn>
                                        <p:tgtEl>
                                          <p:spTgt spid="8195"/>
                                        </p:tgtEl>
                                        <p:attrNameLst>
                                          <p:attrName>style.visibility</p:attrName>
                                        </p:attrNameLst>
                                      </p:cBhvr>
                                      <p:to>
                                        <p:strVal val="visible"/>
                                      </p:to>
                                    </p:set>
                                    <p:anim calcmode="lin" valueType="num">
                                      <p:cBhvr additive="base">
                                        <p:cTn id="59" dur="500" fill="hold"/>
                                        <p:tgtEl>
                                          <p:spTgt spid="8195"/>
                                        </p:tgtEl>
                                        <p:attrNameLst>
                                          <p:attrName>ppt_x</p:attrName>
                                        </p:attrNameLst>
                                      </p:cBhvr>
                                      <p:tavLst>
                                        <p:tav tm="0">
                                          <p:val>
                                            <p:strVal val="#ppt_x"/>
                                          </p:val>
                                        </p:tav>
                                        <p:tav tm="100000">
                                          <p:val>
                                            <p:strVal val="#ppt_x"/>
                                          </p:val>
                                        </p:tav>
                                      </p:tavLst>
                                    </p:anim>
                                    <p:anim calcmode="lin" valueType="num">
                                      <p:cBhvr additive="base">
                                        <p:cTn id="60" dur="500" fill="hold"/>
                                        <p:tgtEl>
                                          <p:spTgt spid="8195"/>
                                        </p:tgtEl>
                                        <p:attrNameLst>
                                          <p:attrName>ppt_y</p:attrName>
                                        </p:attrNameLst>
                                      </p:cBhvr>
                                      <p:tavLst>
                                        <p:tav tm="0">
                                          <p:val>
                                            <p:strVal val="1+#ppt_h/2"/>
                                          </p:val>
                                        </p:tav>
                                        <p:tav tm="100000">
                                          <p:val>
                                            <p:strVal val="#ppt_y"/>
                                          </p:val>
                                        </p:tav>
                                      </p:tavLst>
                                    </p:anim>
                                  </p:childTnLst>
                                </p:cTn>
                              </p:par>
                            </p:childTnLst>
                          </p:cTn>
                        </p:par>
                        <p:par>
                          <p:cTn id="61" fill="hold">
                            <p:stCondLst>
                              <p:cond delay="2000"/>
                            </p:stCondLst>
                            <p:childTnLst>
                              <p:par>
                                <p:cTn id="62" presetID="2" presetClass="entr" presetSubtype="4" fill="hold" nodeType="afterEffect">
                                  <p:stCondLst>
                                    <p:cond delay="0"/>
                                  </p:stCondLst>
                                  <p:childTnLst>
                                    <p:set>
                                      <p:cBhvr>
                                        <p:cTn id="63" dur="1" fill="hold">
                                          <p:stCondLst>
                                            <p:cond delay="0"/>
                                          </p:stCondLst>
                                        </p:cTn>
                                        <p:tgtEl>
                                          <p:spTgt spid="8196"/>
                                        </p:tgtEl>
                                        <p:attrNameLst>
                                          <p:attrName>style.visibility</p:attrName>
                                        </p:attrNameLst>
                                      </p:cBhvr>
                                      <p:to>
                                        <p:strVal val="visible"/>
                                      </p:to>
                                    </p:set>
                                    <p:anim calcmode="lin" valueType="num">
                                      <p:cBhvr additive="base">
                                        <p:cTn id="64" dur="500" fill="hold"/>
                                        <p:tgtEl>
                                          <p:spTgt spid="8196"/>
                                        </p:tgtEl>
                                        <p:attrNameLst>
                                          <p:attrName>ppt_x</p:attrName>
                                        </p:attrNameLst>
                                      </p:cBhvr>
                                      <p:tavLst>
                                        <p:tav tm="0">
                                          <p:val>
                                            <p:strVal val="#ppt_x"/>
                                          </p:val>
                                        </p:tav>
                                        <p:tav tm="100000">
                                          <p:val>
                                            <p:strVal val="#ppt_x"/>
                                          </p:val>
                                        </p:tav>
                                      </p:tavLst>
                                    </p:anim>
                                    <p:anim calcmode="lin" valueType="num">
                                      <p:cBhvr additive="base">
                                        <p:cTn id="65"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xit" presetSubtype="4" fill="hold" nodeType="clickEffect">
                                  <p:stCondLst>
                                    <p:cond delay="0"/>
                                  </p:stCondLst>
                                  <p:childTnLst>
                                    <p:anim calcmode="lin" valueType="num">
                                      <p:cBhvr additive="base">
                                        <p:cTn id="69" dur="500"/>
                                        <p:tgtEl>
                                          <p:spTgt spid="8195"/>
                                        </p:tgtEl>
                                        <p:attrNameLst>
                                          <p:attrName>ppt_x</p:attrName>
                                        </p:attrNameLst>
                                      </p:cBhvr>
                                      <p:tavLst>
                                        <p:tav tm="0">
                                          <p:val>
                                            <p:strVal val="ppt_x"/>
                                          </p:val>
                                        </p:tav>
                                        <p:tav tm="100000">
                                          <p:val>
                                            <p:strVal val="ppt_x"/>
                                          </p:val>
                                        </p:tav>
                                      </p:tavLst>
                                    </p:anim>
                                    <p:anim calcmode="lin" valueType="num">
                                      <p:cBhvr additive="base">
                                        <p:cTn id="70" dur="500"/>
                                        <p:tgtEl>
                                          <p:spTgt spid="8195"/>
                                        </p:tgtEl>
                                        <p:attrNameLst>
                                          <p:attrName>ppt_y</p:attrName>
                                        </p:attrNameLst>
                                      </p:cBhvr>
                                      <p:tavLst>
                                        <p:tav tm="0">
                                          <p:val>
                                            <p:strVal val="ppt_y"/>
                                          </p:val>
                                        </p:tav>
                                        <p:tav tm="100000">
                                          <p:val>
                                            <p:strVal val="1+ppt_h/2"/>
                                          </p:val>
                                        </p:tav>
                                      </p:tavLst>
                                    </p:anim>
                                    <p:set>
                                      <p:cBhvr>
                                        <p:cTn id="71" dur="1" fill="hold">
                                          <p:stCondLst>
                                            <p:cond delay="499"/>
                                          </p:stCondLst>
                                        </p:cTn>
                                        <p:tgtEl>
                                          <p:spTgt spid="8195"/>
                                        </p:tgtEl>
                                        <p:attrNameLst>
                                          <p:attrName>style.visibility</p:attrName>
                                        </p:attrNameLst>
                                      </p:cBhvr>
                                      <p:to>
                                        <p:strVal val="hidden"/>
                                      </p:to>
                                    </p:set>
                                  </p:childTnLst>
                                </p:cTn>
                              </p:par>
                              <p:par>
                                <p:cTn id="72" presetID="2" presetClass="exit" presetSubtype="4" fill="hold" nodeType="withEffect">
                                  <p:stCondLst>
                                    <p:cond delay="500"/>
                                  </p:stCondLst>
                                  <p:childTnLst>
                                    <p:anim calcmode="lin" valueType="num">
                                      <p:cBhvr additive="base">
                                        <p:cTn id="73" dur="500"/>
                                        <p:tgtEl>
                                          <p:spTgt spid="8196"/>
                                        </p:tgtEl>
                                        <p:attrNameLst>
                                          <p:attrName>ppt_x</p:attrName>
                                        </p:attrNameLst>
                                      </p:cBhvr>
                                      <p:tavLst>
                                        <p:tav tm="0">
                                          <p:val>
                                            <p:strVal val="ppt_x"/>
                                          </p:val>
                                        </p:tav>
                                        <p:tav tm="100000">
                                          <p:val>
                                            <p:strVal val="ppt_x"/>
                                          </p:val>
                                        </p:tav>
                                      </p:tavLst>
                                    </p:anim>
                                    <p:anim calcmode="lin" valueType="num">
                                      <p:cBhvr additive="base">
                                        <p:cTn id="74" dur="500"/>
                                        <p:tgtEl>
                                          <p:spTgt spid="8196"/>
                                        </p:tgtEl>
                                        <p:attrNameLst>
                                          <p:attrName>ppt_y</p:attrName>
                                        </p:attrNameLst>
                                      </p:cBhvr>
                                      <p:tavLst>
                                        <p:tav tm="0">
                                          <p:val>
                                            <p:strVal val="ppt_y"/>
                                          </p:val>
                                        </p:tav>
                                        <p:tav tm="100000">
                                          <p:val>
                                            <p:strVal val="1+ppt_h/2"/>
                                          </p:val>
                                        </p:tav>
                                      </p:tavLst>
                                    </p:anim>
                                    <p:set>
                                      <p:cBhvr>
                                        <p:cTn id="75" dur="1" fill="hold">
                                          <p:stCondLst>
                                            <p:cond delay="499"/>
                                          </p:stCondLst>
                                        </p:cTn>
                                        <p:tgtEl>
                                          <p:spTgt spid="8196"/>
                                        </p:tgtEl>
                                        <p:attrNameLst>
                                          <p:attrName>style.visibility</p:attrName>
                                        </p:attrNameLst>
                                      </p:cBhvr>
                                      <p:to>
                                        <p:strVal val="hidden"/>
                                      </p:to>
                                    </p:set>
                                  </p:childTnLst>
                                </p:cTn>
                              </p:par>
                            </p:childTnLst>
                          </p:cTn>
                        </p:par>
                        <p:par>
                          <p:cTn id="76" fill="hold">
                            <p:stCondLst>
                              <p:cond delay="1000"/>
                            </p:stCondLst>
                            <p:childTnLst>
                              <p:par>
                                <p:cTn id="77" presetID="10" presetClass="entr" presetSubtype="0"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childTnLst>
                          </p:cTn>
                        </p:par>
                        <p:par>
                          <p:cTn id="83" fill="hold">
                            <p:stCondLst>
                              <p:cond delay="1500"/>
                            </p:stCondLst>
                            <p:childTnLst>
                              <p:par>
                                <p:cTn id="84" presetID="2" presetClass="entr" presetSubtype="4" fill="hold" nodeType="afterEffect">
                                  <p:stCondLst>
                                    <p:cond delay="500"/>
                                  </p:stCondLst>
                                  <p:childTnLst>
                                    <p:set>
                                      <p:cBhvr>
                                        <p:cTn id="85" dur="1" fill="hold">
                                          <p:stCondLst>
                                            <p:cond delay="0"/>
                                          </p:stCondLst>
                                        </p:cTn>
                                        <p:tgtEl>
                                          <p:spTgt spid="8200"/>
                                        </p:tgtEl>
                                        <p:attrNameLst>
                                          <p:attrName>style.visibility</p:attrName>
                                        </p:attrNameLst>
                                      </p:cBhvr>
                                      <p:to>
                                        <p:strVal val="visible"/>
                                      </p:to>
                                    </p:set>
                                    <p:anim calcmode="lin" valueType="num">
                                      <p:cBhvr additive="base">
                                        <p:cTn id="86" dur="500" fill="hold"/>
                                        <p:tgtEl>
                                          <p:spTgt spid="8200"/>
                                        </p:tgtEl>
                                        <p:attrNameLst>
                                          <p:attrName>ppt_x</p:attrName>
                                        </p:attrNameLst>
                                      </p:cBhvr>
                                      <p:tavLst>
                                        <p:tav tm="0">
                                          <p:val>
                                            <p:strVal val="#ppt_x"/>
                                          </p:val>
                                        </p:tav>
                                        <p:tav tm="100000">
                                          <p:val>
                                            <p:strVal val="#ppt_x"/>
                                          </p:val>
                                        </p:tav>
                                      </p:tavLst>
                                    </p:anim>
                                    <p:anim calcmode="lin" valueType="num">
                                      <p:cBhvr additive="base">
                                        <p:cTn id="87" dur="500" fill="hold"/>
                                        <p:tgtEl>
                                          <p:spTgt spid="8200"/>
                                        </p:tgtEl>
                                        <p:attrNameLst>
                                          <p:attrName>ppt_y</p:attrName>
                                        </p:attrNameLst>
                                      </p:cBhvr>
                                      <p:tavLst>
                                        <p:tav tm="0">
                                          <p:val>
                                            <p:strVal val="1+#ppt_h/2"/>
                                          </p:val>
                                        </p:tav>
                                        <p:tav tm="100000">
                                          <p:val>
                                            <p:strVal val="#ppt_y"/>
                                          </p:val>
                                        </p:tav>
                                      </p:tavLst>
                                    </p:anim>
                                  </p:childTnLst>
                                </p:cTn>
                              </p:par>
                            </p:childTnLst>
                          </p:cTn>
                        </p:par>
                        <p:par>
                          <p:cTn id="88" fill="hold">
                            <p:stCondLst>
                              <p:cond delay="2500"/>
                            </p:stCondLst>
                            <p:childTnLst>
                              <p:par>
                                <p:cTn id="89" presetID="2" presetClass="entr" presetSubtype="4" fill="hold" nodeType="afterEffect">
                                  <p:stCondLst>
                                    <p:cond delay="500"/>
                                  </p:stCondLst>
                                  <p:childTnLst>
                                    <p:set>
                                      <p:cBhvr>
                                        <p:cTn id="90" dur="1" fill="hold">
                                          <p:stCondLst>
                                            <p:cond delay="0"/>
                                          </p:stCondLst>
                                        </p:cTn>
                                        <p:tgtEl>
                                          <p:spTgt spid="8198"/>
                                        </p:tgtEl>
                                        <p:attrNameLst>
                                          <p:attrName>style.visibility</p:attrName>
                                        </p:attrNameLst>
                                      </p:cBhvr>
                                      <p:to>
                                        <p:strVal val="visible"/>
                                      </p:to>
                                    </p:set>
                                    <p:anim calcmode="lin" valueType="num">
                                      <p:cBhvr additive="base">
                                        <p:cTn id="91" dur="500" fill="hold"/>
                                        <p:tgtEl>
                                          <p:spTgt spid="8198"/>
                                        </p:tgtEl>
                                        <p:attrNameLst>
                                          <p:attrName>ppt_x</p:attrName>
                                        </p:attrNameLst>
                                      </p:cBhvr>
                                      <p:tavLst>
                                        <p:tav tm="0">
                                          <p:val>
                                            <p:strVal val="#ppt_x"/>
                                          </p:val>
                                        </p:tav>
                                        <p:tav tm="100000">
                                          <p:val>
                                            <p:strVal val="#ppt_x"/>
                                          </p:val>
                                        </p:tav>
                                      </p:tavLst>
                                    </p:anim>
                                    <p:anim calcmode="lin" valueType="num">
                                      <p:cBhvr additive="base">
                                        <p:cTn id="92"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8200"/>
                                        </p:tgtEl>
                                        <p:attrNameLst>
                                          <p:attrName>ppt_x</p:attrName>
                                        </p:attrNameLst>
                                      </p:cBhvr>
                                      <p:tavLst>
                                        <p:tav tm="0">
                                          <p:val>
                                            <p:strVal val="ppt_x"/>
                                          </p:val>
                                        </p:tav>
                                        <p:tav tm="100000">
                                          <p:val>
                                            <p:strVal val="ppt_x"/>
                                          </p:val>
                                        </p:tav>
                                      </p:tavLst>
                                    </p:anim>
                                    <p:anim calcmode="lin" valueType="num">
                                      <p:cBhvr additive="base">
                                        <p:cTn id="97" dur="500"/>
                                        <p:tgtEl>
                                          <p:spTgt spid="8200"/>
                                        </p:tgtEl>
                                        <p:attrNameLst>
                                          <p:attrName>ppt_y</p:attrName>
                                        </p:attrNameLst>
                                      </p:cBhvr>
                                      <p:tavLst>
                                        <p:tav tm="0">
                                          <p:val>
                                            <p:strVal val="ppt_y"/>
                                          </p:val>
                                        </p:tav>
                                        <p:tav tm="100000">
                                          <p:val>
                                            <p:strVal val="1+ppt_h/2"/>
                                          </p:val>
                                        </p:tav>
                                      </p:tavLst>
                                    </p:anim>
                                    <p:set>
                                      <p:cBhvr>
                                        <p:cTn id="98" dur="1" fill="hold">
                                          <p:stCondLst>
                                            <p:cond delay="499"/>
                                          </p:stCondLst>
                                        </p:cTn>
                                        <p:tgtEl>
                                          <p:spTgt spid="8200"/>
                                        </p:tgtEl>
                                        <p:attrNameLst>
                                          <p:attrName>style.visibility</p:attrName>
                                        </p:attrNameLst>
                                      </p:cBhvr>
                                      <p:to>
                                        <p:strVal val="hidden"/>
                                      </p:to>
                                    </p:set>
                                  </p:childTnLst>
                                </p:cTn>
                              </p:par>
                              <p:par>
                                <p:cTn id="99" presetID="2" presetClass="exit" presetSubtype="4" fill="hold" nodeType="withEffect">
                                  <p:stCondLst>
                                    <p:cond delay="0"/>
                                  </p:stCondLst>
                                  <p:childTnLst>
                                    <p:anim calcmode="lin" valueType="num">
                                      <p:cBhvr additive="base">
                                        <p:cTn id="100" dur="500"/>
                                        <p:tgtEl>
                                          <p:spTgt spid="8198"/>
                                        </p:tgtEl>
                                        <p:attrNameLst>
                                          <p:attrName>ppt_x</p:attrName>
                                        </p:attrNameLst>
                                      </p:cBhvr>
                                      <p:tavLst>
                                        <p:tav tm="0">
                                          <p:val>
                                            <p:strVal val="ppt_x"/>
                                          </p:val>
                                        </p:tav>
                                        <p:tav tm="100000">
                                          <p:val>
                                            <p:strVal val="ppt_x"/>
                                          </p:val>
                                        </p:tav>
                                      </p:tavLst>
                                    </p:anim>
                                    <p:anim calcmode="lin" valueType="num">
                                      <p:cBhvr additive="base">
                                        <p:cTn id="101" dur="500"/>
                                        <p:tgtEl>
                                          <p:spTgt spid="8198"/>
                                        </p:tgtEl>
                                        <p:attrNameLst>
                                          <p:attrName>ppt_y</p:attrName>
                                        </p:attrNameLst>
                                      </p:cBhvr>
                                      <p:tavLst>
                                        <p:tav tm="0">
                                          <p:val>
                                            <p:strVal val="ppt_y"/>
                                          </p:val>
                                        </p:tav>
                                        <p:tav tm="100000">
                                          <p:val>
                                            <p:strVal val="1+ppt_h/2"/>
                                          </p:val>
                                        </p:tav>
                                      </p:tavLst>
                                    </p:anim>
                                    <p:set>
                                      <p:cBhvr>
                                        <p:cTn id="102" dur="1" fill="hold">
                                          <p:stCondLst>
                                            <p:cond delay="499"/>
                                          </p:stCondLst>
                                        </p:cTn>
                                        <p:tgtEl>
                                          <p:spTgt spid="8198"/>
                                        </p:tgtEl>
                                        <p:attrNameLst>
                                          <p:attrName>style.visibility</p:attrName>
                                        </p:attrNameLst>
                                      </p:cBhvr>
                                      <p:to>
                                        <p:strVal val="hidden"/>
                                      </p:to>
                                    </p:set>
                                  </p:childTnLst>
                                </p:cTn>
                              </p:par>
                            </p:childTnLst>
                          </p:cTn>
                        </p:par>
                        <p:par>
                          <p:cTn id="103" fill="hold">
                            <p:stCondLst>
                              <p:cond delay="500"/>
                            </p:stCondLst>
                            <p:childTnLst>
                              <p:par>
                                <p:cTn id="104" presetID="10" presetClass="entr" presetSubtype="0" fill="hold" nodeType="after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fade">
                                      <p:cBhvr>
                                        <p:cTn id="106" dur="500"/>
                                        <p:tgtEl>
                                          <p:spTgt spid="2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fade">
                                      <p:cBhvr>
                                        <p:cTn id="109" dur="500"/>
                                        <p:tgtEl>
                                          <p:spTgt spid="32"/>
                                        </p:tgtEl>
                                      </p:cBhvr>
                                    </p:animEffect>
                                  </p:childTnLst>
                                </p:cTn>
                              </p:par>
                            </p:childTnLst>
                          </p:cTn>
                        </p:par>
                        <p:par>
                          <p:cTn id="110" fill="hold">
                            <p:stCondLst>
                              <p:cond delay="1000"/>
                            </p:stCondLst>
                            <p:childTnLst>
                              <p:par>
                                <p:cTn id="111" presetID="2" presetClass="entr" presetSubtype="4" fill="hold" nodeType="afterEffect">
                                  <p:stCondLst>
                                    <p:cond delay="500"/>
                                  </p:stCondLst>
                                  <p:childTnLst>
                                    <p:set>
                                      <p:cBhvr>
                                        <p:cTn id="112" dur="1" fill="hold">
                                          <p:stCondLst>
                                            <p:cond delay="0"/>
                                          </p:stCondLst>
                                        </p:cTn>
                                        <p:tgtEl>
                                          <p:spTgt spid="8202"/>
                                        </p:tgtEl>
                                        <p:attrNameLst>
                                          <p:attrName>style.visibility</p:attrName>
                                        </p:attrNameLst>
                                      </p:cBhvr>
                                      <p:to>
                                        <p:strVal val="visible"/>
                                      </p:to>
                                    </p:set>
                                    <p:anim calcmode="lin" valueType="num">
                                      <p:cBhvr additive="base">
                                        <p:cTn id="113" dur="500" fill="hold"/>
                                        <p:tgtEl>
                                          <p:spTgt spid="8202"/>
                                        </p:tgtEl>
                                        <p:attrNameLst>
                                          <p:attrName>ppt_x</p:attrName>
                                        </p:attrNameLst>
                                      </p:cBhvr>
                                      <p:tavLst>
                                        <p:tav tm="0">
                                          <p:val>
                                            <p:strVal val="#ppt_x"/>
                                          </p:val>
                                        </p:tav>
                                        <p:tav tm="100000">
                                          <p:val>
                                            <p:strVal val="#ppt_x"/>
                                          </p:val>
                                        </p:tav>
                                      </p:tavLst>
                                    </p:anim>
                                    <p:anim calcmode="lin" valueType="num">
                                      <p:cBhvr additive="base">
                                        <p:cTn id="114" dur="500" fill="hold"/>
                                        <p:tgtEl>
                                          <p:spTgt spid="8202"/>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xit" presetSubtype="4" fill="hold" nodeType="clickEffect">
                                  <p:stCondLst>
                                    <p:cond delay="0"/>
                                  </p:stCondLst>
                                  <p:childTnLst>
                                    <p:anim calcmode="lin" valueType="num">
                                      <p:cBhvr additive="base">
                                        <p:cTn id="118" dur="500"/>
                                        <p:tgtEl>
                                          <p:spTgt spid="8202"/>
                                        </p:tgtEl>
                                        <p:attrNameLst>
                                          <p:attrName>ppt_x</p:attrName>
                                        </p:attrNameLst>
                                      </p:cBhvr>
                                      <p:tavLst>
                                        <p:tav tm="0">
                                          <p:val>
                                            <p:strVal val="ppt_x"/>
                                          </p:val>
                                        </p:tav>
                                        <p:tav tm="100000">
                                          <p:val>
                                            <p:strVal val="ppt_x"/>
                                          </p:val>
                                        </p:tav>
                                      </p:tavLst>
                                    </p:anim>
                                    <p:anim calcmode="lin" valueType="num">
                                      <p:cBhvr additive="base">
                                        <p:cTn id="119" dur="500"/>
                                        <p:tgtEl>
                                          <p:spTgt spid="8202"/>
                                        </p:tgtEl>
                                        <p:attrNameLst>
                                          <p:attrName>ppt_y</p:attrName>
                                        </p:attrNameLst>
                                      </p:cBhvr>
                                      <p:tavLst>
                                        <p:tav tm="0">
                                          <p:val>
                                            <p:strVal val="ppt_y"/>
                                          </p:val>
                                        </p:tav>
                                        <p:tav tm="100000">
                                          <p:val>
                                            <p:strVal val="1+ppt_h/2"/>
                                          </p:val>
                                        </p:tav>
                                      </p:tavLst>
                                    </p:anim>
                                    <p:set>
                                      <p:cBhvr>
                                        <p:cTn id="120" dur="1" fill="hold">
                                          <p:stCondLst>
                                            <p:cond delay="499"/>
                                          </p:stCondLst>
                                        </p:cTn>
                                        <p:tgtEl>
                                          <p:spTgt spid="8202"/>
                                        </p:tgtEl>
                                        <p:attrNameLst>
                                          <p:attrName>style.visibility</p:attrName>
                                        </p:attrNameLst>
                                      </p:cBhvr>
                                      <p:to>
                                        <p:strVal val="hidden"/>
                                      </p:to>
                                    </p:se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37"/>
                                        </p:tgtEl>
                                        <p:attrNameLst>
                                          <p:attrName>style.visibility</p:attrName>
                                        </p:attrNameLst>
                                      </p:cBhvr>
                                      <p:to>
                                        <p:strVal val="visible"/>
                                      </p:to>
                                    </p:set>
                                    <p:animEffect transition="in" filter="fade">
                                      <p:cBhvr>
                                        <p:cTn id="124" dur="500"/>
                                        <p:tgtEl>
                                          <p:spTgt spid="37"/>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fade">
                                      <p:cBhvr>
                                        <p:cTn id="127" dur="500"/>
                                        <p:tgtEl>
                                          <p:spTgt spid="39"/>
                                        </p:tgtEl>
                                      </p:cBhvr>
                                    </p:animEffect>
                                  </p:childTnLst>
                                </p:cTn>
                              </p:par>
                            </p:childTnLst>
                          </p:cTn>
                        </p:par>
                        <p:par>
                          <p:cTn id="128" fill="hold">
                            <p:stCondLst>
                              <p:cond delay="1000"/>
                            </p:stCondLst>
                            <p:childTnLst>
                              <p:par>
                                <p:cTn id="129" presetID="2" presetClass="entr" presetSubtype="4" fill="hold" nodeType="afterEffect">
                                  <p:stCondLst>
                                    <p:cond delay="500"/>
                                  </p:stCondLst>
                                  <p:childTnLst>
                                    <p:set>
                                      <p:cBhvr>
                                        <p:cTn id="130" dur="1" fill="hold">
                                          <p:stCondLst>
                                            <p:cond delay="0"/>
                                          </p:stCondLst>
                                        </p:cTn>
                                        <p:tgtEl>
                                          <p:spTgt spid="8203"/>
                                        </p:tgtEl>
                                        <p:attrNameLst>
                                          <p:attrName>style.visibility</p:attrName>
                                        </p:attrNameLst>
                                      </p:cBhvr>
                                      <p:to>
                                        <p:strVal val="visible"/>
                                      </p:to>
                                    </p:set>
                                    <p:anim calcmode="lin" valueType="num">
                                      <p:cBhvr additive="base">
                                        <p:cTn id="131" dur="500" fill="hold"/>
                                        <p:tgtEl>
                                          <p:spTgt spid="8203"/>
                                        </p:tgtEl>
                                        <p:attrNameLst>
                                          <p:attrName>ppt_x</p:attrName>
                                        </p:attrNameLst>
                                      </p:cBhvr>
                                      <p:tavLst>
                                        <p:tav tm="0">
                                          <p:val>
                                            <p:strVal val="#ppt_x"/>
                                          </p:val>
                                        </p:tav>
                                        <p:tav tm="100000">
                                          <p:val>
                                            <p:strVal val="#ppt_x"/>
                                          </p:val>
                                        </p:tav>
                                      </p:tavLst>
                                    </p:anim>
                                    <p:anim calcmode="lin" valueType="num">
                                      <p:cBhvr additive="base">
                                        <p:cTn id="132" dur="500" fill="hold"/>
                                        <p:tgtEl>
                                          <p:spTgt spid="8203"/>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42"/>
                                        </p:tgtEl>
                                        <p:attrNameLst>
                                          <p:attrName>style.visibility</p:attrName>
                                        </p:attrNameLst>
                                      </p:cBhvr>
                                      <p:to>
                                        <p:strVal val="visible"/>
                                      </p:to>
                                    </p:set>
                                    <p:animEffect transition="in" filter="fade">
                                      <p:cBhvr>
                                        <p:cTn id="137" dur="500"/>
                                        <p:tgtEl>
                                          <p:spTgt spid="4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45"/>
                                        </p:tgtEl>
                                        <p:attrNameLst>
                                          <p:attrName>style.visibility</p:attrName>
                                        </p:attrNameLst>
                                      </p:cBhvr>
                                      <p:to>
                                        <p:strVal val="visible"/>
                                      </p:to>
                                    </p:set>
                                    <p:animEffect transition="in" filter="fade">
                                      <p:cBhvr>
                                        <p:cTn id="140" dur="500"/>
                                        <p:tgtEl>
                                          <p:spTgt spid="45"/>
                                        </p:tgtEl>
                                      </p:cBhvr>
                                    </p:animEffect>
                                  </p:childTnLst>
                                </p:cTn>
                              </p:par>
                            </p:childTnLst>
                          </p:cTn>
                        </p:par>
                      </p:childTnLst>
                    </p:cTn>
                  </p:par>
                  <p:par>
                    <p:cTn id="141" fill="hold">
                      <p:stCondLst>
                        <p:cond delay="indefinite"/>
                      </p:stCondLst>
                      <p:childTnLst>
                        <p:par>
                          <p:cTn id="142" fill="hold">
                            <p:stCondLst>
                              <p:cond delay="0"/>
                            </p:stCondLst>
                            <p:childTnLst>
                              <p:par>
                                <p:cTn id="143" presetID="2" presetClass="exit" presetSubtype="4" fill="hold" nodeType="clickEffect">
                                  <p:stCondLst>
                                    <p:cond delay="0"/>
                                  </p:stCondLst>
                                  <p:childTnLst>
                                    <p:anim calcmode="lin" valueType="num">
                                      <p:cBhvr additive="base">
                                        <p:cTn id="144" dur="500"/>
                                        <p:tgtEl>
                                          <p:spTgt spid="8203"/>
                                        </p:tgtEl>
                                        <p:attrNameLst>
                                          <p:attrName>ppt_x</p:attrName>
                                        </p:attrNameLst>
                                      </p:cBhvr>
                                      <p:tavLst>
                                        <p:tav tm="0">
                                          <p:val>
                                            <p:strVal val="ppt_x"/>
                                          </p:val>
                                        </p:tav>
                                        <p:tav tm="100000">
                                          <p:val>
                                            <p:strVal val="ppt_x"/>
                                          </p:val>
                                        </p:tav>
                                      </p:tavLst>
                                    </p:anim>
                                    <p:anim calcmode="lin" valueType="num">
                                      <p:cBhvr additive="base">
                                        <p:cTn id="145" dur="500"/>
                                        <p:tgtEl>
                                          <p:spTgt spid="8203"/>
                                        </p:tgtEl>
                                        <p:attrNameLst>
                                          <p:attrName>ppt_y</p:attrName>
                                        </p:attrNameLst>
                                      </p:cBhvr>
                                      <p:tavLst>
                                        <p:tav tm="0">
                                          <p:val>
                                            <p:strVal val="ppt_y"/>
                                          </p:val>
                                        </p:tav>
                                        <p:tav tm="100000">
                                          <p:val>
                                            <p:strVal val="1+ppt_h/2"/>
                                          </p:val>
                                        </p:tav>
                                      </p:tavLst>
                                    </p:anim>
                                    <p:set>
                                      <p:cBhvr>
                                        <p:cTn id="146" dur="1" fill="hold">
                                          <p:stCondLst>
                                            <p:cond delay="499"/>
                                          </p:stCondLst>
                                        </p:cTn>
                                        <p:tgtEl>
                                          <p:spTgt spid="8203"/>
                                        </p:tgtEl>
                                        <p:attrNameLst>
                                          <p:attrName>style.visibility</p:attrName>
                                        </p:attrNameLst>
                                      </p:cBhvr>
                                      <p:to>
                                        <p:strVal val="hidden"/>
                                      </p:to>
                                    </p:set>
                                  </p:childTnLst>
                                </p:cTn>
                              </p:par>
                            </p:childTnLst>
                          </p:cTn>
                        </p:par>
                        <p:par>
                          <p:cTn id="147" fill="hold">
                            <p:stCondLst>
                              <p:cond delay="500"/>
                            </p:stCondLst>
                            <p:childTnLst>
                              <p:par>
                                <p:cTn id="148" presetID="2" presetClass="entr" presetSubtype="4" fill="hold" nodeType="afterEffect">
                                  <p:stCondLst>
                                    <p:cond delay="500"/>
                                  </p:stCondLst>
                                  <p:childTnLst>
                                    <p:set>
                                      <p:cBhvr>
                                        <p:cTn id="149" dur="1" fill="hold">
                                          <p:stCondLst>
                                            <p:cond delay="0"/>
                                          </p:stCondLst>
                                        </p:cTn>
                                        <p:tgtEl>
                                          <p:spTgt spid="8204"/>
                                        </p:tgtEl>
                                        <p:attrNameLst>
                                          <p:attrName>style.visibility</p:attrName>
                                        </p:attrNameLst>
                                      </p:cBhvr>
                                      <p:to>
                                        <p:strVal val="visible"/>
                                      </p:to>
                                    </p:set>
                                    <p:anim calcmode="lin" valueType="num">
                                      <p:cBhvr additive="base">
                                        <p:cTn id="150" dur="500" fill="hold"/>
                                        <p:tgtEl>
                                          <p:spTgt spid="8204"/>
                                        </p:tgtEl>
                                        <p:attrNameLst>
                                          <p:attrName>ppt_x</p:attrName>
                                        </p:attrNameLst>
                                      </p:cBhvr>
                                      <p:tavLst>
                                        <p:tav tm="0">
                                          <p:val>
                                            <p:strVal val="#ppt_x"/>
                                          </p:val>
                                        </p:tav>
                                        <p:tav tm="100000">
                                          <p:val>
                                            <p:strVal val="#ppt_x"/>
                                          </p:val>
                                        </p:tav>
                                      </p:tavLst>
                                    </p:anim>
                                    <p:anim calcmode="lin" valueType="num">
                                      <p:cBhvr additive="base">
                                        <p:cTn id="151" dur="500" fill="hold"/>
                                        <p:tgtEl>
                                          <p:spTgt spid="8204"/>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 presetClass="exit" presetSubtype="4" fill="hold" nodeType="clickEffect">
                                  <p:stCondLst>
                                    <p:cond delay="0"/>
                                  </p:stCondLst>
                                  <p:childTnLst>
                                    <p:anim calcmode="lin" valueType="num">
                                      <p:cBhvr additive="base">
                                        <p:cTn id="155" dur="500"/>
                                        <p:tgtEl>
                                          <p:spTgt spid="8204"/>
                                        </p:tgtEl>
                                        <p:attrNameLst>
                                          <p:attrName>ppt_x</p:attrName>
                                        </p:attrNameLst>
                                      </p:cBhvr>
                                      <p:tavLst>
                                        <p:tav tm="0">
                                          <p:val>
                                            <p:strVal val="ppt_x"/>
                                          </p:val>
                                        </p:tav>
                                        <p:tav tm="100000">
                                          <p:val>
                                            <p:strVal val="ppt_x"/>
                                          </p:val>
                                        </p:tav>
                                      </p:tavLst>
                                    </p:anim>
                                    <p:anim calcmode="lin" valueType="num">
                                      <p:cBhvr additive="base">
                                        <p:cTn id="156" dur="500"/>
                                        <p:tgtEl>
                                          <p:spTgt spid="8204"/>
                                        </p:tgtEl>
                                        <p:attrNameLst>
                                          <p:attrName>ppt_y</p:attrName>
                                        </p:attrNameLst>
                                      </p:cBhvr>
                                      <p:tavLst>
                                        <p:tav tm="0">
                                          <p:val>
                                            <p:strVal val="ppt_y"/>
                                          </p:val>
                                        </p:tav>
                                        <p:tav tm="100000">
                                          <p:val>
                                            <p:strVal val="1+ppt_h/2"/>
                                          </p:val>
                                        </p:tav>
                                      </p:tavLst>
                                    </p:anim>
                                    <p:set>
                                      <p:cBhvr>
                                        <p:cTn id="157" dur="1" fill="hold">
                                          <p:stCondLst>
                                            <p:cond delay="499"/>
                                          </p:stCondLst>
                                        </p:cTn>
                                        <p:tgtEl>
                                          <p:spTgt spid="8204"/>
                                        </p:tgtEl>
                                        <p:attrNameLst>
                                          <p:attrName>style.visibility</p:attrName>
                                        </p:attrNameLst>
                                      </p:cBhvr>
                                      <p:to>
                                        <p:strVal val="hidden"/>
                                      </p:to>
                                    </p:set>
                                  </p:childTnLst>
                                </p:cTn>
                              </p:par>
                            </p:childTnLst>
                          </p:cTn>
                        </p:par>
                        <p:par>
                          <p:cTn id="158" fill="hold">
                            <p:stCondLst>
                              <p:cond delay="500"/>
                            </p:stCondLst>
                            <p:childTnLst>
                              <p:par>
                                <p:cTn id="159" presetID="2" presetClass="entr" presetSubtype="4" fill="hold" nodeType="afterEffect">
                                  <p:stCondLst>
                                    <p:cond delay="0"/>
                                  </p:stCondLst>
                                  <p:childTnLst>
                                    <p:set>
                                      <p:cBhvr>
                                        <p:cTn id="160" dur="1" fill="hold">
                                          <p:stCondLst>
                                            <p:cond delay="0"/>
                                          </p:stCondLst>
                                        </p:cTn>
                                        <p:tgtEl>
                                          <p:spTgt spid="27"/>
                                        </p:tgtEl>
                                        <p:attrNameLst>
                                          <p:attrName>style.visibility</p:attrName>
                                        </p:attrNameLst>
                                      </p:cBhvr>
                                      <p:to>
                                        <p:strVal val="visible"/>
                                      </p:to>
                                    </p:set>
                                    <p:anim calcmode="lin" valueType="num">
                                      <p:cBhvr additive="base">
                                        <p:cTn id="161" dur="500" fill="hold"/>
                                        <p:tgtEl>
                                          <p:spTgt spid="27"/>
                                        </p:tgtEl>
                                        <p:attrNameLst>
                                          <p:attrName>ppt_x</p:attrName>
                                        </p:attrNameLst>
                                      </p:cBhvr>
                                      <p:tavLst>
                                        <p:tav tm="0">
                                          <p:val>
                                            <p:strVal val="#ppt_x"/>
                                          </p:val>
                                        </p:tav>
                                        <p:tav tm="100000">
                                          <p:val>
                                            <p:strVal val="#ppt_x"/>
                                          </p:val>
                                        </p:tav>
                                      </p:tavLst>
                                    </p:anim>
                                    <p:anim calcmode="lin" valueType="num">
                                      <p:cBhvr additive="base">
                                        <p:cTn id="1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3" grpId="0" animBg="1"/>
      <p:bldP spid="19" grpId="0" animBg="1"/>
      <p:bldP spid="24" grpId="0" animBg="1"/>
      <p:bldP spid="32" grpId="0" animBg="1"/>
      <p:bldP spid="39" grpId="0" animBg="1"/>
      <p:bldP spid="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6. </a:t>
            </a:r>
            <a:r>
              <a:rPr lang="ca-ES" sz="3200" u="sng" dirty="0"/>
              <a:t>La localització industrial</a:t>
            </a:r>
            <a:r>
              <a:rPr lang="ca-ES" sz="3200" dirty="0"/>
              <a:t>.</a:t>
            </a:r>
          </a:p>
        </p:txBody>
      </p:sp>
      <p:sp>
        <p:nvSpPr>
          <p:cNvPr id="3" name="2 Rectángulo"/>
          <p:cNvSpPr/>
          <p:nvPr/>
        </p:nvSpPr>
        <p:spPr>
          <a:xfrm>
            <a:off x="228704" y="814918"/>
            <a:ext cx="8303736" cy="64807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 indústries pesants busquen més la proximitat a les matèries primeres i energia, </a:t>
            </a:r>
          </a:p>
          <a:p>
            <a:pPr algn="ctr"/>
            <a:r>
              <a:rPr lang="ca-ES" dirty="0"/>
              <a:t>mentre que les lleugeres es situen prop dels consumidors i amb bones comunicacions</a:t>
            </a:r>
            <a:endParaRPr lang="ca-ES" dirty="0">
              <a:solidFill>
                <a:schemeClr val="bg1"/>
              </a:solidFill>
            </a:endParaRPr>
          </a:p>
        </p:txBody>
      </p:sp>
      <p:sp>
        <p:nvSpPr>
          <p:cNvPr id="4" name="3 Rectángulo"/>
          <p:cNvSpPr/>
          <p:nvPr/>
        </p:nvSpPr>
        <p:spPr>
          <a:xfrm>
            <a:off x="228704" y="1556792"/>
            <a:ext cx="8303736" cy="64807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millora dels mitjans de transport ha afavorit la deslocalització industrial: </a:t>
            </a:r>
          </a:p>
          <a:p>
            <a:pPr algn="ctr"/>
            <a:r>
              <a:rPr lang="ca-ES" dirty="0"/>
              <a:t>trasllat dels processos de fabricació a llocs on els costos són més baixos</a:t>
            </a:r>
            <a:endParaRPr lang="ca-ES" dirty="0">
              <a:solidFill>
                <a:schemeClr val="bg1"/>
              </a:solidFill>
            </a:endParaRPr>
          </a:p>
        </p:txBody>
      </p:sp>
      <p:sp>
        <p:nvSpPr>
          <p:cNvPr id="5" name="4 Rectángulo"/>
          <p:cNvSpPr/>
          <p:nvPr/>
        </p:nvSpPr>
        <p:spPr>
          <a:xfrm>
            <a:off x="228704" y="2317068"/>
            <a:ext cx="8303736" cy="121575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Mentre les indústries d’alta tecnologia i els processos de disseny, direcció i </a:t>
            </a:r>
          </a:p>
          <a:p>
            <a:pPr algn="ctr"/>
            <a:r>
              <a:rPr lang="ca-ES" dirty="0"/>
              <a:t>màrqueting es concentren als països rics, buscant mà d’obra qualificada; </a:t>
            </a:r>
          </a:p>
          <a:p>
            <a:pPr algn="ctr"/>
            <a:r>
              <a:rPr lang="ca-ES" dirty="0"/>
              <a:t>les indústries que necessiten mà d’obra abundant i amb escassa formació </a:t>
            </a:r>
          </a:p>
          <a:p>
            <a:pPr algn="ctr"/>
            <a:r>
              <a:rPr lang="ca-ES" dirty="0"/>
              <a:t>s’han traslladat a països on la mà d’obra és molt barata i no té gairebé drets</a:t>
            </a:r>
            <a:endParaRPr lang="ca-ES" dirty="0">
              <a:solidFill>
                <a:schemeClr val="bg1"/>
              </a:solidFill>
            </a:endParaRPr>
          </a:p>
        </p:txBody>
      </p:sp>
      <p:pic>
        <p:nvPicPr>
          <p:cNvPr id="6" name="Picture 2"/>
          <p:cNvPicPr>
            <a:picLocks noChangeAspect="1" noChangeArrowheads="1"/>
          </p:cNvPicPr>
          <p:nvPr/>
        </p:nvPicPr>
        <p:blipFill>
          <a:blip r:embed="rId2" cstate="print"/>
          <a:srcRect/>
          <a:stretch>
            <a:fillRect/>
          </a:stretch>
        </p:blipFill>
        <p:spPr bwMode="auto">
          <a:xfrm>
            <a:off x="107504" y="3645024"/>
            <a:ext cx="5481143" cy="3212976"/>
          </a:xfrm>
          <a:prstGeom prst="rect">
            <a:avLst/>
          </a:prstGeom>
          <a:noFill/>
          <a:ln w="9525">
            <a:noFill/>
            <a:miter lim="800000"/>
            <a:headEnd/>
            <a:tailEnd/>
          </a:ln>
        </p:spPr>
      </p:pic>
      <p:sp>
        <p:nvSpPr>
          <p:cNvPr id="7" name="6 CuadroTexto"/>
          <p:cNvSpPr txBox="1"/>
          <p:nvPr/>
        </p:nvSpPr>
        <p:spPr>
          <a:xfrm>
            <a:off x="33979" y="6237312"/>
            <a:ext cx="2664296" cy="369332"/>
          </a:xfrm>
          <a:prstGeom prst="rect">
            <a:avLst/>
          </a:prstGeom>
          <a:noFill/>
        </p:spPr>
        <p:txBody>
          <a:bodyPr wrap="square" rtlCol="0">
            <a:spAutoFit/>
          </a:bodyPr>
          <a:lstStyle/>
          <a:p>
            <a:r>
              <a:rPr lang="ca-ES" dirty="0"/>
              <a:t>Fabricació de xips (</a:t>
            </a:r>
            <a:r>
              <a:rPr lang="ca-ES" dirty="0" err="1"/>
              <a:t>Intel</a:t>
            </a:r>
            <a:r>
              <a:rPr lang="ca-ES" dirty="0"/>
              <a:t>)</a:t>
            </a:r>
          </a:p>
        </p:txBody>
      </p:sp>
      <p:pic>
        <p:nvPicPr>
          <p:cNvPr id="9218" name="Picture 2" descr="http://blog.elcomercio.es/sociedadsinred/files/2013/11/el-roto-deslocaliz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3910035"/>
            <a:ext cx="3275855" cy="241124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599" y="3606698"/>
            <a:ext cx="5316674" cy="326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689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 presetClass="entr" presetSubtype="4" fill="hold" nodeType="afterEffect">
                                  <p:stCondLst>
                                    <p:cond delay="5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500"/>
                                  </p:stCondLst>
                                  <p:childTnLst>
                                    <p:set>
                                      <p:cBhvr>
                                        <p:cTn id="29" dur="1" fill="hold">
                                          <p:stCondLst>
                                            <p:cond delay="0"/>
                                          </p:stCondLst>
                                        </p:cTn>
                                        <p:tgtEl>
                                          <p:spTgt spid="9218"/>
                                        </p:tgtEl>
                                        <p:attrNameLst>
                                          <p:attrName>style.visibility</p:attrName>
                                        </p:attrNameLst>
                                      </p:cBhvr>
                                      <p:to>
                                        <p:strVal val="visible"/>
                                      </p:to>
                                    </p:set>
                                    <p:anim calcmode="lin" valueType="num">
                                      <p:cBhvr additive="base">
                                        <p:cTn id="30" dur="500" fill="hold"/>
                                        <p:tgtEl>
                                          <p:spTgt spid="9218"/>
                                        </p:tgtEl>
                                        <p:attrNameLst>
                                          <p:attrName>ppt_x</p:attrName>
                                        </p:attrNameLst>
                                      </p:cBhvr>
                                      <p:tavLst>
                                        <p:tav tm="0">
                                          <p:val>
                                            <p:strVal val="#ppt_x"/>
                                          </p:val>
                                        </p:tav>
                                        <p:tav tm="100000">
                                          <p:val>
                                            <p:strVal val="#ppt_x"/>
                                          </p:val>
                                        </p:tav>
                                      </p:tavLst>
                                    </p:anim>
                                    <p:anim calcmode="lin" valueType="num">
                                      <p:cBhvr additive="base">
                                        <p:cTn id="31" dur="500" fill="hold"/>
                                        <p:tgtEl>
                                          <p:spTgt spid="9218"/>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6"/>
                                        </p:tgtEl>
                                        <p:attrNameLst>
                                          <p:attrName>ppt_x</p:attrName>
                                        </p:attrNameLst>
                                      </p:cBhvr>
                                      <p:tavLst>
                                        <p:tav tm="0">
                                          <p:val>
                                            <p:strVal val="ppt_x"/>
                                          </p:val>
                                        </p:tav>
                                        <p:tav tm="100000">
                                          <p:val>
                                            <p:strVal val="ppt_x"/>
                                          </p:val>
                                        </p:tav>
                                      </p:tavLst>
                                    </p:anim>
                                    <p:anim calcmode="lin" valueType="num">
                                      <p:cBhvr additive="base">
                                        <p:cTn id="40" dur="500"/>
                                        <p:tgtEl>
                                          <p:spTgt spid="6"/>
                                        </p:tgtEl>
                                        <p:attrNameLst>
                                          <p:attrName>ppt_y</p:attrName>
                                        </p:attrNameLst>
                                      </p:cBhvr>
                                      <p:tavLst>
                                        <p:tav tm="0">
                                          <p:val>
                                            <p:strVal val="ppt_y"/>
                                          </p:val>
                                        </p:tav>
                                        <p:tav tm="100000">
                                          <p:val>
                                            <p:strVal val="1+ppt_h/2"/>
                                          </p:val>
                                        </p:tav>
                                      </p:tavLst>
                                    </p:anim>
                                    <p:set>
                                      <p:cBhvr>
                                        <p:cTn id="41" dur="1" fill="hold">
                                          <p:stCondLst>
                                            <p:cond delay="499"/>
                                          </p:stCondLst>
                                        </p:cTn>
                                        <p:tgtEl>
                                          <p:spTgt spid="6"/>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7"/>
                                        </p:tgtEl>
                                        <p:attrNameLst>
                                          <p:attrName>ppt_x</p:attrName>
                                        </p:attrNameLst>
                                      </p:cBhvr>
                                      <p:tavLst>
                                        <p:tav tm="0">
                                          <p:val>
                                            <p:strVal val="ppt_x"/>
                                          </p:val>
                                        </p:tav>
                                        <p:tav tm="100000">
                                          <p:val>
                                            <p:strVal val="ppt_x"/>
                                          </p:val>
                                        </p:tav>
                                      </p:tavLst>
                                    </p:anim>
                                    <p:anim calcmode="lin" valueType="num">
                                      <p:cBhvr additive="base">
                                        <p:cTn id="44" dur="500"/>
                                        <p:tgtEl>
                                          <p:spTgt spid="7"/>
                                        </p:tgtEl>
                                        <p:attrNameLst>
                                          <p:attrName>ppt_y</p:attrName>
                                        </p:attrNameLst>
                                      </p:cBhvr>
                                      <p:tavLst>
                                        <p:tav tm="0">
                                          <p:val>
                                            <p:strVal val="ppt_y"/>
                                          </p:val>
                                        </p:tav>
                                        <p:tav tm="100000">
                                          <p:val>
                                            <p:strVal val="1+ppt_h/2"/>
                                          </p:val>
                                        </p:tav>
                                      </p:tavLst>
                                    </p:anim>
                                    <p:set>
                                      <p:cBhvr>
                                        <p:cTn id="45" dur="1" fill="hold">
                                          <p:stCondLst>
                                            <p:cond delay="499"/>
                                          </p:stCondLst>
                                        </p:cTn>
                                        <p:tgtEl>
                                          <p:spTgt spid="7"/>
                                        </p:tgtEl>
                                        <p:attrNameLst>
                                          <p:attrName>style.visibility</p:attrName>
                                        </p:attrNameLst>
                                      </p:cBhvr>
                                      <p:to>
                                        <p:strVal val="hidden"/>
                                      </p:to>
                                    </p:set>
                                  </p:childTnLst>
                                </p:cTn>
                              </p:par>
                              <p:par>
                                <p:cTn id="46" presetID="2" presetClass="exit" presetSubtype="4" fill="hold" nodeType="withEffect">
                                  <p:stCondLst>
                                    <p:cond delay="0"/>
                                  </p:stCondLst>
                                  <p:childTnLst>
                                    <p:anim calcmode="lin" valueType="num">
                                      <p:cBhvr additive="base">
                                        <p:cTn id="47" dur="500"/>
                                        <p:tgtEl>
                                          <p:spTgt spid="9218"/>
                                        </p:tgtEl>
                                        <p:attrNameLst>
                                          <p:attrName>ppt_x</p:attrName>
                                        </p:attrNameLst>
                                      </p:cBhvr>
                                      <p:tavLst>
                                        <p:tav tm="0">
                                          <p:val>
                                            <p:strVal val="ppt_x"/>
                                          </p:val>
                                        </p:tav>
                                        <p:tav tm="100000">
                                          <p:val>
                                            <p:strVal val="ppt_x"/>
                                          </p:val>
                                        </p:tav>
                                      </p:tavLst>
                                    </p:anim>
                                    <p:anim calcmode="lin" valueType="num">
                                      <p:cBhvr additive="base">
                                        <p:cTn id="48" dur="500"/>
                                        <p:tgtEl>
                                          <p:spTgt spid="9218"/>
                                        </p:tgtEl>
                                        <p:attrNameLst>
                                          <p:attrName>ppt_y</p:attrName>
                                        </p:attrNameLst>
                                      </p:cBhvr>
                                      <p:tavLst>
                                        <p:tav tm="0">
                                          <p:val>
                                            <p:strVal val="ppt_y"/>
                                          </p:val>
                                        </p:tav>
                                        <p:tav tm="100000">
                                          <p:val>
                                            <p:strVal val="1+ppt_h/2"/>
                                          </p:val>
                                        </p:tav>
                                      </p:tavLst>
                                    </p:anim>
                                    <p:set>
                                      <p:cBhvr>
                                        <p:cTn id="49" dur="1" fill="hold">
                                          <p:stCondLst>
                                            <p:cond delay="499"/>
                                          </p:stCondLst>
                                        </p:cTn>
                                        <p:tgtEl>
                                          <p:spTgt spid="9218"/>
                                        </p:tgtEl>
                                        <p:attrNameLst>
                                          <p:attrName>style.visibility</p:attrName>
                                        </p:attrNameLst>
                                      </p:cBhvr>
                                      <p:to>
                                        <p:strVal val="hidden"/>
                                      </p:to>
                                    </p:set>
                                  </p:childTnLst>
                                </p:cTn>
                              </p:par>
                            </p:childTnLst>
                          </p:cTn>
                        </p:par>
                        <p:par>
                          <p:cTn id="50" fill="hold">
                            <p:stCondLst>
                              <p:cond delay="500"/>
                            </p:stCondLst>
                            <p:childTnLst>
                              <p:par>
                                <p:cTn id="51" presetID="2" presetClass="entr" presetSubtype="4" fill="hold" nodeType="afterEffect">
                                  <p:stCondLst>
                                    <p:cond delay="250"/>
                                  </p:stCondLst>
                                  <p:childTnLst>
                                    <p:set>
                                      <p:cBhvr>
                                        <p:cTn id="52" dur="1" fill="hold">
                                          <p:stCondLst>
                                            <p:cond delay="0"/>
                                          </p:stCondLst>
                                        </p:cTn>
                                        <p:tgtEl>
                                          <p:spTgt spid="9219"/>
                                        </p:tgtEl>
                                        <p:attrNameLst>
                                          <p:attrName>style.visibility</p:attrName>
                                        </p:attrNameLst>
                                      </p:cBhvr>
                                      <p:to>
                                        <p:strVal val="visible"/>
                                      </p:to>
                                    </p:set>
                                    <p:anim calcmode="lin" valueType="num">
                                      <p:cBhvr additive="base">
                                        <p:cTn id="53" dur="500" fill="hold"/>
                                        <p:tgtEl>
                                          <p:spTgt spid="9219"/>
                                        </p:tgtEl>
                                        <p:attrNameLst>
                                          <p:attrName>ppt_x</p:attrName>
                                        </p:attrNameLst>
                                      </p:cBhvr>
                                      <p:tavLst>
                                        <p:tav tm="0">
                                          <p:val>
                                            <p:strVal val="#ppt_x"/>
                                          </p:val>
                                        </p:tav>
                                        <p:tav tm="100000">
                                          <p:val>
                                            <p:strVal val="#ppt_x"/>
                                          </p:val>
                                        </p:tav>
                                      </p:tavLst>
                                    </p:anim>
                                    <p:anim calcmode="lin" valueType="num">
                                      <p:cBhvr additive="base">
                                        <p:cTn id="54" dur="500" fill="hold"/>
                                        <p:tgtEl>
                                          <p:spTgt spid="92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p:bldP spid="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6. </a:t>
            </a:r>
            <a:r>
              <a:rPr lang="ca-ES" sz="3200" u="sng" dirty="0"/>
              <a:t>La localització industrial</a:t>
            </a:r>
            <a:r>
              <a:rPr lang="ca-ES" sz="3200" dirty="0"/>
              <a:t>.</a:t>
            </a:r>
          </a:p>
        </p:txBody>
      </p:sp>
      <p:sp>
        <p:nvSpPr>
          <p:cNvPr id="3" name="2 Rectángulo"/>
          <p:cNvSpPr/>
          <p:nvPr/>
        </p:nvSpPr>
        <p:spPr>
          <a:xfrm>
            <a:off x="135630" y="1623516"/>
            <a:ext cx="1700066" cy="576065"/>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 regions industrials</a:t>
            </a:r>
            <a:endParaRPr lang="ca-ES" dirty="0">
              <a:solidFill>
                <a:schemeClr val="bg1"/>
              </a:solidFill>
            </a:endParaRPr>
          </a:p>
        </p:txBody>
      </p:sp>
      <p:cxnSp>
        <p:nvCxnSpPr>
          <p:cNvPr id="4" name="3 Conector angular"/>
          <p:cNvCxnSpPr>
            <a:stCxn id="3" idx="3"/>
            <a:endCxn id="5" idx="1"/>
          </p:cNvCxnSpPr>
          <p:nvPr/>
        </p:nvCxnSpPr>
        <p:spPr>
          <a:xfrm flipV="1">
            <a:off x="1835696" y="1090336"/>
            <a:ext cx="288032" cy="821213"/>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4 Rectángulo"/>
          <p:cNvSpPr/>
          <p:nvPr/>
        </p:nvSpPr>
        <p:spPr>
          <a:xfrm>
            <a:off x="2123728" y="791740"/>
            <a:ext cx="6768751" cy="59719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Europa, Estats Units, Rússia i Japó continuen sent </a:t>
            </a:r>
          </a:p>
          <a:p>
            <a:pPr algn="ctr"/>
            <a:r>
              <a:rPr lang="ca-ES" dirty="0"/>
              <a:t>regions industrials importants i tradicionals</a:t>
            </a:r>
          </a:p>
        </p:txBody>
      </p:sp>
      <p:cxnSp>
        <p:nvCxnSpPr>
          <p:cNvPr id="10" name="9 Conector angular"/>
          <p:cNvCxnSpPr>
            <a:stCxn id="3" idx="3"/>
            <a:endCxn id="13" idx="1"/>
          </p:cNvCxnSpPr>
          <p:nvPr/>
        </p:nvCxnSpPr>
        <p:spPr>
          <a:xfrm flipV="1">
            <a:off x="1835696" y="1877331"/>
            <a:ext cx="288032" cy="3421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2123728" y="1440000"/>
            <a:ext cx="6768751" cy="874661"/>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deslocalització ha afavorit el creixement industrial en altres països que estan superant als anteriors: Xina especialment, però també Corea del Sud, el sud-est asiàtic, l’Índia, Brasil o Mèxic</a:t>
            </a:r>
          </a:p>
        </p:txBody>
      </p:sp>
      <p:cxnSp>
        <p:nvCxnSpPr>
          <p:cNvPr id="15" name="14 Conector angular"/>
          <p:cNvCxnSpPr>
            <a:stCxn id="3" idx="3"/>
            <a:endCxn id="17" idx="1"/>
          </p:cNvCxnSpPr>
          <p:nvPr/>
        </p:nvCxnSpPr>
        <p:spPr>
          <a:xfrm>
            <a:off x="1835696" y="1911549"/>
            <a:ext cx="288031" cy="613749"/>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16 Rectángulo"/>
          <p:cNvSpPr/>
          <p:nvPr/>
        </p:nvSpPr>
        <p:spPr>
          <a:xfrm>
            <a:off x="2123727" y="2376000"/>
            <a:ext cx="6768751" cy="29859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Àfrica continua sent el continent menys industrialitzat</a:t>
            </a:r>
          </a:p>
        </p:txBody>
      </p:sp>
      <p:pic>
        <p:nvPicPr>
          <p:cNvPr id="11" name="Picture 6" descr="X001_T07_05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26" y="2750563"/>
            <a:ext cx="6048672" cy="414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740" y="3861048"/>
            <a:ext cx="2971820" cy="1748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565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2" presetClass="entr" presetSubtype="4" fill="hold" nodeType="afterEffect">
                                  <p:stCondLst>
                                    <p:cond delay="500"/>
                                  </p:stCondLst>
                                  <p:childTnLst>
                                    <p:set>
                                      <p:cBhvr>
                                        <p:cTn id="36" dur="1" fill="hold">
                                          <p:stCondLst>
                                            <p:cond delay="0"/>
                                          </p:stCondLst>
                                        </p:cTn>
                                        <p:tgtEl>
                                          <p:spTgt spid="5123"/>
                                        </p:tgtEl>
                                        <p:attrNameLst>
                                          <p:attrName>style.visibility</p:attrName>
                                        </p:attrNameLst>
                                      </p:cBhvr>
                                      <p:to>
                                        <p:strVal val="visible"/>
                                      </p:to>
                                    </p:set>
                                    <p:anim calcmode="lin" valueType="num">
                                      <p:cBhvr additive="base">
                                        <p:cTn id="37" dur="500" fill="hold"/>
                                        <p:tgtEl>
                                          <p:spTgt spid="5123"/>
                                        </p:tgtEl>
                                        <p:attrNameLst>
                                          <p:attrName>ppt_x</p:attrName>
                                        </p:attrNameLst>
                                      </p:cBhvr>
                                      <p:tavLst>
                                        <p:tav tm="0">
                                          <p:val>
                                            <p:strVal val="#ppt_x"/>
                                          </p:val>
                                        </p:tav>
                                        <p:tav tm="100000">
                                          <p:val>
                                            <p:strVal val="#ppt_x"/>
                                          </p:val>
                                        </p:tav>
                                      </p:tavLst>
                                    </p:anim>
                                    <p:anim calcmode="lin" valueType="num">
                                      <p:cBhvr additive="base">
                                        <p:cTn id="3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13"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6. </a:t>
            </a:r>
            <a:r>
              <a:rPr lang="ca-ES" sz="3200" u="sng" dirty="0"/>
              <a:t>La localització industrial</a:t>
            </a:r>
            <a:r>
              <a:rPr lang="ca-ES" sz="3200" dirty="0"/>
              <a:t>.</a:t>
            </a:r>
          </a:p>
        </p:txBody>
      </p:sp>
      <p:sp>
        <p:nvSpPr>
          <p:cNvPr id="3" name="2 Rectángulo"/>
          <p:cNvSpPr/>
          <p:nvPr/>
        </p:nvSpPr>
        <p:spPr>
          <a:xfrm>
            <a:off x="135630" y="1398876"/>
            <a:ext cx="1268018" cy="576065"/>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espais industrials</a:t>
            </a:r>
            <a:endParaRPr lang="ca-ES" dirty="0">
              <a:solidFill>
                <a:schemeClr val="bg1"/>
              </a:solidFill>
            </a:endParaRPr>
          </a:p>
        </p:txBody>
      </p:sp>
      <p:cxnSp>
        <p:nvCxnSpPr>
          <p:cNvPr id="4" name="3 Conector angular"/>
          <p:cNvCxnSpPr>
            <a:stCxn id="3" idx="3"/>
            <a:endCxn id="7" idx="1"/>
          </p:cNvCxnSpPr>
          <p:nvPr/>
        </p:nvCxnSpPr>
        <p:spPr>
          <a:xfrm flipV="1">
            <a:off x="1403648" y="1196549"/>
            <a:ext cx="216024" cy="49036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1619672" y="769582"/>
            <a:ext cx="6120680" cy="853933"/>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 indústries s’agrupen en certs espais (espais industrials) </a:t>
            </a:r>
          </a:p>
          <a:p>
            <a:pPr algn="ctr"/>
            <a:r>
              <a:rPr lang="ca-ES" dirty="0"/>
              <a:t>situats en la perifèria de les ciutats i ben comunicats, </a:t>
            </a:r>
          </a:p>
          <a:p>
            <a:pPr algn="ctr"/>
            <a:r>
              <a:rPr lang="ca-ES" dirty="0"/>
              <a:t>encara que també hi ha indústries aïllades</a:t>
            </a:r>
          </a:p>
        </p:txBody>
      </p:sp>
      <p:cxnSp>
        <p:nvCxnSpPr>
          <p:cNvPr id="15" name="14 Conector angular"/>
          <p:cNvCxnSpPr>
            <a:stCxn id="3" idx="3"/>
            <a:endCxn id="18" idx="1"/>
          </p:cNvCxnSpPr>
          <p:nvPr/>
        </p:nvCxnSpPr>
        <p:spPr>
          <a:xfrm>
            <a:off x="1403648" y="1686909"/>
            <a:ext cx="216024" cy="619133"/>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17 Rectángulo"/>
          <p:cNvSpPr/>
          <p:nvPr/>
        </p:nvSpPr>
        <p:spPr>
          <a:xfrm>
            <a:off x="1619672" y="1911548"/>
            <a:ext cx="1268018" cy="788988"/>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Principals espais industrials</a:t>
            </a:r>
            <a:endParaRPr lang="ca-ES" dirty="0">
              <a:solidFill>
                <a:schemeClr val="bg1"/>
              </a:solidFill>
            </a:endParaRPr>
          </a:p>
        </p:txBody>
      </p:sp>
      <p:cxnSp>
        <p:nvCxnSpPr>
          <p:cNvPr id="21" name="20 Conector angular"/>
          <p:cNvCxnSpPr>
            <a:stCxn id="18" idx="3"/>
            <a:endCxn id="23" idx="1"/>
          </p:cNvCxnSpPr>
          <p:nvPr/>
        </p:nvCxnSpPr>
        <p:spPr>
          <a:xfrm flipV="1">
            <a:off x="2887690" y="1996476"/>
            <a:ext cx="316158" cy="309566"/>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3203848" y="1686909"/>
            <a:ext cx="5028164" cy="619133"/>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polígons industrials: solen concentrar indústries </a:t>
            </a:r>
          </a:p>
          <a:p>
            <a:pPr algn="ctr"/>
            <a:r>
              <a:rPr lang="ca-ES" dirty="0"/>
              <a:t>lleugeres en la perifèria de les ciutats</a:t>
            </a:r>
          </a:p>
        </p:txBody>
      </p:sp>
      <p:cxnSp>
        <p:nvCxnSpPr>
          <p:cNvPr id="26" name="25 Conector angular"/>
          <p:cNvCxnSpPr>
            <a:stCxn id="18" idx="3"/>
            <a:endCxn id="31" idx="1"/>
          </p:cNvCxnSpPr>
          <p:nvPr/>
        </p:nvCxnSpPr>
        <p:spPr>
          <a:xfrm>
            <a:off x="2887690" y="2306042"/>
            <a:ext cx="316158" cy="394493"/>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30 Rectángulo"/>
          <p:cNvSpPr/>
          <p:nvPr/>
        </p:nvSpPr>
        <p:spPr>
          <a:xfrm>
            <a:off x="3203848" y="2390968"/>
            <a:ext cx="5028164" cy="619133"/>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Els parcs tecnològics: concentren indústries d’alta tecnologia junt  a centres d’estudi i investigació</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113181"/>
            <a:ext cx="3045420" cy="170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descr="http://www.lasprovincias.es/valencia/noticias/200810/23/Media/jarro3--390x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24" y="4813642"/>
            <a:ext cx="3932314" cy="20165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La imagen “http://recursos.cnice.mec.es/bancoimagenes/ArchivosImagenes/DVD17/CD02/29501__789_m_2.jpg” no puede mostrarse porque contiene erro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5" y="3287580"/>
            <a:ext cx="4605599" cy="305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6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500"/>
                            </p:stCondLst>
                            <p:childTnLst>
                              <p:par>
                                <p:cTn id="38" presetID="2" presetClass="entr" presetSubtype="4" fill="hold" nodeType="afterEffect">
                                  <p:stCondLst>
                                    <p:cond delay="500"/>
                                  </p:stCondLst>
                                  <p:childTnLst>
                                    <p:set>
                                      <p:cBhvr>
                                        <p:cTn id="39" dur="1" fill="hold">
                                          <p:stCondLst>
                                            <p:cond delay="0"/>
                                          </p:stCondLst>
                                        </p:cTn>
                                        <p:tgtEl>
                                          <p:spTgt spid="10242"/>
                                        </p:tgtEl>
                                        <p:attrNameLst>
                                          <p:attrName>style.visibility</p:attrName>
                                        </p:attrNameLst>
                                      </p:cBhvr>
                                      <p:to>
                                        <p:strVal val="visible"/>
                                      </p:to>
                                    </p:set>
                                    <p:anim calcmode="lin" valueType="num">
                                      <p:cBhvr additive="base">
                                        <p:cTn id="40" dur="500" fill="hold"/>
                                        <p:tgtEl>
                                          <p:spTgt spid="10242"/>
                                        </p:tgtEl>
                                        <p:attrNameLst>
                                          <p:attrName>ppt_x</p:attrName>
                                        </p:attrNameLst>
                                      </p:cBhvr>
                                      <p:tavLst>
                                        <p:tav tm="0">
                                          <p:val>
                                            <p:strVal val="#ppt_x"/>
                                          </p:val>
                                        </p:tav>
                                        <p:tav tm="100000">
                                          <p:val>
                                            <p:strVal val="#ppt_x"/>
                                          </p:val>
                                        </p:tav>
                                      </p:tavLst>
                                    </p:anim>
                                    <p:anim calcmode="lin" valueType="num">
                                      <p:cBhvr additive="base">
                                        <p:cTn id="41" dur="500" fill="hold"/>
                                        <p:tgtEl>
                                          <p:spTgt spid="10242"/>
                                        </p:tgtEl>
                                        <p:attrNameLst>
                                          <p:attrName>ppt_y</p:attrName>
                                        </p:attrNameLst>
                                      </p:cBhvr>
                                      <p:tavLst>
                                        <p:tav tm="0">
                                          <p:val>
                                            <p:strVal val="1+#ppt_h/2"/>
                                          </p:val>
                                        </p:tav>
                                        <p:tav tm="100000">
                                          <p:val>
                                            <p:strVal val="#ppt_y"/>
                                          </p:val>
                                        </p:tav>
                                      </p:tavLst>
                                    </p:anim>
                                  </p:childTnLst>
                                </p:cTn>
                              </p:par>
                            </p:childTnLst>
                          </p:cTn>
                        </p:par>
                        <p:par>
                          <p:cTn id="42" fill="hold">
                            <p:stCondLst>
                              <p:cond delay="1500"/>
                            </p:stCondLst>
                            <p:childTnLst>
                              <p:par>
                                <p:cTn id="43" presetID="2" presetClass="entr" presetSubtype="4" fill="hold" nodeType="afterEffect">
                                  <p:stCondLst>
                                    <p:cond delay="500"/>
                                  </p:stCondLst>
                                  <p:childTnLst>
                                    <p:set>
                                      <p:cBhvr>
                                        <p:cTn id="44" dur="1" fill="hold">
                                          <p:stCondLst>
                                            <p:cond delay="0"/>
                                          </p:stCondLst>
                                        </p:cTn>
                                        <p:tgtEl>
                                          <p:spTgt spid="10244"/>
                                        </p:tgtEl>
                                        <p:attrNameLst>
                                          <p:attrName>style.visibility</p:attrName>
                                        </p:attrNameLst>
                                      </p:cBhvr>
                                      <p:to>
                                        <p:strVal val="visible"/>
                                      </p:to>
                                    </p:set>
                                    <p:anim calcmode="lin" valueType="num">
                                      <p:cBhvr additive="base">
                                        <p:cTn id="45" dur="500" fill="hold"/>
                                        <p:tgtEl>
                                          <p:spTgt spid="10244"/>
                                        </p:tgtEl>
                                        <p:attrNameLst>
                                          <p:attrName>ppt_x</p:attrName>
                                        </p:attrNameLst>
                                      </p:cBhvr>
                                      <p:tavLst>
                                        <p:tav tm="0">
                                          <p:val>
                                            <p:strVal val="#ppt_x"/>
                                          </p:val>
                                        </p:tav>
                                        <p:tav tm="100000">
                                          <p:val>
                                            <p:strVal val="#ppt_x"/>
                                          </p:val>
                                        </p:tav>
                                      </p:tavLst>
                                    </p:anim>
                                    <p:anim calcmode="lin" valueType="num">
                                      <p:cBhvr additive="base">
                                        <p:cTn id="46"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par>
                          <p:cTn id="55" fill="hold">
                            <p:stCondLst>
                              <p:cond delay="500"/>
                            </p:stCondLst>
                            <p:childTnLst>
                              <p:par>
                                <p:cTn id="56" presetID="2" presetClass="entr" presetSubtype="4" fill="hold" nodeType="afterEffect">
                                  <p:stCondLst>
                                    <p:cond delay="50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18" grpId="0" animBg="1"/>
      <p:bldP spid="23"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23528"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6. </a:t>
            </a:r>
            <a:r>
              <a:rPr lang="ca-ES" sz="3200" u="sng" dirty="0"/>
              <a:t>La localització industrial</a:t>
            </a:r>
            <a:r>
              <a:rPr lang="ca-ES" sz="3200" dirty="0"/>
              <a:t>.</a:t>
            </a:r>
          </a:p>
        </p:txBody>
      </p:sp>
      <p:sp>
        <p:nvSpPr>
          <p:cNvPr id="3" name="2 CuadroTexto"/>
          <p:cNvSpPr txBox="1"/>
          <p:nvPr/>
        </p:nvSpPr>
        <p:spPr>
          <a:xfrm>
            <a:off x="251520" y="836712"/>
            <a:ext cx="8229600" cy="369332"/>
          </a:xfrm>
          <a:prstGeom prst="rect">
            <a:avLst/>
          </a:prstGeom>
          <a:noFill/>
        </p:spPr>
        <p:txBody>
          <a:bodyPr wrap="square" rtlCol="0">
            <a:spAutoFit/>
          </a:bodyPr>
          <a:lstStyle/>
          <a:p>
            <a:r>
              <a:rPr lang="ca-ES" dirty="0"/>
              <a:t>1. Completa el diagrama dels factors tradicionals de localització industrial:</a:t>
            </a:r>
          </a:p>
        </p:txBody>
      </p:sp>
      <p:pic>
        <p:nvPicPr>
          <p:cNvPr id="4" name="3 Imagen"/>
          <p:cNvPicPr/>
          <p:nvPr/>
        </p:nvPicPr>
        <p:blipFill>
          <a:blip r:embed="rId2"/>
          <a:stretch>
            <a:fillRect/>
          </a:stretch>
        </p:blipFill>
        <p:spPr>
          <a:xfrm>
            <a:off x="1835696" y="1219927"/>
            <a:ext cx="4536504" cy="2929153"/>
          </a:xfrm>
          <a:prstGeom prst="rect">
            <a:avLst/>
          </a:prstGeom>
        </p:spPr>
      </p:pic>
      <p:sp>
        <p:nvSpPr>
          <p:cNvPr id="5" name="4 CuadroTexto"/>
          <p:cNvSpPr txBox="1"/>
          <p:nvPr/>
        </p:nvSpPr>
        <p:spPr>
          <a:xfrm>
            <a:off x="324557" y="4293096"/>
            <a:ext cx="8280920" cy="1754326"/>
          </a:xfrm>
          <a:prstGeom prst="rect">
            <a:avLst/>
          </a:prstGeom>
          <a:noFill/>
        </p:spPr>
        <p:txBody>
          <a:bodyPr wrap="square" rtlCol="0">
            <a:spAutoFit/>
          </a:bodyPr>
          <a:lstStyle/>
          <a:p>
            <a:r>
              <a:rPr lang="ca-ES" dirty="0"/>
              <a:t>2. A l’hora de situar una indústria siderúrgica en un lloc o en un altre, explica quins dels següents aspectes tindries en compte i quins no, donant les raons en cada cas:</a:t>
            </a:r>
          </a:p>
          <a:p>
            <a:r>
              <a:rPr lang="ca-ES" dirty="0"/>
              <a:t>- Prop d’una mina de ferro.				- En una zona de muntanya.</a:t>
            </a:r>
          </a:p>
          <a:p>
            <a:r>
              <a:rPr lang="ca-ES" dirty="0"/>
              <a:t>- En les proximitats d’un port.			- En una zona turística.</a:t>
            </a:r>
          </a:p>
          <a:p>
            <a:r>
              <a:rPr lang="ca-ES" dirty="0"/>
              <a:t>- En el centre d’una gran ciutat.			- Prop d’una mina de carbó.</a:t>
            </a:r>
          </a:p>
          <a:p>
            <a:endParaRPr lang="ca-ES" dirty="0"/>
          </a:p>
        </p:txBody>
      </p:sp>
    </p:spTree>
    <p:extLst>
      <p:ext uri="{BB962C8B-B14F-4D97-AF65-F5344CB8AC3E}">
        <p14:creationId xmlns:p14="http://schemas.microsoft.com/office/powerpoint/2010/main" val="288479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6. </a:t>
            </a:r>
            <a:r>
              <a:rPr lang="ca-ES" sz="3200" u="sng" dirty="0"/>
              <a:t>La localització industrial</a:t>
            </a:r>
            <a:r>
              <a:rPr lang="ca-ES" sz="3200" dirty="0"/>
              <a:t>.</a:t>
            </a:r>
          </a:p>
        </p:txBody>
      </p:sp>
      <p:sp>
        <p:nvSpPr>
          <p:cNvPr id="3" name="2 CuadroTexto"/>
          <p:cNvSpPr txBox="1"/>
          <p:nvPr/>
        </p:nvSpPr>
        <p:spPr>
          <a:xfrm>
            <a:off x="251520" y="764704"/>
            <a:ext cx="8568952" cy="2062103"/>
          </a:xfrm>
          <a:prstGeom prst="rect">
            <a:avLst/>
          </a:prstGeom>
          <a:noFill/>
        </p:spPr>
        <p:txBody>
          <a:bodyPr wrap="square" rtlCol="0">
            <a:spAutoFit/>
          </a:bodyPr>
          <a:lstStyle/>
          <a:p>
            <a:r>
              <a:rPr lang="ca-ES" sz="1600" dirty="0"/>
              <a:t>3. A partir dels tres documents, respon:</a:t>
            </a:r>
          </a:p>
          <a:p>
            <a:r>
              <a:rPr lang="ca-ES" sz="1600" dirty="0"/>
              <a:t>a) Tipus de cada document, incloent data i lloc en el cas del text.</a:t>
            </a:r>
          </a:p>
          <a:p>
            <a:r>
              <a:rPr lang="ca-ES" sz="1600" dirty="0"/>
              <a:t>b) Tema conjunt als tres documents.</a:t>
            </a:r>
          </a:p>
          <a:p>
            <a:r>
              <a:rPr lang="ca-ES" sz="1600" dirty="0"/>
              <a:t>c) On es situen les fàbriques </a:t>
            </a:r>
            <a:r>
              <a:rPr lang="ca-ES" sz="1600" dirty="0" err="1"/>
              <a:t>d’Intel</a:t>
            </a:r>
            <a:r>
              <a:rPr lang="ca-ES" sz="1600" dirty="0"/>
              <a:t> que requereixen una gran o mitjana formació dels treballadors? I les que no requereixen formació? Per què?</a:t>
            </a:r>
          </a:p>
          <a:p>
            <a:r>
              <a:rPr lang="ca-ES" sz="1600" dirty="0"/>
              <a:t>d) Què és la deslocalització industrial? Per què la estan fent les empreses “de marca”? A quins llocs es van a produir? Per què no volen parlar del tema?</a:t>
            </a:r>
          </a:p>
          <a:p>
            <a:r>
              <a:rPr lang="ca-ES" sz="1600" dirty="0"/>
              <a:t>e) Explica el significat de la vinyeta.</a:t>
            </a:r>
          </a:p>
        </p:txBody>
      </p:sp>
      <p:pic>
        <p:nvPicPr>
          <p:cNvPr id="4" name="Picture 2"/>
          <p:cNvPicPr>
            <a:picLocks noChangeAspect="1" noChangeArrowheads="1"/>
          </p:cNvPicPr>
          <p:nvPr/>
        </p:nvPicPr>
        <p:blipFill>
          <a:blip r:embed="rId3" cstate="print"/>
          <a:srcRect/>
          <a:stretch>
            <a:fillRect/>
          </a:stretch>
        </p:blipFill>
        <p:spPr bwMode="auto">
          <a:xfrm>
            <a:off x="68295" y="2826807"/>
            <a:ext cx="4176463" cy="2448189"/>
          </a:xfrm>
          <a:prstGeom prst="rect">
            <a:avLst/>
          </a:prstGeom>
          <a:noFill/>
          <a:ln w="9525">
            <a:noFill/>
            <a:miter lim="800000"/>
            <a:headEnd/>
            <a:tailEnd/>
          </a:ln>
        </p:spPr>
      </p:pic>
      <p:sp>
        <p:nvSpPr>
          <p:cNvPr id="5" name="4 CuadroTexto"/>
          <p:cNvSpPr txBox="1"/>
          <p:nvPr/>
        </p:nvSpPr>
        <p:spPr>
          <a:xfrm>
            <a:off x="68295" y="4725144"/>
            <a:ext cx="2664296" cy="307777"/>
          </a:xfrm>
          <a:prstGeom prst="rect">
            <a:avLst/>
          </a:prstGeom>
          <a:noFill/>
        </p:spPr>
        <p:txBody>
          <a:bodyPr wrap="square" rtlCol="0">
            <a:spAutoFit/>
          </a:bodyPr>
          <a:lstStyle/>
          <a:p>
            <a:r>
              <a:rPr lang="ca-ES" sz="1400" dirty="0"/>
              <a:t>Fabricació de xips (</a:t>
            </a:r>
            <a:r>
              <a:rPr lang="ca-ES" sz="1400" dirty="0" err="1"/>
              <a:t>Intel</a:t>
            </a:r>
            <a:r>
              <a:rPr lang="ca-ES" sz="1400" dirty="0"/>
              <a:t>)</a:t>
            </a:r>
          </a:p>
        </p:txBody>
      </p:sp>
      <p:pic>
        <p:nvPicPr>
          <p:cNvPr id="6" name="Picture 2" descr="http://blog.elcomercio.es/sociedadsinred/files/2013/11/el-roto-deslocalizac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448" y="5157193"/>
            <a:ext cx="2310674" cy="1700808"/>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p:nvPr/>
        </p:nvPicPr>
        <p:blipFill>
          <a:blip r:embed="rId5">
            <a:extLst>
              <a:ext uri="{28A0092B-C50C-407E-A947-70E740481C1C}">
                <a14:useLocalDpi xmlns:a14="http://schemas.microsoft.com/office/drawing/2010/main" val="0"/>
              </a:ext>
            </a:extLst>
          </a:blip>
          <a:srcRect/>
          <a:stretch>
            <a:fillRect/>
          </a:stretch>
        </p:blipFill>
        <p:spPr bwMode="auto">
          <a:xfrm>
            <a:off x="4716016" y="2826807"/>
            <a:ext cx="3981128" cy="3842553"/>
          </a:xfrm>
          <a:prstGeom prst="rect">
            <a:avLst/>
          </a:prstGeom>
          <a:noFill/>
          <a:ln>
            <a:noFill/>
          </a:ln>
        </p:spPr>
      </p:pic>
    </p:spTree>
    <p:extLst>
      <p:ext uri="{BB962C8B-B14F-4D97-AF65-F5344CB8AC3E}">
        <p14:creationId xmlns:p14="http://schemas.microsoft.com/office/powerpoint/2010/main" val="218267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50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5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5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1. </a:t>
            </a:r>
            <a:r>
              <a:rPr lang="ca-ES" sz="3200" u="sng" dirty="0"/>
              <a:t>El sector secundari. La indústria</a:t>
            </a:r>
            <a:r>
              <a:rPr lang="ca-ES" sz="3200" dirty="0"/>
              <a:t>.</a:t>
            </a:r>
          </a:p>
        </p:txBody>
      </p:sp>
      <p:sp>
        <p:nvSpPr>
          <p:cNvPr id="4" name="3 Rectángulo"/>
          <p:cNvSpPr/>
          <p:nvPr/>
        </p:nvSpPr>
        <p:spPr>
          <a:xfrm>
            <a:off x="179512" y="764704"/>
            <a:ext cx="8712968" cy="64807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indústria engloba a tota activitat que transforma les matèries primeres en productes elaborats (destinats al consum) o semielaborats (serveixen per a elaborar altres productes)</a:t>
            </a:r>
            <a:endParaRPr lang="ca-ES" dirty="0">
              <a:solidFill>
                <a:schemeClr val="bg1"/>
              </a:solidFill>
            </a:endParaRPr>
          </a:p>
        </p:txBody>
      </p:sp>
      <p:sp>
        <p:nvSpPr>
          <p:cNvPr id="5" name="4 Rectángulo"/>
          <p:cNvSpPr/>
          <p:nvPr/>
        </p:nvSpPr>
        <p:spPr>
          <a:xfrm>
            <a:off x="179512" y="2145571"/>
            <a:ext cx="1656184" cy="37804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solidFill>
                  <a:schemeClr val="bg1"/>
                </a:solidFill>
              </a:rPr>
              <a:t>Característiques</a:t>
            </a:r>
          </a:p>
        </p:txBody>
      </p:sp>
      <p:sp>
        <p:nvSpPr>
          <p:cNvPr id="7" name="6 Rectángulo"/>
          <p:cNvSpPr/>
          <p:nvPr/>
        </p:nvSpPr>
        <p:spPr>
          <a:xfrm>
            <a:off x="2195736" y="1484784"/>
            <a:ext cx="6192688" cy="57606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Utilitza màquines mogudes per una font d’energia no humana</a:t>
            </a:r>
          </a:p>
          <a:p>
            <a:pPr algn="ctr"/>
            <a:r>
              <a:rPr lang="ca-ES" dirty="0"/>
              <a:t> (en lloc d’eines)</a:t>
            </a:r>
          </a:p>
        </p:txBody>
      </p:sp>
      <p:sp>
        <p:nvSpPr>
          <p:cNvPr id="8" name="7 Rectángulo"/>
          <p:cNvSpPr/>
          <p:nvPr/>
        </p:nvSpPr>
        <p:spPr>
          <a:xfrm>
            <a:off x="2195736" y="2145571"/>
            <a:ext cx="6192688" cy="324036"/>
          </a:xfrm>
          <a:prstGeom prst="rect">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L’espai de treball són les fàbriques (en lloc dels tallers)</a:t>
            </a:r>
          </a:p>
        </p:txBody>
      </p:sp>
      <p:sp>
        <p:nvSpPr>
          <p:cNvPr id="9" name="8 Rectángulo"/>
          <p:cNvSpPr/>
          <p:nvPr/>
        </p:nvSpPr>
        <p:spPr>
          <a:xfrm>
            <a:off x="2195736" y="2564904"/>
            <a:ext cx="6192688" cy="864096"/>
          </a:xfrm>
          <a:prstGeom prst="rect">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S’imposa una divisió tècnica i social del treball: </a:t>
            </a:r>
          </a:p>
          <a:p>
            <a:pPr algn="ctr"/>
            <a:r>
              <a:rPr lang="ca-ES" dirty="0"/>
              <a:t>cada treballador s’especialitza en una fase de </a:t>
            </a:r>
          </a:p>
          <a:p>
            <a:pPr algn="ctr"/>
            <a:r>
              <a:rPr lang="ca-ES" dirty="0"/>
              <a:t>la producció, amb jerarquies de comandament</a:t>
            </a:r>
          </a:p>
        </p:txBody>
      </p:sp>
      <p:cxnSp>
        <p:nvCxnSpPr>
          <p:cNvPr id="11" name="10 Conector angular"/>
          <p:cNvCxnSpPr>
            <a:stCxn id="5" idx="3"/>
            <a:endCxn id="7" idx="1"/>
          </p:cNvCxnSpPr>
          <p:nvPr/>
        </p:nvCxnSpPr>
        <p:spPr>
          <a:xfrm flipV="1">
            <a:off x="1835696" y="1772816"/>
            <a:ext cx="360040" cy="561776"/>
          </a:xfrm>
          <a:prstGeom prst="bentConnector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angular"/>
          <p:cNvCxnSpPr>
            <a:stCxn id="5" idx="3"/>
            <a:endCxn id="8" idx="1"/>
          </p:cNvCxnSpPr>
          <p:nvPr/>
        </p:nvCxnSpPr>
        <p:spPr>
          <a:xfrm flipV="1">
            <a:off x="1835696" y="2307589"/>
            <a:ext cx="360040" cy="27003"/>
          </a:xfrm>
          <a:prstGeom prst="bentConnector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angular"/>
          <p:cNvCxnSpPr>
            <a:stCxn id="5" idx="3"/>
            <a:endCxn id="9" idx="1"/>
          </p:cNvCxnSpPr>
          <p:nvPr/>
        </p:nvCxnSpPr>
        <p:spPr>
          <a:xfrm>
            <a:off x="1835696" y="2334592"/>
            <a:ext cx="360040" cy="662360"/>
          </a:xfrm>
          <a:prstGeom prst="bentConnector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3" descr="procesoindustrial"/>
          <p:cNvPicPr>
            <a:picLocks noChangeAspect="1" noChangeArrowheads="1"/>
          </p:cNvPicPr>
          <p:nvPr/>
        </p:nvPicPr>
        <p:blipFill>
          <a:blip r:embed="rId2"/>
          <a:srcRect/>
          <a:stretch>
            <a:fillRect/>
          </a:stretch>
        </p:blipFill>
        <p:spPr bwMode="auto">
          <a:xfrm>
            <a:off x="179512" y="3473053"/>
            <a:ext cx="2386453" cy="3312939"/>
          </a:xfrm>
          <a:prstGeom prst="rect">
            <a:avLst/>
          </a:prstGeom>
          <a:noFill/>
          <a:ln w="9525">
            <a:noFill/>
            <a:miter lim="800000"/>
            <a:headEnd/>
            <a:tailEnd/>
          </a:ln>
        </p:spPr>
      </p:pic>
      <p:pic>
        <p:nvPicPr>
          <p:cNvPr id="2052" name="Picture 4" descr="http://www.autopista.es/upload/images/terra/9a7317fabrica_renault_598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8741" y="3573016"/>
            <a:ext cx="6315581"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72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2052"/>
                                        </p:tgtEl>
                                        <p:attrNameLst>
                                          <p:attrName>style.visibility</p:attrName>
                                        </p:attrNameLst>
                                      </p:cBhvr>
                                      <p:to>
                                        <p:strVal val="visible"/>
                                      </p:to>
                                    </p:set>
                                    <p:anim calcmode="lin" valueType="num">
                                      <p:cBhvr additive="base">
                                        <p:cTn id="26" dur="500" fill="hold"/>
                                        <p:tgtEl>
                                          <p:spTgt spid="2052"/>
                                        </p:tgtEl>
                                        <p:attrNameLst>
                                          <p:attrName>ppt_x</p:attrName>
                                        </p:attrNameLst>
                                      </p:cBhvr>
                                      <p:tavLst>
                                        <p:tav tm="0">
                                          <p:val>
                                            <p:strVal val="#ppt_x"/>
                                          </p:val>
                                        </p:tav>
                                        <p:tav tm="100000">
                                          <p:val>
                                            <p:strVal val="#ppt_x"/>
                                          </p:val>
                                        </p:tav>
                                      </p:tavLst>
                                    </p:anim>
                                    <p:anim calcmode="lin" valueType="num">
                                      <p:cBhvr additive="base">
                                        <p:cTn id="2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89484"/>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6. </a:t>
            </a:r>
            <a:r>
              <a:rPr lang="ca-ES" sz="3200" u="sng" dirty="0"/>
              <a:t>La localització industrial</a:t>
            </a:r>
            <a:r>
              <a:rPr lang="ca-ES" sz="3200" dirty="0"/>
              <a:t>.</a:t>
            </a:r>
          </a:p>
        </p:txBody>
      </p:sp>
      <p:sp>
        <p:nvSpPr>
          <p:cNvPr id="3" name="2 CuadroTexto"/>
          <p:cNvSpPr txBox="1"/>
          <p:nvPr/>
        </p:nvSpPr>
        <p:spPr>
          <a:xfrm>
            <a:off x="107504" y="745738"/>
            <a:ext cx="8856984" cy="1569660"/>
          </a:xfrm>
          <a:prstGeom prst="rect">
            <a:avLst/>
          </a:prstGeom>
          <a:noFill/>
        </p:spPr>
        <p:txBody>
          <a:bodyPr wrap="square" rtlCol="0">
            <a:spAutoFit/>
          </a:bodyPr>
          <a:lstStyle/>
          <a:p>
            <a:r>
              <a:rPr lang="ca-ES" sz="1600" dirty="0"/>
              <a:t>4. A partir del document de sota, respon:</a:t>
            </a:r>
          </a:p>
          <a:p>
            <a:r>
              <a:rPr lang="ca-ES" sz="1600" dirty="0"/>
              <a:t>a) Tema.</a:t>
            </a:r>
          </a:p>
          <a:p>
            <a:r>
              <a:rPr lang="ca-ES" sz="1600" dirty="0"/>
              <a:t>b) Digues el nom de les vint grans zones industrials del món.</a:t>
            </a:r>
          </a:p>
          <a:p>
            <a:r>
              <a:rPr lang="ca-ES" sz="1600" dirty="0"/>
              <a:t>c) On es situen les grans regions industrials tradicionals?</a:t>
            </a:r>
          </a:p>
          <a:p>
            <a:r>
              <a:rPr lang="ca-ES" sz="1600" dirty="0"/>
              <a:t>d) Quines zones han crescut molt en els últims anys? Per què?</a:t>
            </a:r>
          </a:p>
          <a:p>
            <a:r>
              <a:rPr lang="ca-ES" sz="1600" dirty="0"/>
              <a:t>e) Quin continent és el menys industrialitzat? Per què?</a:t>
            </a:r>
          </a:p>
        </p:txBody>
      </p:sp>
      <p:pic>
        <p:nvPicPr>
          <p:cNvPr id="4" name="Picture 6" descr="X001_T07_05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561620"/>
            <a:ext cx="6257992" cy="428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26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89484"/>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6. </a:t>
            </a:r>
            <a:r>
              <a:rPr lang="ca-ES" sz="3200" u="sng" dirty="0"/>
              <a:t>La localització industrial</a:t>
            </a:r>
            <a:r>
              <a:rPr lang="ca-ES" sz="3200" dirty="0"/>
              <a:t>.</a:t>
            </a:r>
          </a:p>
        </p:txBody>
      </p:sp>
      <p:sp>
        <p:nvSpPr>
          <p:cNvPr id="3" name="2 CuadroTexto"/>
          <p:cNvSpPr txBox="1"/>
          <p:nvPr/>
        </p:nvSpPr>
        <p:spPr>
          <a:xfrm>
            <a:off x="179512" y="737556"/>
            <a:ext cx="8640960" cy="646331"/>
          </a:xfrm>
          <a:prstGeom prst="rect">
            <a:avLst/>
          </a:prstGeom>
          <a:noFill/>
        </p:spPr>
        <p:txBody>
          <a:bodyPr wrap="square" rtlCol="0">
            <a:spAutoFit/>
          </a:bodyPr>
          <a:lstStyle/>
          <a:p>
            <a:r>
              <a:rPr lang="ca-ES" dirty="0"/>
              <a:t>5.- Quin són els principals espais industrials actuals? Explica la diferència entre ells i digues a quin correspon cadascuna de les imatges.</a:t>
            </a:r>
          </a:p>
        </p:txBody>
      </p:sp>
      <p:pic>
        <p:nvPicPr>
          <p:cNvPr id="4" name="Picture 11" descr="La imagen “http://recursos.cnice.mec.es/bancoimagenes/ArchivosImagenes/DVD17/CD02/29501__789_m_2.jpg” no puede mostrarse porque contiene erro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77991"/>
            <a:ext cx="3909851" cy="259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sepiva.es/pfw_files/cma/Content/img-h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204864"/>
            <a:ext cx="4541050" cy="2337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7. </a:t>
            </a:r>
            <a:r>
              <a:rPr lang="ca-ES" sz="3200" u="sng" dirty="0"/>
              <a:t>Les conseqüències mediambientals</a:t>
            </a:r>
            <a:r>
              <a:rPr lang="ca-ES" sz="3200" dirty="0"/>
              <a:t>.</a:t>
            </a:r>
          </a:p>
        </p:txBody>
      </p:sp>
      <p:sp>
        <p:nvSpPr>
          <p:cNvPr id="3" name="2 Rectángulo"/>
          <p:cNvSpPr/>
          <p:nvPr/>
        </p:nvSpPr>
        <p:spPr>
          <a:xfrm>
            <a:off x="135630" y="1538265"/>
            <a:ext cx="1844082" cy="73398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Efectes sobre el medi ambient (I)</a:t>
            </a:r>
            <a:endParaRPr lang="ca-ES" dirty="0">
              <a:solidFill>
                <a:schemeClr val="bg1"/>
              </a:solidFill>
            </a:endParaRPr>
          </a:p>
        </p:txBody>
      </p:sp>
      <p:cxnSp>
        <p:nvCxnSpPr>
          <p:cNvPr id="4" name="3 Conector angular"/>
          <p:cNvCxnSpPr>
            <a:stCxn id="3" idx="3"/>
            <a:endCxn id="6" idx="1"/>
          </p:cNvCxnSpPr>
          <p:nvPr/>
        </p:nvCxnSpPr>
        <p:spPr>
          <a:xfrm flipV="1">
            <a:off x="1979712" y="1151944"/>
            <a:ext cx="288032" cy="753311"/>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2267744" y="836712"/>
            <a:ext cx="6624736" cy="630463"/>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Sobre el paisatge: les instal·lacions industrials modifiquen l’entorn </a:t>
            </a:r>
          </a:p>
          <a:p>
            <a:pPr algn="ctr"/>
            <a:r>
              <a:rPr lang="ca-ES" dirty="0"/>
              <a:t>en què s’instal·len, alterant l’aspecte de ciutats, ports i llocs propers</a:t>
            </a:r>
          </a:p>
        </p:txBody>
      </p:sp>
      <p:cxnSp>
        <p:nvCxnSpPr>
          <p:cNvPr id="14" name="13 Conector angular"/>
          <p:cNvCxnSpPr>
            <a:stCxn id="3" idx="3"/>
            <a:endCxn id="17" idx="1"/>
          </p:cNvCxnSpPr>
          <p:nvPr/>
        </p:nvCxnSpPr>
        <p:spPr>
          <a:xfrm flipV="1">
            <a:off x="1979712" y="1853497"/>
            <a:ext cx="288032" cy="5175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16 Rectángulo"/>
          <p:cNvSpPr/>
          <p:nvPr/>
        </p:nvSpPr>
        <p:spPr>
          <a:xfrm>
            <a:off x="2267744" y="1538265"/>
            <a:ext cx="6624736" cy="630463"/>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Contaminació de les aigües per abocaments </a:t>
            </a:r>
          </a:p>
          <a:p>
            <a:pPr algn="ctr"/>
            <a:r>
              <a:rPr lang="ca-ES" dirty="0"/>
              <a:t>de residus industrials a rius i mars</a:t>
            </a:r>
          </a:p>
        </p:txBody>
      </p:sp>
      <p:cxnSp>
        <p:nvCxnSpPr>
          <p:cNvPr id="21" name="20 Conector angular"/>
          <p:cNvCxnSpPr>
            <a:stCxn id="3" idx="3"/>
            <a:endCxn id="24" idx="1"/>
          </p:cNvCxnSpPr>
          <p:nvPr/>
        </p:nvCxnSpPr>
        <p:spPr>
          <a:xfrm>
            <a:off x="1979712" y="1905255"/>
            <a:ext cx="288032" cy="920556"/>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23 Rectángulo"/>
          <p:cNvSpPr/>
          <p:nvPr/>
        </p:nvSpPr>
        <p:spPr>
          <a:xfrm>
            <a:off x="2267744" y="2222621"/>
            <a:ext cx="6624736" cy="1206379"/>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Contaminació atmosfèrica per emissions de fums i gasos que, segons els components, poden provocar pluja àcida, reducció de la capa d’ozó o increment de l’efecte hivernacle, amb el consegüent efecte sobre l’augment de la temperatura del planeta (canvi climàtic)</a:t>
            </a:r>
          </a:p>
        </p:txBody>
      </p:sp>
      <p:pic>
        <p:nvPicPr>
          <p:cNvPr id="10" name="Picture 14" descr="http://recursos.cnice.mec.es/bancoimagenes/ArchivosImagenes/DVD02/CD02/h11315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5229200"/>
            <a:ext cx="2331142" cy="154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www.lavidawifi.com/wp-content/uploads/2010/10/silicon46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7" y="2924944"/>
            <a:ext cx="2091722" cy="125503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2" y="4293095"/>
            <a:ext cx="3307932" cy="2480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8" descr="ads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1877" y="3456745"/>
            <a:ext cx="2138235" cy="173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http://www.escuelapedia.com/wp-content/uploads/El-efecto-invernader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8144" y="4077073"/>
            <a:ext cx="3242348" cy="227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66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4098"/>
                                        </p:tgtEl>
                                        <p:attrNameLst>
                                          <p:attrName>style.visibility</p:attrName>
                                        </p:attrNameLst>
                                      </p:cBhvr>
                                      <p:to>
                                        <p:strVal val="visible"/>
                                      </p:to>
                                    </p:set>
                                    <p:anim calcmode="lin" valueType="num">
                                      <p:cBhvr additive="base">
                                        <p:cTn id="24" dur="500" fill="hold"/>
                                        <p:tgtEl>
                                          <p:spTgt spid="4098"/>
                                        </p:tgtEl>
                                        <p:attrNameLst>
                                          <p:attrName>ppt_x</p:attrName>
                                        </p:attrNameLst>
                                      </p:cBhvr>
                                      <p:tavLst>
                                        <p:tav tm="0">
                                          <p:val>
                                            <p:strVal val="#ppt_x"/>
                                          </p:val>
                                        </p:tav>
                                        <p:tav tm="100000">
                                          <p:val>
                                            <p:strVal val="#ppt_x"/>
                                          </p:val>
                                        </p:tav>
                                      </p:tavLst>
                                    </p:anim>
                                    <p:anim calcmode="lin" valueType="num">
                                      <p:cBhvr additive="base">
                                        <p:cTn id="25"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500"/>
                            </p:stCondLst>
                            <p:childTnLst>
                              <p:par>
                                <p:cTn id="35" presetID="2" presetClass="entr" presetSubtype="4" fill="hold" nodeType="afterEffect">
                                  <p:stCondLst>
                                    <p:cond delay="500"/>
                                  </p:stCondLst>
                                  <p:childTnLst>
                                    <p:set>
                                      <p:cBhvr>
                                        <p:cTn id="36" dur="1" fill="hold">
                                          <p:stCondLst>
                                            <p:cond delay="0"/>
                                          </p:stCondLst>
                                        </p:cTn>
                                        <p:tgtEl>
                                          <p:spTgt spid="4099"/>
                                        </p:tgtEl>
                                        <p:attrNameLst>
                                          <p:attrName>style.visibility</p:attrName>
                                        </p:attrNameLst>
                                      </p:cBhvr>
                                      <p:to>
                                        <p:strVal val="visible"/>
                                      </p:to>
                                    </p:set>
                                    <p:anim calcmode="lin" valueType="num">
                                      <p:cBhvr additive="base">
                                        <p:cTn id="37" dur="500" fill="hold"/>
                                        <p:tgtEl>
                                          <p:spTgt spid="4099"/>
                                        </p:tgtEl>
                                        <p:attrNameLst>
                                          <p:attrName>ppt_x</p:attrName>
                                        </p:attrNameLst>
                                      </p:cBhvr>
                                      <p:tavLst>
                                        <p:tav tm="0">
                                          <p:val>
                                            <p:strVal val="#ppt_x"/>
                                          </p:val>
                                        </p:tav>
                                        <p:tav tm="100000">
                                          <p:val>
                                            <p:strVal val="#ppt_x"/>
                                          </p:val>
                                        </p:tav>
                                      </p:tavLst>
                                    </p:anim>
                                    <p:anim calcmode="lin" valueType="num">
                                      <p:cBhvr additive="base">
                                        <p:cTn id="3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500"/>
                            </p:stCondLst>
                            <p:childTnLst>
                              <p:par>
                                <p:cTn id="48" presetID="2" presetClass="entr" presetSubtype="4" fill="hold" nodeType="afterEffect">
                                  <p:stCondLst>
                                    <p:cond delay="50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par>
                          <p:cTn id="52" fill="hold">
                            <p:stCondLst>
                              <p:cond delay="1500"/>
                            </p:stCondLst>
                            <p:childTnLst>
                              <p:par>
                                <p:cTn id="53" presetID="2" presetClass="entr" presetSubtype="4" fill="hold" nodeType="afterEffect">
                                  <p:stCondLst>
                                    <p:cond delay="50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par>
                          <p:cTn id="57" fill="hold">
                            <p:stCondLst>
                              <p:cond delay="2500"/>
                            </p:stCondLst>
                            <p:childTnLst>
                              <p:par>
                                <p:cTn id="58" presetID="2" presetClass="entr" presetSubtype="4" fill="hold" nodeType="afterEffect">
                                  <p:stCondLst>
                                    <p:cond delay="500"/>
                                  </p:stCondLst>
                                  <p:childTnLst>
                                    <p:set>
                                      <p:cBhvr>
                                        <p:cTn id="59" dur="1" fill="hold">
                                          <p:stCondLst>
                                            <p:cond delay="0"/>
                                          </p:stCondLst>
                                        </p:cTn>
                                        <p:tgtEl>
                                          <p:spTgt spid="4101"/>
                                        </p:tgtEl>
                                        <p:attrNameLst>
                                          <p:attrName>style.visibility</p:attrName>
                                        </p:attrNameLst>
                                      </p:cBhvr>
                                      <p:to>
                                        <p:strVal val="visible"/>
                                      </p:to>
                                    </p:set>
                                    <p:anim calcmode="lin" valueType="num">
                                      <p:cBhvr additive="base">
                                        <p:cTn id="60" dur="500" fill="hold"/>
                                        <p:tgtEl>
                                          <p:spTgt spid="4101"/>
                                        </p:tgtEl>
                                        <p:attrNameLst>
                                          <p:attrName>ppt_x</p:attrName>
                                        </p:attrNameLst>
                                      </p:cBhvr>
                                      <p:tavLst>
                                        <p:tav tm="0">
                                          <p:val>
                                            <p:strVal val="#ppt_x"/>
                                          </p:val>
                                        </p:tav>
                                        <p:tav tm="100000">
                                          <p:val>
                                            <p:strVal val="#ppt_x"/>
                                          </p:val>
                                        </p:tav>
                                      </p:tavLst>
                                    </p:anim>
                                    <p:anim calcmode="lin" valueType="num">
                                      <p:cBhvr additive="base">
                                        <p:cTn id="61"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7" grpId="0" animBg="1"/>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7. </a:t>
            </a:r>
            <a:r>
              <a:rPr lang="ca-ES" sz="3200" u="sng" dirty="0"/>
              <a:t>Les conseqüències mediambientals</a:t>
            </a:r>
            <a:r>
              <a:rPr lang="ca-ES" sz="3200" dirty="0"/>
              <a:t>.</a:t>
            </a:r>
          </a:p>
        </p:txBody>
      </p:sp>
      <p:sp>
        <p:nvSpPr>
          <p:cNvPr id="4" name="3 Rectángulo"/>
          <p:cNvSpPr/>
          <p:nvPr/>
        </p:nvSpPr>
        <p:spPr>
          <a:xfrm>
            <a:off x="123046" y="1408779"/>
            <a:ext cx="1844082" cy="73398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Efectes sobre el medi ambient (II)</a:t>
            </a:r>
            <a:endParaRPr lang="ca-ES" dirty="0">
              <a:solidFill>
                <a:schemeClr val="bg1"/>
              </a:solidFill>
            </a:endParaRPr>
          </a:p>
        </p:txBody>
      </p:sp>
      <p:cxnSp>
        <p:nvCxnSpPr>
          <p:cNvPr id="5" name="4 Conector angular"/>
          <p:cNvCxnSpPr>
            <a:stCxn id="4" idx="3"/>
            <a:endCxn id="6" idx="1"/>
          </p:cNvCxnSpPr>
          <p:nvPr/>
        </p:nvCxnSpPr>
        <p:spPr>
          <a:xfrm>
            <a:off x="1967128" y="1775769"/>
            <a:ext cx="300616" cy="323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2267744" y="1463769"/>
            <a:ext cx="6624736" cy="630463"/>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Contaminació acústica pels alts nivells de soroll d’algunes </a:t>
            </a:r>
          </a:p>
          <a:p>
            <a:pPr algn="ctr"/>
            <a:r>
              <a:rPr lang="ca-ES" dirty="0"/>
              <a:t>indústries, que afecten especialment als treballadors</a:t>
            </a:r>
          </a:p>
        </p:txBody>
      </p:sp>
      <p:cxnSp>
        <p:nvCxnSpPr>
          <p:cNvPr id="9" name="8 Conector angular"/>
          <p:cNvCxnSpPr>
            <a:stCxn id="4" idx="3"/>
            <a:endCxn id="12" idx="1"/>
          </p:cNvCxnSpPr>
          <p:nvPr/>
        </p:nvCxnSpPr>
        <p:spPr>
          <a:xfrm>
            <a:off x="1967128" y="1775769"/>
            <a:ext cx="300616" cy="698525"/>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2267744" y="2159062"/>
            <a:ext cx="6624736" cy="630463"/>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Esgotament dels recursos naturals que s’utilitzen abusivament </a:t>
            </a:r>
          </a:p>
          <a:p>
            <a:pPr algn="ctr"/>
            <a:r>
              <a:rPr lang="ca-ES" dirty="0"/>
              <a:t>com a matèries primeres o fonts d’energia</a:t>
            </a:r>
          </a:p>
        </p:txBody>
      </p:sp>
      <p:cxnSp>
        <p:nvCxnSpPr>
          <p:cNvPr id="10" name="9 Conector angular"/>
          <p:cNvCxnSpPr>
            <a:stCxn id="4" idx="3"/>
            <a:endCxn id="13" idx="1"/>
          </p:cNvCxnSpPr>
          <p:nvPr/>
        </p:nvCxnSpPr>
        <p:spPr>
          <a:xfrm flipV="1">
            <a:off x="1967128" y="1093548"/>
            <a:ext cx="317412" cy="682221"/>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2284540" y="778316"/>
            <a:ext cx="6624736" cy="630463"/>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Contaminació del sòl per abocament de residus </a:t>
            </a:r>
          </a:p>
          <a:p>
            <a:pPr algn="ctr"/>
            <a:r>
              <a:rPr lang="ca-ES" dirty="0"/>
              <a:t>sòlids contaminants, metalls pesats,..</a:t>
            </a:r>
          </a:p>
        </p:txBody>
      </p:sp>
      <p:pic>
        <p:nvPicPr>
          <p:cNvPr id="11266" name="Picture 2" descr="http://2.bp.blogspot.com/_-greIFUOPt8/TNcN5jC6tMI/AAAAAAAACI8/rxGL0MS_0sw/s320/metales_pesad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45" y="3068960"/>
            <a:ext cx="3291793" cy="2736304"/>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4" descr="data:image/jpeg;base64,/9j/4AAQSkZJRgABAQAAAQABAAD/2wCEAAkGBhQSEBUUExQWFRUVGR8aFxgYGBofGxweHxoaGyAcFh4dHyYgGhojHxgdHy8gIycrLCwsGB8xNTAqNSYrLCkBCQoKDgwOFw8PFikiHRwpKSwsLCkpLCwpKSkpKSkpKSkpKSwpKSkpKSkpKSwpKSkpKSkpKSkpKSkpKSkpLCkpKf/AABEIAMgAgAMBIgACEQEDEQH/xAAcAAABBQEBAQAAAAAAAAAAAAAAAwQFBgcBAgj/xAA+EAACAQIEBAQDBQcDAwUAAAABAhEAAwQSITEFQVFhBiJxgRMykQdCobHBFCNSYoLR8DNDchWS8Rckk6LC/8QAGQEAAwEBAQAAAAAAAAAAAAAAAAECAwQF/8QAIBEBAQEBAAICAwEBAAAAAAAAAAECEQMSITEEQVFhE//aAAwDAQACEQMRAD8A3GiiigCiiigCiiigCvF6+qKWYgKokk7AdTXuofxapOCvwuYi2WyxOYDzFQOZIBFAVXinjzGnzYXBTa5Pdzyw5MEQSAe+sU14Z9q974i2r+DYsxj9wSW/+O4qsepg1e8IbYth0hgwBUgiCDqIO0EHSs08V/aGWum1bgBRqREgmZE9eVc93rM710ZznV5xo1zxJZRwtxihOgLKwWemb5Z7TUorgiRrWW+F/HZdWw+JRWVtLc6gz/ttMhuxO+3SrPwniAtXLaIf3NzRUJJyHTReYGug9e1GfNKWvFZKttFcrtdDAUUUUAUUUUAUUUUAUUUji8SttGdyFVQSxOwAEkmgFSarHjDxNesWW/ZrPxLphbefRGYnQDUTp3AmBOsU0x/ibFMM1m1ZtL90Yhn+Iw6m2gi3I1AZiddQKhMH4os8YtthcRbFtgWW4upWGRgrKTGofLpvp0rLya5AT8H8XvjCthcXb+FiLIk29D+6cnKQFMAKTkjkMtZd4hv/AAsXcIHlNxoH8pb5e+UzHavPC+JthcZ8UEA2We26QIYDylTAjUCJ5GDFPuMql5rhQgq7F7bdiZB7MNiOs1hb/Xf/AM+Zl/v0VweJVgCDIP6cj0NWpPFrJh1KIXu27iMZXyESTlDD5bjhCAI3k1mS3mtnQlTvKxB7kHT6VqP2c2RiMHft3RLXHzKSNSFAAiNBlMkR1M1lMet7Kd37TljW+H49b1q3dQylxVdT1DCR+BpzVa+z6wbeBS0f9p7lsaz5VuNl156RVlr0Y4LOXgooooIUUUUAUUUUAVA+JOIZQEBiYnSdZBWffX6VM37wVSx2AmqV4o4l8NGZlyuwBYbxIGh6bfnFAZ7xrxHdz3ADpkJHXUDfvvUd4VvlTdeTq+U9/IwJHuw+lc4o4OdzoTJMes064ZwwphbfJmOY+rH+1cn5m5Mc/p5UrjWMnGYh4+e6xPWS0z+J+tOMDiQqF556gnf0B5014pbnEXv+bfgYrq2osbeZideoBAH61cxLJW+fJZOJl7ygjNCyJhwATzkTuJHKtU4N8PDYawG811lVrVpI+I7HzAKo2GsFjCgamK59mXCLV21eS9aS4FFsAXFVgIVtAGBA1k+9aBw/gtmwCLNm3aB3yIqz6wBNLHj7Jam+W84T4Dw5rNhVcy5JdyJjMxzGJ5SYHpUlRRXSxFFFFAFFUbw99sfDsUom+LDndL3lg9m+UjvNW7h3FrN9S1m7buqDBNt1YA9CVJg0A7oorlAUn7U+OrZwnwSSDflSQfMEETHqSq+hPSsRtcYeyAoJNsfcJ0jov8PWBpPKtW+2Pw8bgs4kNon7tlMRqSwYd5ke9ZTisPpqK5PLu529DwYzcJDAYy3i3FtCQTuCDoNyQdjH61ccQVCkkQttS3oFBP5Cqn4IxC20dNmBk6zIJ0P6e1TPibF5ME8GGuxbHodW/wDqDXF59XzeSZcOp62xnJkyx3Op9SZNSPD7ZuXLaEE6osAToCSYH9VNWXfvFT/BrBt2b15R5wuS2OZuXYRQO+v4V6W76wNl+zLBf+2bEyYxTFwhiFUMyr/URv7VchUZ4b4QuFwlnDrtaRV9wNT7mTUnWmZySFRRRRVEKKKKA+Iv2VulPuE371m4Gs3XtMR8yOVMbxKmeW1BxAn5fxqRwN4FpYQF77xsNtNaAtvCvtV4hh9Pjm6OYvKH+hEMPrVz4R9vyExicMy9GstmHeVbKR7TWT3UB3Vsw3VBMDkZ7174fwY37tq2rf6hAJj5R946fwqCaVvJ2hteL8XJjES8istoTl+JuRBBbKNvKxGvI1QOMcJyGVgoducf2qRxaGxduKoK2yPKp1GUAAe4FGLwbKhkHbdTp+H615u8e27r2+/pv4d3F/xTriNacXE1I3HUdDR4g8Qi+barOVFJIP8AEx1+gEVJ8aK2kDt8pbKcuu/OKa4Pw7N63cZHW2Sc2ZYkQQAO7EjeNBWnjxzUt+438sxue0+zHDWs34VbOH2fPgVBUD9ptXrgJAJXOFtgTuZMxvtVZxFoYaVc5iV8kbsCMvoDyNXb7PuI27ma7eyB7bAQygwwOwP3CAoAcbTXVcW2X+OJt4rtMeD48XrQcbEkDuASJ/Cn1akKKKKAKKKKA+J7Fpm2n61L4Dno2URICz7ydulO3wCxOVUPbQaR1O9e8LhCZaBl6aflEbTrTLpO5iPPlYOFJGsbGYk9QP1q4fZrw0G7cvOfKqm2kKQJb5o/mCgD+uqeixKqoYcoO2shh/aauXg3j2S29i5oS5e206S6qHRuWaVVh6msfPdXx3gi0YwBkIIBn/NKQs3VZdCJiO+mh0rrscsE0yTBErIgyTuYI1rxPHmbvNXjSQh4isp+zXGYRkBaRuDGh9QTTTw/xN3t20b4l3ODLspkBdZZxoZJyxqe8CmfiW46WinmAeAQZ6ydfaqc+MdRKs4GaQoYhTqIkDQkmvT8Hisz99Oas+GgY/hiXrgGuivMEQCw5nnG9RWFx7WbLrbI+IijYDQZoLHlmiYJnfbpEPj3+DcDoxB0K6iDm8skACpnh/EbGJIzWne6iLOZhlfzakhRmJGYc4IFdeanX9L8F+0viGHyqt0XEUZVS4oKgDuuVtB3q5YL7doZVv4Qgffe3cDD1VSoJHaZqmcZ4MLZU5DbzJIABXbTYyfrTFeGgjcbxHSqS2TCfbFw1zBvNbMx+8tuJ7jQiKsOC8U4W8AbeJsuDtFxZ+kzXzddwQDEHcbf50pr+xgajf8AzpQH1cGrs18v2sfcVhLvA/hdlJ6TB3p0vGXEH4lyQds76ehBoCHQGYmNBJjltMHlrSiYeT5WkjNKsIJ5SDOtLC6J0VTMA+afcE7egpxdVc0RMQJUTsADvpyqko4qYJK9DJJ77Cvd20xRdZn/AAD2pwcKAQZMgywgGRtOpmmVmcxIMDbsTz07bfWpqokcD4mu2gFYZx0bl/xYcquPh7iAvWSwBEOwIPoD9Naor66ekjl7VZPBF4ZbqFhOdWAJGoKwY9wK8/8AJ8U9bqT5X+iXjq5K2kJgZmY+wA//AEaozBWI3CDyrG86eb9PrVo8f4s/tCW4mLYJ92aNOe1QfxJXtHKPT2ro/HzzxxB03E2e38OFAmWgfdnQTMwpk+9IcJxfwcSjHYNry0Mg7baGml5DbulTtEadtD+Ne7pzCQZJifatpDvyvPiC6btrMWKmzDAgmY2IJ3cRG9RGHv5RDsTJMaASOR69qk+FXPi2VJ+8sN6jQ/lUBe2i5usk+YaRtl7mN6oiuJxuUaGW6NsPpv0pO2WIkgGRrv0Oo002pG2qXNYGkb7/AEpxeXLIBEDSQZX6Dlr+FMPVmwWKhVJEbzzjYyP1rq4WJkRGkEc/Y1yzYcdQsaFTlk+9SmF4OMpLeU6Q05jERPSnwuqy3CsOm1wtp96DHQ7CO4mksOiMpAUC4IJWWAI5lYOvcVLWsG0kXFVl3mckHmSSDIEnSmWKwzgjQBR5rZ127EEDNGvpQRPDAghoaNdfigrrpLCJ0nb0p5btZNOY0HYDdvc1Hojm5BCwILaAaaSCM2+31FOs2+p9KnSsvZ+6Op/ye9cgCSZgbkDUDtXm1bkyduQpLFX/AD5VJJAJMA6EazIOwiNetQsz4gf3s5s4MQZOkchrIFSHBoLyRopGb2lteXIU0xSGQG3jpHfn608w4y4djOrGPQbben4VdSYcRkqGO4Mk/wDLU/jXvBeZSPvLBHoaU+dWUxr359qR4WhVlJ0mQZ2/8TFIls8JrnZ7SyWVwyDmZ0I071H+IcPGIZGHPWeo0IidK7bstZu51JVirKQpIeGEHLGoP3gf5T1r3xi4166GAysbSLdDxGZdJEEmWEd5pdiuVXbbG28gRrOuunQ1O4DGltZgENJMevSPSuYqzmBVAFeNV1g91nX2NIYTD/DEhyG5iDt3JMU4VObWLk65QsfMRq3sPzpc37wQkWy6x90EiOhHMjfSmVy+xY7ADWQVB5TBEEnXbnTg8TeAC7BhuzAkdpHKRVpL2syoBc+bbWSBpzZecV4Kj+NfN1zfhJgUvduM+oFxACPKyazGsQdq8fswJ8yAnuF/uYNBmuNOVY3mJ0AAAmAIHP8AtUetqev51K4+yCdNwB/gpqtsgaA/SpOQYWzr6V1MEoJbLbJG2hHb0HrS9tfKPvLucp0nvruOlDXp3gTyI37DvSk4LUNfYkKDBAJAjrpptrEDanl5D8NFHKSfrAr1ibECZaQw+ZiZnoNgANKSxV6GIn5dPpr+dMnUwQ0/SnNq2FnylgQZAaBmaYBAM/Uc688MtlvO22y/qaXRy7iNIPmIMaH+LTU6Clr5XLyu4CziMxyIqKTJiAOnqSKdcVQfDtR5iua2WgQZlxvrzYSemlTGBYL5WBg7T3g/gf0pXiXD1/ZyuYAlAVBOpZXIIgbj9DWWJyr3rqsDDzAEkToTy7k7gc4mlntgtlkM38Sgkafx9PWvAsxMRodpj6k8q9F2C5UGUfeJ0JPbtWzEhft5SMyknk06e2leGZSDCjNu2aCI7fzdJ70uMMSgZj5dp80A9NBy/WvT4OIIYOYkgA6dJ60wlb9hlPmJ2jQCNPakQ49aVxWNfDHK4M6eVQd5iDKx/VMGkX4obit+7ZQYAMb66loEDt13p9lLliHN8lWncMdulMLhJYKDqTBPTYUsGIY6b7/Wu4HDzcEGNZnTTTfWlIfU7+xqNlME6bHt12pvcwjhjkNsafK2ad9dtRSoJy6mCBrGoPcj8dKjbmPukxDbkSA+sRJjl70rRHrFKouz/CMze23aOnY1GYbDm60nRAf+48/bvT2/5hJ/3Gn+ldAPSfypa16bU5eHw+tHymIXYAmY19K8QvMlo0kf5pSt5YhTIjU9zvt26muLZgaSfede8AQKQL2sQz5QTqPljYR/F1JiKkcdhGvYO66iGsPbuA75Q+ZGI7EBf+0UwwqgGc6jXYz6iPeRUxhONi0jWQPiK6kMIAWW0BmMxyiYGwmpNDW8j+bJPJgRqPbpXpbaRoCAeX+aivVnDEmQcre8z0PXapC3hv4xBPMbGq6kxuWyFiRqNtSPpTG1hFA0+mb696nrvByBMkKeZ29iPSo65giIAHeQT+BnpTDQrfDbQhUw9oINCVeAFG8almnk2u+1Vn7QMJh7Vux8FBaLlnYE65RABM7SZ07GtJv8KISYltxDAZTG4J79TWQ+NuEXhfBxAQMU0KvnEAwdSBGpkz/FWc+11ULrHUiI6jberf4B8JDEW7l66zqM2S3HOASzA+oC1VHwQJ8rAHqv61sP2cJkwAW8qK5J+HAGYJIgsTpmLSQPSRV6+Ew0TwLYj/VbQRMCPQTVd8WcLXCZbVp3Zr6GWIEC3MEAxqTz20ArUbnFMvmZDbQLmZzAgDmynly0MzyrE/GfHziLz3SSpueW2I1W2Np5Zm3P/I9KmHxBYi+zOSFIXZfQaCrV4I8I3cW5d5W1b3MSWaJCgdOZql4ME3ICz1Kkggfka2P7OL6LhZW7bVg7i4t0AMT5cpLEgwB0nenaIef+n9ltPiOD2y/lzmh/suWBF65y/wBsfoasd7i9ifPctAnYq5nnyjWkm8UWFYxiR6RIHpptvzqT+Faf7MWn5yw3mAOvuKa4rw2tl0dklMzBlDnbKTAO4kSR3FW+142w5BPxA4/kBAHqSYmmXEuMWsQi5UfysGBMRodQSOREj3oLkV634O8/luDLyJVteka6yNalrnhYZYLKdNSQV951kVM5fhqq/Ca6ANCp0iZXN7RUZ8aRBtMoLQq3btxQTvCjQEa8jRQSt8Hu2lyrlvW21KNEf06wfUEGml3wql62blkOgVodHzSD/I2kjXnUjZ4iVkW/grLSwRGeJ0BLMQg5c658PEXGDXXaBmy299dgWymCIM9BpvTHFqv4LoXA/lYDTptWf/arZBXDrdMoC7Q0SxGUAsdNNTpzMHlU9xnxkxs3Th7OIbyHLdNvIimIDS8TFY9jRdLFn0J1LvLnpLb7naTVSfsncPashgQGAkZjuInvoevt3rUsHxew1tGe6jG5BW3bsy5JkRl2Q9FO1YvewtxzPxSUJOUqvzQdQsztUrh8f8O3khSwB1ILsuYAFpYmGIEAKBvTs6IuviDibYu4MFh0dZY/FNwyTkP38s5UU6mJkwKz7xHY/eQBnCgKGS2VUwNYGZidT8xOszC7VKcI4/ewpJskD4gykFFIO0K86ga7dSZpG/iPisGuKinb92mVRrpC6aDYf+KXqLUFwq8FcyD3EHSOtXLw1x1bbEMtu5bb5kuKpWeTCYhgCRMjc0wwVuWnNJPTT8qfrcNpgbY8x0gqrBp5FGBmZo4fY0nhnB8FiLfxFwqwSJzZWB/4Asyx6RU7Y4Hh1jLYtADaLdvTttVKwuL4jh4X9mVhvAtKBEAD/TIhh0qYTivEGUgYNM3Is5A2mCCSSe81PKOxbBaAAAAA5aD9KGgiCQQRBqvYdsczeZcOqzyMwPrrUo7MpAa7vqIQARrvM0EODCEyndCUP9JgT/TFL3MEG5we0HaI3HamwhCW1liCSZiQI2Go035c6WGITnc1JiDoZMaRvzH1oM3xGDI0QJl2jKD5uc7aEd6hsVw+9aHlayAPla4olRzjeQNBLT7VZxdQaAjTfX8T/eoTF3WOIBygqQQsr21meREa7bA0UyP/AEU4y2wxTs2vyzCrB2gRmeBq5kAkwNBWX8f4datOyP5Q3+0ShcKNg+RiJPQ/rXKKvKailcfcWAuk8wN/KPu6dhTixwtmMAD2H596KKsi3/SY1ZSNYzBSQD67Tzp1b4cn38xA2KqCT31I+tFFH6Cw4bjGGtL8MYTOh+bMwZiRsQwEj06VYeBcZQpmtYQWxtmWFPTLLLmJJ0AoorK1ci1YcCJIYbkBpkdRHtTfinFltAuc2W3q0DUyNN9O8zyooppR+BxjXQbrZltR+7tgQSCPmbXnOinoTTOx4iu3L/w0tqtuR57hE/RDqTsJIooqKuPV97dxzea4IHkAbyZI5qSRnE88pmu4vBuVyqQSACrXACPmnQjTYxG2qxXaKDdtt8UZCXFxSexzAABwGEQZ3OhPcCu29TlKXTmQhjmyrvBUFgDm5zpt7UUUB//Z"/>
          <p:cNvSpPr>
            <a:spLocks noChangeAspect="1" noChangeArrowheads="1"/>
          </p:cNvSpPr>
          <p:nvPr/>
        </p:nvSpPr>
        <p:spPr bwMode="auto">
          <a:xfrm>
            <a:off x="155575" y="-1143000"/>
            <a:ext cx="1524000"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19" name="AutoShape 6" descr="data:image/jpeg;base64,/9j/4AAQSkZJRgABAQAAAQABAAD/2wCEAAkGBhQSEBUUExQWFRUVGR8aFxgYGBofGxweHxoaGyAcFh4dHyYgGhojHxgdHy8gIycrLCwsGB8xNTAqNSYrLCkBCQoKDgwOFw8PFikiHRwpKSwsLCkpLCwpKSkpKSkpKSkpKSwpKSkpKSkpKSwpKSkpKSkpKSkpKSkpKSkpLCkpKf/AABEIAMgAgAMBIgACEQEDEQH/xAAcAAABBQEBAQAAAAAAAAAAAAAAAwQFBgcBAgj/xAA+EAACAQIEBAQDBQcDAwUAAAABAhEAAwQSITEFQVFhBiJxgRMykQdCobHBFCNSYoLR8DNDchWS8Rckk6LC/8QAGQEAAwEBAQAAAAAAAAAAAAAAAAECAwQF/8QAIBEBAQEBAAICAwEBAAAAAAAAAAECEQMSITEEQVFhE//aAAwDAQACEQMRAD8A3GiiigCiiigCiiigCvF6+qKWYgKokk7AdTXuofxapOCvwuYi2WyxOYDzFQOZIBFAVXinjzGnzYXBTa5Pdzyw5MEQSAe+sU14Z9q974i2r+DYsxj9wSW/+O4qsepg1e8IbYth0hgwBUgiCDqIO0EHSs08V/aGWum1bgBRqREgmZE9eVc93rM710ZznV5xo1zxJZRwtxihOgLKwWemb5Z7TUorgiRrWW+F/HZdWw+JRWVtLc6gz/ttMhuxO+3SrPwniAtXLaIf3NzRUJJyHTReYGug9e1GfNKWvFZKttFcrtdDAUUUUAUUUUAUUUUAUUUji8SttGdyFVQSxOwAEkmgFSarHjDxNesWW/ZrPxLphbefRGYnQDUTp3AmBOsU0x/ibFMM1m1ZtL90Yhn+Iw6m2gi3I1AZiddQKhMH4os8YtthcRbFtgWW4upWGRgrKTGofLpvp0rLya5AT8H8XvjCthcXb+FiLIk29D+6cnKQFMAKTkjkMtZd4hv/AAsXcIHlNxoH8pb5e+UzHavPC+JthcZ8UEA2We26QIYDylTAjUCJ5GDFPuMql5rhQgq7F7bdiZB7MNiOs1hb/Xf/AM+Zl/v0VweJVgCDIP6cj0NWpPFrJh1KIXu27iMZXyESTlDD5bjhCAI3k1mS3mtnQlTvKxB7kHT6VqP2c2RiMHft3RLXHzKSNSFAAiNBlMkR1M1lMet7Kd37TljW+H49b1q3dQylxVdT1DCR+BpzVa+z6wbeBS0f9p7lsaz5VuNl156RVlr0Y4LOXgooooIUUUUAUUUUAVA+JOIZQEBiYnSdZBWffX6VM37wVSx2AmqV4o4l8NGZlyuwBYbxIGh6bfnFAZ7xrxHdz3ADpkJHXUDfvvUd4VvlTdeTq+U9/IwJHuw+lc4o4OdzoTJMes064ZwwphbfJmOY+rH+1cn5m5Mc/p5UrjWMnGYh4+e6xPWS0z+J+tOMDiQqF556gnf0B5014pbnEXv+bfgYrq2osbeZideoBAH61cxLJW+fJZOJl7ygjNCyJhwATzkTuJHKtU4N8PDYawG811lVrVpI+I7HzAKo2GsFjCgamK59mXCLV21eS9aS4FFsAXFVgIVtAGBA1k+9aBw/gtmwCLNm3aB3yIqz6wBNLHj7Jam+W84T4Dw5rNhVcy5JdyJjMxzGJ5SYHpUlRRXSxFFFFAFFUbw99sfDsUom+LDndL3lg9m+UjvNW7h3FrN9S1m7buqDBNt1YA9CVJg0A7oorlAUn7U+OrZwnwSSDflSQfMEETHqSq+hPSsRtcYeyAoJNsfcJ0jov8PWBpPKtW+2Pw8bgs4kNon7tlMRqSwYd5ke9ZTisPpqK5PLu529DwYzcJDAYy3i3FtCQTuCDoNyQdjH61ccQVCkkQttS3oFBP5Cqn4IxC20dNmBk6zIJ0P6e1TPibF5ME8GGuxbHodW/wDqDXF59XzeSZcOp62xnJkyx3Op9SZNSPD7ZuXLaEE6osAToCSYH9VNWXfvFT/BrBt2b15R5wuS2OZuXYRQO+v4V6W76wNl+zLBf+2bEyYxTFwhiFUMyr/URv7VchUZ4b4QuFwlnDrtaRV9wNT7mTUnWmZySFRRRRVEKKKKA+Iv2VulPuE371m4Gs3XtMR8yOVMbxKmeW1BxAn5fxqRwN4FpYQF77xsNtNaAtvCvtV4hh9Pjm6OYvKH+hEMPrVz4R9vyExicMy9GstmHeVbKR7TWT3UB3Vsw3VBMDkZ7174fwY37tq2rf6hAJj5R946fwqCaVvJ2hteL8XJjES8istoTl+JuRBBbKNvKxGvI1QOMcJyGVgoducf2qRxaGxduKoK2yPKp1GUAAe4FGLwbKhkHbdTp+H615u8e27r2+/pv4d3F/xTriNacXE1I3HUdDR4g8Qi+barOVFJIP8AEx1+gEVJ8aK2kDt8pbKcuu/OKa4Pw7N63cZHW2Sc2ZYkQQAO7EjeNBWnjxzUt+438sxue0+zHDWs34VbOH2fPgVBUD9ptXrgJAJXOFtgTuZMxvtVZxFoYaVc5iV8kbsCMvoDyNXb7PuI27ma7eyB7bAQygwwOwP3CAoAcbTXVcW2X+OJt4rtMeD48XrQcbEkDuASJ/Cn1akKKKKAKKKKA+J7Fpm2n61L4Dno2URICz7ydulO3wCxOVUPbQaR1O9e8LhCZaBl6aflEbTrTLpO5iPPlYOFJGsbGYk9QP1q4fZrw0G7cvOfKqm2kKQJb5o/mCgD+uqeixKqoYcoO2shh/aauXg3j2S29i5oS5e206S6qHRuWaVVh6msfPdXx3gi0YwBkIIBn/NKQs3VZdCJiO+mh0rrscsE0yTBErIgyTuYI1rxPHmbvNXjSQh4isp+zXGYRkBaRuDGh9QTTTw/xN3t20b4l3ODLspkBdZZxoZJyxqe8CmfiW46WinmAeAQZ6ydfaqc+MdRKs4GaQoYhTqIkDQkmvT8Hisz99Oas+GgY/hiXrgGuivMEQCw5nnG9RWFx7WbLrbI+IijYDQZoLHlmiYJnfbpEPj3+DcDoxB0K6iDm8skACpnh/EbGJIzWne6iLOZhlfzakhRmJGYc4IFdeanX9L8F+0viGHyqt0XEUZVS4oKgDuuVtB3q5YL7doZVv4Qgffe3cDD1VSoJHaZqmcZ4MLZU5DbzJIABXbTYyfrTFeGgjcbxHSqS2TCfbFw1zBvNbMx+8tuJ7jQiKsOC8U4W8AbeJsuDtFxZ+kzXzddwQDEHcbf50pr+xgajf8AzpQH1cGrs18v2sfcVhLvA/hdlJ6TB3p0vGXEH4lyQds76ehBoCHQGYmNBJjltMHlrSiYeT5WkjNKsIJ5SDOtLC6J0VTMA+afcE7egpxdVc0RMQJUTsADvpyqko4qYJK9DJJ77Cvd20xRdZn/AAD2pwcKAQZMgywgGRtOpmmVmcxIMDbsTz07bfWpqokcD4mu2gFYZx0bl/xYcquPh7iAvWSwBEOwIPoD9Naor66ekjl7VZPBF4ZbqFhOdWAJGoKwY9wK8/8AJ8U9bqT5X+iXjq5K2kJgZmY+wA//AEaozBWI3CDyrG86eb9PrVo8f4s/tCW4mLYJ92aNOe1QfxJXtHKPT2ro/HzzxxB03E2e38OFAmWgfdnQTMwpk+9IcJxfwcSjHYNry0Mg7baGml5DbulTtEadtD+Ne7pzCQZJifatpDvyvPiC6btrMWKmzDAgmY2IJ3cRG9RGHv5RDsTJMaASOR69qk+FXPi2VJ+8sN6jQ/lUBe2i5usk+YaRtl7mN6oiuJxuUaGW6NsPpv0pO2WIkgGRrv0Oo002pG2qXNYGkb7/AEpxeXLIBEDSQZX6Dlr+FMPVmwWKhVJEbzzjYyP1rq4WJkRGkEc/Y1yzYcdQsaFTlk+9SmF4OMpLeU6Q05jERPSnwuqy3CsOm1wtp96DHQ7CO4mksOiMpAUC4IJWWAI5lYOvcVLWsG0kXFVl3mckHmSSDIEnSmWKwzgjQBR5rZ127EEDNGvpQRPDAghoaNdfigrrpLCJ0nb0p5btZNOY0HYDdvc1Hojm5BCwILaAaaSCM2+31FOs2+p9KnSsvZ+6Op/ye9cgCSZgbkDUDtXm1bkyduQpLFX/AD5VJJAJMA6EazIOwiNetQsz4gf3s5s4MQZOkchrIFSHBoLyRopGb2lteXIU0xSGQG3jpHfn608w4y4djOrGPQbben4VdSYcRkqGO4Mk/wDLU/jXvBeZSPvLBHoaU+dWUxr359qR4WhVlJ0mQZ2/8TFIls8JrnZ7SyWVwyDmZ0I071H+IcPGIZGHPWeo0IidK7bstZu51JVirKQpIeGEHLGoP3gf5T1r3xi4166GAysbSLdDxGZdJEEmWEd5pdiuVXbbG28gRrOuunQ1O4DGltZgENJMevSPSuYqzmBVAFeNV1g91nX2NIYTD/DEhyG5iDt3JMU4VObWLk65QsfMRq3sPzpc37wQkWy6x90EiOhHMjfSmVy+xY7ADWQVB5TBEEnXbnTg8TeAC7BhuzAkdpHKRVpL2syoBc+bbWSBpzZecV4Kj+NfN1zfhJgUvduM+oFxACPKyazGsQdq8fswJ8yAnuF/uYNBmuNOVY3mJ0AAAmAIHP8AtUetqev51K4+yCdNwB/gpqtsgaA/SpOQYWzr6V1MEoJbLbJG2hHb0HrS9tfKPvLucp0nvruOlDXp3gTyI37DvSk4LUNfYkKDBAJAjrpptrEDanl5D8NFHKSfrAr1ibECZaQw+ZiZnoNgANKSxV6GIn5dPpr+dMnUwQ0/SnNq2FnylgQZAaBmaYBAM/Uc688MtlvO22y/qaXRy7iNIPmIMaH+LTU6Clr5XLyu4CziMxyIqKTJiAOnqSKdcVQfDtR5iua2WgQZlxvrzYSemlTGBYL5WBg7T3g/gf0pXiXD1/ZyuYAlAVBOpZXIIgbj9DWWJyr3rqsDDzAEkToTy7k7gc4mlntgtlkM38Sgkafx9PWvAsxMRodpj6k8q9F2C5UGUfeJ0JPbtWzEhft5SMyknk06e2leGZSDCjNu2aCI7fzdJ70uMMSgZj5dp80A9NBy/WvT4OIIYOYkgA6dJ60wlb9hlPmJ2jQCNPakQ49aVxWNfDHK4M6eVQd5iDKx/VMGkX4obit+7ZQYAMb66loEDt13p9lLliHN8lWncMdulMLhJYKDqTBPTYUsGIY6b7/Wu4HDzcEGNZnTTTfWlIfU7+xqNlME6bHt12pvcwjhjkNsafK2ad9dtRSoJy6mCBrGoPcj8dKjbmPukxDbkSA+sRJjl70rRHrFKouz/CMze23aOnY1GYbDm60nRAf+48/bvT2/5hJ/3Gn+ldAPSfypa16bU5eHw+tHymIXYAmY19K8QvMlo0kf5pSt5YhTIjU9zvt26muLZgaSfede8AQKQL2sQz5QTqPljYR/F1JiKkcdhGvYO66iGsPbuA75Q+ZGI7EBf+0UwwqgGc6jXYz6iPeRUxhONi0jWQPiK6kMIAWW0BmMxyiYGwmpNDW8j+bJPJgRqPbpXpbaRoCAeX+aivVnDEmQcre8z0PXapC3hv4xBPMbGq6kxuWyFiRqNtSPpTG1hFA0+mb696nrvByBMkKeZ29iPSo65giIAHeQT+BnpTDQrfDbQhUw9oINCVeAFG8almnk2u+1Vn7QMJh7Vux8FBaLlnYE65RABM7SZ07GtJv8KISYltxDAZTG4J79TWQ+NuEXhfBxAQMU0KvnEAwdSBGpkz/FWc+11ULrHUiI6jberf4B8JDEW7l66zqM2S3HOASzA+oC1VHwQJ8rAHqv61sP2cJkwAW8qK5J+HAGYJIgsTpmLSQPSRV6+Ew0TwLYj/VbQRMCPQTVd8WcLXCZbVp3Zr6GWIEC3MEAxqTz20ArUbnFMvmZDbQLmZzAgDmynly0MzyrE/GfHziLz3SSpueW2I1W2Np5Zm3P/I9KmHxBYi+zOSFIXZfQaCrV4I8I3cW5d5W1b3MSWaJCgdOZql4ME3ICz1Kkggfka2P7OL6LhZW7bVg7i4t0AMT5cpLEgwB0nenaIef+n9ltPiOD2y/lzmh/suWBF65y/wBsfoasd7i9ifPctAnYq5nnyjWkm8UWFYxiR6RIHpptvzqT+Faf7MWn5yw3mAOvuKa4rw2tl0dklMzBlDnbKTAO4kSR3FW+142w5BPxA4/kBAHqSYmmXEuMWsQi5UfysGBMRodQSOREj3oLkV634O8/luDLyJVteka6yNalrnhYZYLKdNSQV951kVM5fhqq/Ca6ANCp0iZXN7RUZ8aRBtMoLQq3btxQTvCjQEa8jRQSt8Hu2lyrlvW21KNEf06wfUEGml3wql62blkOgVodHzSD/I2kjXnUjZ4iVkW/grLSwRGeJ0BLMQg5c658PEXGDXXaBmy299dgWymCIM9BpvTHFqv4LoXA/lYDTptWf/arZBXDrdMoC7Q0SxGUAsdNNTpzMHlU9xnxkxs3Th7OIbyHLdNvIimIDS8TFY9jRdLFn0J1LvLnpLb7naTVSfsncPashgQGAkZjuInvoevt3rUsHxew1tGe6jG5BW3bsy5JkRl2Q9FO1YvewtxzPxSUJOUqvzQdQsztUrh8f8O3khSwB1ILsuYAFpYmGIEAKBvTs6IuviDibYu4MFh0dZY/FNwyTkP38s5UU6mJkwKz7xHY/eQBnCgKGS2VUwNYGZidT8xOszC7VKcI4/ewpJskD4gykFFIO0K86ga7dSZpG/iPisGuKinb92mVRrpC6aDYf+KXqLUFwq8FcyD3EHSOtXLw1x1bbEMtu5bb5kuKpWeTCYhgCRMjc0wwVuWnNJPTT8qfrcNpgbY8x0gqrBp5FGBmZo4fY0nhnB8FiLfxFwqwSJzZWB/4Asyx6RU7Y4Hh1jLYtADaLdvTttVKwuL4jh4X9mVhvAtKBEAD/TIhh0qYTivEGUgYNM3Is5A2mCCSSe81PKOxbBaAAAAA5aD9KGgiCQQRBqvYdsczeZcOqzyMwPrrUo7MpAa7vqIQARrvM0EODCEyndCUP9JgT/TFL3MEG5we0HaI3HamwhCW1liCSZiQI2Go035c6WGITnc1JiDoZMaRvzH1oM3xGDI0QJl2jKD5uc7aEd6hsVw+9aHlayAPla4olRzjeQNBLT7VZxdQaAjTfX8T/eoTF3WOIBygqQQsr21meREa7bA0UyP/AEU4y2wxTs2vyzCrB2gRmeBq5kAkwNBWX8f4datOyP5Q3+0ShcKNg+RiJPQ/rXKKvKailcfcWAuk8wN/KPu6dhTixwtmMAD2H596KKsi3/SY1ZSNYzBSQD67Tzp1b4cn38xA2KqCT31I+tFFH6Cw4bjGGtL8MYTOh+bMwZiRsQwEj06VYeBcZQpmtYQWxtmWFPTLLLmJJ0AoorK1ci1YcCJIYbkBpkdRHtTfinFltAuc2W3q0DUyNN9O8zyooppR+BxjXQbrZltR+7tgQSCPmbXnOinoTTOx4iu3L/w0tqtuR57hE/RDqTsJIooqKuPV97dxzea4IHkAbyZI5qSRnE88pmu4vBuVyqQSACrXACPmnQjTYxG2qxXaKDdtt8UZCXFxSexzAABwGEQZ3OhPcCu29TlKXTmQhjmyrvBUFgDm5zpt7UUUB//Z"/>
          <p:cNvSpPr>
            <a:spLocks noChangeAspect="1" noChangeArrowheads="1"/>
          </p:cNvSpPr>
          <p:nvPr/>
        </p:nvSpPr>
        <p:spPr bwMode="auto">
          <a:xfrm>
            <a:off x="307975" y="-990600"/>
            <a:ext cx="1524000"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pic>
        <p:nvPicPr>
          <p:cNvPr id="11272" name="Picture 8" descr="http://www.jacobita.cl/sitio/wp-content/uploads/2008/07/ruido-industr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212" y="3068960"/>
            <a:ext cx="175123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www.greenpeace.org/espana/Global/espana/image/other/vista-aerea-de-la-deforestac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7456" y="3187910"/>
            <a:ext cx="3733694" cy="249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49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11266"/>
                                        </p:tgtEl>
                                        <p:attrNameLst>
                                          <p:attrName>style.visibility</p:attrName>
                                        </p:attrNameLst>
                                      </p:cBhvr>
                                      <p:to>
                                        <p:strVal val="visible"/>
                                      </p:to>
                                    </p:set>
                                    <p:anim calcmode="lin" valueType="num">
                                      <p:cBhvr additive="base">
                                        <p:cTn id="24" dur="500" fill="hold"/>
                                        <p:tgtEl>
                                          <p:spTgt spid="11266"/>
                                        </p:tgtEl>
                                        <p:attrNameLst>
                                          <p:attrName>ppt_x</p:attrName>
                                        </p:attrNameLst>
                                      </p:cBhvr>
                                      <p:tavLst>
                                        <p:tav tm="0">
                                          <p:val>
                                            <p:strVal val="#ppt_x"/>
                                          </p:val>
                                        </p:tav>
                                        <p:tav tm="100000">
                                          <p:val>
                                            <p:strVal val="#ppt_x"/>
                                          </p:val>
                                        </p:tav>
                                      </p:tavLst>
                                    </p:anim>
                                    <p:anim calcmode="lin" valueType="num">
                                      <p:cBhvr additive="base">
                                        <p:cTn id="25"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500"/>
                            </p:stCondLst>
                            <p:childTnLst>
                              <p:par>
                                <p:cTn id="35" presetID="2" presetClass="entr" presetSubtype="4" fill="hold" nodeType="afterEffect">
                                  <p:stCondLst>
                                    <p:cond delay="500"/>
                                  </p:stCondLst>
                                  <p:childTnLst>
                                    <p:set>
                                      <p:cBhvr>
                                        <p:cTn id="36" dur="1" fill="hold">
                                          <p:stCondLst>
                                            <p:cond delay="0"/>
                                          </p:stCondLst>
                                        </p:cTn>
                                        <p:tgtEl>
                                          <p:spTgt spid="11272"/>
                                        </p:tgtEl>
                                        <p:attrNameLst>
                                          <p:attrName>style.visibility</p:attrName>
                                        </p:attrNameLst>
                                      </p:cBhvr>
                                      <p:to>
                                        <p:strVal val="visible"/>
                                      </p:to>
                                    </p:set>
                                    <p:anim calcmode="lin" valueType="num">
                                      <p:cBhvr additive="base">
                                        <p:cTn id="37" dur="500" fill="hold"/>
                                        <p:tgtEl>
                                          <p:spTgt spid="11272"/>
                                        </p:tgtEl>
                                        <p:attrNameLst>
                                          <p:attrName>ppt_x</p:attrName>
                                        </p:attrNameLst>
                                      </p:cBhvr>
                                      <p:tavLst>
                                        <p:tav tm="0">
                                          <p:val>
                                            <p:strVal val="#ppt_x"/>
                                          </p:val>
                                        </p:tav>
                                        <p:tav tm="100000">
                                          <p:val>
                                            <p:strVal val="#ppt_x"/>
                                          </p:val>
                                        </p:tav>
                                      </p:tavLst>
                                    </p:anim>
                                    <p:anim calcmode="lin" valueType="num">
                                      <p:cBhvr additive="base">
                                        <p:cTn id="38"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par>
                          <p:cTn id="47" fill="hold">
                            <p:stCondLst>
                              <p:cond delay="500"/>
                            </p:stCondLst>
                            <p:childTnLst>
                              <p:par>
                                <p:cTn id="48" presetID="2" presetClass="entr" presetSubtype="4" fill="hold" nodeType="afterEffect">
                                  <p:stCondLst>
                                    <p:cond delay="500"/>
                                  </p:stCondLst>
                                  <p:childTnLst>
                                    <p:set>
                                      <p:cBhvr>
                                        <p:cTn id="49" dur="1" fill="hold">
                                          <p:stCondLst>
                                            <p:cond delay="0"/>
                                          </p:stCondLst>
                                        </p:cTn>
                                        <p:tgtEl>
                                          <p:spTgt spid="11274"/>
                                        </p:tgtEl>
                                        <p:attrNameLst>
                                          <p:attrName>style.visibility</p:attrName>
                                        </p:attrNameLst>
                                      </p:cBhvr>
                                      <p:to>
                                        <p:strVal val="visible"/>
                                      </p:to>
                                    </p:set>
                                    <p:anim calcmode="lin" valueType="num">
                                      <p:cBhvr additive="base">
                                        <p:cTn id="50" dur="500" fill="hold"/>
                                        <p:tgtEl>
                                          <p:spTgt spid="11274"/>
                                        </p:tgtEl>
                                        <p:attrNameLst>
                                          <p:attrName>ppt_x</p:attrName>
                                        </p:attrNameLst>
                                      </p:cBhvr>
                                      <p:tavLst>
                                        <p:tav tm="0">
                                          <p:val>
                                            <p:strVal val="#ppt_x"/>
                                          </p:val>
                                        </p:tav>
                                        <p:tav tm="100000">
                                          <p:val>
                                            <p:strVal val="#ppt_x"/>
                                          </p:val>
                                        </p:tav>
                                      </p:tavLst>
                                    </p:anim>
                                    <p:anim calcmode="lin" valueType="num">
                                      <p:cBhvr additive="base">
                                        <p:cTn id="51" dur="500" fill="hold"/>
                                        <p:tgtEl>
                                          <p:spTgt spid="112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7. </a:t>
            </a:r>
            <a:r>
              <a:rPr lang="ca-ES" sz="3200" u="sng" dirty="0"/>
              <a:t>Les conseqüències mediambientals</a:t>
            </a:r>
            <a:r>
              <a:rPr lang="ca-ES" sz="3200" dirty="0"/>
              <a:t>.</a:t>
            </a:r>
          </a:p>
        </p:txBody>
      </p:sp>
      <p:sp>
        <p:nvSpPr>
          <p:cNvPr id="3" name="2 Rectángulo"/>
          <p:cNvSpPr/>
          <p:nvPr/>
        </p:nvSpPr>
        <p:spPr>
          <a:xfrm>
            <a:off x="136267" y="1588105"/>
            <a:ext cx="1483403" cy="673549"/>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Possibles solucions (I)</a:t>
            </a:r>
            <a:endParaRPr lang="ca-ES" dirty="0">
              <a:solidFill>
                <a:schemeClr val="bg1"/>
              </a:solidFill>
            </a:endParaRPr>
          </a:p>
        </p:txBody>
      </p:sp>
      <p:cxnSp>
        <p:nvCxnSpPr>
          <p:cNvPr id="4" name="3 Conector angular"/>
          <p:cNvCxnSpPr>
            <a:stCxn id="3" idx="3"/>
            <a:endCxn id="7" idx="1"/>
          </p:cNvCxnSpPr>
          <p:nvPr/>
        </p:nvCxnSpPr>
        <p:spPr>
          <a:xfrm flipV="1">
            <a:off x="1619670" y="1267057"/>
            <a:ext cx="288034" cy="657823"/>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1907704" y="833306"/>
            <a:ext cx="7056784" cy="86750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principal solució és la presa de consciència ecològica sobre la magnitud del problema i posar en pràctica un desenvolupament sostenible que </a:t>
            </a:r>
            <a:r>
              <a:rPr lang="ca-ES" dirty="0" err="1"/>
              <a:t>tingi</a:t>
            </a:r>
            <a:r>
              <a:rPr lang="ca-ES" dirty="0"/>
              <a:t> en compte tant el desenvolupament econòmica com el medi ambient</a:t>
            </a:r>
          </a:p>
        </p:txBody>
      </p:sp>
      <p:cxnSp>
        <p:nvCxnSpPr>
          <p:cNvPr id="12" name="11 Conector angular"/>
          <p:cNvCxnSpPr>
            <a:stCxn id="3" idx="3"/>
            <a:endCxn id="15" idx="1"/>
          </p:cNvCxnSpPr>
          <p:nvPr/>
        </p:nvCxnSpPr>
        <p:spPr>
          <a:xfrm>
            <a:off x="1619670" y="1924880"/>
            <a:ext cx="288034" cy="632853"/>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1907704" y="1830482"/>
            <a:ext cx="7056784" cy="145450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Aplicar polítiques mediambientals per reduir o evitar els impactes negatius: tecnologia neta (sistemes de depuració, filtrat,...), millor gestió dels residus (ús de materials biodegradables, reciclatge,...), aplicar mesures preventives per evitar desastres (estudis d’impacte ambiental) i rehabilitar les àrees industrials degradades o abandonades</a:t>
            </a:r>
          </a:p>
        </p:txBody>
      </p:sp>
      <p:sp>
        <p:nvSpPr>
          <p:cNvPr id="5" name="AutoShape 2" descr="data:image/jpeg;base64,/9j/4AAQSkZJRgABAQAAAQABAAD/2wCEAAkGBhQSERQUEhQWFRUVGBcVGBcYFxgXGBgXGBQVFBUUFhcXHCYgGBwjHBQVHy8gIycpLiwsGB4xNTAqNSYrLCkBCQoKDgwOGg8PGiwkHyQsLCwsLCwsLCkpLCwpKSwsLCwsLCwsLCwsKSwpKSksLCwsKSksKSwsLCwpLCwsLCwsLP/AABEIALABHwMBIgACEQEDEQH/xAAbAAABBQEBAAAAAAAAAAAAAAADAQIEBQYAB//EAEcQAAIBAgQCCAQCBggFAwUAAAECEQADBBIhMQVBBhMiUWFxgZEyobHBQtEUUnKy4fAHFSMzYoKS8SQ0U3PCFkOiVJOjpMP/xAAaAQADAQEBAQAAAAAAAAAAAAAAAQIDBAUG/8QAKhEAAgIBAwQBAwQDAAAAAAAAAAECEQMSITEEE0FRFCIzYXGBsfAjQlL/2gAMAwEAAhEDEQA/AJOWlyUSKUCvrT5kFlpctFy12WgQPLS5aJlropgMy12WiZa7LSEMy12WiZaXLTAHlrstEy0oWgYPLS5aJlpctFiB5a7LRMtLlpWAMLXRRMtKFoGDy12Wi5a7LQAPLXZaJlrstFgMy12WiZaXLRYwWWly1XYvpDaQwJcj9Uaf6jp7TVbd6Wt+G2o/aYn6RWEuoxx5ZtHp8kuEaPLXZax13pbd/WtjyUH6k1HfpTeO10+ir9lrF9djXs2XRZPwbnLXRWC/9TXpjrn9o+1WfDOk23W3j6g/Zan58PTK+DP2jVZa7LScP4rhXicRbE97hf3oqwxeDVVVlYMG7ircp3XStMfVwyPSjLJ0s4K3RAy0mWjZa7LXUcwHLXZaLlpCKLGR8tLlomWlC0WSCy0oSi5aXLRYAstLkouWuy0WALLS5KLlpQny38POlYUBy0uWua+o3ZR6ihtxG2Pxj0k/QVLyRXLKWOT4QXJS5KiNxi2P1j5D8zQ244vJT6kD86zfUY1/sarpsr/1J+Sly1Vtxw8lA8yT+VDbjLn9Uen5ms31mNGi6PKy4y0oWqM8SufrfID7Ve9CL5fGIGJYZbmh1Hw91ZS66K4RrHoZeWLkrslbHjhwllc15FE7BRDNHcFj599ZfEYmwGInKRoRm0B5qCyw0bTI1Boj10HymhS6Ga4ZGyV2WjlrUEi6oH+IfdCwp+Hw3WFhbK3CsSEYEgGYJHLY6HWt49TjlxIxl02Rcoi5aXLScXsXETLDKzulpSQRBdwpInmBJ9KsOIYdkuFVZ0CgBQpIAWOyMhke411pSzfVphuOOFadUtv2IGWuyUbO/PI/7SZT/qtkfShYTEB0JZHXtMAQVuaAwZHZOhmIG0UPPTqSf8gsNq4tfwea8RssjsjNqpIOXQaeO5qA3kPrWv4z0ca7euNae3clicmcJcHgUuZdfImqXFcDu2v7206ftKQPQnQ+leROtTo9eN6VZUFqQsanjAHcjTzFccH5e9QUREB51f8AR7DDcqCfETVWMIO/0q94FYAjw21oA23CQCIgR3QKfi8KgyutsWy6jMAAu2oBC6SMxE13C7Wg19P41M4pbgJ6/aujpfuo5+p+2yry0mWjZaTLXtWePQLLXZaLlrstA6IwWnZaIEpclKyaB5a4LRQlLkpWFAstdko2Suy0WAILVXx8QqeZ+gq6y1UdJF7CftH6Vh1D/wAbOjp/uIozTM1dmoV1woJJgD/evGPbDTXBqgpxFC2UNqdh3+VFN6gVhrlzWBufkKYxUEA6z30E3u15im5pnQ9wpgSw2WP1fHl41qegLf8AGp+zc/crHlyVg7nT+Na3oA0Yy33Q/wC4amXAzT8bti67E6l8TZwyeCIRduR5sGnyFaa9w+03xW0Pmqn7Vm8B27uBB/F+kYtv8xhD/wDkNaysxma6R9GcOcPeYWlVlRmBWRBCkjSY+VYzhvFnuYiy4GUXMSsqJ2VbaqDB1gcz416Rx4f8Nf8A+0/7hrEdEOAZ/iZke1etuB3iAzgjyX0mmBp+krZrmCt/rYgP6W7bN9WFXGJwFu5q6gnv5+41qnxwzcSwy/8ATs3bnqzKg/dNX8UJ1wJpPkqbvRq0dsy+sj51m+BcEa4l0KR2L11ddJ7U8q3JFUHRMf8AM/8Aff6A1vHPNb2ZPDB7UYLpD0Mxguu6WS6kzKFWJEDlM/KqNMfisP2ZupyysGA/0sIPtXuWKuhEZjsoLewmsp0h4ncvLdtAALbs531OpZVJHkM21Zym27ZaikqR5vc4krEi/hrbGSCUm00zrrbOU+xp+H4dhrhENet96lFu847JUqTE8xWv4RwNrt25bAComUgHQQQYiJ2OfTxqz4hwa7atqGKPba9ZlTJ7XWLzI2Ox8KnUVR5nj+GG3HbRw0wUJO0bqwBXfmKm8G5eHdpXoHE+DYQNF7BhSRM2njSY2Uj6VXJ0ewO9u9etc+2uYe5A+tGpBQbhjbaVP4lqE9ftUC1bVHypcW4NDmGneNvSp+K1C+tdPTv/ACL++Dn6j7b/AL5IOSuyUWK6K9ezyKA5a7LRctdlosKABKUJTwKdFTqHQMLS5aJFKFo1BQPLS5KJlpQtGoKBZKpelIi2n7R/dNX4WofFeFdegXMVgzMTyIiJHfWWX6oNI0xNRmmzy8cTLYwWiStsEAxuToSfntS9NOLYcobVpXzZ92IJVRzMAanuoXHOG9TxPq806oZiPiRTtP3ruJ8KF2cwWQTBAgz4kb+teVN6Nj14LXujLYS+Qxg+PqNRWjuFlacxInYmaj4fo5laeXPmSfsKnDhviawlkOiONeQtt5GtSbdxu8etR1wp7z708oFBJaANTJ5d9Hc/A3BeyZbGsnU/ztV1wPGdU5fuS6B+0bTKvzIrP4S31n92S/7OYn23qUOHOAxKuApUNIYQW+EGe+DT1P0TS9nouG6Q21x3YyulrDWrQcuEWZLMAWGrRl08K0DdK7cE6E9wu2tfUsBXmHARpYXMV62/cJbeBKWFJB3jK1bbhnRq4yErcQQ7qQ1tW1VipMkc42oRLRY8U6RWXs3UzhcyOskgiSpGuUk+wNVvQ0ob75HVzDNoGntBBILAfqn3FO4r0cvCzcJbDkBGJ/slDQFJOUhdDpoaq+ieFvDEuyFOsIKtM5SuS0VAA2piNFYttc4hiSrZTbt2bcwG3DXGEH9se1XHU3h/7iHzQj6NWe6NviC2KuKlti991aWI/u4tgL4aVd/pWIG+HB8rg+9IAx68f9I+rD7GqDovinzYoLaYgXte2nxZRmA2kCBB8auP6xujfDXPRkNUXRfGlXxR6u4c16YUSVOQaNtH8DTEXeLxZMK1tx+I9nNoNvhJ/Fl9qyFrFjJiJKO95MoIdVA9Hg8h7Vt7Vlwru4hmB0GuVQDlSecSST3k1TcR4BZ/RGZbYB6vMDJmSoPfQmBD4Jj+qu3GZWKsqgFYfUM0/CfGpnGeM27iKqi5m62y0G242uqSRprpyqu4N0ftXrjdaGbsI05mBJJMkkRUji/RizatynWCXtKf7W4Rla4oOk0AZPp9xQXLouqSbZBtpuCchGYwfFz7VRcN4yq/ErE7QFzT3CBrW36a9DTdFkJeKBA85wbrMSVgyWEaDWO+sXb6NPYs2cV15Ynqmy5AMpYBpkkzHiKpY5Vqol5I3pssOF9M8OhIvFkaTp1b6DkCANDWqwPHsNiVPUPnKkT2WEaeI3qmv9CxcuG5du9YxMk9Uqz+1lYA6RJipfCMSf0jEWcttVtC2RkTKWDLoW1jTaujHjcZJs58uSMoNItslJloldFejqPO0gstIVosUhosNJFmnA1QP0jA2Un1iaEnSiR8I8IaftXK+qx+zq+Nk9GlmlzVmv8A1RrBtx/mn5RXJ0pmeyN4+Ln46UvlY/Y/iz9GmmuzVl36UkDRBPiZ+WlNPSpjso9ZHprS+Xj9j+Jk9GrDClmskvShuaLp3E/enP0muadlfHc+2oil8zH7D4mT0ZbpvpxZfFbR/wDiR9qO66mqjpRjjcx1t2ABIQaTsGYDfnV3faSTEbfIAT8q5cklPdHbiTiqYLLXZaWurKjex1vn5VGwvGrRIAcSTA3BPdFSrYkweenvVbYOHWSLMZCBOQ6drJPvrPdrRbXBO3k02HxBDAzsZ37qkvii+FxLEzNxG9A+X0qowt/OoIkSJ10O/P2qxt4RkwGJzESVTY8zeTXw+KrUvBlp8kOSi2AN0tW2/wAzk3j++K9e6MYjrMPnH47lxv8AU5b715Fj3BuuVMrMAjYqoCKR6KK9P6C4oDAA/qG5PoZ+lZmrLniw/sL3/bufuNWK4PhFuXzmYqFBeVMGRZt860+G4/axFhpYWswZAHInVYzROo1+VZ7HJYw1rEXFxKO/UuoURJLWxbWNeZWmIl9DeEs+DtP1txC4ZyFaAczs2Y+Jner0cHuf/UXfcH7UDgnEbFnD2bRuICiKpE6yF1H1o2B6QpdvNaVT2QTmnQxEwPWkAv8AVd3libnsp+1UPRqzce5iSl0o3WKWOVTmlI1EQNuXfWuu3woLHYAk+QE1k+g2MFxsS6iFZkMEhj8Jkhl0InY90bUxFxfw+IA/5iZnTqk2Ak/z41B4hh764VybqsptfALa7FYygyI338K0LifaPQ71GxWEz2zbmFK5TG8QBufKnQGd4AbxuvkdBCJqyTpyGjD3qbxxb/Vrne2R1tn4UZTPWpGpYiJip2B4UtpiVLSQF1jYbfSonSC5cLWLSIWD3FZ2jRFtujyTtyIg/wC4IrOlfHmw4QXwrls+XqwV0WM052PeKwl3pKrYS3h8hkW7YzZhEqq6x4xWm/pXBiwQf+r/APzrzm3ZBFsnkF1jwGlDyyj9K4DtRl9TNfi+mb22Ci2phVOpMmUUz4b1V4TpM5xF68AoZrSiNY7Lqs6nUwaruI7odCerU6fFIlJBP7NRcEhzEEN2rdxYMSeyW3H7NHenqqxdqFXRfjp9eG6KeWinfv0NAXp3fIJzLvHwAEeGtZsuFBABUeR/Kn3XYwRHjJj7TWffyf8ATK7MPRdYjpdiNjeyncQFE+B01oGI6UYg73nB7xAHyqna4pPxfPSfGg3x+tEDYxO/gZqe7J8tj0RXg0mTTckCADJ08JppdTowIj9Yx85oLHPGYsp8PhNGNhSIcBuXaisNzUfYKmMpBOg8N+XKgm42uZdJ0GuaJjloPekbCkfCFC9ykg/Kh2r52UOIO5MT70wJFm6xHwlRtuDHnFMxTXIXKqt3sdIHgIJNEVgPxa90z47Deh4jCq4ljHjJA842qUxj1aIHMn9WR31xxAMDOsjcQNT849KjYaMsB2JJ35HyG8Ubqm5lfb6HlQIoOk3/ADNk94X9491aC486iI22Peeex2rJdJLRR0InmRLZiO138qv+A3pwyDUmD5aMx0rpTqMSK+pkomlBpk0oNbkjmthoDCRIPqDIPuBUpLnj9aj2zrRcmtZuWmRWm0NxN4hGYamD+VT8JxrrosNbgXHt5uzAKW2F1lPmLdRTbBEH+daNhrWXEEnlbut6nLaHzc0ovyDVbDIqVg+LXLQKoEObU5lDeECdqGUqTwS9bTEA3gCkMJYZgDGhgDefrS5GSbPSS8FiLSwdF6q2B57edQsZ0mvX3XDsFy3LiKSEVdnRiNBWxTjODGzWx5IR/wCNVWPxOGa/h+rZDN979xhvlt2jqZGgJadNKEn7FqXo13RvDB7Re8oJLtlkFYURGhPnrVNwDrbd3EubJB7fVTPalxAkxptz2FaH9IUWUOaQ5ZwRJkEkgiOUEVUcQ6R20Bygs2wBECe8mdqvgjdkfivSfE21i4loZgRl+IkRBkBttYqH0e4li3Ui31VoTJAUCCTq3OdqiYFla51uIOc7hZ9swAMAchXYHjJsM0KGDkmSDpBJHMb5qj9zRrbZGgxN3FjLN8EsyoAqAGTzmOW9afEEKkkxGWWJjQESSawrceuF1dUnJJGwALDLmO+1TMfjL+JU5VbqlgEAgBjPOee2nlVXXBNPyITdxl+4tm66WpktJHYzCIHjrp71rsLhFRAiyQvecxnvJ5nWsbw3ht79IuouS2QoB1LACQDEDUzGtExfFjgVK3MQxJCuVt21JGaQAC5gA5T7URsUqKv+mK6UXDQCcxujw2tnWsNwzhjXwBbeSoEqJnbmI125VoumHHTiMNbY3IXrHkXHSeyiFPhCxOZthy51j+D44KWYSdAAQSBrJ5b7VvCGJXLKYTlke2MteJ4SFthyARmX2ef/AC2qDw9ALyagywXTubswdfGn4u7msdszlusB2ogMgb6qag4VLasroYMggT3EH7Vz5NPcuPBtC9FS5ExKhCWnLBEyTr/PdUI8S1lFYxpJmI8qtceALjqQCAzbnxqDdxltTBIB7hNYX4NDrd3Ptue8aT603E27kdmJ9hHrzo1zGDKDIjlP586dow0gjn3VOpDotTmI7GUDuoVq65JDJpI1ka+21QmtuAGvMF8EnXyolviNs6QW5c/OppUVTRONts+gBXvkzPdFRMQr51Nu7ImCm8DYwQO+i2scCNJHdHdTxdjU89J9d6my9OwQ2HO6r4GZ9DOtNa2jQDl0M6GYP2pVsq06kbjc0PCm2Ph18dp/OlZJTY/E3rbQbfZJ0NsaGeRO81Z4W4+USgEx/sZ51YrdkQCQP576iYy5cSMqZwe77027Ckig6YqP7I6T2gfcVadHLkYa3y+IbxPaO/vVP0ozZULZRqYUaxIG551a9FgDhx35mHua1f2hR3mS2OppRRbuCy7HT50+xgp3MV1Y5KUUzGe0qEtWM3lSP2cTbGpVrbgiTAMjK/mNas7WD00Pyqs4jh2GLw4ncNt56z6E02rBMk8UwYygqzJBMldfwNAIIPOOVDfEXHuuVUAtaGQPpmC37eYsBtMzG8VcnDEd3vVBxi23X2Aphocju0KmlVBd8hGGK7rI9WNXGF7GViAWhT4SNZjn5Vn73Hrgura6sBiVXU6amJEcvetMEa2FzqrZkVwCXUhW1UEAaGNfWkUEwGAvMSxjtEsCEzNqfhMjLA15Hem4jB5cXZERmtX/AIsoEgKTIG2gO9ShjGZdbRPL++eO7YqareIXij2rvVgdU2YgPmlCCrrsIkfSl+ob8I2XSxgiWEnVbY7MeQnu/Caz+Gw67uD4AQPfStPg7driF5rpJChVFvKynMBqSeasC2oI7tTV3Z6MYdfwZv2iT8tqK8itpUYpckQEE+JJ+4qNaUjUADUkmBAA1O+2lek/1ZaylerSDyygfSqLhnBLd03AwMJcMAGOZ08tBToVkTgnDnvrqSLWbMxiC5GgA74jTkJrUvZVLeVQABAA/wAwo6WwoAAgDQAcvAUPEjsn0/eFCEU3Dx/xmI8v/IV5h004n1uNvqDoYRfO0dPKSG969LXFLbxOIZmC6GJMSRDQO87aV4vfw125iIS27Mx2yk67knSqToKsFizcs27bNbXIxJztliSGCgAmQTkfWOVB4XxNCzZ1DINd+aKCVPeILfLWrjpRg1TObZy2sqEWrpzNmAJZQpzczoe7upnBOGMyo5MI6ltCQQwaFECASRm1g13wi5rVsccpKH0uzPY26LmCuEGALlp/ITcSPmKreHXBmWDzj3Eb16hwLDMt0lyLhW3kubAZyVdezyMTOndV5dw6sutq2R3Rr+7Xn5ElKjshurPLeIWG/SHJ+Fsrf6kVj9aiPwa2zEkN76V7JhuGq8L1NrQAaqPh2G4mp79FcOEYtZtGFY6IANjWax27RuppKmjxcYNAMuXTeN/rzpOqjVQRO8Ea+lNv2j8v5+9Es3kEyhJA0m5uZAI0279e6suToexLY23PaJLDkT8qfw7osLhDW4KMMw/tLfZ02gNm+QiqbCYRFEF5kHnlYHv9KTDcNtq0ZywO20+RNJRitmzn39Gmx/RNbCi490BQVViFYhQdM2mpjuFS+EcItXUz27+dQYE2ysERIgkHmNYrIYnqQwVW7YzaD9k8+dQrHSl8MpS2qkk5sx1iYG3pWkccWrJc2nRuuKcIt27Zf9JVP8TDMPIQ2/lWdtdJrSnLmVwDoYZR7MKxeN4hcutmuMT9B4ADQelAN0UdpC1mz4lxsvcUBQE00nv3Yjw10pvEOMstzKTKjmNBrBzRvtyrO4fEkKpnUT47ExRjiesyk8wAfE7E+tbLEtv0MXN7/qE4pj+tXTYGR7Rp3Cp/R/iq27ZzNENIHfIE6elVfEGQDKu/M9/LalwNy2qSwk6xz08KTxJrQ2Vrr6kiZxjpJcutFrMFGwG5PfpWm4DxJrtsZ1KuNCCIn/EPOszb4ipGiuvlFPw+MyOHV2EciBBHMGtY41FbGbm29z0LDXY3qLicUpxFvX/27gBO05k+0+9UdvivWAMDIPy8IpyX82JsSM2pHPnABFVp8hq8F8+OJqJ1JuYi1rGVL7f6UVo+VRUxBqbwvXE2/G3iR/8ArsftScaGpFt0d4el7FWVfLGaSTGygsQCdpiPWr/j3Drt3F3X6t8kgAhSQQqgCI5aGqjotwgYi+qsJQAs37KwT9QPWqTF8TQ3D1ahRJjLoAJ0ArKRojQYpXXQW3H+Rh9qs+j3AreJtX7d5W1KKCJDAHMWgnwFZO1i2I+N/wDW351sOgGGBuM5ZyyiACxIhtCSDz2+dQluN8Gr6P8ARTD4MHqEgsBmYksxjlJOgnWBpVvFDxFzLljmwHoZpTiVAJLCASCe4jcUxDyKqeAjtX/+4fqalPxe3+Eg+oX61UYLFFDc7QBdixykQNTopNFhRomMamAPGomLxihdO1qNoiJEmTAqouYpd5J8ScxoNzHSNPc1OorSR+JM7LiFySLxMZSJAyxIZtA3iJisXZ6EHPm628o/VDlm8e1ovyrVNjSC2bTN4GPlyqPa4k8wBbVeU5tflUWXRRYjoZa1hbhJ1lyCRtosLtpReHdGUtDR38JPwjuEec1orbM2jqPME/QgUdMKumnzq9cuLJ0x5oqMPwwEypn8Mkk7birvB4FQAT51C4nxmzhwc7AEa5Rq3ft96w3G+mt24MtturTwPaPm3LyFLWo8lKDlwbTFdJ7GGZpOZuSrqecSdhvWK4/08vYglVPV2/1FkE+DNufIQKylzFmYGvt89aEr6/mINZPI3sdEcUUSLl3+R/ChlvI0gvD/AHiunnUGg8WAQO0hIOumpPeNPke6qXjt28vZywO9dZOpnTY61BudIrx+HKgH6qgb95odvj19SD1hPgdR3bVtGDTs5HJcC8LVhdUsrazqQf1TrQMZdk6Gr7GcVJt5pYm4O/bkABWbtgz8JrpqlRz3bGEmiWAOYnzoubwPtSFvP1qoR3E3sPvXAToMo/VGw96emJAYFR2QZyyde8SNdaGabXRRmScRjFYnKCPMz8+dSsDDg5iARAAqrCbnlSjWue6kaVaL5bB5MKHcw+8lflVbbXzHrTwxHM1WteidP5J2BdknLseR7+8Vreg1sXsba6xRClCN9zftLt5Ej1rG4LFFTJCv4ODH/wASJrQcC6T9W1y91dlTZVGVEBQORibLZTJJMwfnUqXgpx8ljgOH4i8xFnD3XAYiVWV0Yj4jAG3fWiwPRvEWL9hrqBcy4gBQ6s0nDOADlkCSRzqTw7+lO7iTH6PlG2Y4i0qj/wC7l+U1Ofi5fFYZ2ez1dpnZj19ot2reVYUeMTrqKHkvYShQHobxa5bTEi7ZuS6BV6rK/VoFaWIkSZYH0FUj9D0txN++kjTrcG3vKXK9KwVxBauYi0P7whEyjWFMM0RzbNr4Cq3GYxXI6ydNswYRPgRWL2NFuYU8OybYm03nbvp/4NW7/o5SFvvKtAReyWI/E3NQe7lTGKMIzqPERPpvVxw2yLeFeCO04E6awF3gCToaLQ6Hccw730Cm+9vUH+xhDI2liCY8iKBw/CPaVla/ceTu5zmPDQACnDFgaETHcf40tzEqRO3mY9anYe4ZxpowPp+W1BVSDyI8jHzoQuoBMwBudo8SZoK8QzfAJ03jQ/5vypbDJzWl7gT3wPyqJfwijUAeUn5AGlzk7+y6fPenWrRJhQP57zSasd0QLuFzHRDpqCWO87RP1ot3DgBeZBEn051cW+Hjd/bl/GqnphxA2MKWtwCGQDSYkxI8ap46VsIytpC8Qx9uyue42URp3kxsBzNZDi3TpyIw4Cf4mALe2w+dYvG8Uu3GYli5Gnamde6eW1RTiD+ICe8D+Fc7k/B1LElySsfindizOWY6kzP15VDQnYx9fnTmuTsP5+tIqa/x+lQaUKW13/nypMtMuidvlQ+1G+2u3y0NMA7IOfz09jzpACJ2PyNNtsx1In+e6jWbLSQqTzhZ+1AGEJpCaSaSu080us46i2SdvsTRsO4yDy96oi5IAkwNhXJcI2JFXqJo0PVqeQoAwKktOvdrEaVUrj376MnE2HLenrDST24OvIkfOgtw5pEGfSPempxbvmpdjiKd/vTUl4FQEcLmBoDOrSYjxEaefyqxw/R1TpnDToBbuWiSTyy3GUz6Utu+DsQac7T4935Umho5uj39lcuJ1gFplR84QQzlgugad0I8KomxIUkHkTWs6UYkYdUwgf8AuxnvCdDiGEx49WpVPPN31nekWFtrec2nRkMFSpmeysn3mobopJsBZxS99dbuySPEfWoBFcjEGRRYUatmA2rhfjZiPpWfXiT+B8Ip39bH9X507A2WF6TYhFAW/cHgGIj51Os9M8UPius3qoPuUNYReLDSQQKlDiqn8QpUmOzeJ01fQMbxHMh7JPpms1o+F/0i2lQW3N0osmHtW21M9oshEnU8q8kt44TuPepNrG0tKHZ7Ba6XYNtrwX9oOse4ip1jjNlj2b1pv86H5TXipxelKL091GkD28u7nRlYd2XMPkwolgXmPwoe4kuo8pIavD7d0g6EjbY17xwfEXHsYZpBkdsneAGCR4yFmp0jJeAtK9tbhGjAGDy5Eab6zUx7oX+dvyrKWemuHtWhbVxcvKtxjbU7ZXaQ7xCeR18KwnHukt7FGLlyEnS2hi34BvxXP8xjwFOWSMAjilM2XSH+ku1aDLhx+kXRoApAtg/4rn4vJZ8xXneO6WYnEqf0l92GVFWEQCddN5nUmfhFQC+4bskGBA0I8J2jal9/58BXNPI5bHXDEo8DlHMmPlPrStiFWcpBO0EgkEz86CLW23d6b+1DuLG6xufDxNZG1is0iCNtRusfempa10Y68pPd40NiJiYJ0/2py4aNR5d/maokkKSOcGkZgOUeP8Ki21fWRInefttRFuqZB3EafYUUBJDCYnfX/aumCQCQN94oKP7d+lP0oAw4BqRZ4dcf4VJ9IHuau/6uVSefgWj5CKmYW0p1BbL3Sx9AJ0rd5PRzRwezO3uEXF3HsRUIoa1tu0mpUKCN5WR6E6z40y7jVYdrIY5SB7mKFkfobwL2ZWuVSdhPzrSfpVtW0RRM7Rp4+tOtHXshj3kKBy8POn3PwJYfyZ4YVj+E+xqUnBbh/DHmRVyQx7h5kn7RRlLQAGbnqAojw11qXkZawIpBwW4DyHjMD1O1Psi8jAqcxUggqc0EEEGeRmrQ2xOvaPLNqfn60S3cOx0Gu20jw5ijusfYRBs8Mus5csqs5M5u1JJ1zTI1O80T+qCd+r9EMfIip63G05d+ogeJod1CQSCdJ7xMa8uXPeo1svtRRDbgALRnUfsg/Qmh3OBINc5OvIAzUx7gzSAQDy1OsD8jUlIMbDfUDYeIo1yQdqHopjwg22VxqAROdJBPMRsRtoaNieDh4MqmmoVdCZJzROmh2HdVpIzDceI1HnM7bU6++aO7zO/mO7X3o7kg7UCh/wDTjn4SpEgAzG/PXaodzhNwH4d9vpWlWV7J+keulSVUDtSP513p91ol4Isw9zDldwRSB2GxI963VxF/hpB8DIoOI4fbcD+zUE6TtOmsZd6pZvaM3078Mxy41x+I+uv1o1virjuPmPyrUjgNvbIpI8Z++lIeD2AdUAHPfflGtPvIXx5eyqwuKZzlUZie6fn3V6C/SvFdVZtKBbRR2wCS7HMzRnGirttv31mrNrJIt9hfADX23jSpRdmI185gz3z+XhWcsrfBrHClyMwFs2wy5jDNmOg1M8xy5+9NbDsJymd+R0+1dekGZJHuflUc3j+Ea8+Wnv31nuzTZIIqGYJE+Jy/XSmiVMgR/PhUi3lKzOup75NMULOx89vQQd6BgWJJExr4wfTQilTciPmP5mlxFnQ7yddDH8KGCwBkBp2B09jQAt8wfgze06edMUjkN9YjX2p2GvZjqCCNSp396NfOcTG23LfceO1MQMAeVMvLptm56CudzEgE+RGnf40xXOUZcxBPd8NADbQPp/J1BpraRBAnXbT0IqRbGupjuMzPfIiglPwgaSSQRpJ7o2piP//Z"/>
          <p:cNvSpPr>
            <a:spLocks noChangeAspect="1" noChangeArrowheads="1"/>
          </p:cNvSpPr>
          <p:nvPr/>
        </p:nvSpPr>
        <p:spPr bwMode="auto">
          <a:xfrm>
            <a:off x="155575" y="-1119188"/>
            <a:ext cx="3810000" cy="2333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6" name="AutoShape 4" descr="data:image/jpeg;base64,/9j/4AAQSkZJRgABAQAAAQABAAD/2wCEAAkGBhQSERQUEhQWFRUVGBcVGBcYFxgXGBgXGBQVFBUUFhcXHCYgGBwjHBQVHy8gIycpLiwsGB4xNTAqNSYrLCkBCQoKDgwOGg8PGiwkHyQsLCwsLCwsLCkpLCwpKSwsLCwsLCwsLCwsKSwpKSksLCwsKSksKSwsLCwpLCwsLCwsLP/AABEIALABHwMBIgACEQEDEQH/xAAbAAABBQEBAAAAAAAAAAAAAAADAQIEBQYAB//EAEcQAAIBAgQCCAQCBggFAwUAAAECEQADBBIhMQVBBhMiUWFxgZEyobHBQtEUUnKy4fAHFSMzYoKS8SQ0U3PCFkOiVJOjpMP/xAAaAQADAQEBAQAAAAAAAAAAAAAAAQIDBAUG/8QAKhEAAgIBAwQBAwQDAAAAAAAAAAECEQMSITEEE0FRFCIzYXGBsfAjQlL/2gAMAwEAAhEDEQA/AJOWlyUSKUCvrT5kFlpctFy12WgQPLS5aJlropgMy12WiZa7LSEMy12WiZaXLTAHlrstEy0oWgYPLS5aJlpctFiB5a7LRMtLlpWAMLXRRMtKFoGDy12Wi5a7LQAPLXZaJlrstFgMy12WiZaXLRYwWWly1XYvpDaQwJcj9Uaf6jp7TVbd6Wt+G2o/aYn6RWEuoxx5ZtHp8kuEaPLXZax13pbd/WtjyUH6k1HfpTeO10+ir9lrF9djXs2XRZPwbnLXRWC/9TXpjrn9o+1WfDOk23W3j6g/Zan58PTK+DP2jVZa7LScP4rhXicRbE97hf3oqwxeDVVVlYMG7ircp3XStMfVwyPSjLJ0s4K3RAy0mWjZa7LXUcwHLXZaLlpCKLGR8tLlomWlC0WSCy0oSi5aXLRYAstLkouWuy0WALLS5KLlpQny38POlYUBy0uWua+o3ZR6ihtxG2Pxj0k/QVLyRXLKWOT4QXJS5KiNxi2P1j5D8zQ244vJT6kD86zfUY1/sarpsr/1J+Sly1Vtxw8lA8yT+VDbjLn9Uen5ms31mNGi6PKy4y0oWqM8SufrfID7Ve9CL5fGIGJYZbmh1Hw91ZS66K4RrHoZeWLkrslbHjhwllc15FE7BRDNHcFj599ZfEYmwGInKRoRm0B5qCyw0bTI1Boj10HymhS6Ga4ZGyV2WjlrUEi6oH+IfdCwp+Hw3WFhbK3CsSEYEgGYJHLY6HWt49TjlxIxl02Rcoi5aXLScXsXETLDKzulpSQRBdwpInmBJ9KsOIYdkuFVZ0CgBQpIAWOyMhke411pSzfVphuOOFadUtv2IGWuyUbO/PI/7SZT/qtkfShYTEB0JZHXtMAQVuaAwZHZOhmIG0UPPTqSf8gsNq4tfwea8RssjsjNqpIOXQaeO5qA3kPrWv4z0ca7euNae3clicmcJcHgUuZdfImqXFcDu2v7206ftKQPQnQ+leROtTo9eN6VZUFqQsanjAHcjTzFccH5e9QUREB51f8AR7DDcqCfETVWMIO/0q94FYAjw21oA23CQCIgR3QKfi8KgyutsWy6jMAAu2oBC6SMxE13C7Wg19P41M4pbgJ6/aujpfuo5+p+2yry0mWjZaTLXtWePQLLXZaLlrstA6IwWnZaIEpclKyaB5a4LRQlLkpWFAstdko2Suy0WAILVXx8QqeZ+gq6y1UdJF7CftH6Vh1D/wAbOjp/uIozTM1dmoV1woJJgD/evGPbDTXBqgpxFC2UNqdh3+VFN6gVhrlzWBufkKYxUEA6z30E3u15im5pnQ9wpgSw2WP1fHl41qegLf8AGp+zc/crHlyVg7nT+Na3oA0Yy33Q/wC4amXAzT8bti67E6l8TZwyeCIRduR5sGnyFaa9w+03xW0Pmqn7Vm8B27uBB/F+kYtv8xhD/wDkNaysxma6R9GcOcPeYWlVlRmBWRBCkjSY+VYzhvFnuYiy4GUXMSsqJ2VbaqDB1gcz416Rx4f8Nf8A+0/7hrEdEOAZ/iZke1etuB3iAzgjyX0mmBp+krZrmCt/rYgP6W7bN9WFXGJwFu5q6gnv5+41qnxwzcSwy/8ATs3bnqzKg/dNX8UJ1wJpPkqbvRq0dsy+sj51m+BcEa4l0KR2L11ddJ7U8q3JFUHRMf8AM/8Aff6A1vHPNb2ZPDB7UYLpD0Mxguu6WS6kzKFWJEDlM/KqNMfisP2ZupyysGA/0sIPtXuWKuhEZjsoLewmsp0h4ncvLdtAALbs531OpZVJHkM21Zym27ZaikqR5vc4krEi/hrbGSCUm00zrrbOU+xp+H4dhrhENet96lFu847JUqTE8xWv4RwNrt25bAComUgHQQQYiJ2OfTxqz4hwa7atqGKPba9ZlTJ7XWLzI2Ox8KnUVR5nj+GG3HbRw0wUJO0bqwBXfmKm8G5eHdpXoHE+DYQNF7BhSRM2njSY2Uj6VXJ0ewO9u9etc+2uYe5A+tGpBQbhjbaVP4lqE9ftUC1bVHypcW4NDmGneNvSp+K1C+tdPTv/ACL++Dn6j7b/AL5IOSuyUWK6K9ezyKA5a7LRctdlosKABKUJTwKdFTqHQMLS5aJFKFo1BQPLS5KJlpQtGoKBZKpelIi2n7R/dNX4WofFeFdegXMVgzMTyIiJHfWWX6oNI0xNRmmzy8cTLYwWiStsEAxuToSfntS9NOLYcobVpXzZ92IJVRzMAanuoXHOG9TxPq806oZiPiRTtP3ruJ8KF2cwWQTBAgz4kb+teVN6Nj14LXujLYS+Qxg+PqNRWjuFlacxInYmaj4fo5laeXPmSfsKnDhviawlkOiONeQtt5GtSbdxu8etR1wp7z708oFBJaANTJ5d9Hc/A3BeyZbGsnU/ztV1wPGdU5fuS6B+0bTKvzIrP4S31n92S/7OYn23qUOHOAxKuApUNIYQW+EGe+DT1P0TS9nouG6Q21x3YyulrDWrQcuEWZLMAWGrRl08K0DdK7cE6E9wu2tfUsBXmHARpYXMV62/cJbeBKWFJB3jK1bbhnRq4yErcQQ7qQ1tW1VipMkc42oRLRY8U6RWXs3UzhcyOskgiSpGuUk+wNVvQ0ob75HVzDNoGntBBILAfqn3FO4r0cvCzcJbDkBGJ/slDQFJOUhdDpoaq+ieFvDEuyFOsIKtM5SuS0VAA2piNFYttc4hiSrZTbt2bcwG3DXGEH9se1XHU3h/7iHzQj6NWe6NviC2KuKlti991aWI/u4tgL4aVd/pWIG+HB8rg+9IAx68f9I+rD7GqDovinzYoLaYgXte2nxZRmA2kCBB8auP6xujfDXPRkNUXRfGlXxR6u4c16YUSVOQaNtH8DTEXeLxZMK1tx+I9nNoNvhJ/Fl9qyFrFjJiJKO95MoIdVA9Hg8h7Vt7Vlwru4hmB0GuVQDlSecSST3k1TcR4BZ/RGZbYB6vMDJmSoPfQmBD4Jj+qu3GZWKsqgFYfUM0/CfGpnGeM27iKqi5m62y0G242uqSRprpyqu4N0ftXrjdaGbsI05mBJJMkkRUji/RizatynWCXtKf7W4Rla4oOk0AZPp9xQXLouqSbZBtpuCchGYwfFz7VRcN4yq/ErE7QFzT3CBrW36a9DTdFkJeKBA85wbrMSVgyWEaDWO+sXb6NPYs2cV15Ynqmy5AMpYBpkkzHiKpY5Vqol5I3pssOF9M8OhIvFkaTp1b6DkCANDWqwPHsNiVPUPnKkT2WEaeI3qmv9CxcuG5du9YxMk9Uqz+1lYA6RJipfCMSf0jEWcttVtC2RkTKWDLoW1jTaujHjcZJs58uSMoNItslJloldFejqPO0gstIVosUhosNJFmnA1QP0jA2Un1iaEnSiR8I8IaftXK+qx+zq+Nk9GlmlzVmv8A1RrBtx/mn5RXJ0pmeyN4+Ln46UvlY/Y/iz9GmmuzVl36UkDRBPiZ+WlNPSpjso9ZHprS+Xj9j+Jk9GrDClmskvShuaLp3E/enP0muadlfHc+2oil8zH7D4mT0ZbpvpxZfFbR/wDiR9qO66mqjpRjjcx1t2ABIQaTsGYDfnV3faSTEbfIAT8q5cklPdHbiTiqYLLXZaWurKjex1vn5VGwvGrRIAcSTA3BPdFSrYkweenvVbYOHWSLMZCBOQ6drJPvrPdrRbXBO3k02HxBDAzsZ37qkvii+FxLEzNxG9A+X0qowt/OoIkSJ10O/P2qxt4RkwGJzESVTY8zeTXw+KrUvBlp8kOSi2AN0tW2/wAzk3j++K9e6MYjrMPnH47lxv8AU5b715Fj3BuuVMrMAjYqoCKR6KK9P6C4oDAA/qG5PoZ+lZmrLniw/sL3/bufuNWK4PhFuXzmYqFBeVMGRZt860+G4/axFhpYWswZAHInVYzROo1+VZ7HJYw1rEXFxKO/UuoURJLWxbWNeZWmIl9DeEs+DtP1txC4ZyFaAczs2Y+Jner0cHuf/UXfcH7UDgnEbFnD2bRuICiKpE6yF1H1o2B6QpdvNaVT2QTmnQxEwPWkAv8AVd3libnsp+1UPRqzce5iSl0o3WKWOVTmlI1EQNuXfWuu3woLHYAk+QE1k+g2MFxsS6iFZkMEhj8Jkhl0InY90bUxFxfw+IA/5iZnTqk2Ak/z41B4hh764VybqsptfALa7FYygyI338K0LifaPQ71GxWEz2zbmFK5TG8QBufKnQGd4AbxuvkdBCJqyTpyGjD3qbxxb/Vrne2R1tn4UZTPWpGpYiJip2B4UtpiVLSQF1jYbfSonSC5cLWLSIWD3FZ2jRFtujyTtyIg/wC4IrOlfHmw4QXwrls+XqwV0WM052PeKwl3pKrYS3h8hkW7YzZhEqq6x4xWm/pXBiwQf+r/APzrzm3ZBFsnkF1jwGlDyyj9K4DtRl9TNfi+mb22Ci2phVOpMmUUz4b1V4TpM5xF68AoZrSiNY7Lqs6nUwaruI7odCerU6fFIlJBP7NRcEhzEEN2rdxYMSeyW3H7NHenqqxdqFXRfjp9eG6KeWinfv0NAXp3fIJzLvHwAEeGtZsuFBABUeR/Kn3XYwRHjJj7TWffyf8ATK7MPRdYjpdiNjeyncQFE+B01oGI6UYg73nB7xAHyqna4pPxfPSfGg3x+tEDYxO/gZqe7J8tj0RXg0mTTckCADJ08JppdTowIj9Yx85oLHPGYsp8PhNGNhSIcBuXaisNzUfYKmMpBOg8N+XKgm42uZdJ0GuaJjloPekbCkfCFC9ykg/Kh2r52UOIO5MT70wJFm6xHwlRtuDHnFMxTXIXKqt3sdIHgIJNEVgPxa90z47Deh4jCq4ljHjJA842qUxj1aIHMn9WR31xxAMDOsjcQNT849KjYaMsB2JJ35HyG8Ubqm5lfb6HlQIoOk3/ADNk94X9491aC486iI22Peeex2rJdJLRR0InmRLZiO138qv+A3pwyDUmD5aMx0rpTqMSK+pkomlBpk0oNbkjmthoDCRIPqDIPuBUpLnj9aj2zrRcmtZuWmRWm0NxN4hGYamD+VT8JxrrosNbgXHt5uzAKW2F1lPmLdRTbBEH+daNhrWXEEnlbut6nLaHzc0ovyDVbDIqVg+LXLQKoEObU5lDeECdqGUqTwS9bTEA3gCkMJYZgDGhgDefrS5GSbPSS8FiLSwdF6q2B57edQsZ0mvX3XDsFy3LiKSEVdnRiNBWxTjODGzWx5IR/wCNVWPxOGa/h+rZDN979xhvlt2jqZGgJadNKEn7FqXo13RvDB7Re8oJLtlkFYURGhPnrVNwDrbd3EubJB7fVTPalxAkxptz2FaH9IUWUOaQ5ZwRJkEkgiOUEVUcQ6R20Bygs2wBECe8mdqvgjdkfivSfE21i4loZgRl+IkRBkBttYqH0e4li3Ui31VoTJAUCCTq3OdqiYFla51uIOc7hZ9swAMAchXYHjJsM0KGDkmSDpBJHMb5qj9zRrbZGgxN3FjLN8EsyoAqAGTzmOW9afEEKkkxGWWJjQESSawrceuF1dUnJJGwALDLmO+1TMfjL+JU5VbqlgEAgBjPOee2nlVXXBNPyITdxl+4tm66WpktJHYzCIHjrp71rsLhFRAiyQvecxnvJ5nWsbw3ht79IuouS2QoB1LACQDEDUzGtExfFjgVK3MQxJCuVt21JGaQAC5gA5T7URsUqKv+mK6UXDQCcxujw2tnWsNwzhjXwBbeSoEqJnbmI125VoumHHTiMNbY3IXrHkXHSeyiFPhCxOZthy51j+D44KWYSdAAQSBrJ5b7VvCGJXLKYTlke2MteJ4SFthyARmX2ef/AC2qDw9ALyagywXTubswdfGn4u7msdszlusB2ogMgb6qag4VLasroYMggT3EH7Vz5NPcuPBtC9FS5ExKhCWnLBEyTr/PdUI8S1lFYxpJmI8qtceALjqQCAzbnxqDdxltTBIB7hNYX4NDrd3Ptue8aT603E27kdmJ9hHrzo1zGDKDIjlP586dow0gjn3VOpDotTmI7GUDuoVq65JDJpI1ka+21QmtuAGvMF8EnXyolviNs6QW5c/OppUVTRONts+gBXvkzPdFRMQr51Nu7ImCm8DYwQO+i2scCNJHdHdTxdjU89J9d6my9OwQ2HO6r4GZ9DOtNa2jQDl0M6GYP2pVsq06kbjc0PCm2Ph18dp/OlZJTY/E3rbQbfZJ0NsaGeRO81Z4W4+USgEx/sZ51YrdkQCQP576iYy5cSMqZwe77027Ckig6YqP7I6T2gfcVadHLkYa3y+IbxPaO/vVP0ozZULZRqYUaxIG551a9FgDhx35mHua1f2hR3mS2OppRRbuCy7HT50+xgp3MV1Y5KUUzGe0qEtWM3lSP2cTbGpVrbgiTAMjK/mNas7WD00Pyqs4jh2GLw4ncNt56z6E02rBMk8UwYygqzJBMldfwNAIIPOOVDfEXHuuVUAtaGQPpmC37eYsBtMzG8VcnDEd3vVBxi23X2Aphocju0KmlVBd8hGGK7rI9WNXGF7GViAWhT4SNZjn5Vn73Hrgura6sBiVXU6amJEcvetMEa2FzqrZkVwCXUhW1UEAaGNfWkUEwGAvMSxjtEsCEzNqfhMjLA15Hem4jB5cXZERmtX/AIsoEgKTIG2gO9ShjGZdbRPL++eO7YqareIXij2rvVgdU2YgPmlCCrrsIkfSl+ob8I2XSxgiWEnVbY7MeQnu/Caz+Gw67uD4AQPfStPg7driF5rpJChVFvKynMBqSeasC2oI7tTV3Z6MYdfwZv2iT8tqK8itpUYpckQEE+JJ+4qNaUjUADUkmBAA1O+2lek/1ZaylerSDyygfSqLhnBLd03AwMJcMAGOZ08tBToVkTgnDnvrqSLWbMxiC5GgA74jTkJrUvZVLeVQABAA/wAwo6WwoAAgDQAcvAUPEjsn0/eFCEU3Dx/xmI8v/IV5h004n1uNvqDoYRfO0dPKSG969LXFLbxOIZmC6GJMSRDQO87aV4vfw125iIS27Mx2yk67knSqToKsFizcs27bNbXIxJztliSGCgAmQTkfWOVB4XxNCzZ1DINd+aKCVPeILfLWrjpRg1TObZy2sqEWrpzNmAJZQpzczoe7upnBOGMyo5MI6ltCQQwaFECASRm1g13wi5rVsccpKH0uzPY26LmCuEGALlp/ITcSPmKreHXBmWDzj3Eb16hwLDMt0lyLhW3kubAZyVdezyMTOndV5dw6sutq2R3Rr+7Xn5ElKjshurPLeIWG/SHJ+Fsrf6kVj9aiPwa2zEkN76V7JhuGq8L1NrQAaqPh2G4mp79FcOEYtZtGFY6IANjWax27RuppKmjxcYNAMuXTeN/rzpOqjVQRO8Ea+lNv2j8v5+9Es3kEyhJA0m5uZAI0279e6suToexLY23PaJLDkT8qfw7osLhDW4KMMw/tLfZ02gNm+QiqbCYRFEF5kHnlYHv9KTDcNtq0ZywO20+RNJRitmzn39Gmx/RNbCi490BQVViFYhQdM2mpjuFS+EcItXUz27+dQYE2ysERIgkHmNYrIYnqQwVW7YzaD9k8+dQrHSl8MpS2qkk5sx1iYG3pWkccWrJc2nRuuKcIt27Zf9JVP8TDMPIQ2/lWdtdJrSnLmVwDoYZR7MKxeN4hcutmuMT9B4ADQelAN0UdpC1mz4lxsvcUBQE00nv3Yjw10pvEOMstzKTKjmNBrBzRvtyrO4fEkKpnUT47ExRjiesyk8wAfE7E+tbLEtv0MXN7/qE4pj+tXTYGR7Rp3Cp/R/iq27ZzNENIHfIE6elVfEGQDKu/M9/LalwNy2qSwk6xz08KTxJrQ2Vrr6kiZxjpJcutFrMFGwG5PfpWm4DxJrtsZ1KuNCCIn/EPOszb4ipGiuvlFPw+MyOHV2EciBBHMGtY41FbGbm29z0LDXY3qLicUpxFvX/27gBO05k+0+9UdvivWAMDIPy8IpyX82JsSM2pHPnABFVp8hq8F8+OJqJ1JuYi1rGVL7f6UVo+VRUxBqbwvXE2/G3iR/8ArsftScaGpFt0d4el7FWVfLGaSTGygsQCdpiPWr/j3Drt3F3X6t8kgAhSQQqgCI5aGqjotwgYi+qsJQAs37KwT9QPWqTF8TQ3D1ahRJjLoAJ0ArKRojQYpXXQW3H+Rh9qs+j3AreJtX7d5W1KKCJDAHMWgnwFZO1i2I+N/wDW351sOgGGBuM5ZyyiACxIhtCSDz2+dQluN8Gr6P8ARTD4MHqEgsBmYksxjlJOgnWBpVvFDxFzLljmwHoZpTiVAJLCASCe4jcUxDyKqeAjtX/+4fqalPxe3+Eg+oX61UYLFFDc7QBdixykQNTopNFhRomMamAPGomLxihdO1qNoiJEmTAqouYpd5J8ScxoNzHSNPc1OorSR+JM7LiFySLxMZSJAyxIZtA3iJisXZ6EHPm628o/VDlm8e1ovyrVNjSC2bTN4GPlyqPa4k8wBbVeU5tflUWXRRYjoZa1hbhJ1lyCRtosLtpReHdGUtDR38JPwjuEec1orbM2jqPME/QgUdMKumnzq9cuLJ0x5oqMPwwEypn8Mkk7birvB4FQAT51C4nxmzhwc7AEa5Rq3ft96w3G+mt24MtturTwPaPm3LyFLWo8lKDlwbTFdJ7GGZpOZuSrqecSdhvWK4/08vYglVPV2/1FkE+DNufIQKylzFmYGvt89aEr6/mINZPI3sdEcUUSLl3+R/ChlvI0gvD/AHiunnUGg8WAQO0hIOumpPeNPke6qXjt28vZywO9dZOpnTY61BudIrx+HKgH6qgb95odvj19SD1hPgdR3bVtGDTs5HJcC8LVhdUsrazqQf1TrQMZdk6Gr7GcVJt5pYm4O/bkABWbtgz8JrpqlRz3bGEmiWAOYnzoubwPtSFvP1qoR3E3sPvXAToMo/VGw96emJAYFR2QZyyde8SNdaGabXRRmScRjFYnKCPMz8+dSsDDg5iARAAqrCbnlSjWue6kaVaL5bB5MKHcw+8lflVbbXzHrTwxHM1WteidP5J2BdknLseR7+8Vreg1sXsba6xRClCN9zftLt5Ej1rG4LFFTJCv4ODH/wASJrQcC6T9W1y91dlTZVGVEBQORibLZTJJMwfnUqXgpx8ljgOH4i8xFnD3XAYiVWV0Yj4jAG3fWiwPRvEWL9hrqBcy4gBQ6s0nDOADlkCSRzqTw7+lO7iTH6PlG2Y4i0qj/wC7l+U1Ofi5fFYZ2ez1dpnZj19ot2reVYUeMTrqKHkvYShQHobxa5bTEi7ZuS6BV6rK/VoFaWIkSZYH0FUj9D0txN++kjTrcG3vKXK9KwVxBauYi0P7whEyjWFMM0RzbNr4Cq3GYxXI6ydNswYRPgRWL2NFuYU8OybYm03nbvp/4NW7/o5SFvvKtAReyWI/E3NQe7lTGKMIzqPERPpvVxw2yLeFeCO04E6awF3gCToaLQ6Hccw730Cm+9vUH+xhDI2liCY8iKBw/CPaVla/ceTu5zmPDQACnDFgaETHcf40tzEqRO3mY9anYe4ZxpowPp+W1BVSDyI8jHzoQuoBMwBudo8SZoK8QzfAJ03jQ/5vypbDJzWl7gT3wPyqJfwijUAeUn5AGlzk7+y6fPenWrRJhQP57zSasd0QLuFzHRDpqCWO87RP1ot3DgBeZBEn051cW+Hjd/bl/GqnphxA2MKWtwCGQDSYkxI8ap46VsIytpC8Qx9uyue42URp3kxsBzNZDi3TpyIw4Cf4mALe2w+dYvG8Uu3GYli5Gnamde6eW1RTiD+ICe8D+Fc7k/B1LElySsfindizOWY6kzP15VDQnYx9fnTmuTsP5+tIqa/x+lQaUKW13/nypMtMuidvlQ+1G+2u3y0NMA7IOfz09jzpACJ2PyNNtsx1In+e6jWbLSQqTzhZ+1AGEJpCaSaSu080us46i2SdvsTRsO4yDy96oi5IAkwNhXJcI2JFXqJo0PVqeQoAwKktOvdrEaVUrj376MnE2HLenrDST24OvIkfOgtw5pEGfSPempxbvmpdjiKd/vTUl4FQEcLmBoDOrSYjxEaefyqxw/R1TpnDToBbuWiSTyy3GUz6Utu+DsQac7T4935Umho5uj39lcuJ1gFplR84QQzlgugad0I8KomxIUkHkTWs6UYkYdUwgf8AuxnvCdDiGEx49WpVPPN31nekWFtrec2nRkMFSpmeysn3mobopJsBZxS99dbuySPEfWoBFcjEGRRYUatmA2rhfjZiPpWfXiT+B8Ip39bH9X507A2WF6TYhFAW/cHgGIj51Os9M8UPius3qoPuUNYReLDSQQKlDiqn8QpUmOzeJ01fQMbxHMh7JPpms1o+F/0i2lQW3N0osmHtW21M9oshEnU8q8kt44TuPepNrG0tKHZ7Ba6XYNtrwX9oOse4ip1jjNlj2b1pv86H5TXipxelKL091GkD28u7nRlYd2XMPkwolgXmPwoe4kuo8pIavD7d0g6EjbY17xwfEXHsYZpBkdsneAGCR4yFmp0jJeAtK9tbhGjAGDy5Eab6zUx7oX+dvyrKWemuHtWhbVxcvKtxjbU7ZXaQ7xCeR18KwnHukt7FGLlyEnS2hi34BvxXP8xjwFOWSMAjilM2XSH+ku1aDLhx+kXRoApAtg/4rn4vJZ8xXneO6WYnEqf0l92GVFWEQCddN5nUmfhFQC+4bskGBA0I8J2jal9/58BXNPI5bHXDEo8DlHMmPlPrStiFWcpBO0EgkEz86CLW23d6b+1DuLG6xufDxNZG1is0iCNtRusfempa10Y68pPd40NiJiYJ0/2py4aNR5d/maokkKSOcGkZgOUeP8Ki21fWRInefttRFuqZB3EafYUUBJDCYnfX/aumCQCQN94oKP7d+lP0oAw4BqRZ4dcf4VJ9IHuau/6uVSefgWj5CKmYW0p1BbL3Sx9AJ0rd5PRzRwezO3uEXF3HsRUIoa1tu0mpUKCN5WR6E6z40y7jVYdrIY5SB7mKFkfobwL2ZWuVSdhPzrSfpVtW0RRM7Rp4+tOtHXshj3kKBy8POn3PwJYfyZ4YVj+E+xqUnBbh/DHmRVyQx7h5kn7RRlLQAGbnqAojw11qXkZawIpBwW4DyHjMD1O1Psi8jAqcxUggqc0EEEGeRmrQ2xOvaPLNqfn60S3cOx0Gu20jw5ijusfYRBs8Mus5csqs5M5u1JJ1zTI1O80T+qCd+r9EMfIip63G05d+ogeJod1CQSCdJ7xMa8uXPeo1svtRRDbgALRnUfsg/Qmh3OBINc5OvIAzUx7gzSAQDy1OsD8jUlIMbDfUDYeIo1yQdqHopjwg22VxqAROdJBPMRsRtoaNieDh4MqmmoVdCZJzROmh2HdVpIzDceI1HnM7bU6++aO7zO/mO7X3o7kg7UCh/wDTjn4SpEgAzG/PXaodzhNwH4d9vpWlWV7J+keulSVUDtSP513p91ol4Isw9zDldwRSB2GxI963VxF/hpB8DIoOI4fbcD+zUE6TtOmsZd6pZvaM3078Mxy41x+I+uv1o1virjuPmPyrUjgNvbIpI8Z++lIeD2AdUAHPfflGtPvIXx5eyqwuKZzlUZie6fn3V6C/SvFdVZtKBbRR2wCS7HMzRnGirttv31mrNrJIt9hfADX23jSpRdmI185gz3z+XhWcsrfBrHClyMwFs2wy5jDNmOg1M8xy5+9NbDsJymd+R0+1dekGZJHuflUc3j+Ea8+Wnv31nuzTZIIqGYJE+Jy/XSmiVMgR/PhUi3lKzOup75NMULOx89vQQd6BgWJJExr4wfTQilTciPmP5mlxFnQ7yddDH8KGCwBkBp2B09jQAt8wfgze06edMUjkN9YjX2p2GvZjqCCNSp396NfOcTG23LfceO1MQMAeVMvLptm56CudzEgE+RGnf40xXOUZcxBPd8NADbQPp/J1BpraRBAnXbT0IqRbGupjuMzPfIiglPwgaSSQRpJ7o2piP//Z"/>
          <p:cNvSpPr>
            <a:spLocks noChangeAspect="1" noChangeArrowheads="1"/>
          </p:cNvSpPr>
          <p:nvPr/>
        </p:nvSpPr>
        <p:spPr bwMode="auto">
          <a:xfrm>
            <a:off x="307975" y="-966788"/>
            <a:ext cx="3810000" cy="23336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pic>
        <p:nvPicPr>
          <p:cNvPr id="12294" name="Picture 6" descr="http://www.tratamientosdelaguaydepuracion.es/amn/depuradoras-fisico-quimic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66" y="3501008"/>
            <a:ext cx="4114741"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www.ecologiaverde.com/wp-content/2012/09/El-reciclaje-de-aluminio-es-infini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512194"/>
            <a:ext cx="4698825"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4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500"/>
                            </p:stCondLst>
                            <p:childTnLst>
                              <p:par>
                                <p:cTn id="30" presetID="2" presetClass="entr" presetSubtype="4" fill="hold" nodeType="afterEffect">
                                  <p:stCondLst>
                                    <p:cond delay="500"/>
                                  </p:stCondLst>
                                  <p:childTnLst>
                                    <p:set>
                                      <p:cBhvr>
                                        <p:cTn id="31" dur="1" fill="hold">
                                          <p:stCondLst>
                                            <p:cond delay="0"/>
                                          </p:stCondLst>
                                        </p:cTn>
                                        <p:tgtEl>
                                          <p:spTgt spid="12294"/>
                                        </p:tgtEl>
                                        <p:attrNameLst>
                                          <p:attrName>style.visibility</p:attrName>
                                        </p:attrNameLst>
                                      </p:cBhvr>
                                      <p:to>
                                        <p:strVal val="visible"/>
                                      </p:to>
                                    </p:set>
                                    <p:anim calcmode="lin" valueType="num">
                                      <p:cBhvr additive="base">
                                        <p:cTn id="32" dur="500" fill="hold"/>
                                        <p:tgtEl>
                                          <p:spTgt spid="12294"/>
                                        </p:tgtEl>
                                        <p:attrNameLst>
                                          <p:attrName>ppt_x</p:attrName>
                                        </p:attrNameLst>
                                      </p:cBhvr>
                                      <p:tavLst>
                                        <p:tav tm="0">
                                          <p:val>
                                            <p:strVal val="#ppt_x"/>
                                          </p:val>
                                        </p:tav>
                                        <p:tav tm="100000">
                                          <p:val>
                                            <p:strVal val="#ppt_x"/>
                                          </p:val>
                                        </p:tav>
                                      </p:tavLst>
                                    </p:anim>
                                    <p:anim calcmode="lin" valueType="num">
                                      <p:cBhvr additive="base">
                                        <p:cTn id="33" dur="500" fill="hold"/>
                                        <p:tgtEl>
                                          <p:spTgt spid="12294"/>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nodeType="afterEffect">
                                  <p:stCondLst>
                                    <p:cond delay="500"/>
                                  </p:stCondLst>
                                  <p:childTnLst>
                                    <p:set>
                                      <p:cBhvr>
                                        <p:cTn id="36" dur="1" fill="hold">
                                          <p:stCondLst>
                                            <p:cond delay="0"/>
                                          </p:stCondLst>
                                        </p:cTn>
                                        <p:tgtEl>
                                          <p:spTgt spid="12296"/>
                                        </p:tgtEl>
                                        <p:attrNameLst>
                                          <p:attrName>style.visibility</p:attrName>
                                        </p:attrNameLst>
                                      </p:cBhvr>
                                      <p:to>
                                        <p:strVal val="visible"/>
                                      </p:to>
                                    </p:set>
                                    <p:anim calcmode="lin" valueType="num">
                                      <p:cBhvr additive="base">
                                        <p:cTn id="37" dur="500" fill="hold"/>
                                        <p:tgtEl>
                                          <p:spTgt spid="12296"/>
                                        </p:tgtEl>
                                        <p:attrNameLst>
                                          <p:attrName>ppt_x</p:attrName>
                                        </p:attrNameLst>
                                      </p:cBhvr>
                                      <p:tavLst>
                                        <p:tav tm="0">
                                          <p:val>
                                            <p:strVal val="#ppt_x"/>
                                          </p:val>
                                        </p:tav>
                                        <p:tav tm="100000">
                                          <p:val>
                                            <p:strVal val="#ppt_x"/>
                                          </p:val>
                                        </p:tav>
                                      </p:tavLst>
                                    </p:anim>
                                    <p:anim calcmode="lin" valueType="num">
                                      <p:cBhvr additive="base">
                                        <p:cTn id="38" dur="500" fill="hold"/>
                                        <p:tgtEl>
                                          <p:spTgt spid="122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7. </a:t>
            </a:r>
            <a:r>
              <a:rPr lang="ca-ES" sz="3200" u="sng" dirty="0"/>
              <a:t>Les conseqüències mediambientals</a:t>
            </a:r>
            <a:r>
              <a:rPr lang="ca-ES" sz="3200" dirty="0"/>
              <a:t>.</a:t>
            </a:r>
          </a:p>
        </p:txBody>
      </p:sp>
      <p:sp>
        <p:nvSpPr>
          <p:cNvPr id="3" name="2 Rectángulo"/>
          <p:cNvSpPr/>
          <p:nvPr/>
        </p:nvSpPr>
        <p:spPr>
          <a:xfrm>
            <a:off x="136267" y="1292643"/>
            <a:ext cx="1483403" cy="673549"/>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Possibles solucions (II)</a:t>
            </a:r>
            <a:endParaRPr lang="ca-ES" dirty="0">
              <a:solidFill>
                <a:schemeClr val="bg1"/>
              </a:solidFill>
            </a:endParaRPr>
          </a:p>
        </p:txBody>
      </p:sp>
      <p:cxnSp>
        <p:nvCxnSpPr>
          <p:cNvPr id="4" name="3 Conector angular"/>
          <p:cNvCxnSpPr>
            <a:stCxn id="3" idx="3"/>
            <a:endCxn id="5" idx="1"/>
          </p:cNvCxnSpPr>
          <p:nvPr/>
        </p:nvCxnSpPr>
        <p:spPr>
          <a:xfrm flipV="1">
            <a:off x="1619670" y="1216223"/>
            <a:ext cx="282487" cy="413195"/>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4 Rectángulo"/>
          <p:cNvSpPr/>
          <p:nvPr/>
        </p:nvSpPr>
        <p:spPr>
          <a:xfrm>
            <a:off x="1902157" y="890484"/>
            <a:ext cx="6270243" cy="651478"/>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Adopció, per part de tots, d’hàbits com un consum moderat </a:t>
            </a:r>
          </a:p>
          <a:p>
            <a:pPr algn="ctr"/>
            <a:r>
              <a:rPr lang="ca-ES" dirty="0"/>
              <a:t>dels recursos naturals o el reciclatge</a:t>
            </a:r>
          </a:p>
        </p:txBody>
      </p:sp>
      <p:cxnSp>
        <p:nvCxnSpPr>
          <p:cNvPr id="11" name="10 Conector angular"/>
          <p:cNvCxnSpPr>
            <a:stCxn id="3" idx="3"/>
            <a:endCxn id="14" idx="1"/>
          </p:cNvCxnSpPr>
          <p:nvPr/>
        </p:nvCxnSpPr>
        <p:spPr>
          <a:xfrm>
            <a:off x="1619670" y="1629418"/>
            <a:ext cx="282487" cy="431739"/>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1902157" y="1629418"/>
            <a:ext cx="6270243" cy="863478"/>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Estalvi energètic, consum de productes reciclats i més resistents </a:t>
            </a:r>
          </a:p>
          <a:p>
            <a:pPr algn="ctr"/>
            <a:r>
              <a:rPr lang="ca-ES" dirty="0"/>
              <a:t>i aprofitament racional i sostenible de les matèries primeres </a:t>
            </a:r>
          </a:p>
          <a:p>
            <a:pPr algn="ctr"/>
            <a:r>
              <a:rPr lang="ca-ES" dirty="0"/>
              <a:t>per a evitar l’esgotament dels recursos</a:t>
            </a:r>
          </a:p>
        </p:txBody>
      </p:sp>
      <p:pic>
        <p:nvPicPr>
          <p:cNvPr id="13314" name="Picture 2" descr="http://2.bp.blogspot.com/-1i9ohGsnT7E/TYmUtmJc7BI/AAAAAAAAAHo/AsqRV2gyZE8/s1600/contened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05" y="2924944"/>
            <a:ext cx="4440641" cy="332862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data:image/jpeg;base64,/9j/4AAQSkZJRgABAQAAAQABAAD/2wCEAAkGBhQSEBUUEhQQDxQUFBUUFQ8PFBAQFhAPFBQVFBQQFRUXHCYfFxkkGhQUHy8gIycqLSwsFh4xNTAqNSYrLCkBCQoKDgwOGg8PGiokHyQsKSwsLCwsKSkqLCkpLCkpKSksLC0sLCwsLCwsLCksKSksLCkvLC8sKSwpLCwsKSksLP/AABEIAN0A5AMBIgACEQEDEQH/xAAcAAACAgMBAQAAAAAAAAAAAAACAwQFAAEGBwj/xABOEAACAQMCAwQEBg4IAwkAAAABAgMABBESIQUGMRNBUWEUInGRByMyUoGhJDNCYmNyc4Kio7GywdEVNENTdJLC0mSz8BYXZYOTpLTDxP/EABsBAAIDAQEBAAAAAAAAAAAAAAIEAQMFAAYH/8QALhEAAgIBAwMCBAYDAQAAAAAAAAECAxEEITEFEkEiMhNRYXEjgbHB0eEzkfAU/9oADAMBAAIRAxEAPwDngtb000JRBK9PgXE6a3op2is0URwnRWaKd2dZorjiOVrWmpGihKUODhBSgKVJKUJWuwcRSlCVqSUoGShwSiOVoStPZaApQNBCGWgK08rQFaqkjhDLQEU4rQFaplEISRQMKcRQMKXcThJFCaawoCtUSiEhTUJFMZaEilpRwSLoCKaaAil5IlC6HFGRQmqmEDWVutUODj0DRRaKcI6IR17kUEBK3oqQI632dRk4jaK0UqV2dR1uUZtKntW/u4Q0zD2qgJH01DnGPLJwwNFCVq2tuXLuX5MIiHz7p1j/AEE1t7wKu7D4OckG4uHb8HbKIF+l2LOfo00rPWVR85JUWcVKwUZYqo+cxCj3mm8O4dNc/wBXhmuB89EKx/8AqvpT3E16tYcq2dv66wQKRuZph2jDzMspJHvp683W7ZELPespwVske5Ct81pF+LQ/jMKUnr5P2oPsRxtl8E87rmWaGA/NRWuCPacoPdn21y/H+XprK4MUxSRWXXFNGpQSIDpZWUk6WU6c7n5Qr11b6+kPqW0Nsvz7ybW48PiYAw/WCuM56u3mtIZJ4xBPDdPbSIpLLqeMsrIx3ZHCwsD99jqKrp1NjsXc9jnFYODZKBlqQVoGWtlorRGZaAipDLSmWq2iciCtLK1IK0tlqqUSRDLQEU5hS3FUSiEJcUDCnEUsrS0onCyKBhTGFCRSs1uEKIoDTCKAil3EkAigIpmKFhVEkSmLIrKI1lVhHpwjomUAZOwG5J2AA76esdIlg13EEf3I1zOO5uy0iMHxGuRT+bXsLrvhwchdLLwEtu5+RGz/AHxxGvvbc/QDT4uX5n+XLHCPmwp2rf55MD9CrmP39dzQ3t+IlB0mRmIRIlKhpZD8lFyQM9T5BSe6seWtsn9C7sSEW/KFv/aB7k/8S7SDP5PZP0atpby2s4/XaC0TwPZwg+xRjP0VTQcv8SuTmaaLhkR/srXE8+PAyn1VPmtX3BeQLO3OvsvSJc5Nxdn0iQnxBbZfoApZyb5ZOCD/ANr+0x6FbXHECfu4wsUI/GmfYe7NSIuD8VuPttxbcNT+7tE9Kmx4GWTCg+aiutQ/V08h4U1a7OSMFBY/B5arvOJOIPkHteIP6SQR00qRpQb9APDwrpba2VBpRVRfmoqqB7ABgVpaatcQHXm/wowEpLnOjVw1wO4P6TcIxHtGj3CvSBXF/CambK4x1T0J/oW8yfqzRQ9yIfB5gyUplqW6Uplr05QRSKWy1JZKUVoWiUR2SlMKkMtLZarkghDClMKeRS3FUuJwhhQGnMKWRS80EJYUBpzClmlZxJQphQEU00silpLAQBoCKY1ARSzRyArK2VrKowGevrFWRQfHhvCJlx5F0Of0RUxY6jasXOn8Dq98mP4V6PWS/CZRHkmqa3y5aGW5mnckrC3YQp3K+hTcS+ZJYJnwQ+NaWrPlsfEnzmnP65x/A1jIZZdoacpqOppyGpBHLXF80c+NCU7OWCESFhCZopZ/SWRgrHKEaELEAHcnOduldoteY8c5XuJprXMdyJrJlSJIolFpPGkgZbhpi2mItGFDDBYFeh2FTgg9J5e4wLq3SYDTqBDIc5jlRikkZz10spGfKrVTVTy9wr0e3SLIYjUzsBgNLI7SSMB3As7YHhirVaIEYDXN83QBrW/1dPRR71WVx9ZFdGK5zm8/YV9+SC+9R/uqY8oh8Hl0ib0hlqdKnX21Hda9OUENlpTipTrSWWpOI7rSWFSXFJdaBonJHIpbinsKWwqpoIjsKW1PYUphS8kSmJIpZpxFLYUtNEizS2FMYUBFKTQSFmgp8UJZlVd2ZgoHix2xXo/KHIvYETXGGlBykaklYt9mPzm7/AeZ3rL1eqhpo90ufkW11ubwjluG/B5czRiT4qINuqzFwxXubABwD571letZrdeZfWLs7JD600PmQFjqrkI9NYd4tk9xlkPv9Wr9Y6qboYu2/IQn9ZcCvourf4TMuK3HJ1qdyi+qzibrq7Rs+OqaQ5qAnUe0VO5MTHD7YfgVP+bLfxrLRay9WnIap73mGGGeGGRiJLhisYAJBIwMsegGSBVdxHm5l/pBY0CtZQLIrsdQkd4mkGV2wBjxqSDs7eonF+Y7W1GbieGDIyFdvXI8VQesw9grzri81xxFhCs8lstvw+O7kMHqGa7lQOikgjCjBPlmqW85oiaa0uryD0zVwv7XoWTM4mcdqwbZR6rEt3aqnJGD0jjvwhLCLcWsEnEWu1d4VtyAGVMaiSQSOpz6u2k5xVbe8/Sz8GluIUa1uu3FoIgQ5S5MqJhSy7nS3eOua5ODh91CvB1tTD6T6PeyqXy6KsoEpUeJCNgZ76dYvK/DeGLZhZrme8nvJBcEBTcQazI0mMeqCyHHkPGpRB6ZyHxc3XDbaZmLu0QDserSISjsfMlSfppfMoza3nnoH6EP86p/ghjkis5reUYe2u5ozgHSQdLZQnquovVxzG/2Ld/lI194th/Gjh7l9wXwedSJUd0qdItRnWvSIpaITrSHWpkiUhxRkERxSiKkutIYVxxHcUphT3FKYVVIJCHFKYU9hSnFUSJEMKWwpzClOQNzsPE0tMIWancE4FJdShIwQuTqmIJSMDGrJ723X1c5OR061fcschvcYln1QwncJuskw7tjvGvmdz3Ada9HhtkiQJGqxoowqIMADyFeV6j1iFPoqeZfPwv7HKdM5eqXBUcD5WhtRlBrkxhp33Y+On5gPgPrq3zWGtV4yy2dsu6byzSjFRWEbrK1WUBI9I65++P2e4/4WA/rrqupSOuY4nERxGQ9xtYAD4lZbjV+8vvr6tqZZrZhR5GCrXlmPTZW48IIv+Wpqpq84IMW0I8IYh+rWkIsuZ5x8InEEW+7QuqvaC0McecM5aV5ZdI78LozWuZuFvPc8UdJ5IY4oIZHijzi5Ho5ZFfBHq7HrnrXTXPIiXBvGuFj7S4ciKYDtGhgCIiYzgBvVJOPHrVrY8rRJ2urVN28cUUvaEYkSKMRD1QNsjJO/fRAnFScUeylLCGWb07hltFB2Y1ZuUhWPSffnbfceO19wnkqRJYkdR2S8Ka0kfK7zSOWdQM5PymOcY6V28EYVQqgKqgKqjYKoGAAO4Y2rV3exwrqleOFR91Kyxj3sRUnFLy5ya0IsWmm7SSximiXs1wkgl2GrVv6q4G2OlXfB+WLa2wYYlUhpWViWdlMxBl0lidIOldh4VzkvwoWuStstzxFxtosYXlAPm5wPdmrnlfmg3ZkV7a5spItBMVyukmOTXodT3jMbj6KlAs6NTXM8yvi2m++uo19zQ/7K6Ra5Lmt/iAPncQI/wAqSt/oo4e9Avg5Z0qNItT5EqLIteiTKiDItR5BUx1qNIKsTBIjrSXFT4LRpZEjQAvIwVRvjJ6k47gAST4A12J+C+IJlpJZH0nOkvGpJ+YiuoGNsas9N89AlqtdXpsKXIcYOXBwVhwuW4kEcKdo5BbchFVRjLM3cMkDzJwKe3Jd/lgLeNtJIBE6YYZxnOMDx3INd7wPkkW0vaQyTLthlm1Pr3yNZEuDjJxpAG5zmuqY15zVdbsU81YwNRoTW55D/wB3F7kDFopxkgyznSPaIcZ8gaY3wYXWQNdtjG765dj4adGT7a9Vc1GbJPgB+kf5ft9nXJs65qvmv9Fy00DhLH4LkBHbSvL0JEQ7FD5A5Ln2gj6a6Ky5ZtYDmKCJGH9pp1PnBHy2y3Qnv76uHpDmsTU6/UXP1zf6IbrphHwLkao7mjdqVWYXGZrWa3WVxxgrdZWVxxbRpXOcfH2Yv+G/+5v511KLXNcyjF2n+GP1TD+dfUrvYzCjyQhV5wr7RF+Sj/cFUYq94Z9oj/Jp+6KTgXMk0aUFGtGCUPNUcs8ttaRTSWomMsk00O0gt4FTKIe4s0ijP7ehp/6N4bDIVism4jKrFWub2TtE7RThvWk1asEEHTHjIO9XN/c6OJxN8yxuX/XW/wDtrluT5jphjl+VJGrI42DsVDtGfB9yfvgD3giqLbJR2iFGOeSLzX8K/EbJuyjtrS1iI9R40eRWXwUnSoO240ivU+Hyary5O2RHaKSPDRJJj9YT9NLHLsc8LwzIJI5FKsh7wRjI8GHce4gVVcjdsJb5bllkkjnii7VOkqR20Yjlx3My4JA6Emr4SbW4DW+x2QO1cfzOcxw+d/cH3JeLXXqa5DjxzHb/AOLu2/8AlD+NX1e9APgpZBUSQVOkFRJlreXJWQpBUSY4yTsPE9wqZLgddvM7V0nKfKrM6zzqUVTmOJxhmfukdTuoHUA4OcEgYGa79RGiHdLnwdGPcxnIvKjRMbqcFZHTRFARvBE2CWf8I+FyPuQMdc12JNExpWr+X0+FeK1N0rZOcuR6CwsAsaWxomNLY1kWyLkhbmlsaNjSWNZ9khiKAc1Hdqa5qNI1KSZaLc0OaylekDUF72BI8MD/AK+uhSycNrKW8oAJ6gAt39F671U8X5qitkVpAx1Zwq4LHGdgPo78AeNHCqdjxBZYMpKO7LusryPiPP13JIWSQ26/cxRhGCjzZgSzeJ29lZWwuiXY3kv+/Ip/9MD3uMVzPNI+y4v8PJ9Usf8AOuojrmObD9mQ+dtN9U0H869rd7TKjyV9X3DftMf4i/sqiAq54K+beI+KClIlzJlbU1qtg0YJy/MTYvM/+HTj3yr/ACrl7xglkWyV7OEOrA4KyIgaNlPcQwXH0Ve823GLqT73hzfpSSn/AEfVVBxaEm1j9RpUVoHlijxrkgQhnRQepOkbftpK15sivqWw4YXEOI38hVZpZ2VwxPYgDSIdQncxriMJqV1yQcBCdyRXY/BfbtHFcJIGWRZU1q7BysjW8cjLkbAev0HTp3VRcOvnl1yRmLTN2uksfSSkM7mRoEJCIFDM3ylY+s2TXS8sydg8gkYsLmXte2fSD6SyqhjcgAYOldO2Acr3rm+M4uXbkBp4OySuR4qcxW3nJdN73f8A311sR3HtH7a42+k+LtB95cN+nF/uNO0r8RFL4IEgpdvw+SZ9ESlz3k7Kg8Wbu9m5PcDRy6mdIoxqllYqinONhlpGI6Io3J9gG5Fd7wvhqwRCNd8bs5wC7ndnPtPd3DA6AU9qtV8HZcgxjkreC8qRwEO3x0o3DkYWM/g17vxjv5jpV0TRE1Scf4nNEYhBGkzuzZjdmTVGi5bDgEIdwcsNO3dmvO2zlbLd5YykollK4AOTgeOcfX3Vxbc3W1telDcqySlEZZNuynwQkofGGRlARu8FUJ21GonEPhEsp4jqhu7hlO9sYFbRIPuSWygOR9ySfKqC/wCHW0szN6ZwyLWn2nQY3CnCkdqTGScjoAvsql0OMXKxPH2Czl4R6wxpPaA5wQcHBAIOD1wfA7j3153YcUSyRVi4hHIEGkRTzCSPG3qqNRdfLDbeBqXwjm5GvPtZjNzG2QCrRyXMC5V0fY5aPUpDKD8WnWsf4fxE3DO30a/Ua7XHHcdqxpLtSrK+WaJJU+TIiuv4rAEftopDWTY3lpjEcMU7Uh2pjmo7GlwgDIAwHe2d/NRnB/67qjwkF036NKPaM7D3MKZINRiZdxqzkfMaNxn9JDXNce5h9FWCYpqTtcOqMAU1xqMAHqco2B4inNPS7GlHn9wJS7d2b47zWLa1QKQ88gOE6gKHKu7eAyCB4nOOmR5teXLSOzuSzt1by7lHgo6ADYU2+vWmleVhhpGLac50Jn1Ix5BcD6KjNXtNJo4aaGUvU+f4Mu21zYFZWs1lMlR9PRVzHN39ct/8Pcf821rpI2rmebD9l2/5C5/5lrTNvtIjyQ06j2irLlh82cB/Bj9pqtTqPaP21L5LbPD7c/g/9bD+FJwLmXVZWVlG+ATzznSTF1d+XD0Hsybo/wAanWUfqL+Kv7BUbm21Bu7jtCESW2hUOxCjT8ejbnwLD3iq/gPFpkhBuEMkSAA31ukrRADYa/VH+ZMjxxSN0HKTx4/gujhJE+Sza1czwqZImOqe2QZPncQj5/iv3WPHr1sl3E1l2qmGaKURoGkz2TCaRYQXxvpBfJGxGCNuoh2hDKGUhlYAqykEMp6EEdRVXxWzmtA01ovbRGRJp7Dudo3V2miGMBmCkMvRgc9RRUtZ9XJE+NjtbHgptItMl3d3LYAjVzCG1Z9VE9TUx3A9dm2HXrUBeQHKRmW7uWeNGRFi7CONVYhuzz2RZxlUBcnJ0526VZcu8xWVyqPAYo3kRWETqkU2kjYaTuRtjK5Bxsa6D30/lrdC+Cj5e5WjtctlppnGHuJCSxXOrs1BJ0Rg9FHhuSd6k8U47BbafSJorfWSEMzCMMRjIDHbO42zU+R9Iy3qjxbYD6TXIc18ctXTSqw30o3jUBZo0ddvjHHqoPWIIzqIJwDmqGpTl8w9kifxjneztsiWePXjaCM9rK2egWNMnJ+iuF4zzXc3UiMoNjHEzFACrzuWQoS7brFsx2AJHzhVPwzgUduMqqh26sB8kH+zQnfSO7vPU5NSJK19L0yEH3T3ZVKx8IiiIKoVQFUDAUbACpXK23FLYndXSeLf5zR9on1xGozmolxrBV420SRuskbnoJEYMM+Rxg+RNP6qn4tEq/miuMsPJ6XzFwzUjAlAjKQ5cDBGO8ttjfvH8q8s4lyoVfMfaY7LXFNaiXRFcK+UZSCF3UEEjpnO1ej2nONrdGMyyLayBTm1uMIDMdPrpI3qSAAMBg59bcA0zjdqXicIfWZSquM7O3qqwI78kGvmLld0y/tS2b88G3BQuhhgckFv6NtQ4IZYVUg/ekqD7CACPbVs7VtIgihV+SoCr+KowPqApUhrJump2SkvLZdFdsUiHfSkDIPyGVmHjHnDfVk/m0MMjdq6nBxodNvuSCCPoZCfzhQP/WB4NEwPnokX+Ere6oNzxVIuwklZYwxliZnOkAqpbJz5wfpjxo4VyklGKztt9+f2IbxyO4deIoaPOBCWTLHoFbbPsVk+g15Zxvi73ErAn4lJpTCgAwdTt8YfHY4HhknvpvHeKdvNIyakid2Ok5BkBRY8uO4EJjT353z0qsavZ9O6aqH8aXLx+TM2+9y9IDUt6Y1LatKYsgaysFZVJJ9KI9c5zSfsq2/I3P79pV4j1Qcyn7Ktvyd1+9a05csQbIjyJXu+ipXJCaeHwKdyqupPmssg/hUQVO5QP2Gndh5xj2XEopCBcy4rKg8Y4zHbR9pLqwWCgINRZiCQBkgdFO5PdVNxzm8xwW8sKqRcE/bQSUAxkYU/KycdamUkuS2rT2W47Vs3jPjPJ0VxZRyFe0SOTScr2iK+k+K6hsfZWrvisUUbSO4CIQrMMvpYnSEwuTnJAxXA8w8yTJPex9o+kYijUYAjBZNTDA+VpDjP31UfE7U2zSQhsiSKBmwMDUTFKNvvSWAPgaplbjhGjp+luaTnLGcYXzTxnfxjK+51CcTt/j5bEvAYkaaS2kTTBcKCAxRQcxOSRuuPlAlW6jo+XOOR3SAqCjEkdm+ASyhS2g9HA1KcjpkZArzZZcxzthYmKW9usUaFcglCz47yRbb95Mnsrrfg2tVaO4tp41YxyIxjlUEoxUxkYOcEdnjPXegjJzayWavRV1VSnHlNbNr6Z+/JEjjjlN1KzBLIuextg8jI5iJ7e97BSRpZ8kerg6Se/NZccMeSdVkWeOJEEnrvJH2obUscYRWyq7Mx1AdF7s12vGrKOHhtykSRwoLWfCRKqL9pfuUVVccfF06/NihH1zH+IrQ09MZWpsw5SxHBTnhsQGBGmB0DKGx/mzQuMdMAeA2xT5WqLI1b8UlwhcRKajSmnu1RXNXIFiZDUdzTpDUW4mCqWYgADJJ7hUt43IAerXkSyM140gLCK22YjOmW4YHCdd9HyunXHTG+uG8jTXIY3Hb2ilgsaqY8snra5JAHyOgAGfPfu9CsOHpBGI4lCKMkAbDJ6nA2H0V4rrnWanXKirdvyaOnollSlwNc1Bv79IkLyMsaL1ZjgezzPkN6icc4x2RGcLGN5HJ6R+qWJx02JFeXycanuY4zcEHswQgXGCdx2px1YrgZ8Nx8o15vp3SZ62XOI+fsN3Xqv7l5xfnh3mVrdRGiLIoaUamkL6fW0ZwoGkY1E9dx3Vy91I0hDSNJKwJIaRi+kscnSOi5JPQCjalNXu6NBp9NFRrjx5fJlztlN7gNSzTGNKNHIEE0tjTDSjSsggaysNaqjJx9DRyVScwN9k234lz/APnqxSSqnjTfZNt+Lcfsh/lWnqF+GyFyGKk8kE+hJnY9pc5HgfSpqjYpvIcmbJTufjbkEnAJPpEmSQPPNZUC1lN8JtzkwRAqvy5CWOB9yq5/T99c7dXWuxt070nmTfuDiNwf1h91dPxLhBvOKMriQQxRKrOgKjVjXoDEEbmU9N/VNa4f8HJB+Ol9QPqVIgckAkDUzDYkac4B6daWlXKcnselo1VGn08Iyl6o4lj6vu/Zo5qXl5+0uoVzK0GCdCnLgOFchckk4cnx9WrW25cuL1ZZXAhZ1ijj7UOgKp2epsYJ6Rj2lj4V30PD40d5FREeQ6nkA3fv3J7vq76p7/nBUy0cM1wg3MiGNAwHfGHIMm3kAe4mrPhRjyxCzqlk16Us7b+dsZ+m+EFByJB2wmcvIyiMhM6U7SNETXgbtkoDgnG52rqIowM4AGTkkADU3ifE+ZqFw+9SaJJYzqSRVdW6ZVhkbd1TUNXxiktjLnZOfuZD5lGbG4HjBKPehH8a5zjcmb648uxH6rV/qrp+NkeizaiAOycknoF0nJNcbxOYG9uyCD8ZF032FtDg+w707o/8hTPgXI1RZDTJHqO7VuJFDFSNUdzTJDUeQ0aIAc1L5fshJcBnjkmjgVp3SOPtclcCMFc77kvgZJ7PoagMauOTOZVsrlnlLdjKgSQqC3ZlWJSXA3IGpwcZOGB7qV1sHOiUV5/QODw8nW/0sqN2pdXt5xGySLqOhtIXUdvtbAIQe45zscixc1znP9rE1p6Va3MCW+oPL2bLltXyWhcMCr6jnR1+VpwchvNOL397ITCl6Zbc761aU5BGDHrdEkcbfi79TXz+XQrbX6Wv6NNapRXB0HwgcXEs3o8ThkAHpBU5GQfVgyNsnYnHQeFc61Ba2ixIEXoO/wAT3k+dbY17LQ6OGkpVcefIhZY7JZYDGlE0wmlmrpggGlGjalk0pNkoE0BomoDSkggayszWqqOPdFlqu4o2bi39k/7iU9Zah3hzPB5Cb9xa2tSsVMCPJMFHyB/UyPC5ux/7iSgouQj9jSDwu7sfr2P8axIl7OlrVZWUZBV8buFDW0T/ACLm6SBs96lJJAh8maNFPiGI768wlvp7viM07dtZw2sQbsmDq0ker1EKkD1pD7e4DO1ep8c4Il1EI3LoVdZI5YiFeKaM5SRSRjI399Rv6HVHNxdTmdgVYyziC3jDoNKSMsaqrOBkBnJIztjeocUziTytZNDZ28Uny0hRX8nxlh9BJH0VcJVF/Tpfa3jaQf302qCL2rka5PzVx99RmwaXaeRpQesUeYIj5FVOpx5OxHlRJEZN8ZvluUktIT2jSKYppE9ZLaNwVcu427TSSFjG+SCcAE1yVzHpvr3HyTNGFHcqrbQ7D/MK6fifMdvZKsYAMmMRWVuFDt4YQYEa95Y4Arj4O0JkeUq0ksjSsEGFQsAAinqQAoGT4U/oq27M+AJvYe7VHketu9Idq2kigF2pDtRu1IdqI4F2pLNRs1Jdqhs4jyWqFtRRNXztIznx9tYzUTGlsaoxjgMFjSmNExpTGqZM4FjSyaImgalpsIBqWaNjQE0rNhIBjQGiNATSk2SaNZWq3VRx6+stQ5rv7MgTGzRzsGz3qIxpx7GzRCSq7iEhFzaMMfbmiOd/UljbI/Qr0Ori/hSK48nTUzkZCIZwdsXtz7iysD+kPfS6XwfjPYyTRSRzaWftYpEjZ0bWi64yy9G1qx9bA9Yb1gRGWdXUPiPF4YADNIsefkruzyHwRFyzn2A1SXfE7iUkKRaJ4ppknYfjEFIvoDnzFVjG3tSXdkR26yzOXmlPhqYl29g91FnfCBLebjk8v2lFtl/vbka5D5rApwPz2B+9oYeHrqDyFp5F37WchyviUX5MY/FA881SNx6V/tEOhf766zGPasQ9c/naaRNamX+sO1x+DPqRD/yl2P52qnK9LZZ4wA5Iubjm+MEiENduNiIMaFPg8x9QfQSfKqy5v7qb7ZN6Oh/sbPKnHg07esfzQta1YGBgAdANgB4Ad1Az1o16KEedytzFW9nHEDoRVz8purOfFmO7H2mid6F5KS8lPRiksIDJt3pLtWM9JZqIgxmpTNW2alsahnAlqUxrbtSmNA2EjTGlsaJjSmNUyZILGlsaImlNS8nsSgSaBjRMaW1LSZJomlmiNAaVkw0DQE0RoDSsmcYTWUJNZQBYPTleqjm2Rxba4864pI5VKjOkod2Plg71ODUYavXWV98XH5iylhljwzmKKW2ScvHGrKC2tlXs26MpyfEEeeKqbz4QoA2i3WS8k6ARAhc+bkdPMA1GHBrfOrsIc/iJ191To8KMKAo8FAA9wrJh07L3kWu0jtJeTfbZVtE/urXdyPvpm6fminWXDYojlFGs9ZXJeRj4l2yfrphkrWutCvTV1cIrc2yQXoDJSS1CWplIEa0tKZ6BmpbtXYODZ6Wz0BagZqk42z0pnrNVBmuOMJpTtWM1LNC2SjTGltW2NLJqqTJNMaWxoiaUaobCQJNATRNQNS0mSC1A1bNA1LTZKNE0s0RoGpeTCNGhrDQtSrZyNVlaNZQZDP/Z"/>
          <p:cNvSpPr>
            <a:spLocks noChangeAspect="1" noChangeArrowheads="1"/>
          </p:cNvSpPr>
          <p:nvPr/>
        </p:nvSpPr>
        <p:spPr bwMode="auto">
          <a:xfrm>
            <a:off x="155575" y="-1828800"/>
            <a:ext cx="39243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sp>
        <p:nvSpPr>
          <p:cNvPr id="7" name="AutoShape 6" descr="data:image/jpeg;base64,/9j/4AAQSkZJRgABAQAAAQABAAD/2wCEAAkGBhQSEBUUEhQQDxQUFBUUFQ8PFBAQFhAPFBQVFBQQFRUXHCYfFxkkGhQUHy8gIycqLSwsFh4xNTAqNSYrLCkBCQoKDgwOGg8PGiokHyQsKSwsLCwsKSkqLCkpLCkpKSksLC0sLCwsLCwsLCksKSksLCkvLC8sKSwpLCwsKSksLP/AABEIAN0A5AMBIgACEQEDEQH/xAAcAAACAgMBAQAAAAAAAAAAAAACAwQFAAEGBwj/xABOEAACAQMCAwQEBg4IAwkAAAABAgMABBESIQUGMRNBUWEUInGRByMyUoGhJDNCYmNyc4Kio7GywdEVNENTdJLC0mSz8BYXZYOTpLTDxP/EABsBAAIDAQEBAAAAAAAAAAAAAAIEAQMFAAYH/8QALhEAAgIBAwMCBAYDAQAAAAAAAAECAxEEITEFEkEiMhNRYXEjgbHB0eEzkfAU/9oADAMBAAIRAxEAPwDngtb000JRBK9PgXE6a3op2is0URwnRWaKd2dZorjiOVrWmpGihKUODhBSgKVJKUJWuwcRSlCVqSUoGShwSiOVoStPZaApQNBCGWgK08rQFaqkjhDLQEU4rQFaplEISRQMKcRQMKXcThJFCaawoCtUSiEhTUJFMZaEilpRwSLoCKaaAil5IlC6HFGRQmqmEDWVutUODj0DRRaKcI6IR17kUEBK3oqQI632dRk4jaK0UqV2dR1uUZtKntW/u4Q0zD2qgJH01DnGPLJwwNFCVq2tuXLuX5MIiHz7p1j/AEE1t7wKu7D4OckG4uHb8HbKIF+l2LOfo00rPWVR85JUWcVKwUZYqo+cxCj3mm8O4dNc/wBXhmuB89EKx/8AqvpT3E16tYcq2dv66wQKRuZph2jDzMspJHvp683W7ZELPespwVske5Ct81pF+LQ/jMKUnr5P2oPsRxtl8E87rmWaGA/NRWuCPacoPdn21y/H+XprK4MUxSRWXXFNGpQSIDpZWUk6WU6c7n5Qr11b6+kPqW0Nsvz7ybW48PiYAw/WCuM56u3mtIZJ4xBPDdPbSIpLLqeMsrIx3ZHCwsD99jqKrp1NjsXc9jnFYODZKBlqQVoGWtlorRGZaAipDLSmWq2iciCtLK1IK0tlqqUSRDLQEU5hS3FUSiEJcUDCnEUsrS0onCyKBhTGFCRSs1uEKIoDTCKAil3EkAigIpmKFhVEkSmLIrKI1lVhHpwjomUAZOwG5J2AA76esdIlg13EEf3I1zOO5uy0iMHxGuRT+bXsLrvhwchdLLwEtu5+RGz/AHxxGvvbc/QDT4uX5n+XLHCPmwp2rf55MD9CrmP39dzQ3t+IlB0mRmIRIlKhpZD8lFyQM9T5BSe6seWtsn9C7sSEW/KFv/aB7k/8S7SDP5PZP0atpby2s4/XaC0TwPZwg+xRjP0VTQcv8SuTmaaLhkR/srXE8+PAyn1VPmtX3BeQLO3OvsvSJc5Nxdn0iQnxBbZfoApZyb5ZOCD/ANr+0x6FbXHECfu4wsUI/GmfYe7NSIuD8VuPttxbcNT+7tE9Kmx4GWTCg+aiutQ/V08h4U1a7OSMFBY/B5arvOJOIPkHteIP6SQR00qRpQb9APDwrpba2VBpRVRfmoqqB7ABgVpaatcQHXm/wowEpLnOjVw1wO4P6TcIxHtGj3CvSBXF/CambK4x1T0J/oW8yfqzRQ9yIfB5gyUplqW6Uplr05QRSKWy1JZKUVoWiUR2SlMKkMtLZarkghDClMKeRS3FUuJwhhQGnMKWRS80EJYUBpzClmlZxJQphQEU00silpLAQBoCKY1ARSzRyArK2VrKowGevrFWRQfHhvCJlx5F0Of0RUxY6jasXOn8Dq98mP4V6PWS/CZRHkmqa3y5aGW5mnckrC3YQp3K+hTcS+ZJYJnwQ+NaWrPlsfEnzmnP65x/A1jIZZdoacpqOppyGpBHLXF80c+NCU7OWCESFhCZopZ/SWRgrHKEaELEAHcnOduldoteY8c5XuJprXMdyJrJlSJIolFpPGkgZbhpi2mItGFDDBYFeh2FTgg9J5e4wLq3SYDTqBDIc5jlRikkZz10spGfKrVTVTy9wr0e3SLIYjUzsBgNLI7SSMB3As7YHhirVaIEYDXN83QBrW/1dPRR71WVx9ZFdGK5zm8/YV9+SC+9R/uqY8oh8Hl0ib0hlqdKnX21Hda9OUENlpTipTrSWWpOI7rSWFSXFJdaBonJHIpbinsKWwqpoIjsKW1PYUphS8kSmJIpZpxFLYUtNEizS2FMYUBFKTQSFmgp8UJZlVd2ZgoHix2xXo/KHIvYETXGGlBykaklYt9mPzm7/AeZ3rL1eqhpo90ufkW11ubwjluG/B5czRiT4qINuqzFwxXubABwD571letZrdeZfWLs7JD600PmQFjqrkI9NYd4tk9xlkPv9Wr9Y6qboYu2/IQn9ZcCvourf4TMuK3HJ1qdyi+qzibrq7Rs+OqaQ5qAnUe0VO5MTHD7YfgVP+bLfxrLRay9WnIap73mGGGeGGRiJLhisYAJBIwMsegGSBVdxHm5l/pBY0CtZQLIrsdQkd4mkGV2wBjxqSDs7eonF+Y7W1GbieGDIyFdvXI8VQesw9grzri81xxFhCs8lstvw+O7kMHqGa7lQOikgjCjBPlmqW85oiaa0uryD0zVwv7XoWTM4mcdqwbZR6rEt3aqnJGD0jjvwhLCLcWsEnEWu1d4VtyAGVMaiSQSOpz6u2k5xVbe8/Sz8GluIUa1uu3FoIgQ5S5MqJhSy7nS3eOua5ODh91CvB1tTD6T6PeyqXy6KsoEpUeJCNgZ76dYvK/DeGLZhZrme8nvJBcEBTcQazI0mMeqCyHHkPGpRB6ZyHxc3XDbaZmLu0QDserSISjsfMlSfppfMoza3nnoH6EP86p/ghjkis5reUYe2u5ozgHSQdLZQnquovVxzG/2Ld/lI194th/Gjh7l9wXwedSJUd0qdItRnWvSIpaITrSHWpkiUhxRkERxSiKkutIYVxxHcUphT3FKYVVIJCHFKYU9hSnFUSJEMKWwpzClOQNzsPE0tMIWancE4FJdShIwQuTqmIJSMDGrJ723X1c5OR061fcschvcYln1QwncJuskw7tjvGvmdz3Ada9HhtkiQJGqxoowqIMADyFeV6j1iFPoqeZfPwv7HKdM5eqXBUcD5WhtRlBrkxhp33Y+On5gPgPrq3zWGtV4yy2dsu6byzSjFRWEbrK1WUBI9I65++P2e4/4WA/rrqupSOuY4nERxGQ9xtYAD4lZbjV+8vvr6tqZZrZhR5GCrXlmPTZW48IIv+Wpqpq84IMW0I8IYh+rWkIsuZ5x8InEEW+7QuqvaC0McecM5aV5ZdI78LozWuZuFvPc8UdJ5IY4oIZHijzi5Ho5ZFfBHq7HrnrXTXPIiXBvGuFj7S4ciKYDtGhgCIiYzgBvVJOPHrVrY8rRJ2urVN28cUUvaEYkSKMRD1QNsjJO/fRAnFScUeylLCGWb07hltFB2Y1ZuUhWPSffnbfceO19wnkqRJYkdR2S8Ka0kfK7zSOWdQM5PymOcY6V28EYVQqgKqgKqjYKoGAAO4Y2rV3exwrqleOFR91Kyxj3sRUnFLy5ya0IsWmm7SSximiXs1wkgl2GrVv6q4G2OlXfB+WLa2wYYlUhpWViWdlMxBl0lidIOldh4VzkvwoWuStstzxFxtosYXlAPm5wPdmrnlfmg3ZkV7a5spItBMVyukmOTXodT3jMbj6KlAs6NTXM8yvi2m++uo19zQ/7K6Ra5Lmt/iAPncQI/wAqSt/oo4e9Avg5Z0qNItT5EqLIteiTKiDItR5BUx1qNIKsTBIjrSXFT4LRpZEjQAvIwVRvjJ6k47gAST4A12J+C+IJlpJZH0nOkvGpJ+YiuoGNsas9N89AlqtdXpsKXIcYOXBwVhwuW4kEcKdo5BbchFVRjLM3cMkDzJwKe3Jd/lgLeNtJIBE6YYZxnOMDx3INd7wPkkW0vaQyTLthlm1Pr3yNZEuDjJxpAG5zmuqY15zVdbsU81YwNRoTW55D/wB3F7kDFopxkgyznSPaIcZ8gaY3wYXWQNdtjG765dj4adGT7a9Vc1GbJPgB+kf5ft9nXJs65qvmv9Fy00DhLH4LkBHbSvL0JEQ7FD5A5Ln2gj6a6Ky5ZtYDmKCJGH9pp1PnBHy2y3Qnv76uHpDmsTU6/UXP1zf6IbrphHwLkao7mjdqVWYXGZrWa3WVxxgrdZWVxxbRpXOcfH2Yv+G/+5v511KLXNcyjF2n+GP1TD+dfUrvYzCjyQhV5wr7RF+Sj/cFUYq94Z9oj/Jp+6KTgXMk0aUFGtGCUPNUcs8ttaRTSWomMsk00O0gt4FTKIe4s0ijP7ehp/6N4bDIVism4jKrFWub2TtE7RThvWk1asEEHTHjIO9XN/c6OJxN8yxuX/XW/wDtrluT5jphjl+VJGrI42DsVDtGfB9yfvgD3giqLbJR2iFGOeSLzX8K/EbJuyjtrS1iI9R40eRWXwUnSoO240ivU+Hyary5O2RHaKSPDRJJj9YT9NLHLsc8LwzIJI5FKsh7wRjI8GHce4gVVcjdsJb5bllkkjnii7VOkqR20Yjlx3My4JA6Emr4SbW4DW+x2QO1cfzOcxw+d/cH3JeLXXqa5DjxzHb/AOLu2/8AlD+NX1e9APgpZBUSQVOkFRJlreXJWQpBUSY4yTsPE9wqZLgddvM7V0nKfKrM6zzqUVTmOJxhmfukdTuoHUA4OcEgYGa79RGiHdLnwdGPcxnIvKjRMbqcFZHTRFARvBE2CWf8I+FyPuQMdc12JNExpWr+X0+FeK1N0rZOcuR6CwsAsaWxomNLY1kWyLkhbmlsaNjSWNZ9khiKAc1Hdqa5qNI1KSZaLc0OaylekDUF72BI8MD/AK+uhSycNrKW8oAJ6gAt39F671U8X5qitkVpAx1Zwq4LHGdgPo78AeNHCqdjxBZYMpKO7LusryPiPP13JIWSQ26/cxRhGCjzZgSzeJ29lZWwuiXY3kv+/Ip/9MD3uMVzPNI+y4v8PJ9Usf8AOuojrmObD9mQ+dtN9U0H869rd7TKjyV9X3DftMf4i/sqiAq54K+beI+KClIlzJlbU1qtg0YJy/MTYvM/+HTj3yr/ACrl7xglkWyV7OEOrA4KyIgaNlPcQwXH0Ve823GLqT73hzfpSSn/AEfVVBxaEm1j9RpUVoHlijxrkgQhnRQepOkbftpK15sivqWw4YXEOI38hVZpZ2VwxPYgDSIdQncxriMJqV1yQcBCdyRXY/BfbtHFcJIGWRZU1q7BysjW8cjLkbAev0HTp3VRcOvnl1yRmLTN2uksfSSkM7mRoEJCIFDM3ylY+s2TXS8sydg8gkYsLmXte2fSD6SyqhjcgAYOldO2Acr3rm+M4uXbkBp4OySuR4qcxW3nJdN73f8A311sR3HtH7a42+k+LtB95cN+nF/uNO0r8RFL4IEgpdvw+SZ9ESlz3k7Kg8Wbu9m5PcDRy6mdIoxqllYqinONhlpGI6Io3J9gG5Fd7wvhqwRCNd8bs5wC7ndnPtPd3DA6AU9qtV8HZcgxjkreC8qRwEO3x0o3DkYWM/g17vxjv5jpV0TRE1Scf4nNEYhBGkzuzZjdmTVGi5bDgEIdwcsNO3dmvO2zlbLd5YykollK4AOTgeOcfX3Vxbc3W1telDcqySlEZZNuynwQkofGGRlARu8FUJ21GonEPhEsp4jqhu7hlO9sYFbRIPuSWygOR9ySfKqC/wCHW0szN6ZwyLWn2nQY3CnCkdqTGScjoAvsql0OMXKxPH2Czl4R6wxpPaA5wQcHBAIOD1wfA7j3153YcUSyRVi4hHIEGkRTzCSPG3qqNRdfLDbeBqXwjm5GvPtZjNzG2QCrRyXMC5V0fY5aPUpDKD8WnWsf4fxE3DO30a/Ua7XHHcdqxpLtSrK+WaJJU+TIiuv4rAEftopDWTY3lpjEcMU7Uh2pjmo7GlwgDIAwHe2d/NRnB/67qjwkF036NKPaM7D3MKZINRiZdxqzkfMaNxn9JDXNce5h9FWCYpqTtcOqMAU1xqMAHqco2B4inNPS7GlHn9wJS7d2b47zWLa1QKQ88gOE6gKHKu7eAyCB4nOOmR5teXLSOzuSzt1by7lHgo6ADYU2+vWmleVhhpGLac50Jn1Ix5BcD6KjNXtNJo4aaGUvU+f4Mu21zYFZWs1lMlR9PRVzHN39ct/8Pcf821rpI2rmebD9l2/5C5/5lrTNvtIjyQ06j2irLlh82cB/Bj9pqtTqPaP21L5LbPD7c/g/9bD+FJwLmXVZWVlG+ATzznSTF1d+XD0Hsybo/wAanWUfqL+Kv7BUbm21Bu7jtCESW2hUOxCjT8ejbnwLD3iq/gPFpkhBuEMkSAA31ukrRADYa/VH+ZMjxxSN0HKTx4/gujhJE+Sza1czwqZImOqe2QZPncQj5/iv3WPHr1sl3E1l2qmGaKURoGkz2TCaRYQXxvpBfJGxGCNuoh2hDKGUhlYAqykEMp6EEdRVXxWzmtA01ovbRGRJp7Dudo3V2miGMBmCkMvRgc9RRUtZ9XJE+NjtbHgptItMl3d3LYAjVzCG1Z9VE9TUx3A9dm2HXrUBeQHKRmW7uWeNGRFi7CONVYhuzz2RZxlUBcnJ0526VZcu8xWVyqPAYo3kRWETqkU2kjYaTuRtjK5Bxsa6D30/lrdC+Cj5e5WjtctlppnGHuJCSxXOrs1BJ0Rg9FHhuSd6k8U47BbafSJorfWSEMzCMMRjIDHbO42zU+R9Iy3qjxbYD6TXIc18ctXTSqw30o3jUBZo0ddvjHHqoPWIIzqIJwDmqGpTl8w9kifxjneztsiWePXjaCM9rK2egWNMnJ+iuF4zzXc3UiMoNjHEzFACrzuWQoS7brFsx2AJHzhVPwzgUduMqqh26sB8kH+zQnfSO7vPU5NSJK19L0yEH3T3ZVKx8IiiIKoVQFUDAUbACpXK23FLYndXSeLf5zR9on1xGozmolxrBV420SRuskbnoJEYMM+Rxg+RNP6qn4tEq/miuMsPJ6XzFwzUjAlAjKQ5cDBGO8ttjfvH8q8s4lyoVfMfaY7LXFNaiXRFcK+UZSCF3UEEjpnO1ej2nONrdGMyyLayBTm1uMIDMdPrpI3qSAAMBg59bcA0zjdqXicIfWZSquM7O3qqwI78kGvmLld0y/tS2b88G3BQuhhgckFv6NtQ4IZYVUg/ekqD7CACPbVs7VtIgihV+SoCr+KowPqApUhrJump2SkvLZdFdsUiHfSkDIPyGVmHjHnDfVk/m0MMjdq6nBxodNvuSCCPoZCfzhQP/WB4NEwPnokX+Ere6oNzxVIuwklZYwxliZnOkAqpbJz5wfpjxo4VyklGKztt9+f2IbxyO4deIoaPOBCWTLHoFbbPsVk+g15Zxvi73ErAn4lJpTCgAwdTt8YfHY4HhknvpvHeKdvNIyakid2Ok5BkBRY8uO4EJjT353z0qsavZ9O6aqH8aXLx+TM2+9y9IDUt6Y1LatKYsgaysFZVJJ9KI9c5zSfsq2/I3P79pV4j1Qcyn7Ktvyd1+9a05csQbIjyJXu+ipXJCaeHwKdyqupPmssg/hUQVO5QP2Gndh5xj2XEopCBcy4rKg8Y4zHbR9pLqwWCgINRZiCQBkgdFO5PdVNxzm8xwW8sKqRcE/bQSUAxkYU/KycdamUkuS2rT2W47Vs3jPjPJ0VxZRyFe0SOTScr2iK+k+K6hsfZWrvisUUbSO4CIQrMMvpYnSEwuTnJAxXA8w8yTJPex9o+kYijUYAjBZNTDA+VpDjP31UfE7U2zSQhsiSKBmwMDUTFKNvvSWAPgaplbjhGjp+luaTnLGcYXzTxnfxjK+51CcTt/j5bEvAYkaaS2kTTBcKCAxRQcxOSRuuPlAlW6jo+XOOR3SAqCjEkdm+ASyhS2g9HA1KcjpkZArzZZcxzthYmKW9usUaFcglCz47yRbb95Mnsrrfg2tVaO4tp41YxyIxjlUEoxUxkYOcEdnjPXegjJzayWavRV1VSnHlNbNr6Z+/JEjjjlN1KzBLIuextg8jI5iJ7e97BSRpZ8kerg6Se/NZccMeSdVkWeOJEEnrvJH2obUscYRWyq7Mx1AdF7s12vGrKOHhtykSRwoLWfCRKqL9pfuUVVccfF06/NihH1zH+IrQ09MZWpsw5SxHBTnhsQGBGmB0DKGx/mzQuMdMAeA2xT5WqLI1b8UlwhcRKajSmnu1RXNXIFiZDUdzTpDUW4mCqWYgADJJ7hUt43IAerXkSyM140gLCK22YjOmW4YHCdd9HyunXHTG+uG8jTXIY3Hb2ilgsaqY8snra5JAHyOgAGfPfu9CsOHpBGI4lCKMkAbDJ6nA2H0V4rrnWanXKirdvyaOnollSlwNc1Bv79IkLyMsaL1ZjgezzPkN6icc4x2RGcLGN5HJ6R+qWJx02JFeXycanuY4zcEHswQgXGCdx2px1YrgZ8Nx8o15vp3SZ62XOI+fsN3Xqv7l5xfnh3mVrdRGiLIoaUamkL6fW0ZwoGkY1E9dx3Vy91I0hDSNJKwJIaRi+kscnSOi5JPQCjalNXu6NBp9NFRrjx5fJlztlN7gNSzTGNKNHIEE0tjTDSjSsggaysNaqjJx9DRyVScwN9k234lz/APnqxSSqnjTfZNt+Lcfsh/lWnqF+GyFyGKk8kE+hJnY9pc5HgfSpqjYpvIcmbJTufjbkEnAJPpEmSQPPNZUC1lN8JtzkwRAqvy5CWOB9yq5/T99c7dXWuxt070nmTfuDiNwf1h91dPxLhBvOKMriQQxRKrOgKjVjXoDEEbmU9N/VNa4f8HJB+Ol9QPqVIgckAkDUzDYkac4B6daWlXKcnselo1VGn08Iyl6o4lj6vu/Zo5qXl5+0uoVzK0GCdCnLgOFchckk4cnx9WrW25cuL1ZZXAhZ1ijj7UOgKp2epsYJ6Rj2lj4V30PD40d5FREeQ6nkA3fv3J7vq76p7/nBUy0cM1wg3MiGNAwHfGHIMm3kAe4mrPhRjyxCzqlk16Us7b+dsZ+m+EFByJB2wmcvIyiMhM6U7SNETXgbtkoDgnG52rqIowM4AGTkkADU3ifE+ZqFw+9SaJJYzqSRVdW6ZVhkbd1TUNXxiktjLnZOfuZD5lGbG4HjBKPehH8a5zjcmb648uxH6rV/qrp+NkeizaiAOycknoF0nJNcbxOYG9uyCD8ZF032FtDg+w707o/8hTPgXI1RZDTJHqO7VuJFDFSNUdzTJDUeQ0aIAc1L5fshJcBnjkmjgVp3SOPtclcCMFc77kvgZJ7PoagMauOTOZVsrlnlLdjKgSQqC3ZlWJSXA3IGpwcZOGB7qV1sHOiUV5/QODw8nW/0sqN2pdXt5xGySLqOhtIXUdvtbAIQe45zscixc1znP9rE1p6Va3MCW+oPL2bLltXyWhcMCr6jnR1+VpwchvNOL397ITCl6Zbc761aU5BGDHrdEkcbfi79TXz+XQrbX6Wv6NNapRXB0HwgcXEs3o8ThkAHpBU5GQfVgyNsnYnHQeFc61Ba2ixIEXoO/wAT3k+dbY17LQ6OGkpVcefIhZY7JZYDGlE0wmlmrpggGlGjalk0pNkoE0BomoDSkggayszWqqOPdFlqu4o2bi39k/7iU9Zah3hzPB5Cb9xa2tSsVMCPJMFHyB/UyPC5ux/7iSgouQj9jSDwu7sfr2P8axIl7OlrVZWUZBV8buFDW0T/ACLm6SBs96lJJAh8maNFPiGI768wlvp7viM07dtZw2sQbsmDq0ker1EKkD1pD7e4DO1ep8c4Il1EI3LoVdZI5YiFeKaM5SRSRjI399Rv6HVHNxdTmdgVYyziC3jDoNKSMsaqrOBkBnJIztjeocUziTytZNDZ28Uny0hRX8nxlh9BJH0VcJVF/Tpfa3jaQf302qCL2rka5PzVx99RmwaXaeRpQesUeYIj5FVOpx5OxHlRJEZN8ZvluUktIT2jSKYppE9ZLaNwVcu427TSSFjG+SCcAE1yVzHpvr3HyTNGFHcqrbQ7D/MK6fifMdvZKsYAMmMRWVuFDt4YQYEa95Y4Arj4O0JkeUq0ksjSsEGFQsAAinqQAoGT4U/oq27M+AJvYe7VHketu9Idq2kigF2pDtRu1IdqI4F2pLNRs1Jdqhs4jyWqFtRRNXztIznx9tYzUTGlsaoxjgMFjSmNExpTGqZM4FjSyaImgalpsIBqWaNjQE0rNhIBjQGiNATSk2SaNZWq3VRx6+stQ5rv7MgTGzRzsGz3qIxpx7GzRCSq7iEhFzaMMfbmiOd/UljbI/Qr0Ori/hSK48nTUzkZCIZwdsXtz7iysD+kPfS6XwfjPYyTRSRzaWftYpEjZ0bWi64yy9G1qx9bA9Yb1gRGWdXUPiPF4YADNIsefkruzyHwRFyzn2A1SXfE7iUkKRaJ4ppknYfjEFIvoDnzFVjG3tSXdkR26yzOXmlPhqYl29g91FnfCBLebjk8v2lFtl/vbka5D5rApwPz2B+9oYeHrqDyFp5F37WchyviUX5MY/FA881SNx6V/tEOhf766zGPasQ9c/naaRNamX+sO1x+DPqRD/yl2P52qnK9LZZ4wA5Iubjm+MEiENduNiIMaFPg8x9QfQSfKqy5v7qb7ZN6Oh/sbPKnHg07esfzQta1YGBgAdANgB4Ad1Az1o16KEedytzFW9nHEDoRVz8purOfFmO7H2mid6F5KS8lPRiksIDJt3pLtWM9JZqIgxmpTNW2alsahnAlqUxrbtSmNA2EjTGlsaJjSmNUyZILGlsaImlNS8nsSgSaBjRMaW1LSZJomlmiNAaVkw0DQE0RoDSsmcYTWUJNZQBYPTleqjm2Rxba4864pI5VKjOkod2Plg71ODUYavXWV98XH5iylhljwzmKKW2ScvHGrKC2tlXs26MpyfEEeeKqbz4QoA2i3WS8k6ARAhc+bkdPMA1GHBrfOrsIc/iJ191To8KMKAo8FAA9wrJh07L3kWu0jtJeTfbZVtE/urXdyPvpm6fminWXDYojlFGs9ZXJeRj4l2yfrphkrWutCvTV1cIrc2yQXoDJSS1CWplIEa0tKZ6BmpbtXYODZ6Wz0BagZqk42z0pnrNVBmuOMJpTtWM1LNC2SjTGltW2NLJqqTJNMaWxoiaUaobCQJNATRNQNS0mSC1A1bNA1LTZKNE0s0RoGpeTCNGhrDQtSrZyNVlaNZQZDP/Z"/>
          <p:cNvSpPr>
            <a:spLocks noChangeAspect="1" noChangeArrowheads="1"/>
          </p:cNvSpPr>
          <p:nvPr/>
        </p:nvSpPr>
        <p:spPr bwMode="auto">
          <a:xfrm>
            <a:off x="307975" y="-1676400"/>
            <a:ext cx="39243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pic>
        <p:nvPicPr>
          <p:cNvPr id="13320" name="Picture 8" descr="http://www.arqhys.com/articulos/fotos/articulos/Ahorro-de-energ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684258"/>
            <a:ext cx="39243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91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13314"/>
                                        </p:tgtEl>
                                        <p:attrNameLst>
                                          <p:attrName>style.visibility</p:attrName>
                                        </p:attrNameLst>
                                      </p:cBhvr>
                                      <p:to>
                                        <p:strVal val="visible"/>
                                      </p:to>
                                    </p:set>
                                    <p:anim calcmode="lin" valueType="num">
                                      <p:cBhvr additive="base">
                                        <p:cTn id="24" dur="500" fill="hold"/>
                                        <p:tgtEl>
                                          <p:spTgt spid="13314"/>
                                        </p:tgtEl>
                                        <p:attrNameLst>
                                          <p:attrName>ppt_x</p:attrName>
                                        </p:attrNameLst>
                                      </p:cBhvr>
                                      <p:tavLst>
                                        <p:tav tm="0">
                                          <p:val>
                                            <p:strVal val="#ppt_x"/>
                                          </p:val>
                                        </p:tav>
                                        <p:tav tm="100000">
                                          <p:val>
                                            <p:strVal val="#ppt_x"/>
                                          </p:val>
                                        </p:tav>
                                      </p:tavLst>
                                    </p:anim>
                                    <p:anim calcmode="lin" valueType="num">
                                      <p:cBhvr additive="base">
                                        <p:cTn id="25"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500"/>
                            </p:stCondLst>
                            <p:childTnLst>
                              <p:par>
                                <p:cTn id="35" presetID="2" presetClass="entr" presetSubtype="4" fill="hold" nodeType="afterEffect">
                                  <p:stCondLst>
                                    <p:cond delay="500"/>
                                  </p:stCondLst>
                                  <p:childTnLst>
                                    <p:set>
                                      <p:cBhvr>
                                        <p:cTn id="36" dur="1" fill="hold">
                                          <p:stCondLst>
                                            <p:cond delay="0"/>
                                          </p:stCondLst>
                                        </p:cTn>
                                        <p:tgtEl>
                                          <p:spTgt spid="13320"/>
                                        </p:tgtEl>
                                        <p:attrNameLst>
                                          <p:attrName>style.visibility</p:attrName>
                                        </p:attrNameLst>
                                      </p:cBhvr>
                                      <p:to>
                                        <p:strVal val="visible"/>
                                      </p:to>
                                    </p:set>
                                    <p:anim calcmode="lin" valueType="num">
                                      <p:cBhvr additive="base">
                                        <p:cTn id="37" dur="500" fill="hold"/>
                                        <p:tgtEl>
                                          <p:spTgt spid="13320"/>
                                        </p:tgtEl>
                                        <p:attrNameLst>
                                          <p:attrName>ppt_x</p:attrName>
                                        </p:attrNameLst>
                                      </p:cBhvr>
                                      <p:tavLst>
                                        <p:tav tm="0">
                                          <p:val>
                                            <p:strVal val="#ppt_x"/>
                                          </p:val>
                                        </p:tav>
                                        <p:tav tm="100000">
                                          <p:val>
                                            <p:strVal val="#ppt_x"/>
                                          </p:val>
                                        </p:tav>
                                      </p:tavLst>
                                    </p:anim>
                                    <p:anim calcmode="lin" valueType="num">
                                      <p:cBhvr additive="base">
                                        <p:cTn id="38" dur="500" fill="hold"/>
                                        <p:tgtEl>
                                          <p:spTgt spid="133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7. </a:t>
            </a:r>
            <a:r>
              <a:rPr lang="ca-ES" sz="3200" u="sng" dirty="0"/>
              <a:t>Les conseqüències mediambientals</a:t>
            </a:r>
            <a:r>
              <a:rPr lang="ca-ES" sz="3200" dirty="0"/>
              <a:t>.</a:t>
            </a:r>
          </a:p>
        </p:txBody>
      </p:sp>
      <p:sp>
        <p:nvSpPr>
          <p:cNvPr id="3" name="2 CuadroTexto"/>
          <p:cNvSpPr txBox="1"/>
          <p:nvPr/>
        </p:nvSpPr>
        <p:spPr>
          <a:xfrm>
            <a:off x="179512" y="764704"/>
            <a:ext cx="8712968" cy="369332"/>
          </a:xfrm>
          <a:prstGeom prst="rect">
            <a:avLst/>
          </a:prstGeom>
          <a:noFill/>
        </p:spPr>
        <p:txBody>
          <a:bodyPr wrap="square" rtlCol="0">
            <a:spAutoFit/>
          </a:bodyPr>
          <a:lstStyle/>
          <a:p>
            <a:r>
              <a:rPr lang="ca-ES" dirty="0"/>
              <a:t>1. Completa la taula següent associant a cada problema la possible solució:</a:t>
            </a:r>
          </a:p>
        </p:txBody>
      </p:sp>
      <p:graphicFrame>
        <p:nvGraphicFramePr>
          <p:cNvPr id="4" name="3 Tabla"/>
          <p:cNvGraphicFramePr>
            <a:graphicFrameLocks noGrp="1"/>
          </p:cNvGraphicFramePr>
          <p:nvPr>
            <p:extLst>
              <p:ext uri="{D42A27DB-BD31-4B8C-83A1-F6EECF244321}">
                <p14:modId xmlns:p14="http://schemas.microsoft.com/office/powerpoint/2010/main" val="2091582666"/>
              </p:ext>
            </p:extLst>
          </p:nvPr>
        </p:nvGraphicFramePr>
        <p:xfrm>
          <a:off x="395536" y="1134034"/>
          <a:ext cx="8424936" cy="5535328"/>
        </p:xfrm>
        <a:graphic>
          <a:graphicData uri="http://schemas.openxmlformats.org/drawingml/2006/table">
            <a:tbl>
              <a:tblPr firstRow="1" firstCol="1" bandRow="1">
                <a:tableStyleId>{5C22544A-7EE6-4342-B048-85BDC9FD1C3A}</a:tableStyleId>
              </a:tblPr>
              <a:tblGrid>
                <a:gridCol w="4258243">
                  <a:extLst>
                    <a:ext uri="{9D8B030D-6E8A-4147-A177-3AD203B41FA5}">
                      <a16:colId xmlns:a16="http://schemas.microsoft.com/office/drawing/2014/main" val="20000"/>
                    </a:ext>
                  </a:extLst>
                </a:gridCol>
                <a:gridCol w="4166693">
                  <a:extLst>
                    <a:ext uri="{9D8B030D-6E8A-4147-A177-3AD203B41FA5}">
                      <a16:colId xmlns:a16="http://schemas.microsoft.com/office/drawing/2014/main" val="20001"/>
                    </a:ext>
                  </a:extLst>
                </a:gridCol>
              </a:tblGrid>
              <a:tr h="425794">
                <a:tc>
                  <a:txBody>
                    <a:bodyPr/>
                    <a:lstStyle/>
                    <a:p>
                      <a:pPr algn="ctr">
                        <a:lnSpc>
                          <a:spcPct val="115000"/>
                        </a:lnSpc>
                        <a:spcAft>
                          <a:spcPts val="0"/>
                        </a:spcAft>
                      </a:pPr>
                      <a:r>
                        <a:rPr lang="ca-ES" sz="1000">
                          <a:effectLst/>
                        </a:rPr>
                        <a:t>CONSEQÜÈNCIA MEDIAMBIENTAL </a:t>
                      </a:r>
                    </a:p>
                    <a:p>
                      <a:pPr algn="ctr">
                        <a:lnSpc>
                          <a:spcPct val="115000"/>
                        </a:lnSpc>
                        <a:spcAft>
                          <a:spcPts val="0"/>
                        </a:spcAft>
                      </a:pPr>
                      <a:r>
                        <a:rPr lang="ca-ES" sz="1000">
                          <a:effectLst/>
                        </a:rPr>
                        <a:t>DEL SECTOR SECUNDARI</a:t>
                      </a:r>
                      <a:endParaRPr lang="ca-ES" sz="1000">
                        <a:effectLst/>
                        <a:latin typeface="Calibri"/>
                        <a:ea typeface="Calibri"/>
                        <a:cs typeface="Times New Roman"/>
                      </a:endParaRPr>
                    </a:p>
                  </a:txBody>
                  <a:tcPr marL="61924" marR="61924" marT="0" marB="0"/>
                </a:tc>
                <a:tc>
                  <a:txBody>
                    <a:bodyPr/>
                    <a:lstStyle/>
                    <a:p>
                      <a:pPr algn="ctr">
                        <a:lnSpc>
                          <a:spcPct val="115000"/>
                        </a:lnSpc>
                        <a:spcAft>
                          <a:spcPts val="0"/>
                        </a:spcAft>
                      </a:pPr>
                      <a:r>
                        <a:rPr lang="ca-ES" sz="1000">
                          <a:effectLst/>
                        </a:rPr>
                        <a:t>POSSIBLES SOLUCIONS</a:t>
                      </a:r>
                      <a:endParaRPr lang="ca-ES" sz="1000">
                        <a:effectLst/>
                        <a:latin typeface="Calibri"/>
                        <a:ea typeface="Calibri"/>
                        <a:cs typeface="Times New Roman"/>
                      </a:endParaRPr>
                    </a:p>
                  </a:txBody>
                  <a:tcPr marL="61924" marR="61924" marT="0" marB="0"/>
                </a:tc>
                <a:extLst>
                  <a:ext uri="{0D108BD9-81ED-4DB2-BD59-A6C34878D82A}">
                    <a16:rowId xmlns:a16="http://schemas.microsoft.com/office/drawing/2014/main" val="10000"/>
                  </a:ext>
                </a:extLst>
              </a:tr>
              <a:tr h="851589">
                <a:tc>
                  <a:txBody>
                    <a:bodyPr/>
                    <a:lstStyle/>
                    <a:p>
                      <a:pPr>
                        <a:lnSpc>
                          <a:spcPct val="115000"/>
                        </a:lnSpc>
                        <a:spcAft>
                          <a:spcPts val="0"/>
                        </a:spcAft>
                      </a:pPr>
                      <a:r>
                        <a:rPr lang="ca-ES" sz="1000" dirty="0">
                          <a:effectLst/>
                        </a:rPr>
                        <a:t> </a:t>
                      </a:r>
                    </a:p>
                    <a:p>
                      <a:pPr>
                        <a:lnSpc>
                          <a:spcPct val="115000"/>
                        </a:lnSpc>
                        <a:spcAft>
                          <a:spcPts val="0"/>
                        </a:spcAft>
                      </a:pPr>
                      <a:r>
                        <a:rPr lang="ca-ES" sz="1000" dirty="0">
                          <a:effectLst/>
                        </a:rPr>
                        <a:t> </a:t>
                      </a:r>
                    </a:p>
                    <a:p>
                      <a:pPr>
                        <a:lnSpc>
                          <a:spcPct val="115000"/>
                        </a:lnSpc>
                        <a:spcAft>
                          <a:spcPts val="0"/>
                        </a:spcAft>
                      </a:pPr>
                      <a:r>
                        <a:rPr lang="ca-ES" sz="1000" dirty="0">
                          <a:effectLst/>
                        </a:rPr>
                        <a:t> </a:t>
                      </a:r>
                    </a:p>
                    <a:p>
                      <a:pPr>
                        <a:lnSpc>
                          <a:spcPct val="115000"/>
                        </a:lnSpc>
                        <a:spcAft>
                          <a:spcPts val="0"/>
                        </a:spcAft>
                      </a:pPr>
                      <a:r>
                        <a:rPr lang="ca-ES" sz="1000" dirty="0">
                          <a:effectLst/>
                        </a:rPr>
                        <a:t> </a:t>
                      </a:r>
                      <a:endParaRPr lang="ca-ES" sz="1000" dirty="0">
                        <a:effectLst/>
                        <a:latin typeface="Calibri"/>
                        <a:ea typeface="Calibri"/>
                        <a:cs typeface="Times New Roman"/>
                      </a:endParaRPr>
                    </a:p>
                  </a:txBody>
                  <a:tcPr marL="61924" marR="61924" marT="0" marB="0"/>
                </a:tc>
                <a:tc>
                  <a:txBody>
                    <a:bodyPr/>
                    <a:lstStyle/>
                    <a:p>
                      <a:pPr>
                        <a:lnSpc>
                          <a:spcPct val="115000"/>
                        </a:lnSpc>
                        <a:spcAft>
                          <a:spcPts val="0"/>
                        </a:spcAft>
                      </a:pPr>
                      <a:r>
                        <a:rPr lang="ca-ES" sz="1000">
                          <a:effectLst/>
                        </a:rPr>
                        <a:t> </a:t>
                      </a:r>
                      <a:endParaRPr lang="ca-ES" sz="1000">
                        <a:effectLst/>
                        <a:latin typeface="Calibri"/>
                        <a:ea typeface="Calibri"/>
                        <a:cs typeface="Times New Roman"/>
                      </a:endParaRPr>
                    </a:p>
                  </a:txBody>
                  <a:tcPr marL="61924" marR="61924" marT="0" marB="0"/>
                </a:tc>
                <a:extLst>
                  <a:ext uri="{0D108BD9-81ED-4DB2-BD59-A6C34878D82A}">
                    <a16:rowId xmlns:a16="http://schemas.microsoft.com/office/drawing/2014/main" val="10001"/>
                  </a:ext>
                </a:extLst>
              </a:tr>
              <a:tr h="851589">
                <a:tc>
                  <a:txBody>
                    <a:bodyPr/>
                    <a:lstStyle/>
                    <a:p>
                      <a:pPr>
                        <a:lnSpc>
                          <a:spcPct val="115000"/>
                        </a:lnSpc>
                        <a:spcAft>
                          <a:spcPts val="0"/>
                        </a:spcAft>
                      </a:pPr>
                      <a:r>
                        <a:rPr lang="ca-ES" sz="1000" dirty="0">
                          <a:effectLst/>
                        </a:rPr>
                        <a:t> </a:t>
                      </a:r>
                    </a:p>
                    <a:p>
                      <a:pPr>
                        <a:lnSpc>
                          <a:spcPct val="115000"/>
                        </a:lnSpc>
                        <a:spcAft>
                          <a:spcPts val="0"/>
                        </a:spcAft>
                      </a:pPr>
                      <a:r>
                        <a:rPr lang="ca-ES" sz="1000" dirty="0">
                          <a:effectLst/>
                        </a:rPr>
                        <a:t> </a:t>
                      </a:r>
                    </a:p>
                    <a:p>
                      <a:pPr>
                        <a:lnSpc>
                          <a:spcPct val="115000"/>
                        </a:lnSpc>
                        <a:spcAft>
                          <a:spcPts val="0"/>
                        </a:spcAft>
                      </a:pPr>
                      <a:r>
                        <a:rPr lang="ca-ES" sz="1000" dirty="0">
                          <a:effectLst/>
                        </a:rPr>
                        <a:t> </a:t>
                      </a:r>
                    </a:p>
                    <a:p>
                      <a:pPr>
                        <a:lnSpc>
                          <a:spcPct val="115000"/>
                        </a:lnSpc>
                        <a:spcAft>
                          <a:spcPts val="0"/>
                        </a:spcAft>
                      </a:pPr>
                      <a:r>
                        <a:rPr lang="ca-ES" sz="1000" dirty="0">
                          <a:effectLst/>
                        </a:rPr>
                        <a:t> </a:t>
                      </a:r>
                      <a:endParaRPr lang="ca-ES" sz="1000" dirty="0">
                        <a:effectLst/>
                        <a:latin typeface="Calibri"/>
                        <a:ea typeface="Calibri"/>
                        <a:cs typeface="Times New Roman"/>
                      </a:endParaRPr>
                    </a:p>
                  </a:txBody>
                  <a:tcPr marL="61924" marR="61924" marT="0" marB="0"/>
                </a:tc>
                <a:tc>
                  <a:txBody>
                    <a:bodyPr/>
                    <a:lstStyle/>
                    <a:p>
                      <a:pPr>
                        <a:lnSpc>
                          <a:spcPct val="115000"/>
                        </a:lnSpc>
                        <a:spcAft>
                          <a:spcPts val="0"/>
                        </a:spcAft>
                      </a:pPr>
                      <a:r>
                        <a:rPr lang="ca-ES" sz="1000">
                          <a:effectLst/>
                        </a:rPr>
                        <a:t> </a:t>
                      </a:r>
                      <a:endParaRPr lang="ca-ES" sz="1000">
                        <a:effectLst/>
                        <a:latin typeface="Calibri"/>
                        <a:ea typeface="Calibri"/>
                        <a:cs typeface="Times New Roman"/>
                      </a:endParaRPr>
                    </a:p>
                  </a:txBody>
                  <a:tcPr marL="61924" marR="61924" marT="0" marB="0"/>
                </a:tc>
                <a:extLst>
                  <a:ext uri="{0D108BD9-81ED-4DB2-BD59-A6C34878D82A}">
                    <a16:rowId xmlns:a16="http://schemas.microsoft.com/office/drawing/2014/main" val="10002"/>
                  </a:ext>
                </a:extLst>
              </a:tr>
              <a:tr h="851589">
                <a:tc>
                  <a:txBody>
                    <a:bodyPr/>
                    <a:lstStyle/>
                    <a:p>
                      <a:pPr>
                        <a:lnSpc>
                          <a:spcPct val="115000"/>
                        </a:lnSpc>
                        <a:spcAft>
                          <a:spcPts val="0"/>
                        </a:spcAft>
                      </a:pPr>
                      <a:r>
                        <a:rPr lang="ca-ES" sz="1000">
                          <a:effectLst/>
                        </a:rPr>
                        <a:t> </a:t>
                      </a:r>
                    </a:p>
                    <a:p>
                      <a:pPr>
                        <a:lnSpc>
                          <a:spcPct val="115000"/>
                        </a:lnSpc>
                        <a:spcAft>
                          <a:spcPts val="0"/>
                        </a:spcAft>
                      </a:pPr>
                      <a:r>
                        <a:rPr lang="ca-ES" sz="1000">
                          <a:effectLst/>
                        </a:rPr>
                        <a:t> </a:t>
                      </a:r>
                    </a:p>
                    <a:p>
                      <a:pPr>
                        <a:lnSpc>
                          <a:spcPct val="115000"/>
                        </a:lnSpc>
                        <a:spcAft>
                          <a:spcPts val="0"/>
                        </a:spcAft>
                      </a:pPr>
                      <a:r>
                        <a:rPr lang="ca-ES" sz="1000">
                          <a:effectLst/>
                        </a:rPr>
                        <a:t> </a:t>
                      </a:r>
                    </a:p>
                    <a:p>
                      <a:pPr>
                        <a:lnSpc>
                          <a:spcPct val="115000"/>
                        </a:lnSpc>
                        <a:spcAft>
                          <a:spcPts val="0"/>
                        </a:spcAft>
                      </a:pPr>
                      <a:r>
                        <a:rPr lang="ca-ES" sz="1000">
                          <a:effectLst/>
                        </a:rPr>
                        <a:t> </a:t>
                      </a:r>
                      <a:endParaRPr lang="ca-ES" sz="1000">
                        <a:effectLst/>
                        <a:latin typeface="Calibri"/>
                        <a:ea typeface="Calibri"/>
                        <a:cs typeface="Times New Roman"/>
                      </a:endParaRPr>
                    </a:p>
                  </a:txBody>
                  <a:tcPr marL="61924" marR="61924" marT="0" marB="0"/>
                </a:tc>
                <a:tc>
                  <a:txBody>
                    <a:bodyPr/>
                    <a:lstStyle/>
                    <a:p>
                      <a:pPr>
                        <a:lnSpc>
                          <a:spcPct val="115000"/>
                        </a:lnSpc>
                        <a:spcAft>
                          <a:spcPts val="0"/>
                        </a:spcAft>
                      </a:pPr>
                      <a:r>
                        <a:rPr lang="ca-ES" sz="1000">
                          <a:effectLst/>
                        </a:rPr>
                        <a:t> </a:t>
                      </a:r>
                      <a:endParaRPr lang="ca-ES" sz="1000">
                        <a:effectLst/>
                        <a:latin typeface="Calibri"/>
                        <a:ea typeface="Calibri"/>
                        <a:cs typeface="Times New Roman"/>
                      </a:endParaRPr>
                    </a:p>
                  </a:txBody>
                  <a:tcPr marL="61924" marR="61924" marT="0" marB="0"/>
                </a:tc>
                <a:extLst>
                  <a:ext uri="{0D108BD9-81ED-4DB2-BD59-A6C34878D82A}">
                    <a16:rowId xmlns:a16="http://schemas.microsoft.com/office/drawing/2014/main" val="10003"/>
                  </a:ext>
                </a:extLst>
              </a:tr>
              <a:tr h="851589">
                <a:tc>
                  <a:txBody>
                    <a:bodyPr/>
                    <a:lstStyle/>
                    <a:p>
                      <a:pPr>
                        <a:lnSpc>
                          <a:spcPct val="115000"/>
                        </a:lnSpc>
                        <a:spcAft>
                          <a:spcPts val="0"/>
                        </a:spcAft>
                      </a:pPr>
                      <a:r>
                        <a:rPr lang="ca-ES" sz="1000">
                          <a:effectLst/>
                        </a:rPr>
                        <a:t> </a:t>
                      </a:r>
                    </a:p>
                    <a:p>
                      <a:pPr>
                        <a:lnSpc>
                          <a:spcPct val="115000"/>
                        </a:lnSpc>
                        <a:spcAft>
                          <a:spcPts val="0"/>
                        </a:spcAft>
                      </a:pPr>
                      <a:r>
                        <a:rPr lang="ca-ES" sz="1000">
                          <a:effectLst/>
                        </a:rPr>
                        <a:t> </a:t>
                      </a:r>
                    </a:p>
                    <a:p>
                      <a:pPr>
                        <a:lnSpc>
                          <a:spcPct val="115000"/>
                        </a:lnSpc>
                        <a:spcAft>
                          <a:spcPts val="0"/>
                        </a:spcAft>
                      </a:pPr>
                      <a:r>
                        <a:rPr lang="ca-ES" sz="1000">
                          <a:effectLst/>
                        </a:rPr>
                        <a:t> </a:t>
                      </a:r>
                    </a:p>
                    <a:p>
                      <a:pPr>
                        <a:lnSpc>
                          <a:spcPct val="115000"/>
                        </a:lnSpc>
                        <a:spcAft>
                          <a:spcPts val="0"/>
                        </a:spcAft>
                      </a:pPr>
                      <a:r>
                        <a:rPr lang="ca-ES" sz="1000">
                          <a:effectLst/>
                        </a:rPr>
                        <a:t> </a:t>
                      </a:r>
                      <a:endParaRPr lang="ca-ES" sz="1000">
                        <a:effectLst/>
                        <a:latin typeface="Calibri"/>
                        <a:ea typeface="Calibri"/>
                        <a:cs typeface="Times New Roman"/>
                      </a:endParaRPr>
                    </a:p>
                  </a:txBody>
                  <a:tcPr marL="61924" marR="61924" marT="0" marB="0"/>
                </a:tc>
                <a:tc>
                  <a:txBody>
                    <a:bodyPr/>
                    <a:lstStyle/>
                    <a:p>
                      <a:pPr>
                        <a:lnSpc>
                          <a:spcPct val="115000"/>
                        </a:lnSpc>
                        <a:spcAft>
                          <a:spcPts val="0"/>
                        </a:spcAft>
                      </a:pPr>
                      <a:r>
                        <a:rPr lang="ca-ES" sz="1000">
                          <a:effectLst/>
                        </a:rPr>
                        <a:t> </a:t>
                      </a:r>
                      <a:endParaRPr lang="ca-ES" sz="1000">
                        <a:effectLst/>
                        <a:latin typeface="Calibri"/>
                        <a:ea typeface="Calibri"/>
                        <a:cs typeface="Times New Roman"/>
                      </a:endParaRPr>
                    </a:p>
                  </a:txBody>
                  <a:tcPr marL="61924" marR="61924" marT="0" marB="0"/>
                </a:tc>
                <a:extLst>
                  <a:ext uri="{0D108BD9-81ED-4DB2-BD59-A6C34878D82A}">
                    <a16:rowId xmlns:a16="http://schemas.microsoft.com/office/drawing/2014/main" val="10004"/>
                  </a:ext>
                </a:extLst>
              </a:tr>
              <a:tr h="851589">
                <a:tc>
                  <a:txBody>
                    <a:bodyPr/>
                    <a:lstStyle/>
                    <a:p>
                      <a:pPr>
                        <a:lnSpc>
                          <a:spcPct val="115000"/>
                        </a:lnSpc>
                        <a:spcAft>
                          <a:spcPts val="0"/>
                        </a:spcAft>
                      </a:pPr>
                      <a:r>
                        <a:rPr lang="ca-ES" sz="1000">
                          <a:effectLst/>
                        </a:rPr>
                        <a:t> </a:t>
                      </a:r>
                    </a:p>
                    <a:p>
                      <a:pPr>
                        <a:lnSpc>
                          <a:spcPct val="115000"/>
                        </a:lnSpc>
                        <a:spcAft>
                          <a:spcPts val="0"/>
                        </a:spcAft>
                      </a:pPr>
                      <a:r>
                        <a:rPr lang="ca-ES" sz="1000">
                          <a:effectLst/>
                        </a:rPr>
                        <a:t> </a:t>
                      </a:r>
                    </a:p>
                    <a:p>
                      <a:pPr>
                        <a:lnSpc>
                          <a:spcPct val="115000"/>
                        </a:lnSpc>
                        <a:spcAft>
                          <a:spcPts val="0"/>
                        </a:spcAft>
                      </a:pPr>
                      <a:r>
                        <a:rPr lang="ca-ES" sz="1000">
                          <a:effectLst/>
                        </a:rPr>
                        <a:t> </a:t>
                      </a:r>
                    </a:p>
                    <a:p>
                      <a:pPr>
                        <a:lnSpc>
                          <a:spcPct val="115000"/>
                        </a:lnSpc>
                        <a:spcAft>
                          <a:spcPts val="0"/>
                        </a:spcAft>
                      </a:pPr>
                      <a:r>
                        <a:rPr lang="ca-ES" sz="1000">
                          <a:effectLst/>
                        </a:rPr>
                        <a:t> </a:t>
                      </a:r>
                      <a:endParaRPr lang="ca-ES" sz="1000">
                        <a:effectLst/>
                        <a:latin typeface="Calibri"/>
                        <a:ea typeface="Calibri"/>
                        <a:cs typeface="Times New Roman"/>
                      </a:endParaRPr>
                    </a:p>
                  </a:txBody>
                  <a:tcPr marL="61924" marR="61924" marT="0" marB="0"/>
                </a:tc>
                <a:tc>
                  <a:txBody>
                    <a:bodyPr/>
                    <a:lstStyle/>
                    <a:p>
                      <a:pPr>
                        <a:lnSpc>
                          <a:spcPct val="115000"/>
                        </a:lnSpc>
                        <a:spcAft>
                          <a:spcPts val="0"/>
                        </a:spcAft>
                      </a:pPr>
                      <a:r>
                        <a:rPr lang="ca-ES" sz="1000">
                          <a:effectLst/>
                        </a:rPr>
                        <a:t> </a:t>
                      </a:r>
                      <a:endParaRPr lang="ca-ES" sz="1000">
                        <a:effectLst/>
                        <a:latin typeface="Calibri"/>
                        <a:ea typeface="Calibri"/>
                        <a:cs typeface="Times New Roman"/>
                      </a:endParaRPr>
                    </a:p>
                  </a:txBody>
                  <a:tcPr marL="61924" marR="61924" marT="0" marB="0"/>
                </a:tc>
                <a:extLst>
                  <a:ext uri="{0D108BD9-81ED-4DB2-BD59-A6C34878D82A}">
                    <a16:rowId xmlns:a16="http://schemas.microsoft.com/office/drawing/2014/main" val="10005"/>
                  </a:ext>
                </a:extLst>
              </a:tr>
              <a:tr h="851589">
                <a:tc>
                  <a:txBody>
                    <a:bodyPr/>
                    <a:lstStyle/>
                    <a:p>
                      <a:pPr>
                        <a:lnSpc>
                          <a:spcPct val="115000"/>
                        </a:lnSpc>
                        <a:spcAft>
                          <a:spcPts val="0"/>
                        </a:spcAft>
                      </a:pPr>
                      <a:r>
                        <a:rPr lang="ca-ES" sz="1000">
                          <a:effectLst/>
                        </a:rPr>
                        <a:t> </a:t>
                      </a:r>
                    </a:p>
                    <a:p>
                      <a:pPr>
                        <a:lnSpc>
                          <a:spcPct val="115000"/>
                        </a:lnSpc>
                        <a:spcAft>
                          <a:spcPts val="0"/>
                        </a:spcAft>
                      </a:pPr>
                      <a:r>
                        <a:rPr lang="ca-ES" sz="1000">
                          <a:effectLst/>
                        </a:rPr>
                        <a:t> </a:t>
                      </a:r>
                    </a:p>
                    <a:p>
                      <a:pPr>
                        <a:lnSpc>
                          <a:spcPct val="115000"/>
                        </a:lnSpc>
                        <a:spcAft>
                          <a:spcPts val="0"/>
                        </a:spcAft>
                      </a:pPr>
                      <a:r>
                        <a:rPr lang="ca-ES" sz="1000">
                          <a:effectLst/>
                        </a:rPr>
                        <a:t> </a:t>
                      </a:r>
                    </a:p>
                    <a:p>
                      <a:pPr>
                        <a:lnSpc>
                          <a:spcPct val="115000"/>
                        </a:lnSpc>
                        <a:spcAft>
                          <a:spcPts val="0"/>
                        </a:spcAft>
                      </a:pPr>
                      <a:r>
                        <a:rPr lang="ca-ES" sz="1000">
                          <a:effectLst/>
                        </a:rPr>
                        <a:t> </a:t>
                      </a:r>
                      <a:endParaRPr lang="ca-ES" sz="1000">
                        <a:effectLst/>
                        <a:latin typeface="Calibri"/>
                        <a:ea typeface="Calibri"/>
                        <a:cs typeface="Times New Roman"/>
                      </a:endParaRPr>
                    </a:p>
                  </a:txBody>
                  <a:tcPr marL="61924" marR="61924" marT="0" marB="0"/>
                </a:tc>
                <a:tc>
                  <a:txBody>
                    <a:bodyPr/>
                    <a:lstStyle/>
                    <a:p>
                      <a:pPr>
                        <a:lnSpc>
                          <a:spcPct val="115000"/>
                        </a:lnSpc>
                        <a:spcAft>
                          <a:spcPts val="0"/>
                        </a:spcAft>
                      </a:pPr>
                      <a:r>
                        <a:rPr lang="ca-ES" sz="1000" dirty="0">
                          <a:effectLst/>
                        </a:rPr>
                        <a:t> </a:t>
                      </a:r>
                      <a:endParaRPr lang="ca-ES" sz="1000" dirty="0">
                        <a:effectLst/>
                        <a:latin typeface="Calibri"/>
                        <a:ea typeface="Calibri"/>
                        <a:cs typeface="Times New Roman"/>
                      </a:endParaRPr>
                    </a:p>
                  </a:txBody>
                  <a:tcPr marL="61924" marR="61924"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7757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51520" y="116632"/>
            <a:ext cx="8784976"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8. </a:t>
            </a:r>
            <a:r>
              <a:rPr lang="ca-ES" sz="3200" u="sng" dirty="0"/>
              <a:t>El sector secundari a Espanya</a:t>
            </a:r>
            <a:r>
              <a:rPr lang="ca-ES" sz="3200" dirty="0"/>
              <a:t>.</a:t>
            </a:r>
          </a:p>
        </p:txBody>
      </p:sp>
      <p:sp>
        <p:nvSpPr>
          <p:cNvPr id="3" name="2 Rectángulo"/>
          <p:cNvSpPr/>
          <p:nvPr/>
        </p:nvSpPr>
        <p:spPr>
          <a:xfrm>
            <a:off x="209294" y="836712"/>
            <a:ext cx="8107122" cy="36004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Actualment és el segon sector més important, amb més del 20% de la població activa</a:t>
            </a:r>
            <a:endParaRPr lang="ca-ES" dirty="0">
              <a:solidFill>
                <a:schemeClr val="bg1"/>
              </a:solidFill>
            </a:endParaRPr>
          </a:p>
        </p:txBody>
      </p:sp>
      <p:sp>
        <p:nvSpPr>
          <p:cNvPr id="4" name="3 Rectángulo"/>
          <p:cNvSpPr/>
          <p:nvPr/>
        </p:nvSpPr>
        <p:spPr>
          <a:xfrm>
            <a:off x="103481" y="2326232"/>
            <a:ext cx="1646428" cy="117477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sector secundari no industrial a Espanya</a:t>
            </a:r>
            <a:endParaRPr lang="ca-ES" dirty="0">
              <a:solidFill>
                <a:schemeClr val="bg1"/>
              </a:solidFill>
            </a:endParaRPr>
          </a:p>
        </p:txBody>
      </p:sp>
      <p:cxnSp>
        <p:nvCxnSpPr>
          <p:cNvPr id="5" name="4 Conector angular"/>
          <p:cNvCxnSpPr>
            <a:stCxn id="4" idx="3"/>
            <a:endCxn id="7" idx="1"/>
          </p:cNvCxnSpPr>
          <p:nvPr/>
        </p:nvCxnSpPr>
        <p:spPr>
          <a:xfrm flipV="1">
            <a:off x="1749909" y="1769432"/>
            <a:ext cx="229803" cy="114418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1979712" y="1333502"/>
            <a:ext cx="7056784" cy="87186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producció minera a Espanya és reduïda i insuficient i cal importar </a:t>
            </a:r>
          </a:p>
          <a:p>
            <a:pPr algn="ctr"/>
            <a:r>
              <a:rPr lang="ca-ES" dirty="0"/>
              <a:t>la majoria de minerals, encara que destaquen algunes roques i </a:t>
            </a:r>
          </a:p>
          <a:p>
            <a:pPr algn="ctr"/>
            <a:r>
              <a:rPr lang="ca-ES" dirty="0"/>
              <a:t>minerals industrials (pissarra, marbre, granit, caolí, arena de sílice,...)</a:t>
            </a:r>
          </a:p>
        </p:txBody>
      </p:sp>
      <p:cxnSp>
        <p:nvCxnSpPr>
          <p:cNvPr id="12" name="11 Conector angular"/>
          <p:cNvCxnSpPr>
            <a:stCxn id="4" idx="3"/>
            <a:endCxn id="15" idx="1"/>
          </p:cNvCxnSpPr>
          <p:nvPr/>
        </p:nvCxnSpPr>
        <p:spPr>
          <a:xfrm flipV="1">
            <a:off x="1749909" y="2852936"/>
            <a:ext cx="229803" cy="60684"/>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1979712" y="2276872"/>
            <a:ext cx="7039279" cy="1152128"/>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Espanya consumeix molta més energia que produeix i necessita </a:t>
            </a:r>
          </a:p>
          <a:p>
            <a:pPr algn="ctr"/>
            <a:r>
              <a:rPr lang="ca-ES" dirty="0"/>
              <a:t>importar grans quantitats de petroli (principal font d’energia) i gas </a:t>
            </a:r>
          </a:p>
          <a:p>
            <a:pPr algn="ctr"/>
            <a:r>
              <a:rPr lang="ca-ES" dirty="0"/>
              <a:t>natural, encara que la producció d’electricitat és suficient, </a:t>
            </a:r>
          </a:p>
          <a:p>
            <a:pPr algn="ctr"/>
            <a:r>
              <a:rPr lang="ca-ES" dirty="0"/>
              <a:t>destacant en aquest sentit l’eòlica i la nuclear</a:t>
            </a:r>
          </a:p>
        </p:txBody>
      </p:sp>
      <p:cxnSp>
        <p:nvCxnSpPr>
          <p:cNvPr id="19" name="18 Conector angular"/>
          <p:cNvCxnSpPr>
            <a:stCxn id="4" idx="3"/>
            <a:endCxn id="22" idx="1"/>
          </p:cNvCxnSpPr>
          <p:nvPr/>
        </p:nvCxnSpPr>
        <p:spPr>
          <a:xfrm>
            <a:off x="1749909" y="2913620"/>
            <a:ext cx="229802" cy="1016605"/>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1979711" y="3495346"/>
            <a:ext cx="7039279" cy="869758"/>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construcció va ser un sector clau en l’economia espanyola entre 1998 i 2007, però l’excessiva construcció és una de les causes de la crisi que va començar en 2007 i és el sector que més ha patit aquesta crisi</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6538" y="4560622"/>
            <a:ext cx="2254838" cy="1913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3" y="4560623"/>
            <a:ext cx="2232248" cy="1913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descr="https://lh3.googleusercontent.com/_MIcby7YZXjk/TUw6lHZ-yvI/AAAAAAAAHZU/C1AIcnffKus/porcentaje%20valor%20produccion%20minera%20espa%C3%B1a%2020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797153"/>
            <a:ext cx="2267744" cy="113830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1548" y="4437112"/>
            <a:ext cx="2212451" cy="2057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6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500"/>
                            </p:stCondLst>
                            <p:childTnLst>
                              <p:par>
                                <p:cTn id="27" presetID="2" presetClass="entr" presetSubtype="4" fill="hold" nodeType="afterEffect">
                                  <p:stCondLst>
                                    <p:cond delay="500"/>
                                  </p:stCondLst>
                                  <p:childTnLst>
                                    <p:set>
                                      <p:cBhvr>
                                        <p:cTn id="28" dur="1" fill="hold">
                                          <p:stCondLst>
                                            <p:cond delay="0"/>
                                          </p:stCondLst>
                                        </p:cTn>
                                        <p:tgtEl>
                                          <p:spTgt spid="14341"/>
                                        </p:tgtEl>
                                        <p:attrNameLst>
                                          <p:attrName>style.visibility</p:attrName>
                                        </p:attrNameLst>
                                      </p:cBhvr>
                                      <p:to>
                                        <p:strVal val="visible"/>
                                      </p:to>
                                    </p:set>
                                    <p:anim calcmode="lin" valueType="num">
                                      <p:cBhvr additive="base">
                                        <p:cTn id="29" dur="500" fill="hold"/>
                                        <p:tgtEl>
                                          <p:spTgt spid="14341"/>
                                        </p:tgtEl>
                                        <p:attrNameLst>
                                          <p:attrName>ppt_x</p:attrName>
                                        </p:attrNameLst>
                                      </p:cBhvr>
                                      <p:tavLst>
                                        <p:tav tm="0">
                                          <p:val>
                                            <p:strVal val="#ppt_x"/>
                                          </p:val>
                                        </p:tav>
                                        <p:tav tm="100000">
                                          <p:val>
                                            <p:strVal val="#ppt_x"/>
                                          </p:val>
                                        </p:tav>
                                      </p:tavLst>
                                    </p:anim>
                                    <p:anim calcmode="lin" valueType="num">
                                      <p:cBhvr additive="base">
                                        <p:cTn id="30"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500"/>
                            </p:stCondLst>
                            <p:childTnLst>
                              <p:par>
                                <p:cTn id="40" presetID="2" presetClass="entr" presetSubtype="4" fill="hold" nodeType="afterEffect">
                                  <p:stCondLst>
                                    <p:cond delay="500"/>
                                  </p:stCondLst>
                                  <p:childTnLst>
                                    <p:set>
                                      <p:cBhvr>
                                        <p:cTn id="41" dur="1" fill="hold">
                                          <p:stCondLst>
                                            <p:cond delay="0"/>
                                          </p:stCondLst>
                                        </p:cTn>
                                        <p:tgtEl>
                                          <p:spTgt spid="14339"/>
                                        </p:tgtEl>
                                        <p:attrNameLst>
                                          <p:attrName>style.visibility</p:attrName>
                                        </p:attrNameLst>
                                      </p:cBhvr>
                                      <p:to>
                                        <p:strVal val="visible"/>
                                      </p:to>
                                    </p:set>
                                    <p:anim calcmode="lin" valueType="num">
                                      <p:cBhvr additive="base">
                                        <p:cTn id="42" dur="500" fill="hold"/>
                                        <p:tgtEl>
                                          <p:spTgt spid="14339"/>
                                        </p:tgtEl>
                                        <p:attrNameLst>
                                          <p:attrName>ppt_x</p:attrName>
                                        </p:attrNameLst>
                                      </p:cBhvr>
                                      <p:tavLst>
                                        <p:tav tm="0">
                                          <p:val>
                                            <p:strVal val="#ppt_x"/>
                                          </p:val>
                                        </p:tav>
                                        <p:tav tm="100000">
                                          <p:val>
                                            <p:strVal val="#ppt_x"/>
                                          </p:val>
                                        </p:tav>
                                      </p:tavLst>
                                    </p:anim>
                                    <p:anim calcmode="lin" valueType="num">
                                      <p:cBhvr additive="base">
                                        <p:cTn id="43" dur="500" fill="hold"/>
                                        <p:tgtEl>
                                          <p:spTgt spid="14339"/>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nodeType="afterEffect">
                                  <p:stCondLst>
                                    <p:cond delay="500"/>
                                  </p:stCondLst>
                                  <p:childTnLst>
                                    <p:set>
                                      <p:cBhvr>
                                        <p:cTn id="46" dur="1" fill="hold">
                                          <p:stCondLst>
                                            <p:cond delay="0"/>
                                          </p:stCondLst>
                                        </p:cTn>
                                        <p:tgtEl>
                                          <p:spTgt spid="14338"/>
                                        </p:tgtEl>
                                        <p:attrNameLst>
                                          <p:attrName>style.visibility</p:attrName>
                                        </p:attrNameLst>
                                      </p:cBhvr>
                                      <p:to>
                                        <p:strVal val="visible"/>
                                      </p:to>
                                    </p:set>
                                    <p:anim calcmode="lin" valueType="num">
                                      <p:cBhvr additive="base">
                                        <p:cTn id="47" dur="500" fill="hold"/>
                                        <p:tgtEl>
                                          <p:spTgt spid="14338"/>
                                        </p:tgtEl>
                                        <p:attrNameLst>
                                          <p:attrName>ppt_x</p:attrName>
                                        </p:attrNameLst>
                                      </p:cBhvr>
                                      <p:tavLst>
                                        <p:tav tm="0">
                                          <p:val>
                                            <p:strVal val="#ppt_x"/>
                                          </p:val>
                                        </p:tav>
                                        <p:tav tm="100000">
                                          <p:val>
                                            <p:strVal val="#ppt_x"/>
                                          </p:val>
                                        </p:tav>
                                      </p:tavLst>
                                    </p:anim>
                                    <p:anim calcmode="lin" valueType="num">
                                      <p:cBhvr additive="base">
                                        <p:cTn id="4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par>
                          <p:cTn id="57" fill="hold">
                            <p:stCondLst>
                              <p:cond delay="500"/>
                            </p:stCondLst>
                            <p:childTnLst>
                              <p:par>
                                <p:cTn id="58" presetID="2" presetClass="entr" presetSubtype="4" fill="hold" nodeType="afterEffect">
                                  <p:stCondLst>
                                    <p:cond delay="500"/>
                                  </p:stCondLst>
                                  <p:childTnLst>
                                    <p:set>
                                      <p:cBhvr>
                                        <p:cTn id="59" dur="1" fill="hold">
                                          <p:stCondLst>
                                            <p:cond delay="0"/>
                                          </p:stCondLst>
                                        </p:cTn>
                                        <p:tgtEl>
                                          <p:spTgt spid="14342"/>
                                        </p:tgtEl>
                                        <p:attrNameLst>
                                          <p:attrName>style.visibility</p:attrName>
                                        </p:attrNameLst>
                                      </p:cBhvr>
                                      <p:to>
                                        <p:strVal val="visible"/>
                                      </p:to>
                                    </p:set>
                                    <p:anim calcmode="lin" valueType="num">
                                      <p:cBhvr additive="base">
                                        <p:cTn id="60" dur="500" fill="hold"/>
                                        <p:tgtEl>
                                          <p:spTgt spid="14342"/>
                                        </p:tgtEl>
                                        <p:attrNameLst>
                                          <p:attrName>ppt_x</p:attrName>
                                        </p:attrNameLst>
                                      </p:cBhvr>
                                      <p:tavLst>
                                        <p:tav tm="0">
                                          <p:val>
                                            <p:strVal val="#ppt_x"/>
                                          </p:val>
                                        </p:tav>
                                        <p:tav tm="100000">
                                          <p:val>
                                            <p:strVal val="#ppt_x"/>
                                          </p:val>
                                        </p:tav>
                                      </p:tavLst>
                                    </p:anim>
                                    <p:anim calcmode="lin" valueType="num">
                                      <p:cBhvr additive="base">
                                        <p:cTn id="61"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7" grpId="0" animBg="1"/>
      <p:bldP spid="15" grpId="0" animBg="1"/>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51520" y="116632"/>
            <a:ext cx="8784976"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8. </a:t>
            </a:r>
            <a:r>
              <a:rPr lang="ca-ES" sz="3200" u="sng" dirty="0"/>
              <a:t>El sector secundari a Espanya</a:t>
            </a:r>
            <a:r>
              <a:rPr lang="ca-ES" sz="3200" dirty="0"/>
              <a:t>.</a:t>
            </a:r>
          </a:p>
        </p:txBody>
      </p:sp>
      <p:sp>
        <p:nvSpPr>
          <p:cNvPr id="3" name="2 Rectángulo"/>
          <p:cNvSpPr/>
          <p:nvPr/>
        </p:nvSpPr>
        <p:spPr>
          <a:xfrm>
            <a:off x="103480" y="1822862"/>
            <a:ext cx="1804223" cy="88674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Característiques de la indústria </a:t>
            </a:r>
          </a:p>
          <a:p>
            <a:pPr algn="ctr"/>
            <a:r>
              <a:rPr lang="ca-ES" dirty="0"/>
              <a:t>a Espanya (I)</a:t>
            </a:r>
            <a:endParaRPr lang="ca-ES" dirty="0">
              <a:solidFill>
                <a:schemeClr val="bg1"/>
              </a:solidFill>
            </a:endParaRPr>
          </a:p>
        </p:txBody>
      </p:sp>
      <p:cxnSp>
        <p:nvCxnSpPr>
          <p:cNvPr id="4" name="3 Conector angular"/>
          <p:cNvCxnSpPr>
            <a:stCxn id="3" idx="3"/>
            <a:endCxn id="6" idx="1"/>
          </p:cNvCxnSpPr>
          <p:nvPr/>
        </p:nvCxnSpPr>
        <p:spPr>
          <a:xfrm flipV="1">
            <a:off x="1907703" y="1216545"/>
            <a:ext cx="360041" cy="1049689"/>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2267744" y="780615"/>
            <a:ext cx="6696744" cy="87186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industrialització espanyola comença al segle XIX, però </a:t>
            </a:r>
          </a:p>
          <a:p>
            <a:pPr algn="ctr"/>
            <a:r>
              <a:rPr lang="ca-ES" dirty="0"/>
              <a:t>sols en algunes zones, i no es pot considerar completa </a:t>
            </a:r>
          </a:p>
          <a:p>
            <a:pPr algn="ctr"/>
            <a:r>
              <a:rPr lang="ca-ES" dirty="0"/>
              <a:t>fins la segona meitat del segle XX, amb molt de retard</a:t>
            </a:r>
          </a:p>
        </p:txBody>
      </p:sp>
      <p:cxnSp>
        <p:nvCxnSpPr>
          <p:cNvPr id="11" name="10 Conector angular"/>
          <p:cNvCxnSpPr>
            <a:stCxn id="3" idx="3"/>
            <a:endCxn id="13" idx="1"/>
          </p:cNvCxnSpPr>
          <p:nvPr/>
        </p:nvCxnSpPr>
        <p:spPr>
          <a:xfrm flipV="1">
            <a:off x="1907703" y="2206237"/>
            <a:ext cx="360041" cy="5999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2267744" y="1770307"/>
            <a:ext cx="6696744" cy="87186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 indústries que més han crescut en els últims anys </a:t>
            </a:r>
          </a:p>
          <a:p>
            <a:pPr algn="ctr"/>
            <a:r>
              <a:rPr lang="ca-ES" dirty="0"/>
              <a:t>són l’automobilística, la química, la de material </a:t>
            </a:r>
          </a:p>
          <a:p>
            <a:pPr algn="ctr"/>
            <a:r>
              <a:rPr lang="ca-ES" dirty="0"/>
              <a:t>elèctric i electrònic, la informàtica i la d’alimentació</a:t>
            </a:r>
          </a:p>
        </p:txBody>
      </p:sp>
      <p:cxnSp>
        <p:nvCxnSpPr>
          <p:cNvPr id="21" name="20 Conector angular"/>
          <p:cNvCxnSpPr>
            <a:stCxn id="3" idx="3"/>
            <a:endCxn id="23" idx="1"/>
          </p:cNvCxnSpPr>
          <p:nvPr/>
        </p:nvCxnSpPr>
        <p:spPr>
          <a:xfrm>
            <a:off x="1907703" y="2266234"/>
            <a:ext cx="360041" cy="1085096"/>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2267744" y="2769604"/>
            <a:ext cx="6696744" cy="116345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 indústries d’alta tecnologia són rellevants, però depenen </a:t>
            </a:r>
          </a:p>
          <a:p>
            <a:pPr algn="ctr"/>
            <a:r>
              <a:rPr lang="ca-ES" dirty="0"/>
              <a:t>de les multinacionals estrangeres i la tecnologia exterior </a:t>
            </a:r>
          </a:p>
          <a:p>
            <a:pPr algn="ctr"/>
            <a:r>
              <a:rPr lang="ca-ES" dirty="0"/>
              <a:t>en gran part i es dedica poca inversió a la investigació i desenvolupament comparant-se amb altres països</a:t>
            </a:r>
          </a:p>
        </p:txBody>
      </p:sp>
      <p:pic>
        <p:nvPicPr>
          <p:cNvPr id="18436" name="Picture 4" descr="http://www.autopista.es/media/cache/article_apaisada/upload/images/terra/18e7008fabrica_ford_598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3" y="4235308"/>
            <a:ext cx="3560499" cy="2002004"/>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images.lainformacion.com/cms/la-financiacion-para-proyectos-de-i-d-en-espana-ha-caido-un-34-por-la-crisis/2012_12_17_v4OlbvvYXyDckOskPyKGN1.jpg?width=479&amp;height=359&amp;type=height&amp;id=IevF4EFFZJBwPEA3XckoA3&amp;time=1355764646&amp;project=lainform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4235308"/>
            <a:ext cx="2952327" cy="20154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4" y="3429000"/>
            <a:ext cx="2191132" cy="3429000"/>
          </a:xfrm>
          <a:prstGeom prst="rect">
            <a:avLst/>
          </a:prstGeom>
          <a:noFill/>
          <a:ln>
            <a:noFill/>
          </a:ln>
          <a:extLst/>
        </p:spPr>
      </p:pic>
    </p:spTree>
    <p:extLst>
      <p:ext uri="{BB962C8B-B14F-4D97-AF65-F5344CB8AC3E}">
        <p14:creationId xmlns:p14="http://schemas.microsoft.com/office/powerpoint/2010/main" val="246242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500"/>
                            </p:stCondLst>
                            <p:childTnLst>
                              <p:par>
                                <p:cTn id="30" presetID="2" presetClass="entr" presetSubtype="4" fill="hold" nodeType="afterEffect">
                                  <p:stCondLst>
                                    <p:cond delay="50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nodeType="afterEffect">
                                  <p:stCondLst>
                                    <p:cond delay="500"/>
                                  </p:stCondLst>
                                  <p:childTnLst>
                                    <p:set>
                                      <p:cBhvr>
                                        <p:cTn id="36" dur="1" fill="hold">
                                          <p:stCondLst>
                                            <p:cond delay="0"/>
                                          </p:stCondLst>
                                        </p:cTn>
                                        <p:tgtEl>
                                          <p:spTgt spid="18436"/>
                                        </p:tgtEl>
                                        <p:attrNameLst>
                                          <p:attrName>style.visibility</p:attrName>
                                        </p:attrNameLst>
                                      </p:cBhvr>
                                      <p:to>
                                        <p:strVal val="visible"/>
                                      </p:to>
                                    </p:set>
                                    <p:anim calcmode="lin" valueType="num">
                                      <p:cBhvr additive="base">
                                        <p:cTn id="37" dur="500" fill="hold"/>
                                        <p:tgtEl>
                                          <p:spTgt spid="18436"/>
                                        </p:tgtEl>
                                        <p:attrNameLst>
                                          <p:attrName>ppt_x</p:attrName>
                                        </p:attrNameLst>
                                      </p:cBhvr>
                                      <p:tavLst>
                                        <p:tav tm="0">
                                          <p:val>
                                            <p:strVal val="#ppt_x"/>
                                          </p:val>
                                        </p:tav>
                                        <p:tav tm="100000">
                                          <p:val>
                                            <p:strVal val="#ppt_x"/>
                                          </p:val>
                                        </p:tav>
                                      </p:tavLst>
                                    </p:anim>
                                    <p:anim calcmode="lin" valueType="num">
                                      <p:cBhvr additive="base">
                                        <p:cTn id="38"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par>
                          <p:cTn id="47" fill="hold">
                            <p:stCondLst>
                              <p:cond delay="500"/>
                            </p:stCondLst>
                            <p:childTnLst>
                              <p:par>
                                <p:cTn id="48" presetID="2" presetClass="entr" presetSubtype="4" fill="hold" nodeType="afterEffect">
                                  <p:stCondLst>
                                    <p:cond delay="500"/>
                                  </p:stCondLst>
                                  <p:childTnLst>
                                    <p:set>
                                      <p:cBhvr>
                                        <p:cTn id="49" dur="1" fill="hold">
                                          <p:stCondLst>
                                            <p:cond delay="0"/>
                                          </p:stCondLst>
                                        </p:cTn>
                                        <p:tgtEl>
                                          <p:spTgt spid="18438"/>
                                        </p:tgtEl>
                                        <p:attrNameLst>
                                          <p:attrName>style.visibility</p:attrName>
                                        </p:attrNameLst>
                                      </p:cBhvr>
                                      <p:to>
                                        <p:strVal val="visible"/>
                                      </p:to>
                                    </p:set>
                                    <p:anim calcmode="lin" valueType="num">
                                      <p:cBhvr additive="base">
                                        <p:cTn id="50" dur="500" fill="hold"/>
                                        <p:tgtEl>
                                          <p:spTgt spid="18438"/>
                                        </p:tgtEl>
                                        <p:attrNameLst>
                                          <p:attrName>ppt_x</p:attrName>
                                        </p:attrNameLst>
                                      </p:cBhvr>
                                      <p:tavLst>
                                        <p:tav tm="0">
                                          <p:val>
                                            <p:strVal val="#ppt_x"/>
                                          </p:val>
                                        </p:tav>
                                        <p:tav tm="100000">
                                          <p:val>
                                            <p:strVal val="#ppt_x"/>
                                          </p:val>
                                        </p:tav>
                                      </p:tavLst>
                                    </p:anim>
                                    <p:anim calcmode="lin" valueType="num">
                                      <p:cBhvr additive="base">
                                        <p:cTn id="51"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3"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51520" y="116632"/>
            <a:ext cx="8784976"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8. </a:t>
            </a:r>
            <a:r>
              <a:rPr lang="ca-ES" sz="3200" u="sng" dirty="0"/>
              <a:t>El sector secundari a Espanya</a:t>
            </a:r>
            <a:r>
              <a:rPr lang="ca-ES" sz="3200" dirty="0"/>
              <a:t>.</a:t>
            </a:r>
          </a:p>
        </p:txBody>
      </p:sp>
      <p:sp>
        <p:nvSpPr>
          <p:cNvPr id="3" name="2 Rectángulo"/>
          <p:cNvSpPr/>
          <p:nvPr/>
        </p:nvSpPr>
        <p:spPr>
          <a:xfrm>
            <a:off x="111168" y="1065378"/>
            <a:ext cx="1804223" cy="88674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Característiques de la indústria </a:t>
            </a:r>
          </a:p>
          <a:p>
            <a:pPr algn="ctr"/>
            <a:r>
              <a:rPr lang="ca-ES" dirty="0"/>
              <a:t>a Espanya (II)</a:t>
            </a:r>
            <a:endParaRPr lang="ca-ES" dirty="0">
              <a:solidFill>
                <a:schemeClr val="bg1"/>
              </a:solidFill>
            </a:endParaRPr>
          </a:p>
        </p:txBody>
      </p:sp>
      <p:cxnSp>
        <p:nvCxnSpPr>
          <p:cNvPr id="4" name="3 Conector angular"/>
          <p:cNvCxnSpPr>
            <a:stCxn id="3" idx="3"/>
            <a:endCxn id="7" idx="1"/>
          </p:cNvCxnSpPr>
          <p:nvPr/>
        </p:nvCxnSpPr>
        <p:spPr>
          <a:xfrm flipV="1">
            <a:off x="1915391" y="1216545"/>
            <a:ext cx="319957" cy="292205"/>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2235348" y="780615"/>
            <a:ext cx="6696744" cy="87186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 indústries tradicionals, en general, estan patint una forta i llarga crisi que, en la majoria dels casos, continua (siderúrgia, construcció naval, electrodomèstics, moble, tèxtil,...)</a:t>
            </a:r>
          </a:p>
        </p:txBody>
      </p:sp>
      <p:cxnSp>
        <p:nvCxnSpPr>
          <p:cNvPr id="10" name="9 Conector angular"/>
          <p:cNvCxnSpPr>
            <a:stCxn id="3" idx="3"/>
            <a:endCxn id="12" idx="1"/>
          </p:cNvCxnSpPr>
          <p:nvPr/>
        </p:nvCxnSpPr>
        <p:spPr>
          <a:xfrm>
            <a:off x="1915391" y="1508750"/>
            <a:ext cx="319957" cy="44337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2235348" y="1771388"/>
            <a:ext cx="6696744" cy="361468"/>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Predominen les petites i mitjanes empreses (PIMES)</a:t>
            </a:r>
          </a:p>
        </p:txBody>
      </p:sp>
      <p:pic>
        <p:nvPicPr>
          <p:cNvPr id="19458" name="Picture 2" descr="http://maty.galeon.com/NB-imagenes/inversion/Indice-de-produccion-industrial-2006-20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38" y="2565906"/>
            <a:ext cx="5150314" cy="362027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blog.aemmce.com/wp-content/uploads/2013/02/industria_muebl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2348879"/>
            <a:ext cx="3062177" cy="2027161"/>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ep00.epimg.net/ccaa/imagenes/2013/02/18/catalunya/1361217318_255356_1361217609_noticia_norm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4581128"/>
            <a:ext cx="3066325" cy="183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69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19458"/>
                                        </p:tgtEl>
                                        <p:attrNameLst>
                                          <p:attrName>style.visibility</p:attrName>
                                        </p:attrNameLst>
                                      </p:cBhvr>
                                      <p:to>
                                        <p:strVal val="visible"/>
                                      </p:to>
                                    </p:set>
                                    <p:anim calcmode="lin" valueType="num">
                                      <p:cBhvr additive="base">
                                        <p:cTn id="24" dur="500" fill="hold"/>
                                        <p:tgtEl>
                                          <p:spTgt spid="19458"/>
                                        </p:tgtEl>
                                        <p:attrNameLst>
                                          <p:attrName>ppt_x</p:attrName>
                                        </p:attrNameLst>
                                      </p:cBhvr>
                                      <p:tavLst>
                                        <p:tav tm="0">
                                          <p:val>
                                            <p:strVal val="#ppt_x"/>
                                          </p:val>
                                        </p:tav>
                                        <p:tav tm="100000">
                                          <p:val>
                                            <p:strVal val="#ppt_x"/>
                                          </p:val>
                                        </p:tav>
                                      </p:tavLst>
                                    </p:anim>
                                    <p:anim calcmode="lin" valueType="num">
                                      <p:cBhvr additive="base">
                                        <p:cTn id="25" dur="500" fill="hold"/>
                                        <p:tgtEl>
                                          <p:spTgt spid="19458"/>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500"/>
                                  </p:stCondLst>
                                  <p:childTnLst>
                                    <p:set>
                                      <p:cBhvr>
                                        <p:cTn id="28" dur="1" fill="hold">
                                          <p:stCondLst>
                                            <p:cond delay="0"/>
                                          </p:stCondLst>
                                        </p:cTn>
                                        <p:tgtEl>
                                          <p:spTgt spid="19460"/>
                                        </p:tgtEl>
                                        <p:attrNameLst>
                                          <p:attrName>style.visibility</p:attrName>
                                        </p:attrNameLst>
                                      </p:cBhvr>
                                      <p:to>
                                        <p:strVal val="visible"/>
                                      </p:to>
                                    </p:set>
                                    <p:anim calcmode="lin" valueType="num">
                                      <p:cBhvr additive="base">
                                        <p:cTn id="29" dur="500" fill="hold"/>
                                        <p:tgtEl>
                                          <p:spTgt spid="19460"/>
                                        </p:tgtEl>
                                        <p:attrNameLst>
                                          <p:attrName>ppt_x</p:attrName>
                                        </p:attrNameLst>
                                      </p:cBhvr>
                                      <p:tavLst>
                                        <p:tav tm="0">
                                          <p:val>
                                            <p:strVal val="#ppt_x"/>
                                          </p:val>
                                        </p:tav>
                                        <p:tav tm="100000">
                                          <p:val>
                                            <p:strVal val="#ppt_x"/>
                                          </p:val>
                                        </p:tav>
                                      </p:tavLst>
                                    </p:anim>
                                    <p:anim calcmode="lin" valueType="num">
                                      <p:cBhvr additive="base">
                                        <p:cTn id="30" dur="500" fill="hold"/>
                                        <p:tgtEl>
                                          <p:spTgt spid="19460"/>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nodeType="afterEffect">
                                  <p:stCondLst>
                                    <p:cond delay="500"/>
                                  </p:stCondLst>
                                  <p:childTnLst>
                                    <p:set>
                                      <p:cBhvr>
                                        <p:cTn id="33" dur="1" fill="hold">
                                          <p:stCondLst>
                                            <p:cond delay="0"/>
                                          </p:stCondLst>
                                        </p:cTn>
                                        <p:tgtEl>
                                          <p:spTgt spid="19462"/>
                                        </p:tgtEl>
                                        <p:attrNameLst>
                                          <p:attrName>style.visibility</p:attrName>
                                        </p:attrNameLst>
                                      </p:cBhvr>
                                      <p:to>
                                        <p:strVal val="visible"/>
                                      </p:to>
                                    </p:set>
                                    <p:anim calcmode="lin" valueType="num">
                                      <p:cBhvr additive="base">
                                        <p:cTn id="34" dur="500" fill="hold"/>
                                        <p:tgtEl>
                                          <p:spTgt spid="19462"/>
                                        </p:tgtEl>
                                        <p:attrNameLst>
                                          <p:attrName>ppt_x</p:attrName>
                                        </p:attrNameLst>
                                      </p:cBhvr>
                                      <p:tavLst>
                                        <p:tav tm="0">
                                          <p:val>
                                            <p:strVal val="#ppt_x"/>
                                          </p:val>
                                        </p:tav>
                                        <p:tav tm="100000">
                                          <p:val>
                                            <p:strVal val="#ppt_x"/>
                                          </p:val>
                                        </p:tav>
                                      </p:tavLst>
                                    </p:anim>
                                    <p:anim calcmode="lin" valueType="num">
                                      <p:cBhvr additive="base">
                                        <p:cTn id="35"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1. </a:t>
            </a:r>
            <a:r>
              <a:rPr lang="ca-ES" sz="3200" u="sng" dirty="0"/>
              <a:t>El sector secundari. La indústria</a:t>
            </a:r>
            <a:r>
              <a:rPr lang="ca-ES" sz="3200" dirty="0"/>
              <a:t>.</a:t>
            </a:r>
          </a:p>
        </p:txBody>
      </p:sp>
      <p:sp>
        <p:nvSpPr>
          <p:cNvPr id="3" name="2 Rectángulo"/>
          <p:cNvSpPr/>
          <p:nvPr/>
        </p:nvSpPr>
        <p:spPr>
          <a:xfrm>
            <a:off x="179512" y="764704"/>
            <a:ext cx="8712968" cy="64807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major grau d’industrialització d’un país, i especialment el major nombre d’indústries d’alta tecnologia, suposen un indicador bàsic del major desenvolupament d’aquest país</a:t>
            </a:r>
            <a:endParaRPr lang="ca-ES" dirty="0">
              <a:solidFill>
                <a:schemeClr val="bg1"/>
              </a:solidFill>
            </a:endParaRPr>
          </a:p>
        </p:txBody>
      </p:sp>
      <p:pic>
        <p:nvPicPr>
          <p:cNvPr id="12" name="Picture 6" descr="X001_T07_05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484784"/>
            <a:ext cx="7567032"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26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51520" y="116632"/>
            <a:ext cx="8784976"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8. </a:t>
            </a:r>
            <a:r>
              <a:rPr lang="ca-ES" sz="3200" u="sng" dirty="0"/>
              <a:t>El sector secundari a Espanya</a:t>
            </a:r>
            <a:r>
              <a:rPr lang="ca-ES" sz="3200" dirty="0"/>
              <a:t>.</a:t>
            </a:r>
          </a:p>
        </p:txBody>
      </p:sp>
      <p:sp>
        <p:nvSpPr>
          <p:cNvPr id="3" name="2 Rectángulo"/>
          <p:cNvSpPr/>
          <p:nvPr/>
        </p:nvSpPr>
        <p:spPr>
          <a:xfrm>
            <a:off x="111169" y="1743214"/>
            <a:ext cx="1364488" cy="88674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Regions industrials espanyoles</a:t>
            </a:r>
            <a:endParaRPr lang="ca-ES" dirty="0">
              <a:solidFill>
                <a:schemeClr val="bg1"/>
              </a:solidFill>
            </a:endParaRPr>
          </a:p>
        </p:txBody>
      </p:sp>
      <p:cxnSp>
        <p:nvCxnSpPr>
          <p:cNvPr id="4" name="3 Conector angular"/>
          <p:cNvCxnSpPr>
            <a:stCxn id="3" idx="3"/>
            <a:endCxn id="8" idx="1"/>
          </p:cNvCxnSpPr>
          <p:nvPr/>
        </p:nvCxnSpPr>
        <p:spPr>
          <a:xfrm flipV="1">
            <a:off x="1475657" y="1238183"/>
            <a:ext cx="360039" cy="948403"/>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1835696" y="802253"/>
            <a:ext cx="7056784" cy="87186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 regions industrials més importants són Catalunya, Madrid, el País Basc i la Comunitat Valenciana, amb altres nuclis industrials dispersos (Saragossa, Valladolid, Sevilla, Múrcia,...)</a:t>
            </a:r>
          </a:p>
        </p:txBody>
      </p:sp>
      <p:cxnSp>
        <p:nvCxnSpPr>
          <p:cNvPr id="12" name="11 Conector angular"/>
          <p:cNvCxnSpPr>
            <a:stCxn id="3" idx="3"/>
            <a:endCxn id="15" idx="1"/>
          </p:cNvCxnSpPr>
          <p:nvPr/>
        </p:nvCxnSpPr>
        <p:spPr>
          <a:xfrm>
            <a:off x="1475657" y="2186586"/>
            <a:ext cx="360039" cy="111489"/>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1835696" y="1743214"/>
            <a:ext cx="7056784" cy="110972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Aquestes regions formen dos grans eixos industrials connectats </a:t>
            </a:r>
          </a:p>
          <a:p>
            <a:pPr algn="ctr"/>
            <a:r>
              <a:rPr lang="ca-ES" dirty="0"/>
              <a:t>amb Europa: l’eix de l’Ebre (comunica Catalunya i el País Basc, </a:t>
            </a:r>
          </a:p>
          <a:p>
            <a:pPr algn="ctr"/>
            <a:r>
              <a:rPr lang="ca-ES" dirty="0"/>
              <a:t>passant per Saragossa, Navarra i La Rioja) i l’eix mediterrani </a:t>
            </a:r>
          </a:p>
          <a:p>
            <a:pPr algn="ctr"/>
            <a:r>
              <a:rPr lang="ca-ES" dirty="0"/>
              <a:t>(Catalunya, Comunitat Valenciana i Múrcia)</a:t>
            </a:r>
          </a:p>
        </p:txBody>
      </p:sp>
      <p:cxnSp>
        <p:nvCxnSpPr>
          <p:cNvPr id="20" name="19 Conector angular"/>
          <p:cNvCxnSpPr>
            <a:stCxn id="3" idx="3"/>
            <a:endCxn id="23" idx="1"/>
          </p:cNvCxnSpPr>
          <p:nvPr/>
        </p:nvCxnSpPr>
        <p:spPr>
          <a:xfrm>
            <a:off x="1475657" y="2186586"/>
            <a:ext cx="360039" cy="1055985"/>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1835696" y="2924944"/>
            <a:ext cx="7056784" cy="635253"/>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 regions poc industrialitzades serien les illes Balears i Canàries, Extremadura, Galicia i Castellà la Manxa, amb excepcions puntuals</a:t>
            </a: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35" y="3645024"/>
            <a:ext cx="4609283"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544" y="3617237"/>
            <a:ext cx="4139952" cy="3229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50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17412"/>
                                        </p:tgtEl>
                                        <p:attrNameLst>
                                          <p:attrName>style.visibility</p:attrName>
                                        </p:attrNameLst>
                                      </p:cBhvr>
                                      <p:to>
                                        <p:strVal val="visible"/>
                                      </p:to>
                                    </p:set>
                                    <p:anim calcmode="lin" valueType="num">
                                      <p:cBhvr additive="base">
                                        <p:cTn id="16" dur="500" fill="hold"/>
                                        <p:tgtEl>
                                          <p:spTgt spid="17412"/>
                                        </p:tgtEl>
                                        <p:attrNameLst>
                                          <p:attrName>ppt_x</p:attrName>
                                        </p:attrNameLst>
                                      </p:cBhvr>
                                      <p:tavLst>
                                        <p:tav tm="0">
                                          <p:val>
                                            <p:strVal val="#ppt_x"/>
                                          </p:val>
                                        </p:tav>
                                        <p:tav tm="100000">
                                          <p:val>
                                            <p:strVal val="#ppt_x"/>
                                          </p:val>
                                        </p:tav>
                                      </p:tavLst>
                                    </p:anim>
                                    <p:anim calcmode="lin" valueType="num">
                                      <p:cBhvr additive="base">
                                        <p:cTn id="17" dur="500" fill="hold"/>
                                        <p:tgtEl>
                                          <p:spTgt spid="1741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500"/>
                                  </p:stCondLst>
                                  <p:childTnLst>
                                    <p:set>
                                      <p:cBhvr>
                                        <p:cTn id="20" dur="1" fill="hold">
                                          <p:stCondLst>
                                            <p:cond delay="0"/>
                                          </p:stCondLst>
                                        </p:cTn>
                                        <p:tgtEl>
                                          <p:spTgt spid="17413"/>
                                        </p:tgtEl>
                                        <p:attrNameLst>
                                          <p:attrName>style.visibility</p:attrName>
                                        </p:attrNameLst>
                                      </p:cBhvr>
                                      <p:to>
                                        <p:strVal val="visible"/>
                                      </p:to>
                                    </p:set>
                                    <p:anim calcmode="lin" valueType="num">
                                      <p:cBhvr additive="base">
                                        <p:cTn id="21" dur="500" fill="hold"/>
                                        <p:tgtEl>
                                          <p:spTgt spid="17413"/>
                                        </p:tgtEl>
                                        <p:attrNameLst>
                                          <p:attrName>ppt_x</p:attrName>
                                        </p:attrNameLst>
                                      </p:cBhvr>
                                      <p:tavLst>
                                        <p:tav tm="0">
                                          <p:val>
                                            <p:strVal val="#ppt_x"/>
                                          </p:val>
                                        </p:tav>
                                        <p:tav tm="100000">
                                          <p:val>
                                            <p:strVal val="#ppt_x"/>
                                          </p:val>
                                        </p:tav>
                                      </p:tavLst>
                                    </p:anim>
                                    <p:anim calcmode="lin" valueType="num">
                                      <p:cBhvr additive="base">
                                        <p:cTn id="22"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P spid="15" grpId="0" animBg="1"/>
      <p:bldP spid="2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51520" y="116632"/>
            <a:ext cx="8784976"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8. </a:t>
            </a:r>
            <a:r>
              <a:rPr lang="ca-ES" sz="3200" u="sng" dirty="0"/>
              <a:t>El sector secundari a Espanya</a:t>
            </a:r>
            <a:r>
              <a:rPr lang="ca-ES" sz="3200" dirty="0"/>
              <a:t>.</a:t>
            </a:r>
          </a:p>
        </p:txBody>
      </p:sp>
      <p:sp>
        <p:nvSpPr>
          <p:cNvPr id="3" name="2 CuadroTexto"/>
          <p:cNvSpPr txBox="1"/>
          <p:nvPr/>
        </p:nvSpPr>
        <p:spPr>
          <a:xfrm>
            <a:off x="251520" y="764704"/>
            <a:ext cx="8640960" cy="1754326"/>
          </a:xfrm>
          <a:prstGeom prst="rect">
            <a:avLst/>
          </a:prstGeom>
          <a:noFill/>
        </p:spPr>
        <p:txBody>
          <a:bodyPr wrap="square" rtlCol="0">
            <a:spAutoFit/>
          </a:bodyPr>
          <a:lstStyle/>
          <a:p>
            <a:r>
              <a:rPr lang="ca-ES" dirty="0"/>
              <a:t>1. A partir del document de baix, respon:</a:t>
            </a:r>
          </a:p>
          <a:p>
            <a:r>
              <a:rPr lang="ca-ES" dirty="0"/>
              <a:t>a) Tipus.</a:t>
            </a:r>
          </a:p>
          <a:p>
            <a:r>
              <a:rPr lang="ca-ES" dirty="0"/>
              <a:t>b) Tema.</a:t>
            </a:r>
          </a:p>
          <a:p>
            <a:r>
              <a:rPr lang="ca-ES" dirty="0"/>
              <a:t>c) Explica l’evolució de la població ocupada en la construcció. </a:t>
            </a:r>
          </a:p>
          <a:p>
            <a:r>
              <a:rPr lang="ca-ES" dirty="0"/>
              <a:t>d) Explica l’evolució dels obrers aturats.</a:t>
            </a:r>
          </a:p>
          <a:p>
            <a:r>
              <a:rPr lang="ca-ES" dirty="0"/>
              <a:t>e) Per què a partir del 2007 hi ha menys ocupats i més aturats en la construcció a Espanya?</a:t>
            </a:r>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2636912"/>
            <a:ext cx="4103782"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788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51520" y="116632"/>
            <a:ext cx="8784976"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8. </a:t>
            </a:r>
            <a:r>
              <a:rPr lang="ca-ES" sz="3200" u="sng" dirty="0"/>
              <a:t>El sector secundari a Espanya</a:t>
            </a:r>
            <a:r>
              <a:rPr lang="ca-ES" sz="3200" dirty="0"/>
              <a:t>.</a:t>
            </a:r>
          </a:p>
        </p:txBody>
      </p:sp>
      <p:sp>
        <p:nvSpPr>
          <p:cNvPr id="3" name="2 CuadroTexto"/>
          <p:cNvSpPr txBox="1"/>
          <p:nvPr/>
        </p:nvSpPr>
        <p:spPr>
          <a:xfrm>
            <a:off x="251520" y="764704"/>
            <a:ext cx="8640960" cy="2585323"/>
          </a:xfrm>
          <a:prstGeom prst="rect">
            <a:avLst/>
          </a:prstGeom>
          <a:noFill/>
        </p:spPr>
        <p:txBody>
          <a:bodyPr wrap="square" rtlCol="0">
            <a:spAutoFit/>
          </a:bodyPr>
          <a:lstStyle/>
          <a:p>
            <a:r>
              <a:rPr lang="ca-ES" dirty="0"/>
              <a:t>2.- A partir del següent document, respon:</a:t>
            </a:r>
          </a:p>
          <a:p>
            <a:r>
              <a:rPr lang="ca-ES" dirty="0"/>
              <a:t>a) Tipus.</a:t>
            </a:r>
          </a:p>
          <a:p>
            <a:r>
              <a:rPr lang="ca-ES" dirty="0"/>
              <a:t>b) Tema.</a:t>
            </a:r>
          </a:p>
          <a:p>
            <a:r>
              <a:rPr lang="ca-ES" dirty="0"/>
              <a:t>c) Quins cinc sectors industrials ocupen un major nombre de treballadors?</a:t>
            </a:r>
          </a:p>
          <a:p>
            <a:r>
              <a:rPr lang="ca-ES" dirty="0"/>
              <a:t>d) Quins cinc sectors industrials tenen unes majors xifres de negoci?</a:t>
            </a:r>
          </a:p>
          <a:p>
            <a:r>
              <a:rPr lang="ca-ES" dirty="0"/>
              <a:t>e) Calcula productivitat de cada sector dividint les xifres de negoci entre el nombre de treballadors. Quins són els cinc sectors amb una major productivitat? Coincideixen amb les classificacions anteriors? Per què? Quins cinc sectors tenen una menor productivitat?</a:t>
            </a:r>
          </a:p>
          <a:p>
            <a:r>
              <a:rPr lang="ca-ES" dirty="0"/>
              <a:t>f) Explica el que sàpigues sobre les característiques de la indústria espanyola.</a:t>
            </a:r>
          </a:p>
        </p:txBody>
      </p:sp>
      <p:pic>
        <p:nvPicPr>
          <p:cNvPr id="4"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3284984"/>
            <a:ext cx="2407156" cy="3573016"/>
          </a:xfrm>
          <a:prstGeom prst="rect">
            <a:avLst/>
          </a:prstGeom>
          <a:noFill/>
          <a:ln>
            <a:noFill/>
          </a:ln>
          <a:extLst/>
        </p:spPr>
      </p:pic>
    </p:spTree>
    <p:extLst>
      <p:ext uri="{BB962C8B-B14F-4D97-AF65-F5344CB8AC3E}">
        <p14:creationId xmlns:p14="http://schemas.microsoft.com/office/powerpoint/2010/main" val="303027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51520" y="116632"/>
            <a:ext cx="8784976"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8. </a:t>
            </a:r>
            <a:r>
              <a:rPr lang="ca-ES" sz="3200" u="sng" dirty="0"/>
              <a:t>El sector secundari a Espanya</a:t>
            </a:r>
            <a:r>
              <a:rPr lang="ca-ES" sz="3200" dirty="0"/>
              <a:t>.</a:t>
            </a:r>
          </a:p>
        </p:txBody>
      </p:sp>
      <p:sp>
        <p:nvSpPr>
          <p:cNvPr id="3" name="2 CuadroTexto"/>
          <p:cNvSpPr txBox="1"/>
          <p:nvPr/>
        </p:nvSpPr>
        <p:spPr>
          <a:xfrm>
            <a:off x="179512" y="764704"/>
            <a:ext cx="8424936" cy="2031325"/>
          </a:xfrm>
          <a:prstGeom prst="rect">
            <a:avLst/>
          </a:prstGeom>
          <a:noFill/>
        </p:spPr>
        <p:txBody>
          <a:bodyPr wrap="square" rtlCol="0">
            <a:spAutoFit/>
          </a:bodyPr>
          <a:lstStyle/>
          <a:p>
            <a:r>
              <a:rPr lang="ca-ES" dirty="0"/>
              <a:t>3.- A partir del mapa de baix, respon:</a:t>
            </a:r>
          </a:p>
          <a:p>
            <a:r>
              <a:rPr lang="ca-ES" dirty="0"/>
              <a:t>a) Tipus.</a:t>
            </a:r>
          </a:p>
          <a:p>
            <a:r>
              <a:rPr lang="ca-ES" dirty="0"/>
              <a:t>b) Tema.</a:t>
            </a:r>
          </a:p>
          <a:p>
            <a:r>
              <a:rPr lang="ca-ES" dirty="0"/>
              <a:t>c) Quines àrees industrials estan més desenvolupades? Quines ocupen a més gent?</a:t>
            </a:r>
          </a:p>
          <a:p>
            <a:r>
              <a:rPr lang="ca-ES" dirty="0"/>
              <a:t>d) Quins són els principals eixos industrials?</a:t>
            </a:r>
          </a:p>
          <a:p>
            <a:r>
              <a:rPr lang="ca-ES" dirty="0"/>
              <a:t>e) Quines zones tenen una menor industrialització?</a:t>
            </a:r>
            <a:br>
              <a:rPr lang="ca-ES" dirty="0"/>
            </a:br>
            <a:r>
              <a:rPr lang="ca-ES" dirty="0"/>
              <a:t>f) Explica el que sàpigues sobre les regions industrials espanyoles.</a:t>
            </a:r>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2796029"/>
            <a:ext cx="5113503" cy="3989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459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51520" y="116632"/>
            <a:ext cx="8784976"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CONFECCIONEM GRÀFIQUES (I)</a:t>
            </a:r>
          </a:p>
        </p:txBody>
      </p:sp>
      <p:sp>
        <p:nvSpPr>
          <p:cNvPr id="5" name="4 CuadroTexto"/>
          <p:cNvSpPr txBox="1"/>
          <p:nvPr/>
        </p:nvSpPr>
        <p:spPr>
          <a:xfrm>
            <a:off x="1547664" y="764704"/>
            <a:ext cx="5472608" cy="646331"/>
          </a:xfrm>
          <a:prstGeom prst="rect">
            <a:avLst/>
          </a:prstGeom>
          <a:noFill/>
        </p:spPr>
        <p:txBody>
          <a:bodyPr wrap="square" rtlCol="0">
            <a:spAutoFit/>
          </a:bodyPr>
          <a:lstStyle/>
          <a:p>
            <a:pPr algn="ctr"/>
            <a:r>
              <a:rPr lang="ca-ES" dirty="0"/>
              <a:t>CONSUM D’ENERGIA EN ESPANYA EN KTEP</a:t>
            </a:r>
          </a:p>
          <a:p>
            <a:pPr algn="ctr"/>
            <a:r>
              <a:rPr lang="ca-ES" dirty="0"/>
              <a:t> (milers de tones equivalents a petroli)</a:t>
            </a:r>
          </a:p>
        </p:txBody>
      </p:sp>
      <p:graphicFrame>
        <p:nvGraphicFramePr>
          <p:cNvPr id="8" name="7 Tabla"/>
          <p:cNvGraphicFramePr>
            <a:graphicFrameLocks noGrp="1"/>
          </p:cNvGraphicFramePr>
          <p:nvPr>
            <p:extLst>
              <p:ext uri="{D42A27DB-BD31-4B8C-83A1-F6EECF244321}">
                <p14:modId xmlns:p14="http://schemas.microsoft.com/office/powerpoint/2010/main" val="2393143946"/>
              </p:ext>
            </p:extLst>
          </p:nvPr>
        </p:nvGraphicFramePr>
        <p:xfrm>
          <a:off x="611560" y="1412776"/>
          <a:ext cx="7488831" cy="1728644"/>
        </p:xfrm>
        <a:graphic>
          <a:graphicData uri="http://schemas.openxmlformats.org/drawingml/2006/table">
            <a:tbl>
              <a:tblPr firstRow="1" firstCol="1" lastRow="1" lastCol="1" bandRow="1" bandCol="1">
                <a:tableStyleId>{5C22544A-7EE6-4342-B048-85BDC9FD1C3A}</a:tableStyleId>
              </a:tblPr>
              <a:tblGrid>
                <a:gridCol w="1344940">
                  <a:extLst>
                    <a:ext uri="{9D8B030D-6E8A-4147-A177-3AD203B41FA5}">
                      <a16:colId xmlns:a16="http://schemas.microsoft.com/office/drawing/2014/main" val="20000"/>
                    </a:ext>
                  </a:extLst>
                </a:gridCol>
                <a:gridCol w="1531889">
                  <a:extLst>
                    <a:ext uri="{9D8B030D-6E8A-4147-A177-3AD203B41FA5}">
                      <a16:colId xmlns:a16="http://schemas.microsoft.com/office/drawing/2014/main" val="20001"/>
                    </a:ext>
                  </a:extLst>
                </a:gridCol>
                <a:gridCol w="1531889">
                  <a:extLst>
                    <a:ext uri="{9D8B030D-6E8A-4147-A177-3AD203B41FA5}">
                      <a16:colId xmlns:a16="http://schemas.microsoft.com/office/drawing/2014/main" val="20002"/>
                    </a:ext>
                  </a:extLst>
                </a:gridCol>
                <a:gridCol w="1531889">
                  <a:extLst>
                    <a:ext uri="{9D8B030D-6E8A-4147-A177-3AD203B41FA5}">
                      <a16:colId xmlns:a16="http://schemas.microsoft.com/office/drawing/2014/main" val="20003"/>
                    </a:ext>
                  </a:extLst>
                </a:gridCol>
                <a:gridCol w="1548224">
                  <a:extLst>
                    <a:ext uri="{9D8B030D-6E8A-4147-A177-3AD203B41FA5}">
                      <a16:colId xmlns:a16="http://schemas.microsoft.com/office/drawing/2014/main" val="20004"/>
                    </a:ext>
                  </a:extLst>
                </a:gridCol>
              </a:tblGrid>
              <a:tr h="139584">
                <a:tc>
                  <a:txBody>
                    <a:bodyPr/>
                    <a:lstStyle/>
                    <a:p>
                      <a:pPr algn="just">
                        <a:spcAft>
                          <a:spcPts val="0"/>
                        </a:spcAft>
                      </a:pPr>
                      <a:r>
                        <a:rPr lang="ca-ES" sz="1200" dirty="0">
                          <a:effectLst/>
                        </a:rPr>
                        <a:t> </a:t>
                      </a:r>
                      <a:endParaRPr lang="ca-ES" sz="1200" dirty="0">
                        <a:effectLst/>
                        <a:latin typeface="Times New Roman"/>
                        <a:ea typeface="Times New Roman"/>
                      </a:endParaRPr>
                    </a:p>
                  </a:txBody>
                  <a:tcPr marL="68580" marR="68580" marT="0" marB="0"/>
                </a:tc>
                <a:tc>
                  <a:txBody>
                    <a:bodyPr/>
                    <a:lstStyle/>
                    <a:p>
                      <a:pPr algn="ctr">
                        <a:spcAft>
                          <a:spcPts val="0"/>
                        </a:spcAft>
                      </a:pPr>
                      <a:r>
                        <a:rPr lang="ca-ES" sz="1200">
                          <a:effectLst/>
                        </a:rPr>
                        <a:t>1994</a:t>
                      </a:r>
                      <a:endParaRPr lang="ca-ES" sz="1200">
                        <a:effectLst/>
                        <a:latin typeface="Times New Roman"/>
                        <a:ea typeface="Times New Roman"/>
                      </a:endParaRPr>
                    </a:p>
                  </a:txBody>
                  <a:tcPr marL="68580" marR="68580" marT="0" marB="0"/>
                </a:tc>
                <a:tc>
                  <a:txBody>
                    <a:bodyPr/>
                    <a:lstStyle/>
                    <a:p>
                      <a:pPr algn="ctr">
                        <a:spcAft>
                          <a:spcPts val="0"/>
                        </a:spcAft>
                      </a:pPr>
                      <a:r>
                        <a:rPr lang="ca-ES" sz="1200">
                          <a:effectLst/>
                        </a:rPr>
                        <a:t>2000</a:t>
                      </a:r>
                      <a:endParaRPr lang="ca-ES" sz="1200">
                        <a:effectLst/>
                        <a:latin typeface="Times New Roman"/>
                        <a:ea typeface="Times New Roman"/>
                      </a:endParaRPr>
                    </a:p>
                  </a:txBody>
                  <a:tcPr marL="68580" marR="68580" marT="0" marB="0"/>
                </a:tc>
                <a:tc>
                  <a:txBody>
                    <a:bodyPr/>
                    <a:lstStyle/>
                    <a:p>
                      <a:pPr algn="ctr">
                        <a:spcAft>
                          <a:spcPts val="0"/>
                        </a:spcAft>
                      </a:pPr>
                      <a:r>
                        <a:rPr lang="ca-ES" sz="1200">
                          <a:effectLst/>
                        </a:rPr>
                        <a:t>2006</a:t>
                      </a:r>
                      <a:endParaRPr lang="ca-ES" sz="1200">
                        <a:effectLst/>
                        <a:latin typeface="Times New Roman"/>
                        <a:ea typeface="Times New Roman"/>
                      </a:endParaRPr>
                    </a:p>
                  </a:txBody>
                  <a:tcPr marL="68580" marR="68580" marT="0" marB="0"/>
                </a:tc>
                <a:tc>
                  <a:txBody>
                    <a:bodyPr/>
                    <a:lstStyle/>
                    <a:p>
                      <a:pPr algn="ctr">
                        <a:spcAft>
                          <a:spcPts val="0"/>
                        </a:spcAft>
                      </a:pPr>
                      <a:r>
                        <a:rPr lang="ca-ES" sz="1200">
                          <a:effectLst/>
                        </a:rPr>
                        <a:t>2012</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139584">
                <a:tc>
                  <a:txBody>
                    <a:bodyPr/>
                    <a:lstStyle/>
                    <a:p>
                      <a:pPr algn="just">
                        <a:spcAft>
                          <a:spcPts val="0"/>
                        </a:spcAft>
                      </a:pPr>
                      <a:r>
                        <a:rPr lang="ca-ES" sz="1000">
                          <a:effectLst/>
                        </a:rPr>
                        <a:t>CARBÓ</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19.341</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21.635</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17.999</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14.986</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139584">
                <a:tc>
                  <a:txBody>
                    <a:bodyPr/>
                    <a:lstStyle/>
                    <a:p>
                      <a:pPr algn="just">
                        <a:spcAft>
                          <a:spcPts val="0"/>
                        </a:spcAft>
                      </a:pPr>
                      <a:r>
                        <a:rPr lang="ca-ES" sz="1000" dirty="0">
                          <a:effectLst/>
                        </a:rPr>
                        <a:t>PETROLI</a:t>
                      </a:r>
                      <a:endParaRPr lang="ca-ES" sz="1200" dirty="0">
                        <a:effectLst/>
                        <a:latin typeface="Times New Roman"/>
                        <a:ea typeface="Times New Roman"/>
                      </a:endParaRPr>
                    </a:p>
                  </a:txBody>
                  <a:tcPr marL="68580" marR="68580" marT="0" marB="0"/>
                </a:tc>
                <a:tc>
                  <a:txBody>
                    <a:bodyPr/>
                    <a:lstStyle/>
                    <a:p>
                      <a:pPr algn="r">
                        <a:spcAft>
                          <a:spcPts val="0"/>
                        </a:spcAft>
                      </a:pPr>
                      <a:r>
                        <a:rPr lang="ca-ES" sz="1200">
                          <a:effectLst/>
                        </a:rPr>
                        <a:t>51.134</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64.663</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75.315</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54.108</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232641">
                <a:tc>
                  <a:txBody>
                    <a:bodyPr/>
                    <a:lstStyle/>
                    <a:p>
                      <a:pPr algn="just">
                        <a:spcAft>
                          <a:spcPts val="0"/>
                        </a:spcAft>
                      </a:pPr>
                      <a:r>
                        <a:rPr lang="ca-ES" sz="1000">
                          <a:effectLst/>
                        </a:rPr>
                        <a:t>GAS NATURAL</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5.872</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15.223</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26.905</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28.242</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3"/>
                  </a:ext>
                </a:extLst>
              </a:tr>
              <a:tr h="139584">
                <a:tc>
                  <a:txBody>
                    <a:bodyPr/>
                    <a:lstStyle/>
                    <a:p>
                      <a:pPr algn="just">
                        <a:spcAft>
                          <a:spcPts val="0"/>
                        </a:spcAft>
                      </a:pPr>
                      <a:r>
                        <a:rPr lang="ca-ES" sz="1000">
                          <a:effectLst/>
                        </a:rPr>
                        <a:t>NUCLEAR</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16.118</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16.211</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16.570</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15.994</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4"/>
                  </a:ext>
                </a:extLst>
              </a:tr>
              <a:tr h="232641">
                <a:tc>
                  <a:txBody>
                    <a:bodyPr/>
                    <a:lstStyle/>
                    <a:p>
                      <a:pPr algn="just">
                        <a:spcAft>
                          <a:spcPts val="0"/>
                        </a:spcAft>
                      </a:pPr>
                      <a:r>
                        <a:rPr lang="ca-ES" sz="1000">
                          <a:effectLst/>
                        </a:rPr>
                        <a:t>HIDROELÈCTRICA</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2.237</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2.535</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2.794</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1.763</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5"/>
                  </a:ext>
                </a:extLst>
              </a:tr>
              <a:tr h="348962">
                <a:tc>
                  <a:txBody>
                    <a:bodyPr/>
                    <a:lstStyle/>
                    <a:p>
                      <a:pPr algn="just">
                        <a:spcAft>
                          <a:spcPts val="0"/>
                        </a:spcAft>
                      </a:pPr>
                      <a:r>
                        <a:rPr lang="ca-ES" sz="1000">
                          <a:effectLst/>
                        </a:rPr>
                        <a:t>ALTRES</a:t>
                      </a:r>
                      <a:endParaRPr lang="ca-ES" sz="1200">
                        <a:effectLst/>
                      </a:endParaRPr>
                    </a:p>
                    <a:p>
                      <a:pPr algn="just">
                        <a:spcAft>
                          <a:spcPts val="0"/>
                        </a:spcAft>
                      </a:pPr>
                      <a:r>
                        <a:rPr lang="ca-ES" sz="1000">
                          <a:effectLst/>
                        </a:rPr>
                        <a:t>RENOVABLES</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3.777</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4.526</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9.670</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14.015</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6"/>
                  </a:ext>
                </a:extLst>
              </a:tr>
              <a:tr h="139584">
                <a:tc>
                  <a:txBody>
                    <a:bodyPr/>
                    <a:lstStyle/>
                    <a:p>
                      <a:pPr algn="just">
                        <a:spcAft>
                          <a:spcPts val="0"/>
                        </a:spcAft>
                      </a:pPr>
                      <a:r>
                        <a:rPr lang="ca-ES" sz="1000">
                          <a:effectLst/>
                        </a:rPr>
                        <a:t>TOTAL</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98.479</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124.793</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149.073</a:t>
                      </a:r>
                      <a:endParaRPr lang="ca-ES" sz="1200">
                        <a:effectLst/>
                        <a:latin typeface="Times New Roman"/>
                        <a:ea typeface="Times New Roman"/>
                      </a:endParaRPr>
                    </a:p>
                  </a:txBody>
                  <a:tcPr marL="68580" marR="68580" marT="0" marB="0"/>
                </a:tc>
                <a:tc>
                  <a:txBody>
                    <a:bodyPr/>
                    <a:lstStyle/>
                    <a:p>
                      <a:pPr algn="r">
                        <a:spcAft>
                          <a:spcPts val="0"/>
                        </a:spcAft>
                      </a:pPr>
                      <a:r>
                        <a:rPr lang="ca-ES" sz="1200" dirty="0">
                          <a:effectLst/>
                        </a:rPr>
                        <a:t>129.108</a:t>
                      </a:r>
                      <a:endParaRPr lang="ca-ES" sz="1200" dirty="0">
                        <a:effectLst/>
                        <a:latin typeface="Times New Roman"/>
                        <a:ea typeface="Times New Roman"/>
                      </a:endParaRPr>
                    </a:p>
                  </a:txBody>
                  <a:tcPr marL="68580" marR="68580" marT="0" marB="0"/>
                </a:tc>
                <a:extLst>
                  <a:ext uri="{0D108BD9-81ED-4DB2-BD59-A6C34878D82A}">
                    <a16:rowId xmlns:a16="http://schemas.microsoft.com/office/drawing/2014/main" val="10007"/>
                  </a:ext>
                </a:extLst>
              </a:tr>
            </a:tbl>
          </a:graphicData>
        </a:graphic>
      </p:graphicFrame>
      <p:sp>
        <p:nvSpPr>
          <p:cNvPr id="9" name="8 CuadroTexto"/>
          <p:cNvSpPr txBox="1"/>
          <p:nvPr/>
        </p:nvSpPr>
        <p:spPr>
          <a:xfrm>
            <a:off x="1254169" y="3140968"/>
            <a:ext cx="6336704" cy="369332"/>
          </a:xfrm>
          <a:prstGeom prst="rect">
            <a:avLst/>
          </a:prstGeom>
          <a:noFill/>
        </p:spPr>
        <p:txBody>
          <a:bodyPr wrap="square" rtlCol="0">
            <a:spAutoFit/>
          </a:bodyPr>
          <a:lstStyle/>
          <a:p>
            <a:pPr algn="ctr"/>
            <a:r>
              <a:rPr lang="ca-ES" dirty="0"/>
              <a:t>Font: Institut Nacional d’Estadística (2013)</a:t>
            </a:r>
          </a:p>
        </p:txBody>
      </p:sp>
      <p:sp>
        <p:nvSpPr>
          <p:cNvPr id="10" name="9 CuadroTexto"/>
          <p:cNvSpPr txBox="1"/>
          <p:nvPr/>
        </p:nvSpPr>
        <p:spPr>
          <a:xfrm>
            <a:off x="254468" y="3717032"/>
            <a:ext cx="8640960" cy="1754326"/>
          </a:xfrm>
          <a:prstGeom prst="rect">
            <a:avLst/>
          </a:prstGeom>
          <a:noFill/>
        </p:spPr>
        <p:txBody>
          <a:bodyPr wrap="square" rtlCol="0">
            <a:spAutoFit/>
          </a:bodyPr>
          <a:lstStyle/>
          <a:p>
            <a:r>
              <a:rPr lang="ca-ES" dirty="0"/>
              <a:t>1.- A partir de les dades de consum total:</a:t>
            </a:r>
          </a:p>
          <a:p>
            <a:pPr marL="342900" indent="-342900">
              <a:buAutoNum type="alphaLcParenR"/>
            </a:pPr>
            <a:r>
              <a:rPr lang="ca-ES" dirty="0"/>
              <a:t>Confecciona una gràfica lineal simple amb l’evolució del consum total d’energia a Espanya entre 1994 i 2012. </a:t>
            </a:r>
          </a:p>
          <a:p>
            <a:r>
              <a:rPr lang="ca-ES" dirty="0"/>
              <a:t>b) Explica com ha segut l’evolució d’aquest consum a Espanya fins al 2006. Per què creus que s’ha donat aquesta evolució? </a:t>
            </a:r>
          </a:p>
          <a:p>
            <a:r>
              <a:rPr lang="ca-ES" dirty="0"/>
              <a:t>c) Què ha passat entre el 2006 i el 2012? Per què? </a:t>
            </a:r>
          </a:p>
        </p:txBody>
      </p:sp>
    </p:spTree>
    <p:extLst>
      <p:ext uri="{BB962C8B-B14F-4D97-AF65-F5344CB8AC3E}">
        <p14:creationId xmlns:p14="http://schemas.microsoft.com/office/powerpoint/2010/main" val="2345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10" presetClass="entr" presetSubtype="0" fill="hold" grpId="0" nodeType="after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51520" y="116632"/>
            <a:ext cx="8784976"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CONFECCIONEM GRÀFIQUES (II)</a:t>
            </a:r>
          </a:p>
        </p:txBody>
      </p:sp>
      <p:sp>
        <p:nvSpPr>
          <p:cNvPr id="3" name="2 CuadroTexto"/>
          <p:cNvSpPr txBox="1"/>
          <p:nvPr/>
        </p:nvSpPr>
        <p:spPr>
          <a:xfrm>
            <a:off x="1547664" y="764704"/>
            <a:ext cx="5472608" cy="646331"/>
          </a:xfrm>
          <a:prstGeom prst="rect">
            <a:avLst/>
          </a:prstGeom>
          <a:noFill/>
        </p:spPr>
        <p:txBody>
          <a:bodyPr wrap="square" rtlCol="0">
            <a:spAutoFit/>
          </a:bodyPr>
          <a:lstStyle/>
          <a:p>
            <a:pPr algn="ctr"/>
            <a:r>
              <a:rPr lang="ca-ES" dirty="0"/>
              <a:t>CONSUM D’ENERGIA EN ESPANYA EN KTEP</a:t>
            </a:r>
          </a:p>
          <a:p>
            <a:pPr algn="ctr"/>
            <a:r>
              <a:rPr lang="ca-ES" dirty="0"/>
              <a:t> (milers de tones equivalents a petroli)</a:t>
            </a:r>
          </a:p>
        </p:txBody>
      </p:sp>
      <p:graphicFrame>
        <p:nvGraphicFramePr>
          <p:cNvPr id="4" name="3 Tabla"/>
          <p:cNvGraphicFramePr>
            <a:graphicFrameLocks noGrp="1"/>
          </p:cNvGraphicFramePr>
          <p:nvPr>
            <p:extLst>
              <p:ext uri="{D42A27DB-BD31-4B8C-83A1-F6EECF244321}">
                <p14:modId xmlns:p14="http://schemas.microsoft.com/office/powerpoint/2010/main" val="2305583836"/>
              </p:ext>
            </p:extLst>
          </p:nvPr>
        </p:nvGraphicFramePr>
        <p:xfrm>
          <a:off x="611560" y="1412776"/>
          <a:ext cx="7488831" cy="1728644"/>
        </p:xfrm>
        <a:graphic>
          <a:graphicData uri="http://schemas.openxmlformats.org/drawingml/2006/table">
            <a:tbl>
              <a:tblPr firstRow="1" firstCol="1" lastRow="1" lastCol="1" bandRow="1" bandCol="1">
                <a:tableStyleId>{5C22544A-7EE6-4342-B048-85BDC9FD1C3A}</a:tableStyleId>
              </a:tblPr>
              <a:tblGrid>
                <a:gridCol w="1344940">
                  <a:extLst>
                    <a:ext uri="{9D8B030D-6E8A-4147-A177-3AD203B41FA5}">
                      <a16:colId xmlns:a16="http://schemas.microsoft.com/office/drawing/2014/main" val="20000"/>
                    </a:ext>
                  </a:extLst>
                </a:gridCol>
                <a:gridCol w="1531889">
                  <a:extLst>
                    <a:ext uri="{9D8B030D-6E8A-4147-A177-3AD203B41FA5}">
                      <a16:colId xmlns:a16="http://schemas.microsoft.com/office/drawing/2014/main" val="20001"/>
                    </a:ext>
                  </a:extLst>
                </a:gridCol>
                <a:gridCol w="1531889">
                  <a:extLst>
                    <a:ext uri="{9D8B030D-6E8A-4147-A177-3AD203B41FA5}">
                      <a16:colId xmlns:a16="http://schemas.microsoft.com/office/drawing/2014/main" val="20002"/>
                    </a:ext>
                  </a:extLst>
                </a:gridCol>
                <a:gridCol w="1531889">
                  <a:extLst>
                    <a:ext uri="{9D8B030D-6E8A-4147-A177-3AD203B41FA5}">
                      <a16:colId xmlns:a16="http://schemas.microsoft.com/office/drawing/2014/main" val="20003"/>
                    </a:ext>
                  </a:extLst>
                </a:gridCol>
                <a:gridCol w="1548224">
                  <a:extLst>
                    <a:ext uri="{9D8B030D-6E8A-4147-A177-3AD203B41FA5}">
                      <a16:colId xmlns:a16="http://schemas.microsoft.com/office/drawing/2014/main" val="20004"/>
                    </a:ext>
                  </a:extLst>
                </a:gridCol>
              </a:tblGrid>
              <a:tr h="139584">
                <a:tc>
                  <a:txBody>
                    <a:bodyPr/>
                    <a:lstStyle/>
                    <a:p>
                      <a:pPr algn="just">
                        <a:spcAft>
                          <a:spcPts val="0"/>
                        </a:spcAft>
                      </a:pPr>
                      <a:r>
                        <a:rPr lang="ca-ES" sz="1200" dirty="0">
                          <a:effectLst/>
                        </a:rPr>
                        <a:t> </a:t>
                      </a:r>
                      <a:endParaRPr lang="ca-ES" sz="1200" dirty="0">
                        <a:effectLst/>
                        <a:latin typeface="Times New Roman"/>
                        <a:ea typeface="Times New Roman"/>
                      </a:endParaRPr>
                    </a:p>
                  </a:txBody>
                  <a:tcPr marL="68580" marR="68580" marT="0" marB="0"/>
                </a:tc>
                <a:tc>
                  <a:txBody>
                    <a:bodyPr/>
                    <a:lstStyle/>
                    <a:p>
                      <a:pPr algn="ctr">
                        <a:spcAft>
                          <a:spcPts val="0"/>
                        </a:spcAft>
                      </a:pPr>
                      <a:r>
                        <a:rPr lang="ca-ES" sz="1200">
                          <a:effectLst/>
                        </a:rPr>
                        <a:t>1994</a:t>
                      </a:r>
                      <a:endParaRPr lang="ca-ES" sz="1200">
                        <a:effectLst/>
                        <a:latin typeface="Times New Roman"/>
                        <a:ea typeface="Times New Roman"/>
                      </a:endParaRPr>
                    </a:p>
                  </a:txBody>
                  <a:tcPr marL="68580" marR="68580" marT="0" marB="0"/>
                </a:tc>
                <a:tc>
                  <a:txBody>
                    <a:bodyPr/>
                    <a:lstStyle/>
                    <a:p>
                      <a:pPr algn="ctr">
                        <a:spcAft>
                          <a:spcPts val="0"/>
                        </a:spcAft>
                      </a:pPr>
                      <a:r>
                        <a:rPr lang="ca-ES" sz="1200">
                          <a:effectLst/>
                        </a:rPr>
                        <a:t>2000</a:t>
                      </a:r>
                      <a:endParaRPr lang="ca-ES" sz="1200">
                        <a:effectLst/>
                        <a:latin typeface="Times New Roman"/>
                        <a:ea typeface="Times New Roman"/>
                      </a:endParaRPr>
                    </a:p>
                  </a:txBody>
                  <a:tcPr marL="68580" marR="68580" marT="0" marB="0"/>
                </a:tc>
                <a:tc>
                  <a:txBody>
                    <a:bodyPr/>
                    <a:lstStyle/>
                    <a:p>
                      <a:pPr algn="ctr">
                        <a:spcAft>
                          <a:spcPts val="0"/>
                        </a:spcAft>
                      </a:pPr>
                      <a:r>
                        <a:rPr lang="ca-ES" sz="1200">
                          <a:effectLst/>
                        </a:rPr>
                        <a:t>2006</a:t>
                      </a:r>
                      <a:endParaRPr lang="ca-ES" sz="1200">
                        <a:effectLst/>
                        <a:latin typeface="Times New Roman"/>
                        <a:ea typeface="Times New Roman"/>
                      </a:endParaRPr>
                    </a:p>
                  </a:txBody>
                  <a:tcPr marL="68580" marR="68580" marT="0" marB="0"/>
                </a:tc>
                <a:tc>
                  <a:txBody>
                    <a:bodyPr/>
                    <a:lstStyle/>
                    <a:p>
                      <a:pPr algn="ctr">
                        <a:spcAft>
                          <a:spcPts val="0"/>
                        </a:spcAft>
                      </a:pPr>
                      <a:r>
                        <a:rPr lang="ca-ES" sz="1200">
                          <a:effectLst/>
                        </a:rPr>
                        <a:t>2012</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139584">
                <a:tc>
                  <a:txBody>
                    <a:bodyPr/>
                    <a:lstStyle/>
                    <a:p>
                      <a:pPr algn="just">
                        <a:spcAft>
                          <a:spcPts val="0"/>
                        </a:spcAft>
                      </a:pPr>
                      <a:r>
                        <a:rPr lang="ca-ES" sz="1000">
                          <a:effectLst/>
                        </a:rPr>
                        <a:t>CARBÓ</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19.341</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21.635</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17.999</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14.986</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139584">
                <a:tc>
                  <a:txBody>
                    <a:bodyPr/>
                    <a:lstStyle/>
                    <a:p>
                      <a:pPr algn="just">
                        <a:spcAft>
                          <a:spcPts val="0"/>
                        </a:spcAft>
                      </a:pPr>
                      <a:r>
                        <a:rPr lang="ca-ES" sz="1000" dirty="0">
                          <a:effectLst/>
                        </a:rPr>
                        <a:t>PETROLI</a:t>
                      </a:r>
                      <a:endParaRPr lang="ca-ES" sz="1200" dirty="0">
                        <a:effectLst/>
                        <a:latin typeface="Times New Roman"/>
                        <a:ea typeface="Times New Roman"/>
                      </a:endParaRPr>
                    </a:p>
                  </a:txBody>
                  <a:tcPr marL="68580" marR="68580" marT="0" marB="0"/>
                </a:tc>
                <a:tc>
                  <a:txBody>
                    <a:bodyPr/>
                    <a:lstStyle/>
                    <a:p>
                      <a:pPr algn="r">
                        <a:spcAft>
                          <a:spcPts val="0"/>
                        </a:spcAft>
                      </a:pPr>
                      <a:r>
                        <a:rPr lang="ca-ES" sz="1200">
                          <a:effectLst/>
                        </a:rPr>
                        <a:t>51.134</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64.663</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75.315</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54.108</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232641">
                <a:tc>
                  <a:txBody>
                    <a:bodyPr/>
                    <a:lstStyle/>
                    <a:p>
                      <a:pPr algn="just">
                        <a:spcAft>
                          <a:spcPts val="0"/>
                        </a:spcAft>
                      </a:pPr>
                      <a:r>
                        <a:rPr lang="ca-ES" sz="1000">
                          <a:effectLst/>
                        </a:rPr>
                        <a:t>GAS NATURAL</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5.872</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15.223</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26.905</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28.242</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3"/>
                  </a:ext>
                </a:extLst>
              </a:tr>
              <a:tr h="139584">
                <a:tc>
                  <a:txBody>
                    <a:bodyPr/>
                    <a:lstStyle/>
                    <a:p>
                      <a:pPr algn="just">
                        <a:spcAft>
                          <a:spcPts val="0"/>
                        </a:spcAft>
                      </a:pPr>
                      <a:r>
                        <a:rPr lang="ca-ES" sz="1000">
                          <a:effectLst/>
                        </a:rPr>
                        <a:t>NUCLEAR</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16.118</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16.211</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16.570</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15.994</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4"/>
                  </a:ext>
                </a:extLst>
              </a:tr>
              <a:tr h="232641">
                <a:tc>
                  <a:txBody>
                    <a:bodyPr/>
                    <a:lstStyle/>
                    <a:p>
                      <a:pPr algn="just">
                        <a:spcAft>
                          <a:spcPts val="0"/>
                        </a:spcAft>
                      </a:pPr>
                      <a:r>
                        <a:rPr lang="ca-ES" sz="1000">
                          <a:effectLst/>
                        </a:rPr>
                        <a:t>HIDROELÈCTRICA</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2.237</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2.535</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2.794</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1.763</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5"/>
                  </a:ext>
                </a:extLst>
              </a:tr>
              <a:tr h="348962">
                <a:tc>
                  <a:txBody>
                    <a:bodyPr/>
                    <a:lstStyle/>
                    <a:p>
                      <a:pPr algn="just">
                        <a:spcAft>
                          <a:spcPts val="0"/>
                        </a:spcAft>
                      </a:pPr>
                      <a:r>
                        <a:rPr lang="ca-ES" sz="1000">
                          <a:effectLst/>
                        </a:rPr>
                        <a:t>ALTRES</a:t>
                      </a:r>
                      <a:endParaRPr lang="ca-ES" sz="1200">
                        <a:effectLst/>
                      </a:endParaRPr>
                    </a:p>
                    <a:p>
                      <a:pPr algn="just">
                        <a:spcAft>
                          <a:spcPts val="0"/>
                        </a:spcAft>
                      </a:pPr>
                      <a:r>
                        <a:rPr lang="ca-ES" sz="1000">
                          <a:effectLst/>
                        </a:rPr>
                        <a:t>RENOVABLES</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3.777</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4.526</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9.670</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14.015</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6"/>
                  </a:ext>
                </a:extLst>
              </a:tr>
              <a:tr h="139584">
                <a:tc>
                  <a:txBody>
                    <a:bodyPr/>
                    <a:lstStyle/>
                    <a:p>
                      <a:pPr algn="just">
                        <a:spcAft>
                          <a:spcPts val="0"/>
                        </a:spcAft>
                      </a:pPr>
                      <a:r>
                        <a:rPr lang="ca-ES" sz="1000">
                          <a:effectLst/>
                        </a:rPr>
                        <a:t>TOTAL</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98.479</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124.793</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149.073</a:t>
                      </a:r>
                      <a:endParaRPr lang="ca-ES" sz="1200">
                        <a:effectLst/>
                        <a:latin typeface="Times New Roman"/>
                        <a:ea typeface="Times New Roman"/>
                      </a:endParaRPr>
                    </a:p>
                  </a:txBody>
                  <a:tcPr marL="68580" marR="68580" marT="0" marB="0"/>
                </a:tc>
                <a:tc>
                  <a:txBody>
                    <a:bodyPr/>
                    <a:lstStyle/>
                    <a:p>
                      <a:pPr algn="r">
                        <a:spcAft>
                          <a:spcPts val="0"/>
                        </a:spcAft>
                      </a:pPr>
                      <a:r>
                        <a:rPr lang="ca-ES" sz="1200" dirty="0">
                          <a:effectLst/>
                        </a:rPr>
                        <a:t>129.108</a:t>
                      </a:r>
                      <a:endParaRPr lang="ca-ES" sz="1200" dirty="0">
                        <a:effectLst/>
                        <a:latin typeface="Times New Roman"/>
                        <a:ea typeface="Times New Roman"/>
                      </a:endParaRPr>
                    </a:p>
                  </a:txBody>
                  <a:tcPr marL="68580" marR="68580" marT="0" marB="0"/>
                </a:tc>
                <a:extLst>
                  <a:ext uri="{0D108BD9-81ED-4DB2-BD59-A6C34878D82A}">
                    <a16:rowId xmlns:a16="http://schemas.microsoft.com/office/drawing/2014/main" val="10007"/>
                  </a:ext>
                </a:extLst>
              </a:tr>
            </a:tbl>
          </a:graphicData>
        </a:graphic>
      </p:graphicFrame>
      <p:sp>
        <p:nvSpPr>
          <p:cNvPr id="5" name="4 CuadroTexto"/>
          <p:cNvSpPr txBox="1"/>
          <p:nvPr/>
        </p:nvSpPr>
        <p:spPr>
          <a:xfrm>
            <a:off x="1254169" y="3140968"/>
            <a:ext cx="6336704" cy="369332"/>
          </a:xfrm>
          <a:prstGeom prst="rect">
            <a:avLst/>
          </a:prstGeom>
          <a:noFill/>
        </p:spPr>
        <p:txBody>
          <a:bodyPr wrap="square" rtlCol="0">
            <a:spAutoFit/>
          </a:bodyPr>
          <a:lstStyle/>
          <a:p>
            <a:pPr algn="ctr"/>
            <a:r>
              <a:rPr lang="ca-ES" dirty="0"/>
              <a:t>Font: Institut Nacional d’Estadística (2013)</a:t>
            </a:r>
          </a:p>
        </p:txBody>
      </p:sp>
      <p:sp>
        <p:nvSpPr>
          <p:cNvPr id="7" name="6 CuadroTexto"/>
          <p:cNvSpPr txBox="1"/>
          <p:nvPr/>
        </p:nvSpPr>
        <p:spPr>
          <a:xfrm>
            <a:off x="254468" y="3717032"/>
            <a:ext cx="8640960" cy="1754326"/>
          </a:xfrm>
          <a:prstGeom prst="rect">
            <a:avLst/>
          </a:prstGeom>
          <a:noFill/>
        </p:spPr>
        <p:txBody>
          <a:bodyPr wrap="square" rtlCol="0">
            <a:spAutoFit/>
          </a:bodyPr>
          <a:lstStyle/>
          <a:p>
            <a:r>
              <a:rPr lang="ca-ES" dirty="0"/>
              <a:t>2.- A partir de les dades del quadre de l’any 2012:</a:t>
            </a:r>
          </a:p>
          <a:p>
            <a:pPr marL="342900" indent="-342900">
              <a:buAutoNum type="alphaLcParenR"/>
            </a:pPr>
            <a:r>
              <a:rPr lang="ca-ES" dirty="0"/>
              <a:t>Confecciona una gràfica de sectors amb el consum d’energia a Espanya segons la font d’energia de què prové. </a:t>
            </a:r>
          </a:p>
          <a:p>
            <a:r>
              <a:rPr lang="ca-ES" dirty="0"/>
              <a:t>b) Quina és la principal font d’energia utilitzada? Per què creus que és així? Quins inconvenients té? Quines són les dues següents? Quins avantatges i inconvenients tenen?</a:t>
            </a:r>
          </a:p>
          <a:p>
            <a:r>
              <a:rPr lang="ca-ES" dirty="0"/>
              <a:t>c) Quines són les tres menys utilitzades? Per què creus que és així? </a:t>
            </a:r>
          </a:p>
        </p:txBody>
      </p:sp>
    </p:spTree>
    <p:extLst>
      <p:ext uri="{BB962C8B-B14F-4D97-AF65-F5344CB8AC3E}">
        <p14:creationId xmlns:p14="http://schemas.microsoft.com/office/powerpoint/2010/main" val="175138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10" presetClass="entr" presetSubtype="0" fill="hold" grpId="0" nodeType="after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51520" y="116632"/>
            <a:ext cx="8784976"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CONFECCIONEM GRÀFIQUES (III)</a:t>
            </a:r>
          </a:p>
        </p:txBody>
      </p:sp>
      <p:sp>
        <p:nvSpPr>
          <p:cNvPr id="3" name="2 CuadroTexto"/>
          <p:cNvSpPr txBox="1"/>
          <p:nvPr/>
        </p:nvSpPr>
        <p:spPr>
          <a:xfrm>
            <a:off x="1547664" y="764704"/>
            <a:ext cx="5472608" cy="646331"/>
          </a:xfrm>
          <a:prstGeom prst="rect">
            <a:avLst/>
          </a:prstGeom>
          <a:noFill/>
        </p:spPr>
        <p:txBody>
          <a:bodyPr wrap="square" rtlCol="0">
            <a:spAutoFit/>
          </a:bodyPr>
          <a:lstStyle/>
          <a:p>
            <a:pPr algn="ctr"/>
            <a:r>
              <a:rPr lang="ca-ES" dirty="0"/>
              <a:t>CONSUM D’ENERGIA EN ESPANYA EN KTEP</a:t>
            </a:r>
          </a:p>
          <a:p>
            <a:pPr algn="ctr"/>
            <a:r>
              <a:rPr lang="ca-ES" dirty="0"/>
              <a:t> (milers de tones equivalents a petroli)</a:t>
            </a:r>
          </a:p>
        </p:txBody>
      </p:sp>
      <p:graphicFrame>
        <p:nvGraphicFramePr>
          <p:cNvPr id="4" name="3 Tabla"/>
          <p:cNvGraphicFramePr>
            <a:graphicFrameLocks noGrp="1"/>
          </p:cNvGraphicFramePr>
          <p:nvPr>
            <p:extLst>
              <p:ext uri="{D42A27DB-BD31-4B8C-83A1-F6EECF244321}">
                <p14:modId xmlns:p14="http://schemas.microsoft.com/office/powerpoint/2010/main" val="2305583836"/>
              </p:ext>
            </p:extLst>
          </p:nvPr>
        </p:nvGraphicFramePr>
        <p:xfrm>
          <a:off x="611560" y="1412776"/>
          <a:ext cx="7488831" cy="1728644"/>
        </p:xfrm>
        <a:graphic>
          <a:graphicData uri="http://schemas.openxmlformats.org/drawingml/2006/table">
            <a:tbl>
              <a:tblPr firstRow="1" firstCol="1" lastRow="1" lastCol="1" bandRow="1" bandCol="1">
                <a:tableStyleId>{5C22544A-7EE6-4342-B048-85BDC9FD1C3A}</a:tableStyleId>
              </a:tblPr>
              <a:tblGrid>
                <a:gridCol w="1344940">
                  <a:extLst>
                    <a:ext uri="{9D8B030D-6E8A-4147-A177-3AD203B41FA5}">
                      <a16:colId xmlns:a16="http://schemas.microsoft.com/office/drawing/2014/main" val="20000"/>
                    </a:ext>
                  </a:extLst>
                </a:gridCol>
                <a:gridCol w="1531889">
                  <a:extLst>
                    <a:ext uri="{9D8B030D-6E8A-4147-A177-3AD203B41FA5}">
                      <a16:colId xmlns:a16="http://schemas.microsoft.com/office/drawing/2014/main" val="20001"/>
                    </a:ext>
                  </a:extLst>
                </a:gridCol>
                <a:gridCol w="1531889">
                  <a:extLst>
                    <a:ext uri="{9D8B030D-6E8A-4147-A177-3AD203B41FA5}">
                      <a16:colId xmlns:a16="http://schemas.microsoft.com/office/drawing/2014/main" val="20002"/>
                    </a:ext>
                  </a:extLst>
                </a:gridCol>
                <a:gridCol w="1531889">
                  <a:extLst>
                    <a:ext uri="{9D8B030D-6E8A-4147-A177-3AD203B41FA5}">
                      <a16:colId xmlns:a16="http://schemas.microsoft.com/office/drawing/2014/main" val="20003"/>
                    </a:ext>
                  </a:extLst>
                </a:gridCol>
                <a:gridCol w="1548224">
                  <a:extLst>
                    <a:ext uri="{9D8B030D-6E8A-4147-A177-3AD203B41FA5}">
                      <a16:colId xmlns:a16="http://schemas.microsoft.com/office/drawing/2014/main" val="20004"/>
                    </a:ext>
                  </a:extLst>
                </a:gridCol>
              </a:tblGrid>
              <a:tr h="139584">
                <a:tc>
                  <a:txBody>
                    <a:bodyPr/>
                    <a:lstStyle/>
                    <a:p>
                      <a:pPr algn="just">
                        <a:spcAft>
                          <a:spcPts val="0"/>
                        </a:spcAft>
                      </a:pPr>
                      <a:r>
                        <a:rPr lang="ca-ES" sz="1200" dirty="0">
                          <a:effectLst/>
                        </a:rPr>
                        <a:t> </a:t>
                      </a:r>
                      <a:endParaRPr lang="ca-ES" sz="1200" dirty="0">
                        <a:effectLst/>
                        <a:latin typeface="Times New Roman"/>
                        <a:ea typeface="Times New Roman"/>
                      </a:endParaRPr>
                    </a:p>
                  </a:txBody>
                  <a:tcPr marL="68580" marR="68580" marT="0" marB="0"/>
                </a:tc>
                <a:tc>
                  <a:txBody>
                    <a:bodyPr/>
                    <a:lstStyle/>
                    <a:p>
                      <a:pPr algn="ctr">
                        <a:spcAft>
                          <a:spcPts val="0"/>
                        </a:spcAft>
                      </a:pPr>
                      <a:r>
                        <a:rPr lang="ca-ES" sz="1200">
                          <a:effectLst/>
                        </a:rPr>
                        <a:t>1994</a:t>
                      </a:r>
                      <a:endParaRPr lang="ca-ES" sz="1200">
                        <a:effectLst/>
                        <a:latin typeface="Times New Roman"/>
                        <a:ea typeface="Times New Roman"/>
                      </a:endParaRPr>
                    </a:p>
                  </a:txBody>
                  <a:tcPr marL="68580" marR="68580" marT="0" marB="0"/>
                </a:tc>
                <a:tc>
                  <a:txBody>
                    <a:bodyPr/>
                    <a:lstStyle/>
                    <a:p>
                      <a:pPr algn="ctr">
                        <a:spcAft>
                          <a:spcPts val="0"/>
                        </a:spcAft>
                      </a:pPr>
                      <a:r>
                        <a:rPr lang="ca-ES" sz="1200">
                          <a:effectLst/>
                        </a:rPr>
                        <a:t>2000</a:t>
                      </a:r>
                      <a:endParaRPr lang="ca-ES" sz="1200">
                        <a:effectLst/>
                        <a:latin typeface="Times New Roman"/>
                        <a:ea typeface="Times New Roman"/>
                      </a:endParaRPr>
                    </a:p>
                  </a:txBody>
                  <a:tcPr marL="68580" marR="68580" marT="0" marB="0"/>
                </a:tc>
                <a:tc>
                  <a:txBody>
                    <a:bodyPr/>
                    <a:lstStyle/>
                    <a:p>
                      <a:pPr algn="ctr">
                        <a:spcAft>
                          <a:spcPts val="0"/>
                        </a:spcAft>
                      </a:pPr>
                      <a:r>
                        <a:rPr lang="ca-ES" sz="1200">
                          <a:effectLst/>
                        </a:rPr>
                        <a:t>2006</a:t>
                      </a:r>
                      <a:endParaRPr lang="ca-ES" sz="1200">
                        <a:effectLst/>
                        <a:latin typeface="Times New Roman"/>
                        <a:ea typeface="Times New Roman"/>
                      </a:endParaRPr>
                    </a:p>
                  </a:txBody>
                  <a:tcPr marL="68580" marR="68580" marT="0" marB="0"/>
                </a:tc>
                <a:tc>
                  <a:txBody>
                    <a:bodyPr/>
                    <a:lstStyle/>
                    <a:p>
                      <a:pPr algn="ctr">
                        <a:spcAft>
                          <a:spcPts val="0"/>
                        </a:spcAft>
                      </a:pPr>
                      <a:r>
                        <a:rPr lang="ca-ES" sz="1200">
                          <a:effectLst/>
                        </a:rPr>
                        <a:t>2012</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0"/>
                  </a:ext>
                </a:extLst>
              </a:tr>
              <a:tr h="139584">
                <a:tc>
                  <a:txBody>
                    <a:bodyPr/>
                    <a:lstStyle/>
                    <a:p>
                      <a:pPr algn="just">
                        <a:spcAft>
                          <a:spcPts val="0"/>
                        </a:spcAft>
                      </a:pPr>
                      <a:r>
                        <a:rPr lang="ca-ES" sz="1000">
                          <a:effectLst/>
                        </a:rPr>
                        <a:t>CARBÓ</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19.341</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21.635</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17.999</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14.986</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139584">
                <a:tc>
                  <a:txBody>
                    <a:bodyPr/>
                    <a:lstStyle/>
                    <a:p>
                      <a:pPr algn="just">
                        <a:spcAft>
                          <a:spcPts val="0"/>
                        </a:spcAft>
                      </a:pPr>
                      <a:r>
                        <a:rPr lang="ca-ES" sz="1000" dirty="0">
                          <a:effectLst/>
                        </a:rPr>
                        <a:t>PETROLI</a:t>
                      </a:r>
                      <a:endParaRPr lang="ca-ES" sz="1200" dirty="0">
                        <a:effectLst/>
                        <a:latin typeface="Times New Roman"/>
                        <a:ea typeface="Times New Roman"/>
                      </a:endParaRPr>
                    </a:p>
                  </a:txBody>
                  <a:tcPr marL="68580" marR="68580" marT="0" marB="0"/>
                </a:tc>
                <a:tc>
                  <a:txBody>
                    <a:bodyPr/>
                    <a:lstStyle/>
                    <a:p>
                      <a:pPr algn="r">
                        <a:spcAft>
                          <a:spcPts val="0"/>
                        </a:spcAft>
                      </a:pPr>
                      <a:r>
                        <a:rPr lang="ca-ES" sz="1200">
                          <a:effectLst/>
                        </a:rPr>
                        <a:t>51.134</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64.663</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75.315</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54.108</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232641">
                <a:tc>
                  <a:txBody>
                    <a:bodyPr/>
                    <a:lstStyle/>
                    <a:p>
                      <a:pPr algn="just">
                        <a:spcAft>
                          <a:spcPts val="0"/>
                        </a:spcAft>
                      </a:pPr>
                      <a:r>
                        <a:rPr lang="ca-ES" sz="1000">
                          <a:effectLst/>
                        </a:rPr>
                        <a:t>GAS NATURAL</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5.872</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15.223</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26.905</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28.242</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3"/>
                  </a:ext>
                </a:extLst>
              </a:tr>
              <a:tr h="139584">
                <a:tc>
                  <a:txBody>
                    <a:bodyPr/>
                    <a:lstStyle/>
                    <a:p>
                      <a:pPr algn="just">
                        <a:spcAft>
                          <a:spcPts val="0"/>
                        </a:spcAft>
                      </a:pPr>
                      <a:r>
                        <a:rPr lang="ca-ES" sz="1000">
                          <a:effectLst/>
                        </a:rPr>
                        <a:t>NUCLEAR</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16.118</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16.211</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16.570</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15.994</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4"/>
                  </a:ext>
                </a:extLst>
              </a:tr>
              <a:tr h="232641">
                <a:tc>
                  <a:txBody>
                    <a:bodyPr/>
                    <a:lstStyle/>
                    <a:p>
                      <a:pPr algn="just">
                        <a:spcAft>
                          <a:spcPts val="0"/>
                        </a:spcAft>
                      </a:pPr>
                      <a:r>
                        <a:rPr lang="ca-ES" sz="1000">
                          <a:effectLst/>
                        </a:rPr>
                        <a:t>HIDROELÈCTRICA</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2.237</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2.535</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2.794</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1.763</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5"/>
                  </a:ext>
                </a:extLst>
              </a:tr>
              <a:tr h="348962">
                <a:tc>
                  <a:txBody>
                    <a:bodyPr/>
                    <a:lstStyle/>
                    <a:p>
                      <a:pPr algn="just">
                        <a:spcAft>
                          <a:spcPts val="0"/>
                        </a:spcAft>
                      </a:pPr>
                      <a:r>
                        <a:rPr lang="ca-ES" sz="1000">
                          <a:effectLst/>
                        </a:rPr>
                        <a:t>ALTRES</a:t>
                      </a:r>
                      <a:endParaRPr lang="ca-ES" sz="1200">
                        <a:effectLst/>
                      </a:endParaRPr>
                    </a:p>
                    <a:p>
                      <a:pPr algn="just">
                        <a:spcAft>
                          <a:spcPts val="0"/>
                        </a:spcAft>
                      </a:pPr>
                      <a:r>
                        <a:rPr lang="ca-ES" sz="1000">
                          <a:effectLst/>
                        </a:rPr>
                        <a:t>RENOVABLES</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3.777</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4.526</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9.670</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14.015</a:t>
                      </a:r>
                      <a:endParaRPr lang="ca-ES" sz="1200">
                        <a:effectLst/>
                        <a:latin typeface="Times New Roman"/>
                        <a:ea typeface="Times New Roman"/>
                      </a:endParaRPr>
                    </a:p>
                  </a:txBody>
                  <a:tcPr marL="68580" marR="68580" marT="0" marB="0"/>
                </a:tc>
                <a:extLst>
                  <a:ext uri="{0D108BD9-81ED-4DB2-BD59-A6C34878D82A}">
                    <a16:rowId xmlns:a16="http://schemas.microsoft.com/office/drawing/2014/main" val="10006"/>
                  </a:ext>
                </a:extLst>
              </a:tr>
              <a:tr h="139584">
                <a:tc>
                  <a:txBody>
                    <a:bodyPr/>
                    <a:lstStyle/>
                    <a:p>
                      <a:pPr algn="just">
                        <a:spcAft>
                          <a:spcPts val="0"/>
                        </a:spcAft>
                      </a:pPr>
                      <a:r>
                        <a:rPr lang="ca-ES" sz="1000">
                          <a:effectLst/>
                        </a:rPr>
                        <a:t>TOTAL</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98.479</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124.793</a:t>
                      </a:r>
                      <a:endParaRPr lang="ca-ES" sz="1200">
                        <a:effectLst/>
                        <a:latin typeface="Times New Roman"/>
                        <a:ea typeface="Times New Roman"/>
                      </a:endParaRPr>
                    </a:p>
                  </a:txBody>
                  <a:tcPr marL="68580" marR="68580" marT="0" marB="0"/>
                </a:tc>
                <a:tc>
                  <a:txBody>
                    <a:bodyPr/>
                    <a:lstStyle/>
                    <a:p>
                      <a:pPr algn="r">
                        <a:spcAft>
                          <a:spcPts val="0"/>
                        </a:spcAft>
                      </a:pPr>
                      <a:r>
                        <a:rPr lang="ca-ES" sz="1200">
                          <a:effectLst/>
                        </a:rPr>
                        <a:t>149.073</a:t>
                      </a:r>
                      <a:endParaRPr lang="ca-ES" sz="1200">
                        <a:effectLst/>
                        <a:latin typeface="Times New Roman"/>
                        <a:ea typeface="Times New Roman"/>
                      </a:endParaRPr>
                    </a:p>
                  </a:txBody>
                  <a:tcPr marL="68580" marR="68580" marT="0" marB="0"/>
                </a:tc>
                <a:tc>
                  <a:txBody>
                    <a:bodyPr/>
                    <a:lstStyle/>
                    <a:p>
                      <a:pPr algn="r">
                        <a:spcAft>
                          <a:spcPts val="0"/>
                        </a:spcAft>
                      </a:pPr>
                      <a:r>
                        <a:rPr lang="ca-ES" sz="1200" dirty="0">
                          <a:effectLst/>
                        </a:rPr>
                        <a:t>129.108</a:t>
                      </a:r>
                      <a:endParaRPr lang="ca-ES" sz="1200" dirty="0">
                        <a:effectLst/>
                        <a:latin typeface="Times New Roman"/>
                        <a:ea typeface="Times New Roman"/>
                      </a:endParaRPr>
                    </a:p>
                  </a:txBody>
                  <a:tcPr marL="68580" marR="68580" marT="0" marB="0"/>
                </a:tc>
                <a:extLst>
                  <a:ext uri="{0D108BD9-81ED-4DB2-BD59-A6C34878D82A}">
                    <a16:rowId xmlns:a16="http://schemas.microsoft.com/office/drawing/2014/main" val="10007"/>
                  </a:ext>
                </a:extLst>
              </a:tr>
            </a:tbl>
          </a:graphicData>
        </a:graphic>
      </p:graphicFrame>
      <p:sp>
        <p:nvSpPr>
          <p:cNvPr id="5" name="4 CuadroTexto"/>
          <p:cNvSpPr txBox="1"/>
          <p:nvPr/>
        </p:nvSpPr>
        <p:spPr>
          <a:xfrm>
            <a:off x="1254169" y="3140968"/>
            <a:ext cx="6336704" cy="369332"/>
          </a:xfrm>
          <a:prstGeom prst="rect">
            <a:avLst/>
          </a:prstGeom>
          <a:noFill/>
        </p:spPr>
        <p:txBody>
          <a:bodyPr wrap="square" rtlCol="0">
            <a:spAutoFit/>
          </a:bodyPr>
          <a:lstStyle/>
          <a:p>
            <a:pPr algn="ctr"/>
            <a:r>
              <a:rPr lang="ca-ES" dirty="0"/>
              <a:t>Font: Institut Nacional d’Estadística (2013)</a:t>
            </a:r>
          </a:p>
        </p:txBody>
      </p:sp>
      <p:sp>
        <p:nvSpPr>
          <p:cNvPr id="7" name="6 CuadroTexto"/>
          <p:cNvSpPr txBox="1"/>
          <p:nvPr/>
        </p:nvSpPr>
        <p:spPr>
          <a:xfrm>
            <a:off x="254468" y="3717032"/>
            <a:ext cx="8640960" cy="1754326"/>
          </a:xfrm>
          <a:prstGeom prst="rect">
            <a:avLst/>
          </a:prstGeom>
          <a:noFill/>
        </p:spPr>
        <p:txBody>
          <a:bodyPr wrap="square" rtlCol="0">
            <a:spAutoFit/>
          </a:bodyPr>
          <a:lstStyle/>
          <a:p>
            <a:r>
              <a:rPr lang="ca-ES" dirty="0"/>
              <a:t>3.- A partir de les dades del quadre:</a:t>
            </a:r>
          </a:p>
          <a:p>
            <a:pPr marL="342900" indent="-342900">
              <a:buAutoNum type="alphaLcParenR"/>
            </a:pPr>
            <a:r>
              <a:rPr lang="ca-ES" dirty="0"/>
              <a:t>Confecciona una gràfica lineal múltiple amb l’evolució del consum de les diferents fonts d’energia entre 1994 i 2012, prenent l’any 1994 com a base 100 (1994=100). </a:t>
            </a:r>
          </a:p>
          <a:p>
            <a:r>
              <a:rPr lang="ca-ES" dirty="0"/>
              <a:t>b) Quina font d’energia ha experimentat un creixement major? Per què creus que és així? </a:t>
            </a:r>
          </a:p>
          <a:p>
            <a:r>
              <a:rPr lang="ca-ES" dirty="0"/>
              <a:t>c) Quines són les segones que més han crescut? Per què creus que és així? </a:t>
            </a:r>
          </a:p>
          <a:p>
            <a:r>
              <a:rPr lang="ca-ES" dirty="0"/>
              <a:t>d) Explica l’evolució que han tingut les altres quatre fonts d’energia. </a:t>
            </a:r>
          </a:p>
        </p:txBody>
      </p:sp>
    </p:spTree>
    <p:extLst>
      <p:ext uri="{BB962C8B-B14F-4D97-AF65-F5344CB8AC3E}">
        <p14:creationId xmlns:p14="http://schemas.microsoft.com/office/powerpoint/2010/main" val="52526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500"/>
                            </p:stCondLst>
                            <p:childTnLst>
                              <p:par>
                                <p:cTn id="20" presetID="10" presetClass="entr" presetSubtype="0" fill="hold" grpId="0" nodeType="after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51520" y="116632"/>
            <a:ext cx="8784976"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9. </a:t>
            </a:r>
            <a:r>
              <a:rPr lang="ca-ES" sz="3200" u="sng" dirty="0"/>
              <a:t>El sector secundari a Catalunya</a:t>
            </a:r>
            <a:r>
              <a:rPr lang="ca-ES" sz="3200" dirty="0"/>
              <a:t>.</a:t>
            </a:r>
          </a:p>
        </p:txBody>
      </p:sp>
      <p:sp>
        <p:nvSpPr>
          <p:cNvPr id="3" name="2 Rectángulo"/>
          <p:cNvSpPr/>
          <p:nvPr/>
        </p:nvSpPr>
        <p:spPr>
          <a:xfrm>
            <a:off x="209294" y="700299"/>
            <a:ext cx="8107122" cy="496453"/>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sector secundari dóna feina aproximadament al 19 % de la població ocupada</a:t>
            </a:r>
            <a:endParaRPr lang="ca-ES" dirty="0">
              <a:solidFill>
                <a:schemeClr val="bg1"/>
              </a:solidFill>
            </a:endParaRPr>
          </a:p>
        </p:txBody>
      </p:sp>
      <p:sp>
        <p:nvSpPr>
          <p:cNvPr id="4" name="3 Rectángulo"/>
          <p:cNvSpPr/>
          <p:nvPr/>
        </p:nvSpPr>
        <p:spPr>
          <a:xfrm>
            <a:off x="103481" y="1829779"/>
            <a:ext cx="1646428" cy="886744"/>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El sector secundari no industrial</a:t>
            </a:r>
            <a:endParaRPr lang="ca-ES" dirty="0">
              <a:solidFill>
                <a:schemeClr val="bg1"/>
              </a:solidFill>
            </a:endParaRPr>
          </a:p>
        </p:txBody>
      </p:sp>
      <p:cxnSp>
        <p:nvCxnSpPr>
          <p:cNvPr id="5" name="4 Conector angular"/>
          <p:cNvCxnSpPr>
            <a:cxnSpLocks/>
            <a:stCxn id="4" idx="3"/>
            <a:endCxn id="7" idx="1"/>
          </p:cNvCxnSpPr>
          <p:nvPr/>
        </p:nvCxnSpPr>
        <p:spPr>
          <a:xfrm flipV="1">
            <a:off x="1749909" y="1776698"/>
            <a:ext cx="373819" cy="496453"/>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2123728" y="1340768"/>
            <a:ext cx="6696744" cy="87186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Catalunya té pocs recursos minerals. De minerals no metàl·lics, la potassa i la sal gamma han perdut pes. De roques industrials destaca l’extracció de roques calcàries i argiles.</a:t>
            </a:r>
          </a:p>
        </p:txBody>
      </p:sp>
      <p:cxnSp>
        <p:nvCxnSpPr>
          <p:cNvPr id="12" name="11 Conector angular"/>
          <p:cNvCxnSpPr>
            <a:stCxn id="4" idx="3"/>
            <a:endCxn id="14" idx="1"/>
          </p:cNvCxnSpPr>
          <p:nvPr/>
        </p:nvCxnSpPr>
        <p:spPr>
          <a:xfrm>
            <a:off x="1749909" y="2273151"/>
            <a:ext cx="373819" cy="572661"/>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2123728" y="2262624"/>
            <a:ext cx="6840760" cy="116637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En el sector energètic destaca per les seves centrals nuclears, però també té algunes centrals tèrmiques a base de carbó i energies alternatives (principalment hidroelèctrica).</a:t>
            </a:r>
          </a:p>
        </p:txBody>
      </p:sp>
      <p:pic>
        <p:nvPicPr>
          <p:cNvPr id="9" name="Imatge 8">
            <a:extLst>
              <a:ext uri="{FF2B5EF4-FFF2-40B4-BE49-F238E27FC236}">
                <a16:creationId xmlns:a16="http://schemas.microsoft.com/office/drawing/2014/main" id="{C5638647-13F8-4D40-9B90-0327B277C76F}"/>
              </a:ext>
            </a:extLst>
          </p:cNvPr>
          <p:cNvPicPr>
            <a:picLocks noChangeAspect="1"/>
          </p:cNvPicPr>
          <p:nvPr/>
        </p:nvPicPr>
        <p:blipFill>
          <a:blip r:embed="rId2"/>
          <a:stretch>
            <a:fillRect/>
          </a:stretch>
        </p:blipFill>
        <p:spPr>
          <a:xfrm>
            <a:off x="213008" y="5224091"/>
            <a:ext cx="2309243" cy="1541897"/>
          </a:xfrm>
          <a:prstGeom prst="rect">
            <a:avLst/>
          </a:prstGeom>
        </p:spPr>
      </p:pic>
      <p:pic>
        <p:nvPicPr>
          <p:cNvPr id="10" name="Imatge 9">
            <a:extLst>
              <a:ext uri="{FF2B5EF4-FFF2-40B4-BE49-F238E27FC236}">
                <a16:creationId xmlns:a16="http://schemas.microsoft.com/office/drawing/2014/main" id="{DBD0B2B8-8E92-467F-9731-AFCA7A400374}"/>
              </a:ext>
            </a:extLst>
          </p:cNvPr>
          <p:cNvPicPr>
            <a:picLocks noChangeAspect="1"/>
          </p:cNvPicPr>
          <p:nvPr/>
        </p:nvPicPr>
        <p:blipFill>
          <a:blip r:embed="rId3"/>
          <a:stretch>
            <a:fillRect/>
          </a:stretch>
        </p:blipFill>
        <p:spPr>
          <a:xfrm>
            <a:off x="65423" y="3361056"/>
            <a:ext cx="2814336" cy="1853441"/>
          </a:xfrm>
          <a:prstGeom prst="rect">
            <a:avLst/>
          </a:prstGeom>
        </p:spPr>
      </p:pic>
      <p:pic>
        <p:nvPicPr>
          <p:cNvPr id="11" name="Imatge 10">
            <a:extLst>
              <a:ext uri="{FF2B5EF4-FFF2-40B4-BE49-F238E27FC236}">
                <a16:creationId xmlns:a16="http://schemas.microsoft.com/office/drawing/2014/main" id="{DBB97218-D5AD-4080-8ECF-85BFE64D0AC9}"/>
              </a:ext>
            </a:extLst>
          </p:cNvPr>
          <p:cNvPicPr>
            <a:picLocks noChangeAspect="1"/>
          </p:cNvPicPr>
          <p:nvPr/>
        </p:nvPicPr>
        <p:blipFill>
          <a:blip r:embed="rId4"/>
          <a:stretch>
            <a:fillRect/>
          </a:stretch>
        </p:blipFill>
        <p:spPr>
          <a:xfrm>
            <a:off x="3463222" y="3493206"/>
            <a:ext cx="1956772" cy="1691521"/>
          </a:xfrm>
          <a:prstGeom prst="rect">
            <a:avLst/>
          </a:prstGeom>
        </p:spPr>
      </p:pic>
      <p:pic>
        <p:nvPicPr>
          <p:cNvPr id="13" name="Imatge 12">
            <a:extLst>
              <a:ext uri="{FF2B5EF4-FFF2-40B4-BE49-F238E27FC236}">
                <a16:creationId xmlns:a16="http://schemas.microsoft.com/office/drawing/2014/main" id="{E0AF3C50-8083-4B5F-B66C-9F0A1220C5DB}"/>
              </a:ext>
            </a:extLst>
          </p:cNvPr>
          <p:cNvPicPr>
            <a:picLocks noChangeAspect="1"/>
          </p:cNvPicPr>
          <p:nvPr/>
        </p:nvPicPr>
        <p:blipFill>
          <a:blip r:embed="rId5"/>
          <a:stretch>
            <a:fillRect/>
          </a:stretch>
        </p:blipFill>
        <p:spPr>
          <a:xfrm>
            <a:off x="3027146" y="5146738"/>
            <a:ext cx="2828925" cy="1619250"/>
          </a:xfrm>
          <a:prstGeom prst="rect">
            <a:avLst/>
          </a:prstGeom>
        </p:spPr>
      </p:pic>
      <p:pic>
        <p:nvPicPr>
          <p:cNvPr id="15" name="Imatge 14">
            <a:extLst>
              <a:ext uri="{FF2B5EF4-FFF2-40B4-BE49-F238E27FC236}">
                <a16:creationId xmlns:a16="http://schemas.microsoft.com/office/drawing/2014/main" id="{99F8158F-F8EA-4652-8724-E9912EF59FFA}"/>
              </a:ext>
            </a:extLst>
          </p:cNvPr>
          <p:cNvPicPr>
            <a:picLocks noChangeAspect="1"/>
          </p:cNvPicPr>
          <p:nvPr/>
        </p:nvPicPr>
        <p:blipFill>
          <a:blip r:embed="rId6"/>
          <a:stretch>
            <a:fillRect/>
          </a:stretch>
        </p:blipFill>
        <p:spPr>
          <a:xfrm>
            <a:off x="6252428" y="3497208"/>
            <a:ext cx="2619375" cy="1743075"/>
          </a:xfrm>
          <a:prstGeom prst="rect">
            <a:avLst/>
          </a:prstGeom>
        </p:spPr>
      </p:pic>
      <p:pic>
        <p:nvPicPr>
          <p:cNvPr id="16" name="Imatge 15">
            <a:extLst>
              <a:ext uri="{FF2B5EF4-FFF2-40B4-BE49-F238E27FC236}">
                <a16:creationId xmlns:a16="http://schemas.microsoft.com/office/drawing/2014/main" id="{B117DCF4-8B5B-4259-96A3-DEA4373DD9B2}"/>
              </a:ext>
            </a:extLst>
          </p:cNvPr>
          <p:cNvPicPr>
            <a:picLocks noChangeAspect="1"/>
          </p:cNvPicPr>
          <p:nvPr/>
        </p:nvPicPr>
        <p:blipFill>
          <a:blip r:embed="rId7"/>
          <a:stretch>
            <a:fillRect/>
          </a:stretch>
        </p:blipFill>
        <p:spPr>
          <a:xfrm>
            <a:off x="6586926" y="5224091"/>
            <a:ext cx="2095500" cy="1571625"/>
          </a:xfrm>
          <a:prstGeom prst="rect">
            <a:avLst/>
          </a:prstGeom>
        </p:spPr>
      </p:pic>
    </p:spTree>
    <p:extLst>
      <p:ext uri="{BB962C8B-B14F-4D97-AF65-F5344CB8AC3E}">
        <p14:creationId xmlns:p14="http://schemas.microsoft.com/office/powerpoint/2010/main" val="393750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7"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51520" y="116632"/>
            <a:ext cx="8784976"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9. </a:t>
            </a:r>
            <a:r>
              <a:rPr lang="ca-ES" sz="3200" u="sng" dirty="0"/>
              <a:t>El sector secundari a Catalunya</a:t>
            </a:r>
            <a:r>
              <a:rPr lang="ca-ES" sz="3200" dirty="0"/>
              <a:t>.</a:t>
            </a:r>
          </a:p>
        </p:txBody>
      </p:sp>
      <p:sp>
        <p:nvSpPr>
          <p:cNvPr id="6" name="5 Rectángulo"/>
          <p:cNvSpPr/>
          <p:nvPr/>
        </p:nvSpPr>
        <p:spPr>
          <a:xfrm>
            <a:off x="251520" y="866113"/>
            <a:ext cx="8679221" cy="87186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Té el seu origen al primer terç del segle XIX. Durant el segle XX hi ha una diversificació del productes.</a:t>
            </a:r>
          </a:p>
          <a:p>
            <a:pPr algn="ctr"/>
            <a:r>
              <a:rPr lang="ca-ES" dirty="0"/>
              <a:t>Actualment es considera la primera regió industrial d’Espanya </a:t>
            </a:r>
          </a:p>
        </p:txBody>
      </p:sp>
      <p:pic>
        <p:nvPicPr>
          <p:cNvPr id="7" name="Imatge 6">
            <a:extLst>
              <a:ext uri="{FF2B5EF4-FFF2-40B4-BE49-F238E27FC236}">
                <a16:creationId xmlns:a16="http://schemas.microsoft.com/office/drawing/2014/main" id="{F0DA0FDF-AB69-4F7A-83C3-D34D58FA9394}"/>
              </a:ext>
            </a:extLst>
          </p:cNvPr>
          <p:cNvPicPr>
            <a:picLocks noChangeAspect="1"/>
          </p:cNvPicPr>
          <p:nvPr/>
        </p:nvPicPr>
        <p:blipFill>
          <a:blip r:embed="rId2"/>
          <a:stretch>
            <a:fillRect/>
          </a:stretch>
        </p:blipFill>
        <p:spPr>
          <a:xfrm>
            <a:off x="899592" y="1847136"/>
            <a:ext cx="2210270" cy="1660202"/>
          </a:xfrm>
          <a:prstGeom prst="rect">
            <a:avLst/>
          </a:prstGeom>
        </p:spPr>
      </p:pic>
      <p:pic>
        <p:nvPicPr>
          <p:cNvPr id="10" name="Imatge 9">
            <a:extLst>
              <a:ext uri="{FF2B5EF4-FFF2-40B4-BE49-F238E27FC236}">
                <a16:creationId xmlns:a16="http://schemas.microsoft.com/office/drawing/2014/main" id="{1ABE36F4-F508-4515-9A5A-0103D86218AE}"/>
              </a:ext>
            </a:extLst>
          </p:cNvPr>
          <p:cNvPicPr>
            <a:picLocks noChangeAspect="1"/>
          </p:cNvPicPr>
          <p:nvPr/>
        </p:nvPicPr>
        <p:blipFill>
          <a:blip r:embed="rId3"/>
          <a:stretch>
            <a:fillRect/>
          </a:stretch>
        </p:blipFill>
        <p:spPr>
          <a:xfrm>
            <a:off x="4479403" y="1967079"/>
            <a:ext cx="4405618" cy="4564833"/>
          </a:xfrm>
          <a:prstGeom prst="rect">
            <a:avLst/>
          </a:prstGeom>
        </p:spPr>
      </p:pic>
      <p:pic>
        <p:nvPicPr>
          <p:cNvPr id="11" name="Imatge 10">
            <a:extLst>
              <a:ext uri="{FF2B5EF4-FFF2-40B4-BE49-F238E27FC236}">
                <a16:creationId xmlns:a16="http://schemas.microsoft.com/office/drawing/2014/main" id="{C0F6BBA7-5958-4DF6-B27F-E829DEE670C2}"/>
              </a:ext>
            </a:extLst>
          </p:cNvPr>
          <p:cNvPicPr>
            <a:picLocks noChangeAspect="1"/>
          </p:cNvPicPr>
          <p:nvPr/>
        </p:nvPicPr>
        <p:blipFill>
          <a:blip r:embed="rId4"/>
          <a:stretch>
            <a:fillRect/>
          </a:stretch>
        </p:blipFill>
        <p:spPr>
          <a:xfrm>
            <a:off x="2195736" y="3507338"/>
            <a:ext cx="2097206" cy="1292464"/>
          </a:xfrm>
          <a:prstGeom prst="rect">
            <a:avLst/>
          </a:prstGeom>
        </p:spPr>
      </p:pic>
      <p:pic>
        <p:nvPicPr>
          <p:cNvPr id="13" name="Imatge 12">
            <a:extLst>
              <a:ext uri="{FF2B5EF4-FFF2-40B4-BE49-F238E27FC236}">
                <a16:creationId xmlns:a16="http://schemas.microsoft.com/office/drawing/2014/main" id="{3A3B6BBF-9977-4FAB-9F8D-8173C308C45B}"/>
              </a:ext>
            </a:extLst>
          </p:cNvPr>
          <p:cNvPicPr>
            <a:picLocks noChangeAspect="1"/>
          </p:cNvPicPr>
          <p:nvPr/>
        </p:nvPicPr>
        <p:blipFill>
          <a:blip r:embed="rId5"/>
          <a:stretch>
            <a:fillRect/>
          </a:stretch>
        </p:blipFill>
        <p:spPr>
          <a:xfrm>
            <a:off x="360681" y="4794674"/>
            <a:ext cx="3932261" cy="1761897"/>
          </a:xfrm>
          <a:prstGeom prst="rect">
            <a:avLst/>
          </a:prstGeom>
        </p:spPr>
      </p:pic>
    </p:spTree>
    <p:extLst>
      <p:ext uri="{BB962C8B-B14F-4D97-AF65-F5344CB8AC3E}">
        <p14:creationId xmlns:p14="http://schemas.microsoft.com/office/powerpoint/2010/main" val="141792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51520" y="116632"/>
            <a:ext cx="8784976"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9. </a:t>
            </a:r>
            <a:r>
              <a:rPr lang="ca-ES" sz="3200" u="sng" dirty="0"/>
              <a:t>El sector secundari a Catalunya</a:t>
            </a:r>
            <a:r>
              <a:rPr lang="ca-ES" sz="3200" dirty="0"/>
              <a:t>.</a:t>
            </a:r>
          </a:p>
        </p:txBody>
      </p:sp>
      <p:sp>
        <p:nvSpPr>
          <p:cNvPr id="8" name="7 Rectángulo"/>
          <p:cNvSpPr/>
          <p:nvPr/>
        </p:nvSpPr>
        <p:spPr>
          <a:xfrm>
            <a:off x="395536" y="866113"/>
            <a:ext cx="8648717" cy="871860"/>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Les zones principals zones industrials de Catalunya són: Barcelona, Tarragona-Reus, l’Anoia, Bages, Osona, Ripollès i Berguedà</a:t>
            </a:r>
          </a:p>
        </p:txBody>
      </p:sp>
      <p:pic>
        <p:nvPicPr>
          <p:cNvPr id="3" name="Imatge 2">
            <a:extLst>
              <a:ext uri="{FF2B5EF4-FFF2-40B4-BE49-F238E27FC236}">
                <a16:creationId xmlns:a16="http://schemas.microsoft.com/office/drawing/2014/main" id="{695B9C9F-2407-43C5-8AFC-D1855913233C}"/>
              </a:ext>
            </a:extLst>
          </p:cNvPr>
          <p:cNvPicPr>
            <a:picLocks noChangeAspect="1"/>
          </p:cNvPicPr>
          <p:nvPr/>
        </p:nvPicPr>
        <p:blipFill>
          <a:blip r:embed="rId2"/>
          <a:stretch>
            <a:fillRect/>
          </a:stretch>
        </p:blipFill>
        <p:spPr>
          <a:xfrm>
            <a:off x="4572000" y="2854842"/>
            <a:ext cx="4464496" cy="2616608"/>
          </a:xfrm>
          <a:prstGeom prst="rect">
            <a:avLst/>
          </a:prstGeom>
        </p:spPr>
      </p:pic>
      <p:pic>
        <p:nvPicPr>
          <p:cNvPr id="6" name="Imatge 5">
            <a:extLst>
              <a:ext uri="{FF2B5EF4-FFF2-40B4-BE49-F238E27FC236}">
                <a16:creationId xmlns:a16="http://schemas.microsoft.com/office/drawing/2014/main" id="{873E793E-7B5C-4478-BA6A-38D6D2F5B86B}"/>
              </a:ext>
            </a:extLst>
          </p:cNvPr>
          <p:cNvPicPr>
            <a:picLocks noChangeAspect="1"/>
          </p:cNvPicPr>
          <p:nvPr/>
        </p:nvPicPr>
        <p:blipFill>
          <a:blip r:embed="rId3"/>
          <a:stretch>
            <a:fillRect/>
          </a:stretch>
        </p:blipFill>
        <p:spPr>
          <a:xfrm>
            <a:off x="107504" y="1777915"/>
            <a:ext cx="4770462" cy="4770462"/>
          </a:xfrm>
          <a:prstGeom prst="rect">
            <a:avLst/>
          </a:prstGeom>
        </p:spPr>
      </p:pic>
    </p:spTree>
    <p:extLst>
      <p:ext uri="{BB962C8B-B14F-4D97-AF65-F5344CB8AC3E}">
        <p14:creationId xmlns:p14="http://schemas.microsoft.com/office/powerpoint/2010/main" val="301552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1. </a:t>
            </a:r>
            <a:r>
              <a:rPr lang="ca-ES" sz="3200" u="sng" dirty="0"/>
              <a:t>El sector secundari. La indústria</a:t>
            </a:r>
            <a:r>
              <a:rPr lang="ca-ES" sz="3200" dirty="0"/>
              <a:t>.</a:t>
            </a:r>
          </a:p>
        </p:txBody>
      </p:sp>
      <p:sp>
        <p:nvSpPr>
          <p:cNvPr id="3" name="2 Rectángulo"/>
          <p:cNvSpPr/>
          <p:nvPr/>
        </p:nvSpPr>
        <p:spPr>
          <a:xfrm>
            <a:off x="179512" y="1589618"/>
            <a:ext cx="1728192" cy="85138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Evolució històrica del treball industrial</a:t>
            </a:r>
            <a:endParaRPr lang="ca-ES" dirty="0">
              <a:solidFill>
                <a:schemeClr val="bg1"/>
              </a:solidFill>
            </a:endParaRPr>
          </a:p>
        </p:txBody>
      </p:sp>
      <p:cxnSp>
        <p:nvCxnSpPr>
          <p:cNvPr id="4" name="3 Conector angular"/>
          <p:cNvCxnSpPr>
            <a:stCxn id="3" idx="3"/>
            <a:endCxn id="6" idx="1"/>
          </p:cNvCxnSpPr>
          <p:nvPr/>
        </p:nvCxnSpPr>
        <p:spPr>
          <a:xfrm flipV="1">
            <a:off x="1907704" y="1052737"/>
            <a:ext cx="265299" cy="96257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2173003" y="764704"/>
            <a:ext cx="6696744" cy="576065"/>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Fins al segle XVIII el treball era artesà: es feia manualment, amb eines, als tallers i una sola persona fabricava tot el producte</a:t>
            </a:r>
          </a:p>
        </p:txBody>
      </p:sp>
      <p:cxnSp>
        <p:nvCxnSpPr>
          <p:cNvPr id="9" name="8 Conector angular"/>
          <p:cNvCxnSpPr>
            <a:stCxn id="3" idx="3"/>
            <a:endCxn id="11" idx="1"/>
          </p:cNvCxnSpPr>
          <p:nvPr/>
        </p:nvCxnSpPr>
        <p:spPr>
          <a:xfrm>
            <a:off x="1907704" y="2015309"/>
            <a:ext cx="265299" cy="127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2173003" y="1409598"/>
            <a:ext cx="6696744" cy="1211421"/>
          </a:xfrm>
          <a:prstGeom prst="rect">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A finals del segle XVIII i durant el segle XIX té lloc la Revolució Industrial: es produeix amb màquines, en fàbriques i amb divisió </a:t>
            </a:r>
          </a:p>
          <a:p>
            <a:pPr algn="ctr"/>
            <a:r>
              <a:rPr lang="ca-ES" dirty="0"/>
              <a:t>del treball, augmentant la productivitat i canviant les relacions </a:t>
            </a:r>
          </a:p>
          <a:p>
            <a:pPr algn="ctr"/>
            <a:r>
              <a:rPr lang="ca-ES" dirty="0"/>
              <a:t>socials de producció (burgesos i proletaris)</a:t>
            </a:r>
          </a:p>
        </p:txBody>
      </p:sp>
      <p:cxnSp>
        <p:nvCxnSpPr>
          <p:cNvPr id="13" name="12 Conector angular"/>
          <p:cNvCxnSpPr>
            <a:stCxn id="3" idx="3"/>
            <a:endCxn id="15" idx="1"/>
          </p:cNvCxnSpPr>
          <p:nvPr/>
        </p:nvCxnSpPr>
        <p:spPr>
          <a:xfrm>
            <a:off x="1907704" y="2015309"/>
            <a:ext cx="265299" cy="1247629"/>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2173003" y="2708920"/>
            <a:ext cx="6696744" cy="1108036"/>
          </a:xfrm>
          <a:prstGeom prst="rect">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Des de mitjans del segle XX la indústria es caracteritza per l’automatització i robotització (reducció de mà d’obra) i la deslocalització industrial (trasllat de processos de fabricació </a:t>
            </a:r>
          </a:p>
          <a:p>
            <a:pPr algn="ctr"/>
            <a:r>
              <a:rPr lang="ca-ES" dirty="0"/>
              <a:t>a llocs on els costos laborals són més baixos)</a:t>
            </a:r>
          </a:p>
        </p:txBody>
      </p:sp>
      <p:pic>
        <p:nvPicPr>
          <p:cNvPr id="20" name="Imagen 3" descr="2012-05-08_23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775" y="3973327"/>
            <a:ext cx="4500499" cy="240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933056"/>
            <a:ext cx="3954016" cy="283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www.robotikka.com/wp-content/uploads/2013/04/industrial_robo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524" y="3925707"/>
            <a:ext cx="3804809" cy="28517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4.googleusercontent.com/_nqapLMgpkL0/TXNjn5I1nGI/AAAAAAAABEw/ddkwC4t8xMo/LAS%20REVOLUCIONES%20INDUSTRIAL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4037031"/>
            <a:ext cx="4948809" cy="2629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6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 presetClass="entr" presetSubtype="4" fill="hold" nodeType="afterEffect">
                                  <p:stCondLst>
                                    <p:cond delay="50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500"/>
                            </p:stCondLst>
                            <p:childTnLst>
                              <p:par>
                                <p:cTn id="35" presetID="2" presetClass="entr" presetSubtype="4" fill="hold" nodeType="afterEffect">
                                  <p:stCondLst>
                                    <p:cond delay="500"/>
                                  </p:stCondLst>
                                  <p:childTnLst>
                                    <p:set>
                                      <p:cBhvr>
                                        <p:cTn id="36" dur="1" fill="hold">
                                          <p:stCondLst>
                                            <p:cond delay="0"/>
                                          </p:stCondLst>
                                        </p:cTn>
                                        <p:tgtEl>
                                          <p:spTgt spid="3074"/>
                                        </p:tgtEl>
                                        <p:attrNameLst>
                                          <p:attrName>style.visibility</p:attrName>
                                        </p:attrNameLst>
                                      </p:cBhvr>
                                      <p:to>
                                        <p:strVal val="visible"/>
                                      </p:to>
                                    </p:set>
                                    <p:anim calcmode="lin" valueType="num">
                                      <p:cBhvr additive="base">
                                        <p:cTn id="37" dur="500" fill="hold"/>
                                        <p:tgtEl>
                                          <p:spTgt spid="3074"/>
                                        </p:tgtEl>
                                        <p:attrNameLst>
                                          <p:attrName>ppt_x</p:attrName>
                                        </p:attrNameLst>
                                      </p:cBhvr>
                                      <p:tavLst>
                                        <p:tav tm="0">
                                          <p:val>
                                            <p:strVal val="#ppt_x"/>
                                          </p:val>
                                        </p:tav>
                                        <p:tav tm="100000">
                                          <p:val>
                                            <p:strVal val="#ppt_x"/>
                                          </p:val>
                                        </p:tav>
                                      </p:tavLst>
                                    </p:anim>
                                    <p:anim calcmode="lin" valueType="num">
                                      <p:cBhvr additive="base">
                                        <p:cTn id="3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0"/>
                                        </p:tgtEl>
                                        <p:attrNameLst>
                                          <p:attrName>ppt_x</p:attrName>
                                        </p:attrNameLst>
                                      </p:cBhvr>
                                      <p:tavLst>
                                        <p:tav tm="0">
                                          <p:val>
                                            <p:strVal val="ppt_x"/>
                                          </p:val>
                                        </p:tav>
                                        <p:tav tm="100000">
                                          <p:val>
                                            <p:strVal val="ppt_x"/>
                                          </p:val>
                                        </p:tav>
                                      </p:tavLst>
                                    </p:anim>
                                    <p:anim calcmode="lin" valueType="num">
                                      <p:cBhvr additive="base">
                                        <p:cTn id="43" dur="500"/>
                                        <p:tgtEl>
                                          <p:spTgt spid="20"/>
                                        </p:tgtEl>
                                        <p:attrNameLst>
                                          <p:attrName>ppt_y</p:attrName>
                                        </p:attrNameLst>
                                      </p:cBhvr>
                                      <p:tavLst>
                                        <p:tav tm="0">
                                          <p:val>
                                            <p:strVal val="ppt_y"/>
                                          </p:val>
                                        </p:tav>
                                        <p:tav tm="100000">
                                          <p:val>
                                            <p:strVal val="1+ppt_h/2"/>
                                          </p:val>
                                        </p:tav>
                                      </p:tavLst>
                                    </p:anim>
                                    <p:set>
                                      <p:cBhvr>
                                        <p:cTn id="44" dur="1" fill="hold">
                                          <p:stCondLst>
                                            <p:cond delay="499"/>
                                          </p:stCondLst>
                                        </p:cTn>
                                        <p:tgtEl>
                                          <p:spTgt spid="20"/>
                                        </p:tgtEl>
                                        <p:attrNameLst>
                                          <p:attrName>style.visibility</p:attrName>
                                        </p:attrNameLst>
                                      </p:cBhvr>
                                      <p:to>
                                        <p:strVal val="hidden"/>
                                      </p:to>
                                    </p:set>
                                  </p:childTnLst>
                                </p:cTn>
                              </p:par>
                              <p:par>
                                <p:cTn id="45" presetID="2" presetClass="exit" presetSubtype="4" fill="hold" nodeType="withEffect">
                                  <p:stCondLst>
                                    <p:cond delay="0"/>
                                  </p:stCondLst>
                                  <p:childTnLst>
                                    <p:anim calcmode="lin" valueType="num">
                                      <p:cBhvr additive="base">
                                        <p:cTn id="46" dur="500"/>
                                        <p:tgtEl>
                                          <p:spTgt spid="3074"/>
                                        </p:tgtEl>
                                        <p:attrNameLst>
                                          <p:attrName>ppt_x</p:attrName>
                                        </p:attrNameLst>
                                      </p:cBhvr>
                                      <p:tavLst>
                                        <p:tav tm="0">
                                          <p:val>
                                            <p:strVal val="ppt_x"/>
                                          </p:val>
                                        </p:tav>
                                        <p:tav tm="100000">
                                          <p:val>
                                            <p:strVal val="ppt_x"/>
                                          </p:val>
                                        </p:tav>
                                      </p:tavLst>
                                    </p:anim>
                                    <p:anim calcmode="lin" valueType="num">
                                      <p:cBhvr additive="base">
                                        <p:cTn id="47" dur="500"/>
                                        <p:tgtEl>
                                          <p:spTgt spid="3074"/>
                                        </p:tgtEl>
                                        <p:attrNameLst>
                                          <p:attrName>ppt_y</p:attrName>
                                        </p:attrNameLst>
                                      </p:cBhvr>
                                      <p:tavLst>
                                        <p:tav tm="0">
                                          <p:val>
                                            <p:strVal val="ppt_y"/>
                                          </p:val>
                                        </p:tav>
                                        <p:tav tm="100000">
                                          <p:val>
                                            <p:strVal val="1+ppt_h/2"/>
                                          </p:val>
                                        </p:tav>
                                      </p:tavLst>
                                    </p:anim>
                                    <p:set>
                                      <p:cBhvr>
                                        <p:cTn id="48" dur="1" fill="hold">
                                          <p:stCondLst>
                                            <p:cond delay="499"/>
                                          </p:stCondLst>
                                        </p:cTn>
                                        <p:tgtEl>
                                          <p:spTgt spid="307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par>
                          <p:cTn id="57" fill="hold">
                            <p:stCondLst>
                              <p:cond delay="500"/>
                            </p:stCondLst>
                            <p:childTnLst>
                              <p:par>
                                <p:cTn id="58" presetID="2" presetClass="entr" presetSubtype="4" fill="hold" nodeType="afterEffect">
                                  <p:stCondLst>
                                    <p:cond delay="500"/>
                                  </p:stCondLst>
                                  <p:childTnLst>
                                    <p:set>
                                      <p:cBhvr>
                                        <p:cTn id="59" dur="1" fill="hold">
                                          <p:stCondLst>
                                            <p:cond delay="0"/>
                                          </p:stCondLst>
                                        </p:cTn>
                                        <p:tgtEl>
                                          <p:spTgt spid="3076"/>
                                        </p:tgtEl>
                                        <p:attrNameLst>
                                          <p:attrName>style.visibility</p:attrName>
                                        </p:attrNameLst>
                                      </p:cBhvr>
                                      <p:to>
                                        <p:strVal val="visible"/>
                                      </p:to>
                                    </p:set>
                                    <p:anim calcmode="lin" valueType="num">
                                      <p:cBhvr additive="base">
                                        <p:cTn id="60" dur="500" fill="hold"/>
                                        <p:tgtEl>
                                          <p:spTgt spid="3076"/>
                                        </p:tgtEl>
                                        <p:attrNameLst>
                                          <p:attrName>ppt_x</p:attrName>
                                        </p:attrNameLst>
                                      </p:cBhvr>
                                      <p:tavLst>
                                        <p:tav tm="0">
                                          <p:val>
                                            <p:strVal val="#ppt_x"/>
                                          </p:val>
                                        </p:tav>
                                        <p:tav tm="100000">
                                          <p:val>
                                            <p:strVal val="#ppt_x"/>
                                          </p:val>
                                        </p:tav>
                                      </p:tavLst>
                                    </p:anim>
                                    <p:anim calcmode="lin" valueType="num">
                                      <p:cBhvr additive="base">
                                        <p:cTn id="61" dur="500" fill="hold"/>
                                        <p:tgtEl>
                                          <p:spTgt spid="3076"/>
                                        </p:tgtEl>
                                        <p:attrNameLst>
                                          <p:attrName>ppt_y</p:attrName>
                                        </p:attrNameLst>
                                      </p:cBhvr>
                                      <p:tavLst>
                                        <p:tav tm="0">
                                          <p:val>
                                            <p:strVal val="1+#ppt_h/2"/>
                                          </p:val>
                                        </p:tav>
                                        <p:tav tm="100000">
                                          <p:val>
                                            <p:strVal val="#ppt_y"/>
                                          </p:val>
                                        </p:tav>
                                      </p:tavLst>
                                    </p:anim>
                                  </p:childTnLst>
                                </p:cTn>
                              </p:par>
                            </p:childTnLst>
                          </p:cTn>
                        </p:par>
                        <p:par>
                          <p:cTn id="62" fill="hold">
                            <p:stCondLst>
                              <p:cond delay="1500"/>
                            </p:stCondLst>
                            <p:childTnLst>
                              <p:par>
                                <p:cTn id="63" presetID="2" presetClass="entr" presetSubtype="4" fill="hold" nodeType="afterEffect">
                                  <p:stCondLst>
                                    <p:cond delay="500"/>
                                  </p:stCondLst>
                                  <p:childTnLst>
                                    <p:set>
                                      <p:cBhvr>
                                        <p:cTn id="64" dur="1" fill="hold">
                                          <p:stCondLst>
                                            <p:cond delay="0"/>
                                          </p:stCondLst>
                                        </p:cTn>
                                        <p:tgtEl>
                                          <p:spTgt spid="3078"/>
                                        </p:tgtEl>
                                        <p:attrNameLst>
                                          <p:attrName>style.visibility</p:attrName>
                                        </p:attrNameLst>
                                      </p:cBhvr>
                                      <p:to>
                                        <p:strVal val="visible"/>
                                      </p:to>
                                    </p:set>
                                    <p:anim calcmode="lin" valueType="num">
                                      <p:cBhvr additive="base">
                                        <p:cTn id="65" dur="500" fill="hold"/>
                                        <p:tgtEl>
                                          <p:spTgt spid="3078"/>
                                        </p:tgtEl>
                                        <p:attrNameLst>
                                          <p:attrName>ppt_x</p:attrName>
                                        </p:attrNameLst>
                                      </p:cBhvr>
                                      <p:tavLst>
                                        <p:tav tm="0">
                                          <p:val>
                                            <p:strVal val="#ppt_x"/>
                                          </p:val>
                                        </p:tav>
                                        <p:tav tm="100000">
                                          <p:val>
                                            <p:strVal val="#ppt_x"/>
                                          </p:val>
                                        </p:tav>
                                      </p:tavLst>
                                    </p:anim>
                                    <p:anim calcmode="lin" valueType="num">
                                      <p:cBhvr additive="base">
                                        <p:cTn id="66"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11" grpId="0" animBg="1"/>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51520" y="116632"/>
            <a:ext cx="8784976"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9. </a:t>
            </a:r>
            <a:r>
              <a:rPr lang="ca-ES" sz="3200" u="sng" dirty="0"/>
              <a:t>El sector secundari a Catalunya</a:t>
            </a:r>
            <a:r>
              <a:rPr lang="ca-ES" sz="3200" dirty="0"/>
              <a:t>.</a:t>
            </a:r>
          </a:p>
        </p:txBody>
      </p:sp>
      <p:sp>
        <p:nvSpPr>
          <p:cNvPr id="3" name="2 CuadroTexto"/>
          <p:cNvSpPr txBox="1"/>
          <p:nvPr/>
        </p:nvSpPr>
        <p:spPr>
          <a:xfrm>
            <a:off x="179512" y="764704"/>
            <a:ext cx="8712968" cy="2031325"/>
          </a:xfrm>
          <a:prstGeom prst="rect">
            <a:avLst/>
          </a:prstGeom>
          <a:noFill/>
        </p:spPr>
        <p:txBody>
          <a:bodyPr wrap="square" rtlCol="0">
            <a:spAutoFit/>
          </a:bodyPr>
          <a:lstStyle/>
          <a:p>
            <a:r>
              <a:rPr lang="ca-ES" dirty="0"/>
              <a:t>1. A partir del document de sota, respon:</a:t>
            </a:r>
          </a:p>
          <a:p>
            <a:r>
              <a:rPr lang="ca-ES" dirty="0"/>
              <a:t>a) Tipus.</a:t>
            </a:r>
          </a:p>
          <a:p>
            <a:r>
              <a:rPr lang="ca-ES" dirty="0"/>
              <a:t>b) Tema.</a:t>
            </a:r>
          </a:p>
          <a:p>
            <a:r>
              <a:rPr lang="ca-ES" dirty="0"/>
              <a:t>c) Quins són els cinc sectors més importants?</a:t>
            </a:r>
          </a:p>
          <a:p>
            <a:r>
              <a:rPr lang="ca-ES" dirty="0"/>
              <a:t>d) Posa tres exemples de sectors amb una productivitat alta i tres sectors amb una productivitat baixa i digues per què.</a:t>
            </a:r>
          </a:p>
          <a:p>
            <a:r>
              <a:rPr lang="ca-ES" dirty="0"/>
              <a:t>e) Explica el que sàpigues sobre el sector secundari a Catalunya.</a:t>
            </a:r>
          </a:p>
        </p:txBody>
      </p:sp>
      <p:pic>
        <p:nvPicPr>
          <p:cNvPr id="6" name="Imatge 5">
            <a:extLst>
              <a:ext uri="{FF2B5EF4-FFF2-40B4-BE49-F238E27FC236}">
                <a16:creationId xmlns:a16="http://schemas.microsoft.com/office/drawing/2014/main" id="{88A79997-E730-4EF8-A067-1063586B6A3E}"/>
              </a:ext>
            </a:extLst>
          </p:cNvPr>
          <p:cNvPicPr>
            <a:picLocks noChangeAspect="1"/>
          </p:cNvPicPr>
          <p:nvPr/>
        </p:nvPicPr>
        <p:blipFill>
          <a:blip r:embed="rId2"/>
          <a:stretch>
            <a:fillRect/>
          </a:stretch>
        </p:blipFill>
        <p:spPr>
          <a:xfrm>
            <a:off x="2555776" y="3429000"/>
            <a:ext cx="4462659" cy="2621507"/>
          </a:xfrm>
          <a:prstGeom prst="rect">
            <a:avLst/>
          </a:prstGeom>
        </p:spPr>
      </p:pic>
    </p:spTree>
    <p:extLst>
      <p:ext uri="{BB962C8B-B14F-4D97-AF65-F5344CB8AC3E}">
        <p14:creationId xmlns:p14="http://schemas.microsoft.com/office/powerpoint/2010/main" val="69054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251520" y="116632"/>
            <a:ext cx="8784976"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de síntesi</a:t>
            </a:r>
          </a:p>
        </p:txBody>
      </p:sp>
      <p:sp>
        <p:nvSpPr>
          <p:cNvPr id="3" name="2 CuadroTexto"/>
          <p:cNvSpPr txBox="1"/>
          <p:nvPr/>
        </p:nvSpPr>
        <p:spPr>
          <a:xfrm>
            <a:off x="251520" y="836712"/>
            <a:ext cx="8352928" cy="646331"/>
          </a:xfrm>
          <a:prstGeom prst="rect">
            <a:avLst/>
          </a:prstGeom>
          <a:noFill/>
        </p:spPr>
        <p:txBody>
          <a:bodyPr wrap="square" rtlCol="0">
            <a:spAutoFit/>
          </a:bodyPr>
          <a:lstStyle/>
          <a:p>
            <a:r>
              <a:rPr lang="ca-ES" dirty="0"/>
              <a:t>1. Vocabulari: sector secundari, indústria, revolució industrial, matèria primera, mineria, font d’energia, deslocalització industrial, pluja àcida, efecte hivernacle, reciclatge.</a:t>
            </a:r>
          </a:p>
        </p:txBody>
      </p:sp>
      <p:sp>
        <p:nvSpPr>
          <p:cNvPr id="4" name="3 CuadroTexto"/>
          <p:cNvSpPr txBox="1"/>
          <p:nvPr/>
        </p:nvSpPr>
        <p:spPr>
          <a:xfrm>
            <a:off x="251520" y="1628800"/>
            <a:ext cx="8712968" cy="1754326"/>
          </a:xfrm>
          <a:prstGeom prst="rect">
            <a:avLst/>
          </a:prstGeom>
          <a:noFill/>
        </p:spPr>
        <p:txBody>
          <a:bodyPr wrap="square" rtlCol="0">
            <a:spAutoFit/>
          </a:bodyPr>
          <a:lstStyle/>
          <a:p>
            <a:r>
              <a:rPr lang="ca-ES" dirty="0"/>
              <a:t>2. Explica la diferència entre: </a:t>
            </a:r>
          </a:p>
          <a:p>
            <a:r>
              <a:rPr lang="ca-ES" dirty="0"/>
              <a:t>a) Mina subterrània i mina a cel obert.</a:t>
            </a:r>
          </a:p>
          <a:p>
            <a:r>
              <a:rPr lang="ca-ES" dirty="0"/>
              <a:t>b) Energia renovable i no renovable.</a:t>
            </a:r>
          </a:p>
          <a:p>
            <a:r>
              <a:rPr lang="ca-ES" dirty="0"/>
              <a:t>c) Energia tradicional i alternativa.</a:t>
            </a:r>
          </a:p>
          <a:p>
            <a:r>
              <a:rPr lang="ca-ES" dirty="0"/>
              <a:t>d) Indústria pesant, indústria de béns d’equipament i indústria lleugera o be béns de consum.</a:t>
            </a:r>
          </a:p>
          <a:p>
            <a:r>
              <a:rPr lang="ca-ES" dirty="0"/>
              <a:t>e) Polígon industrial i parc tecnològic.</a:t>
            </a:r>
          </a:p>
        </p:txBody>
      </p:sp>
    </p:spTree>
    <p:extLst>
      <p:ext uri="{BB962C8B-B14F-4D97-AF65-F5344CB8AC3E}">
        <p14:creationId xmlns:p14="http://schemas.microsoft.com/office/powerpoint/2010/main" val="233757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1. </a:t>
            </a:r>
            <a:r>
              <a:rPr lang="ca-ES" sz="3200" u="sng" dirty="0"/>
              <a:t>El sector secundari. La indústria</a:t>
            </a:r>
            <a:r>
              <a:rPr lang="ca-ES" sz="3200" dirty="0"/>
              <a:t>.</a:t>
            </a:r>
          </a:p>
        </p:txBody>
      </p:sp>
      <p:sp>
        <p:nvSpPr>
          <p:cNvPr id="3" name="2 CuadroTexto"/>
          <p:cNvSpPr txBox="1"/>
          <p:nvPr/>
        </p:nvSpPr>
        <p:spPr>
          <a:xfrm>
            <a:off x="251520" y="908720"/>
            <a:ext cx="6552728" cy="369332"/>
          </a:xfrm>
          <a:prstGeom prst="rect">
            <a:avLst/>
          </a:prstGeom>
          <a:noFill/>
        </p:spPr>
        <p:txBody>
          <a:bodyPr wrap="square" rtlCol="0">
            <a:spAutoFit/>
          </a:bodyPr>
          <a:lstStyle/>
          <a:p>
            <a:r>
              <a:rPr lang="ca-ES" dirty="0"/>
              <a:t>1. Què és el sector secundari? Quines activitats formen part d’ell?</a:t>
            </a:r>
          </a:p>
        </p:txBody>
      </p:sp>
      <p:sp>
        <p:nvSpPr>
          <p:cNvPr id="4" name="3 CuadroTexto"/>
          <p:cNvSpPr txBox="1"/>
          <p:nvPr/>
        </p:nvSpPr>
        <p:spPr>
          <a:xfrm>
            <a:off x="251520" y="1302710"/>
            <a:ext cx="8424936" cy="1754326"/>
          </a:xfrm>
          <a:prstGeom prst="rect">
            <a:avLst/>
          </a:prstGeom>
          <a:noFill/>
        </p:spPr>
        <p:txBody>
          <a:bodyPr wrap="square" rtlCol="0">
            <a:spAutoFit/>
          </a:bodyPr>
          <a:lstStyle/>
          <a:p>
            <a:r>
              <a:rPr lang="ca-ES" dirty="0"/>
              <a:t>2. Completa el mapa conceptual de sota i respon a partir d’ell:</a:t>
            </a:r>
          </a:p>
          <a:p>
            <a:r>
              <a:rPr lang="ca-ES" dirty="0"/>
              <a:t>    a) Quins elements són necessaris per a fabricar un producte?</a:t>
            </a:r>
          </a:p>
          <a:p>
            <a:r>
              <a:rPr lang="ca-ES" dirty="0"/>
              <a:t>    b) On es transformen les matèries primeres per a fabricar el producte industrial?</a:t>
            </a:r>
          </a:p>
          <a:p>
            <a:r>
              <a:rPr lang="ca-ES" dirty="0"/>
              <a:t>    c) Quins dos tipus de producte industrial hi ha? En què es diferencien?</a:t>
            </a:r>
          </a:p>
          <a:p>
            <a:r>
              <a:rPr lang="ca-ES" dirty="0"/>
              <a:t>    d) Què es la indústria? Quines característiques té?</a:t>
            </a:r>
          </a:p>
          <a:p>
            <a:r>
              <a:rPr lang="ca-ES" dirty="0"/>
              <a:t>    e) Quina relació hi ha entre el grau de desenvolupament d’un país i la seva indústria?</a:t>
            </a:r>
          </a:p>
        </p:txBody>
      </p:sp>
      <p:pic>
        <p:nvPicPr>
          <p:cNvPr id="5" name="4 Imagen"/>
          <p:cNvPicPr/>
          <p:nvPr/>
        </p:nvPicPr>
        <p:blipFill>
          <a:blip r:embed="rId2"/>
          <a:stretch>
            <a:fillRect/>
          </a:stretch>
        </p:blipFill>
        <p:spPr>
          <a:xfrm>
            <a:off x="2987824" y="3057036"/>
            <a:ext cx="3456384" cy="3684332"/>
          </a:xfrm>
          <a:prstGeom prst="rect">
            <a:avLst/>
          </a:prstGeom>
        </p:spPr>
      </p:pic>
    </p:spTree>
    <p:extLst>
      <p:ext uri="{BB962C8B-B14F-4D97-AF65-F5344CB8AC3E}">
        <p14:creationId xmlns:p14="http://schemas.microsoft.com/office/powerpoint/2010/main" val="251862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 presetClass="entr" presetSubtype="4"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Exercicis 1. </a:t>
            </a:r>
            <a:r>
              <a:rPr lang="ca-ES" sz="3200" u="sng" dirty="0"/>
              <a:t>El sector secundari. La indústria</a:t>
            </a:r>
            <a:r>
              <a:rPr lang="ca-ES" sz="3200" dirty="0"/>
              <a:t>.</a:t>
            </a:r>
          </a:p>
        </p:txBody>
      </p:sp>
      <p:sp>
        <p:nvSpPr>
          <p:cNvPr id="3" name="2 CuadroTexto"/>
          <p:cNvSpPr txBox="1"/>
          <p:nvPr/>
        </p:nvSpPr>
        <p:spPr>
          <a:xfrm>
            <a:off x="179512" y="796731"/>
            <a:ext cx="8496944" cy="2308324"/>
          </a:xfrm>
          <a:prstGeom prst="rect">
            <a:avLst/>
          </a:prstGeom>
          <a:noFill/>
        </p:spPr>
        <p:txBody>
          <a:bodyPr wrap="square" rtlCol="0">
            <a:spAutoFit/>
          </a:bodyPr>
          <a:lstStyle/>
          <a:p>
            <a:r>
              <a:rPr lang="ca-ES" dirty="0"/>
              <a:t>3. A partir de la lectura del text, respon:</a:t>
            </a:r>
          </a:p>
          <a:p>
            <a:r>
              <a:rPr lang="ca-ES" dirty="0"/>
              <a:t>    a) Tema.</a:t>
            </a:r>
          </a:p>
          <a:p>
            <a:r>
              <a:rPr lang="ca-ES" dirty="0"/>
              <a:t>    b) Quan va passar Europa de ser un món rural a un altre d’urbà?</a:t>
            </a:r>
          </a:p>
          <a:p>
            <a:r>
              <a:rPr lang="ca-ES" dirty="0"/>
              <a:t>    c) En què es diferencia el treball en un taller artesà del treball en una fàbrica?</a:t>
            </a:r>
          </a:p>
          <a:p>
            <a:r>
              <a:rPr lang="ca-ES" dirty="0"/>
              <a:t>    d) Les condicions dels obrers de la fàbrica en la producció respecte a les de l’artesà són    millors o pitjors? Justifica la resposta.</a:t>
            </a:r>
          </a:p>
          <a:p>
            <a:r>
              <a:rPr lang="ca-ES" dirty="0"/>
              <a:t>    e) Com definiries Revolució Industrial?</a:t>
            </a:r>
          </a:p>
          <a:p>
            <a:r>
              <a:rPr lang="ca-ES" dirty="0"/>
              <a:t>    f) Explica l’evolució històrica del treball industrial.</a:t>
            </a:r>
          </a:p>
        </p:txBody>
      </p:sp>
      <p:pic>
        <p:nvPicPr>
          <p:cNvPr id="4" name="3 Imagen"/>
          <p:cNvPicPr/>
          <p:nvPr/>
        </p:nvPicPr>
        <p:blipFill>
          <a:blip r:embed="rId2"/>
          <a:stretch>
            <a:fillRect/>
          </a:stretch>
        </p:blipFill>
        <p:spPr>
          <a:xfrm>
            <a:off x="373359" y="3384133"/>
            <a:ext cx="8496944" cy="3164048"/>
          </a:xfrm>
          <a:prstGeom prst="rect">
            <a:avLst/>
          </a:prstGeom>
        </p:spPr>
      </p:pic>
    </p:spTree>
    <p:extLst>
      <p:ext uri="{BB962C8B-B14F-4D97-AF65-F5344CB8AC3E}">
        <p14:creationId xmlns:p14="http://schemas.microsoft.com/office/powerpoint/2010/main" val="180523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Título"/>
          <p:cNvSpPr txBox="1">
            <a:spLocks/>
          </p:cNvSpPr>
          <p:nvPr/>
        </p:nvSpPr>
        <p:spPr>
          <a:xfrm>
            <a:off x="395536" y="116632"/>
            <a:ext cx="8229600" cy="6480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200" dirty="0"/>
              <a:t>2. </a:t>
            </a:r>
            <a:r>
              <a:rPr lang="ca-ES" sz="3200" u="sng" dirty="0"/>
              <a:t>Els factors de producció industrial</a:t>
            </a:r>
            <a:r>
              <a:rPr lang="ca-ES" sz="3200" dirty="0"/>
              <a:t>.</a:t>
            </a:r>
          </a:p>
        </p:txBody>
      </p:sp>
      <p:sp>
        <p:nvSpPr>
          <p:cNvPr id="4" name="3 Rectángulo"/>
          <p:cNvSpPr/>
          <p:nvPr/>
        </p:nvSpPr>
        <p:spPr>
          <a:xfrm>
            <a:off x="138092" y="1644003"/>
            <a:ext cx="1512168" cy="599355"/>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Factors de producció (I)</a:t>
            </a:r>
            <a:endParaRPr lang="ca-ES" dirty="0">
              <a:solidFill>
                <a:schemeClr val="bg1"/>
              </a:solidFill>
            </a:endParaRPr>
          </a:p>
        </p:txBody>
      </p:sp>
      <p:cxnSp>
        <p:nvCxnSpPr>
          <p:cNvPr id="5" name="4 Conector angular"/>
          <p:cNvCxnSpPr>
            <a:stCxn id="4" idx="3"/>
            <a:endCxn id="7" idx="1"/>
          </p:cNvCxnSpPr>
          <p:nvPr/>
        </p:nvCxnSpPr>
        <p:spPr>
          <a:xfrm flipV="1">
            <a:off x="1650260" y="1088741"/>
            <a:ext cx="300226" cy="85494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1950486" y="764705"/>
            <a:ext cx="4925770" cy="648072"/>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Matèries primeres: recursos naturals i productes </a:t>
            </a:r>
          </a:p>
          <a:p>
            <a:pPr algn="ctr"/>
            <a:r>
              <a:rPr lang="ca-ES" dirty="0"/>
              <a:t>semielaborats que s’utilitzen per a produir</a:t>
            </a:r>
          </a:p>
        </p:txBody>
      </p:sp>
      <p:cxnSp>
        <p:nvCxnSpPr>
          <p:cNvPr id="12" name="11 Conector angular"/>
          <p:cNvCxnSpPr>
            <a:stCxn id="4" idx="3"/>
            <a:endCxn id="15" idx="1"/>
          </p:cNvCxnSpPr>
          <p:nvPr/>
        </p:nvCxnSpPr>
        <p:spPr>
          <a:xfrm>
            <a:off x="1650260" y="1943681"/>
            <a:ext cx="304732" cy="127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1954992" y="1489558"/>
            <a:ext cx="6670144" cy="908246"/>
          </a:xfrm>
          <a:prstGeom prst="rect">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Fonts d’energia: recursos naturals que, per mitjà de la seva transformació, permeten l’obtenció d’energia per al funcionament de les indústries i els transports i per a l’ús domèstic</a:t>
            </a:r>
          </a:p>
        </p:txBody>
      </p:sp>
      <p:cxnSp>
        <p:nvCxnSpPr>
          <p:cNvPr id="19" name="18 Conector angular"/>
          <p:cNvCxnSpPr>
            <a:stCxn id="4" idx="3"/>
            <a:endCxn id="22" idx="1"/>
          </p:cNvCxnSpPr>
          <p:nvPr/>
        </p:nvCxnSpPr>
        <p:spPr>
          <a:xfrm>
            <a:off x="1650260" y="1943681"/>
            <a:ext cx="308055" cy="86725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1958315" y="2492896"/>
            <a:ext cx="6674650" cy="636084"/>
          </a:xfrm>
          <a:prstGeom prst="rect">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La força del treball (recursos humans): és l’element fonamental i consisteix en l’activitat de les persones que fan possible la producció</a:t>
            </a:r>
          </a:p>
        </p:txBody>
      </p:sp>
      <p:pic>
        <p:nvPicPr>
          <p:cNvPr id="10" name="Picture 2" descr="https://lh6.googleusercontent.com/_nqapLMgpkL0/TXNjmJcadLI/AAAAAAAABEg/4N5b1zBD7DA/s640/Elementos%20del%20proceso%20industrial%20Ana%20monede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8" y="3191602"/>
            <a:ext cx="4181272" cy="331235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www.ludikarus.com/wp-content/uploads/2009/10/LCdC-Materias-Prim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0123" y="3344091"/>
            <a:ext cx="2800385" cy="293093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3.bp.blogspot.com/_EmNZr_bsAwU/TBiXYAYwYvI/AAAAAAAAADI/n8VWl83kB80/s1600/replsol-yp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3191602"/>
            <a:ext cx="2232248" cy="164308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salmonchile.cl/files/Image/Noticias/SalmonChile%20capital%20humano%20en%20Aysen%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4941169"/>
            <a:ext cx="2304422" cy="153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05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 presetClass="entr" presetSubtype="4"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500"/>
                            </p:stCondLst>
                            <p:childTnLst>
                              <p:par>
                                <p:cTn id="27" presetID="2" presetClass="entr" presetSubtype="4" fill="hold" nodeType="afterEffect">
                                  <p:stCondLst>
                                    <p:cond delay="500"/>
                                  </p:stCondLst>
                                  <p:childTnLst>
                                    <p:set>
                                      <p:cBhvr>
                                        <p:cTn id="28" dur="1" fill="hold">
                                          <p:stCondLst>
                                            <p:cond delay="0"/>
                                          </p:stCondLst>
                                        </p:cTn>
                                        <p:tgtEl>
                                          <p:spTgt spid="6146"/>
                                        </p:tgtEl>
                                        <p:attrNameLst>
                                          <p:attrName>style.visibility</p:attrName>
                                        </p:attrNameLst>
                                      </p:cBhvr>
                                      <p:to>
                                        <p:strVal val="visible"/>
                                      </p:to>
                                    </p:set>
                                    <p:anim calcmode="lin" valueType="num">
                                      <p:cBhvr additive="base">
                                        <p:cTn id="29" dur="500" fill="hold"/>
                                        <p:tgtEl>
                                          <p:spTgt spid="6146"/>
                                        </p:tgtEl>
                                        <p:attrNameLst>
                                          <p:attrName>ppt_x</p:attrName>
                                        </p:attrNameLst>
                                      </p:cBhvr>
                                      <p:tavLst>
                                        <p:tav tm="0">
                                          <p:val>
                                            <p:strVal val="#ppt_x"/>
                                          </p:val>
                                        </p:tav>
                                        <p:tav tm="100000">
                                          <p:val>
                                            <p:strVal val="#ppt_x"/>
                                          </p:val>
                                        </p:tav>
                                      </p:tavLst>
                                    </p:anim>
                                    <p:anim calcmode="lin" valueType="num">
                                      <p:cBhvr additive="base">
                                        <p:cTn id="30"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par>
                          <p:cTn id="39" fill="hold">
                            <p:stCondLst>
                              <p:cond delay="500"/>
                            </p:stCondLst>
                            <p:childTnLst>
                              <p:par>
                                <p:cTn id="40" presetID="2" presetClass="entr" presetSubtype="4" fill="hold" nodeType="afterEffect">
                                  <p:stCondLst>
                                    <p:cond delay="500"/>
                                  </p:stCondLst>
                                  <p:childTnLst>
                                    <p:set>
                                      <p:cBhvr>
                                        <p:cTn id="41" dur="1" fill="hold">
                                          <p:stCondLst>
                                            <p:cond delay="0"/>
                                          </p:stCondLst>
                                        </p:cTn>
                                        <p:tgtEl>
                                          <p:spTgt spid="6148"/>
                                        </p:tgtEl>
                                        <p:attrNameLst>
                                          <p:attrName>style.visibility</p:attrName>
                                        </p:attrNameLst>
                                      </p:cBhvr>
                                      <p:to>
                                        <p:strVal val="visible"/>
                                      </p:to>
                                    </p:set>
                                    <p:anim calcmode="lin" valueType="num">
                                      <p:cBhvr additive="base">
                                        <p:cTn id="42" dur="500" fill="hold"/>
                                        <p:tgtEl>
                                          <p:spTgt spid="6148"/>
                                        </p:tgtEl>
                                        <p:attrNameLst>
                                          <p:attrName>ppt_x</p:attrName>
                                        </p:attrNameLst>
                                      </p:cBhvr>
                                      <p:tavLst>
                                        <p:tav tm="0">
                                          <p:val>
                                            <p:strVal val="#ppt_x"/>
                                          </p:val>
                                        </p:tav>
                                        <p:tav tm="100000">
                                          <p:val>
                                            <p:strVal val="#ppt_x"/>
                                          </p:val>
                                        </p:tav>
                                      </p:tavLst>
                                    </p:anim>
                                    <p:anim calcmode="lin" valueType="num">
                                      <p:cBhvr additive="base">
                                        <p:cTn id="43"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500"/>
                            </p:stCondLst>
                            <p:childTnLst>
                              <p:par>
                                <p:cTn id="53" presetID="2" presetClass="entr" presetSubtype="4" fill="hold" nodeType="afterEffect">
                                  <p:stCondLst>
                                    <p:cond delay="500"/>
                                  </p:stCondLst>
                                  <p:childTnLst>
                                    <p:set>
                                      <p:cBhvr>
                                        <p:cTn id="54" dur="1" fill="hold">
                                          <p:stCondLst>
                                            <p:cond delay="0"/>
                                          </p:stCondLst>
                                        </p:cTn>
                                        <p:tgtEl>
                                          <p:spTgt spid="6150"/>
                                        </p:tgtEl>
                                        <p:attrNameLst>
                                          <p:attrName>style.visibility</p:attrName>
                                        </p:attrNameLst>
                                      </p:cBhvr>
                                      <p:to>
                                        <p:strVal val="visible"/>
                                      </p:to>
                                    </p:set>
                                    <p:anim calcmode="lin" valueType="num">
                                      <p:cBhvr additive="base">
                                        <p:cTn id="55" dur="500" fill="hold"/>
                                        <p:tgtEl>
                                          <p:spTgt spid="6150"/>
                                        </p:tgtEl>
                                        <p:attrNameLst>
                                          <p:attrName>ppt_x</p:attrName>
                                        </p:attrNameLst>
                                      </p:cBhvr>
                                      <p:tavLst>
                                        <p:tav tm="0">
                                          <p:val>
                                            <p:strVal val="#ppt_x"/>
                                          </p:val>
                                        </p:tav>
                                        <p:tav tm="100000">
                                          <p:val>
                                            <p:strVal val="#ppt_x"/>
                                          </p:val>
                                        </p:tav>
                                      </p:tavLst>
                                    </p:anim>
                                    <p:anim calcmode="lin" valueType="num">
                                      <p:cBhvr additive="base">
                                        <p:cTn id="56"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15" grpId="0" animBg="1"/>
      <p:bldP spid="22" grpId="0" animBg="1"/>
    </p:bldLst>
  </p:timing>
</p:sld>
</file>

<file path=ppt/theme/theme1.xml><?xml version="1.0" encoding="utf-8"?>
<a:theme xmlns:a="http://schemas.openxmlformats.org/drawingml/2006/main" name="Tema de Office">
  <a:themeElements>
    <a:clrScheme name="Personalizado 4">
      <a:dk1>
        <a:srgbClr val="000000"/>
      </a:dk1>
      <a:lt1>
        <a:srgbClr val="000000"/>
      </a:lt1>
      <a:dk2>
        <a:srgbClr val="000000"/>
      </a:dk2>
      <a:lt2>
        <a:srgbClr val="000000"/>
      </a:lt2>
      <a:accent1>
        <a:srgbClr val="DDDDDD"/>
      </a:accent1>
      <a:accent2>
        <a:srgbClr val="B2B2B2"/>
      </a:accent2>
      <a:accent3>
        <a:srgbClr val="969696"/>
      </a:accent3>
      <a:accent4>
        <a:srgbClr val="808080"/>
      </a:accent4>
      <a:accent5>
        <a:srgbClr val="4D4D4D"/>
      </a:accent5>
      <a:accent6>
        <a:srgbClr val="5F5F5F"/>
      </a:accent6>
      <a:hlink>
        <a:srgbClr val="5F5F5F"/>
      </a:hlink>
      <a:folHlink>
        <a:srgbClr val="808080"/>
      </a:folHlink>
    </a:clrScheme>
    <a:fontScheme name="Tim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1529</TotalTime>
  <Words>4600</Words>
  <Application>Microsoft Office PowerPoint</Application>
  <PresentationFormat>Presentació en pantalla (4:3)</PresentationFormat>
  <Paragraphs>643</Paragraphs>
  <Slides>61</Slides>
  <Notes>1</Notes>
  <HiddenSlides>0</HiddenSlides>
  <MMClips>0</MMClips>
  <ScaleCrop>false</ScaleCrop>
  <HeadingPairs>
    <vt:vector size="6" baseType="variant">
      <vt:variant>
        <vt:lpstr>Tipus de lletra utilitzats</vt:lpstr>
      </vt:variant>
      <vt:variant>
        <vt:i4>3</vt:i4>
      </vt:variant>
      <vt:variant>
        <vt:lpstr>Tema</vt:lpstr>
      </vt:variant>
      <vt:variant>
        <vt:i4>1</vt:i4>
      </vt:variant>
      <vt:variant>
        <vt:lpstr>Títols de les diapositives</vt:lpstr>
      </vt:variant>
      <vt:variant>
        <vt:i4>61</vt:i4>
      </vt:variant>
    </vt:vector>
  </HeadingPairs>
  <TitlesOfParts>
    <vt:vector size="65" baseType="lpstr">
      <vt:lpstr>Arial</vt:lpstr>
      <vt:lpstr>Calibri</vt:lpstr>
      <vt:lpstr>Times New Roman</vt:lpstr>
      <vt:lpstr>Tema de Office</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Salva</dc:creator>
  <cp:lastModifiedBy>Àlex Resa Valdivia</cp:lastModifiedBy>
  <cp:revision>101</cp:revision>
  <dcterms:created xsi:type="dcterms:W3CDTF">2013-11-09T17:47:29Z</dcterms:created>
  <dcterms:modified xsi:type="dcterms:W3CDTF">2018-03-04T17:54:33Z</dcterms:modified>
</cp:coreProperties>
</file>