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0" r:id="rId10"/>
    <p:sldId id="267" r:id="rId11"/>
    <p:sldId id="262" r:id="rId12"/>
    <p:sldId id="25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3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59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9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96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34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96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1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19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3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3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4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6E66-BAFF-4C77-8403-97E13A2CDA5D}" type="datetimeFigureOut">
              <a:rPr lang="es-ES" smtClean="0"/>
              <a:t>22/09/2015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219F-D14A-47CD-B896-BC06C7776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73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67" y="1089070"/>
            <a:ext cx="7540959" cy="45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9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7" y="268176"/>
            <a:ext cx="3771900" cy="15049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6337" y="4355931"/>
            <a:ext cx="8300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i="1" dirty="0" smtClean="0">
                <a:latin typeface="Helvetica" panose="020B0604020202020204" pitchFamily="34" charset="0"/>
              </a:rPr>
              <a:t>L'Economia del Be Comú és tendencialment una forma de sistema de mercat, en el qual les coordenades dels motius i objectius d’aspiració de les empreses (privades) siguin canviades d’afany de lucre i amb concurrència per contribució al Be Comú i cooperació.</a:t>
            </a:r>
          </a:p>
          <a:p>
            <a:pPr algn="just"/>
            <a:endParaRPr lang="ca-ES" i="1" dirty="0">
              <a:latin typeface="Helvetica" panose="020B0604020202020204" pitchFamily="34" charset="0"/>
            </a:endParaRPr>
          </a:p>
          <a:p>
            <a:pPr algn="just"/>
            <a:endParaRPr lang="ca-ES" i="1" dirty="0" smtClean="0">
              <a:latin typeface="Helvetica" panose="020B0604020202020204" pitchFamily="34" charset="0"/>
            </a:endParaRPr>
          </a:p>
          <a:p>
            <a:pPr algn="just"/>
            <a:r>
              <a:rPr lang="ca-ES" i="1" dirty="0" smtClean="0">
                <a:latin typeface="Helvetica" panose="020B0604020202020204" pitchFamily="34" charset="0"/>
              </a:rPr>
              <a:t>VEURE VIDEO: VALOR AFEGIT- LA FAGEDA</a:t>
            </a:r>
            <a:endParaRPr lang="ca-ES" i="1" dirty="0"/>
          </a:p>
        </p:txBody>
      </p:sp>
      <p:sp>
        <p:nvSpPr>
          <p:cNvPr id="8" name="Rectángulo 7"/>
          <p:cNvSpPr/>
          <p:nvPr/>
        </p:nvSpPr>
        <p:spPr>
          <a:xfrm>
            <a:off x="316337" y="2187365"/>
            <a:ext cx="8706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latin typeface="Helvetica" panose="020B0604020202020204" pitchFamily="34" charset="0"/>
              </a:rPr>
              <a:t>L’autor i activista polític </a:t>
            </a:r>
            <a:r>
              <a:rPr lang="ca-ES" b="1" dirty="0" smtClean="0">
                <a:latin typeface="Helvetica" panose="020B0604020202020204" pitchFamily="34" charset="0"/>
              </a:rPr>
              <a:t>Christian </a:t>
            </a:r>
            <a:r>
              <a:rPr lang="ca-ES" b="1" dirty="0" err="1" smtClean="0">
                <a:latin typeface="Helvetica" panose="020B0604020202020204" pitchFamily="34" charset="0"/>
              </a:rPr>
              <a:t>Felber</a:t>
            </a:r>
            <a:r>
              <a:rPr lang="ca-ES" b="1" dirty="0" smtClean="0">
                <a:latin typeface="Helvetica" panose="020B0604020202020204" pitchFamily="34" charset="0"/>
              </a:rPr>
              <a:t> </a:t>
            </a:r>
            <a:r>
              <a:rPr lang="ca-ES" dirty="0" smtClean="0">
                <a:latin typeface="Helvetica" panose="020B0604020202020204" pitchFamily="34" charset="0"/>
              </a:rPr>
              <a:t>ha desenvolupat una alternativa als sistemes actuals  en el seu llibre de valors del 2010 “</a:t>
            </a:r>
            <a:r>
              <a:rPr lang="ca-ES" i="1" dirty="0" err="1" smtClean="0">
                <a:latin typeface="Helvetica" panose="020B0604020202020204" pitchFamily="34" charset="0"/>
              </a:rPr>
              <a:t>Quien</a:t>
            </a:r>
            <a:r>
              <a:rPr lang="ca-ES" i="1" dirty="0" smtClean="0">
                <a:latin typeface="Helvetica" panose="020B0604020202020204" pitchFamily="34" charset="0"/>
              </a:rPr>
              <a:t> </a:t>
            </a:r>
            <a:r>
              <a:rPr lang="ca-ES" i="1" dirty="0" err="1" smtClean="0">
                <a:latin typeface="Helvetica" panose="020B0604020202020204" pitchFamily="34" charset="0"/>
              </a:rPr>
              <a:t>está</a:t>
            </a:r>
            <a:r>
              <a:rPr lang="ca-ES" i="1" dirty="0" smtClean="0">
                <a:latin typeface="Helvetica" panose="020B0604020202020204" pitchFamily="34" charset="0"/>
              </a:rPr>
              <a:t> contra el </a:t>
            </a:r>
            <a:r>
              <a:rPr lang="ca-ES" i="1" dirty="0" err="1" smtClean="0">
                <a:latin typeface="Helvetica" panose="020B0604020202020204" pitchFamily="34" charset="0"/>
              </a:rPr>
              <a:t>capitalismo</a:t>
            </a:r>
            <a:r>
              <a:rPr lang="ca-ES" i="1" dirty="0" smtClean="0">
                <a:latin typeface="Helvetica" panose="020B0604020202020204" pitchFamily="34" charset="0"/>
              </a:rPr>
              <a:t>, </a:t>
            </a:r>
            <a:r>
              <a:rPr lang="ca-ES" i="1" dirty="0" err="1" smtClean="0">
                <a:latin typeface="Helvetica" panose="020B0604020202020204" pitchFamily="34" charset="0"/>
              </a:rPr>
              <a:t>está</a:t>
            </a:r>
            <a:r>
              <a:rPr lang="ca-ES" i="1" dirty="0" smtClean="0">
                <a:latin typeface="Helvetica" panose="020B0604020202020204" pitchFamily="34" charset="0"/>
              </a:rPr>
              <a:t> con el </a:t>
            </a:r>
            <a:r>
              <a:rPr lang="ca-ES" i="1" dirty="0" err="1" smtClean="0">
                <a:latin typeface="Helvetica" panose="020B0604020202020204" pitchFamily="34" charset="0"/>
              </a:rPr>
              <a:t>comunismo</a:t>
            </a:r>
            <a:r>
              <a:rPr lang="ca-ES" i="1" dirty="0" smtClean="0">
                <a:latin typeface="Helvetica" panose="020B0604020202020204" pitchFamily="34" charset="0"/>
              </a:rPr>
              <a:t>” </a:t>
            </a:r>
            <a:r>
              <a:rPr lang="ca-ES" dirty="0" smtClean="0">
                <a:latin typeface="Helvetica" panose="020B0604020202020204" pitchFamily="34" charset="0"/>
              </a:rPr>
              <a:t>i oferir un camí concret i viable per el futur. Més tard, aquest fonaments van ser polits per un, cada major, cercle d’empresaris, que junt amb ell, van donar el nom de </a:t>
            </a:r>
            <a:r>
              <a:rPr lang="ca-ES" b="1" dirty="0" smtClean="0">
                <a:latin typeface="Helvetica" panose="020B0604020202020204" pitchFamily="34" charset="0"/>
              </a:rPr>
              <a:t>“</a:t>
            </a:r>
            <a:r>
              <a:rPr lang="ca-ES" b="1" dirty="0" err="1" smtClean="0">
                <a:latin typeface="Helvetica" panose="020B0604020202020204" pitchFamily="34" charset="0"/>
              </a:rPr>
              <a:t>Economía</a:t>
            </a:r>
            <a:r>
              <a:rPr lang="ca-ES" b="1" dirty="0" smtClean="0">
                <a:latin typeface="Helvetica" panose="020B0604020202020204" pitchFamily="34" charset="0"/>
              </a:rPr>
              <a:t> del </a:t>
            </a:r>
            <a:r>
              <a:rPr lang="ca-ES" b="1" dirty="0" err="1" smtClean="0">
                <a:latin typeface="Helvetica" panose="020B0604020202020204" pitchFamily="34" charset="0"/>
              </a:rPr>
              <a:t>Bien</a:t>
            </a:r>
            <a:r>
              <a:rPr lang="ca-ES" b="1" dirty="0" smtClean="0">
                <a:latin typeface="Helvetica" panose="020B0604020202020204" pitchFamily="34" charset="0"/>
              </a:rPr>
              <a:t> </a:t>
            </a:r>
            <a:r>
              <a:rPr lang="ca-ES" b="1" dirty="0" err="1" smtClean="0">
                <a:latin typeface="Helvetica" panose="020B0604020202020204" pitchFamily="34" charset="0"/>
              </a:rPr>
              <a:t>Común</a:t>
            </a:r>
            <a:r>
              <a:rPr lang="ca-ES" dirty="0" smtClean="0">
                <a:latin typeface="Helvetica" panose="020B0604020202020204" pitchFamily="34" charset="0"/>
              </a:rPr>
              <a:t>” (</a:t>
            </a:r>
            <a:r>
              <a:rPr lang="ca-ES" dirty="0" err="1" smtClean="0">
                <a:latin typeface="Helvetica" panose="020B0604020202020204" pitchFamily="34" charset="0"/>
              </a:rPr>
              <a:t>Deuticke</a:t>
            </a:r>
            <a:r>
              <a:rPr lang="ca-ES" dirty="0" smtClean="0">
                <a:latin typeface="Helvetica" panose="020B0604020202020204" pitchFamily="34" charset="0"/>
              </a:rPr>
              <a:t>, 2010)</a:t>
            </a:r>
            <a:endParaRPr lang="ca-ES" dirty="0"/>
          </a:p>
        </p:txBody>
      </p:sp>
      <p:sp>
        <p:nvSpPr>
          <p:cNvPr id="9" name="Rectángulo 8"/>
          <p:cNvSpPr/>
          <p:nvPr/>
        </p:nvSpPr>
        <p:spPr>
          <a:xfrm>
            <a:off x="316337" y="6322197"/>
            <a:ext cx="71799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http://www.ccma.cat/tv3/alacarta/programa/Cristobal-Colon-president-de-la-Fageda/video/3147610/#</a:t>
            </a:r>
          </a:p>
        </p:txBody>
      </p:sp>
    </p:spTree>
    <p:extLst>
      <p:ext uri="{BB962C8B-B14F-4D97-AF65-F5344CB8AC3E}">
        <p14:creationId xmlns:p14="http://schemas.microsoft.com/office/powerpoint/2010/main" val="163483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1" y="459278"/>
            <a:ext cx="8144882" cy="58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2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3" y="321973"/>
            <a:ext cx="8689411" cy="55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94" y="451498"/>
            <a:ext cx="8293524" cy="57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7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7" y="378786"/>
            <a:ext cx="8570358" cy="55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1" y="624558"/>
            <a:ext cx="8333101" cy="55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8" y="373758"/>
            <a:ext cx="8207484" cy="58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1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618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a-ES" sz="2000" b="1" dirty="0" smtClean="0">
                <a:solidFill>
                  <a:srgbClr val="002060"/>
                </a:solidFill>
              </a:rPr>
              <a:t>Per establir la cultura, a més a més, d’una visió compartida, els seus membres han d'aprovar, adoptar i compartir certes premisses:</a:t>
            </a:r>
            <a:endParaRPr lang="ca-E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42488"/>
              </p:ext>
            </p:extLst>
          </p:nvPr>
        </p:nvGraphicFramePr>
        <p:xfrm>
          <a:off x="918690" y="1952873"/>
          <a:ext cx="7027574" cy="240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787"/>
                <a:gridCol w="3513787"/>
              </a:tblGrid>
              <a:tr h="480037">
                <a:tc>
                  <a:txBody>
                    <a:bodyPr/>
                    <a:lstStyle/>
                    <a:p>
                      <a:r>
                        <a:rPr lang="ca-ES" dirty="0" smtClean="0"/>
                        <a:t>Supòsits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Cóm pensen</a:t>
                      </a:r>
                      <a:endParaRPr lang="es-ES" dirty="0"/>
                    </a:p>
                  </a:txBody>
                  <a:tcPr/>
                </a:tc>
              </a:tr>
              <a:tr h="480037">
                <a:tc>
                  <a:txBody>
                    <a:bodyPr/>
                    <a:lstStyle/>
                    <a:p>
                      <a:r>
                        <a:rPr lang="ca-ES" dirty="0" smtClean="0"/>
                        <a:t>Valors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/>
                        <a:t>En què creuen</a:t>
                      </a:r>
                      <a:endParaRPr lang="ca-E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37">
                <a:tc>
                  <a:txBody>
                    <a:bodyPr/>
                    <a:lstStyle/>
                    <a:p>
                      <a:r>
                        <a:rPr lang="ca-ES" dirty="0" smtClean="0"/>
                        <a:t>Significats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/>
                        <a:t>Cóm interpreten les coses</a:t>
                      </a:r>
                      <a:endParaRPr lang="ca-E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37">
                <a:tc>
                  <a:txBody>
                    <a:bodyPr/>
                    <a:lstStyle/>
                    <a:p>
                      <a:r>
                        <a:rPr lang="ca-ES" dirty="0" smtClean="0"/>
                        <a:t>Acords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/>
                        <a:t>Cóm fan las coses</a:t>
                      </a:r>
                      <a:endParaRPr lang="ca-E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37">
                <a:tc>
                  <a:txBody>
                    <a:bodyPr/>
                    <a:lstStyle/>
                    <a:p>
                      <a:r>
                        <a:rPr lang="ca-ES" dirty="0" smtClean="0"/>
                        <a:t>Imatge corporativa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Cóm es veuen des de fora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18690" y="4999029"/>
            <a:ext cx="7864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solidFill>
                  <a:srgbClr val="FF6600"/>
                </a:solidFill>
                <a:latin typeface="Palatino"/>
              </a:rPr>
              <a:t>Models</a:t>
            </a:r>
            <a:r>
              <a:rPr lang="es-ES" b="1" dirty="0" smtClean="0">
                <a:solidFill>
                  <a:srgbClr val="FF6600"/>
                </a:solidFill>
                <a:latin typeface="Palatino"/>
              </a:rPr>
              <a:t> </a:t>
            </a:r>
            <a:r>
              <a:rPr lang="es-ES" b="1" dirty="0">
                <a:solidFill>
                  <a:srgbClr val="FF6600"/>
                </a:solidFill>
                <a:latin typeface="Palatino"/>
              </a:rPr>
              <a:t>de cultura </a:t>
            </a:r>
            <a:r>
              <a:rPr lang="es-ES" b="1" dirty="0" err="1" smtClean="0">
                <a:solidFill>
                  <a:srgbClr val="FF6600"/>
                </a:solidFill>
                <a:latin typeface="Palatino"/>
              </a:rPr>
              <a:t>organitzacionals</a:t>
            </a:r>
            <a:r>
              <a:rPr lang="es-ES" dirty="0" smtClean="0">
                <a:solidFill>
                  <a:srgbClr val="888888"/>
                </a:solidFill>
                <a:latin typeface="Palatino"/>
              </a:rPr>
              <a:t> </a:t>
            </a:r>
            <a:r>
              <a:rPr lang="es-ES" dirty="0">
                <a:solidFill>
                  <a:srgbClr val="888888"/>
                </a:solidFill>
                <a:latin typeface="Palatino"/>
              </a:rPr>
              <a:t>en </a:t>
            </a:r>
            <a:r>
              <a:rPr lang="es-ES" dirty="0" err="1" smtClean="0">
                <a:solidFill>
                  <a:srgbClr val="888888"/>
                </a:solidFill>
                <a:latin typeface="Palatino"/>
              </a:rPr>
              <a:t>empreses</a:t>
            </a:r>
            <a:r>
              <a:rPr lang="es-ES" dirty="0" smtClean="0">
                <a:solidFill>
                  <a:srgbClr val="888888"/>
                </a:solidFill>
                <a:latin typeface="Palatino"/>
              </a:rPr>
              <a:t> </a:t>
            </a:r>
            <a:r>
              <a:rPr lang="es-ES" dirty="0" err="1" smtClean="0">
                <a:solidFill>
                  <a:srgbClr val="888888"/>
                </a:solidFill>
                <a:latin typeface="Palatino"/>
              </a:rPr>
              <a:t>reals</a:t>
            </a:r>
            <a:r>
              <a:rPr lang="es-ES" dirty="0">
                <a:solidFill>
                  <a:srgbClr val="888888"/>
                </a:solidFill>
                <a:latin typeface="Palatino"/>
              </a:rPr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434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99764" y="39810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888888"/>
                </a:solidFill>
                <a:latin typeface="Palatino"/>
              </a:rPr>
              <a:t>El Corte Inglés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6" y="963232"/>
            <a:ext cx="7776626" cy="338014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75231" y="4539178"/>
            <a:ext cx="8344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rgbClr val="888888"/>
                </a:solidFill>
                <a:latin typeface="Palatino"/>
              </a:rPr>
              <a:t>Podem identificar-la per una forta identitat dels seus membres, èmfasis en el grup, control molt estructurat, i la seguretat que transmet.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60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12" y="4373440"/>
            <a:ext cx="4133649" cy="22806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8" y="561975"/>
            <a:ext cx="1112816" cy="4383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32649" y="1094704"/>
            <a:ext cx="6084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La cultura organitzacional d’aquesta empresa està dirigida a fomentar la creativitat, la iniciativa i innovació continua. Amb una elevada identitat dels seus membres, anomenats “</a:t>
            </a:r>
            <a:r>
              <a:rPr lang="ca-ES" dirty="0" err="1" smtClean="0"/>
              <a:t>googlers</a:t>
            </a:r>
            <a:r>
              <a:rPr lang="ca-ES" dirty="0" smtClean="0"/>
              <a:t>”, equips petits i àgils i amb una elevada tolerància al risc, és un exemple de flexibilitat i creixement en el món empresarial.</a:t>
            </a:r>
            <a:endParaRPr lang="ca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695" y="1249251"/>
            <a:ext cx="1447800" cy="1466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16" y="2849030"/>
            <a:ext cx="2748433" cy="20507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524" y="2833018"/>
            <a:ext cx="2646971" cy="19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5" y="515156"/>
            <a:ext cx="8306397" cy="56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210</Words>
  <Application>Microsoft Office PowerPoint</Application>
  <PresentationFormat>Presentación en pantalla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Palatino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 establir la cultura, a més a més, d’una visió compartida, els seus membres han d'aprovar, adoptar i compartir certes premisses: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gargallo otero</dc:creator>
  <cp:lastModifiedBy>Raquel gargallo otero</cp:lastModifiedBy>
  <cp:revision>10</cp:revision>
  <dcterms:created xsi:type="dcterms:W3CDTF">2015-09-10T15:53:58Z</dcterms:created>
  <dcterms:modified xsi:type="dcterms:W3CDTF">2015-09-22T10:07:53Z</dcterms:modified>
</cp:coreProperties>
</file>