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56" r:id="rId2"/>
    <p:sldId id="257" r:id="rId3"/>
    <p:sldId id="365" r:id="rId4"/>
    <p:sldId id="522" r:id="rId5"/>
    <p:sldId id="523" r:id="rId6"/>
    <p:sldId id="524" r:id="rId7"/>
    <p:sldId id="533" r:id="rId8"/>
    <p:sldId id="525" r:id="rId9"/>
    <p:sldId id="372" r:id="rId10"/>
    <p:sldId id="454" r:id="rId11"/>
    <p:sldId id="526" r:id="rId12"/>
    <p:sldId id="457" r:id="rId13"/>
    <p:sldId id="508" r:id="rId14"/>
    <p:sldId id="527" r:id="rId15"/>
    <p:sldId id="536" r:id="rId16"/>
    <p:sldId id="535" r:id="rId17"/>
    <p:sldId id="534" r:id="rId18"/>
    <p:sldId id="528" r:id="rId19"/>
    <p:sldId id="458" r:id="rId20"/>
    <p:sldId id="463" r:id="rId21"/>
    <p:sldId id="529" r:id="rId22"/>
    <p:sldId id="530" r:id="rId23"/>
    <p:sldId id="531" r:id="rId24"/>
    <p:sldId id="532" r:id="rId25"/>
    <p:sldId id="464" r:id="rId26"/>
    <p:sldId id="466" r:id="rId27"/>
    <p:sldId id="537" r:id="rId28"/>
    <p:sldId id="538" r:id="rId29"/>
    <p:sldId id="539" r:id="rId30"/>
    <p:sldId id="540" r:id="rId31"/>
    <p:sldId id="541" r:id="rId32"/>
    <p:sldId id="542" r:id="rId33"/>
    <p:sldId id="543" r:id="rId34"/>
    <p:sldId id="544" r:id="rId35"/>
    <p:sldId id="555" r:id="rId36"/>
    <p:sldId id="546" r:id="rId37"/>
    <p:sldId id="547" r:id="rId38"/>
    <p:sldId id="548" r:id="rId39"/>
    <p:sldId id="549" r:id="rId40"/>
    <p:sldId id="550" r:id="rId41"/>
    <p:sldId id="551" r:id="rId42"/>
    <p:sldId id="552" r:id="rId43"/>
    <p:sldId id="467" r:id="rId44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FF99"/>
    <a:srgbClr val="FFFFFF"/>
    <a:srgbClr val="000000"/>
    <a:srgbClr val="FFCC66"/>
    <a:srgbClr val="D88A53"/>
    <a:srgbClr val="B79209"/>
    <a:srgbClr val="FFCC99"/>
    <a:srgbClr val="FFFF99"/>
    <a:srgbClr val="04C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36" autoAdjust="0"/>
    <p:restoredTop sz="94660"/>
  </p:normalViewPr>
  <p:slideViewPr>
    <p:cSldViewPr>
      <p:cViewPr varScale="1">
        <p:scale>
          <a:sx n="72" d="100"/>
          <a:sy n="72" d="100"/>
        </p:scale>
        <p:origin x="151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BD6E8-DC02-416E-9CC9-460FA1176A9B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2234069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1A591-D481-4C23-B984-11725B7E002E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3401438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7E1C6-507F-4553-A61A-1853123D2999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99316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4D7C7-38DB-40FB-9AA3-A566529DE291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892008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29FF3-DE58-45B8-9D5B-CB8F6034069C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1123525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8D260-658D-4651-BE2E-D33479F7740A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422338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F7B188-9E1C-48E9-91B7-F27F5560C374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58002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DE105-823A-4DC8-ADC6-9D3767E42478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3078533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1E630-E4DA-4A66-91B5-6BF451721948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773495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D5CAD-5033-44C1-AF95-96388CE189AD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1498884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3DB43-2EA0-476C-8474-9E122ABB8581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275143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ca-ES"/>
              <a:t>Haga clic para cambiar el estilo de título	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ca-ES"/>
              <a:t>Haga clic para modificar el estilo de texto del patrón</a:t>
            </a:r>
          </a:p>
          <a:p>
            <a:pPr lvl="1"/>
            <a:r>
              <a:rPr lang="ca-ES" altLang="ca-ES"/>
              <a:t>Segundo nivel</a:t>
            </a:r>
          </a:p>
          <a:p>
            <a:pPr lvl="2"/>
            <a:r>
              <a:rPr lang="ca-ES" altLang="ca-ES"/>
              <a:t>Tercer nivel</a:t>
            </a:r>
          </a:p>
          <a:p>
            <a:pPr lvl="3"/>
            <a:r>
              <a:rPr lang="ca-ES" altLang="ca-ES"/>
              <a:t>Cuarto nivel</a:t>
            </a:r>
          </a:p>
          <a:p>
            <a:pPr lvl="4"/>
            <a:r>
              <a:rPr lang="ca-ES" altLang="ca-ES"/>
              <a:t>Quinto nivel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ca-ES" altLang="ca-E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ca-ES" altLang="ca-E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F76C6F07-D922-439B-8AB4-137B8E22192D}" type="slidenum">
              <a:rPr lang="ca-ES" altLang="ca-ES"/>
              <a:pPr/>
              <a:t>‹#›</a:t>
            </a:fld>
            <a:endParaRPr lang="ca-ES" altLang="ca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QtR-PFG7Smg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youtube.com/watch?v=QsOdjduwkFk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gpNqrR318U" TargetMode="External"/><Relationship Id="rId7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7rJNtvqnWc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F7cTEKU5ZU" TargetMode="External"/><Relationship Id="rId2" Type="http://schemas.openxmlformats.org/officeDocument/2006/relationships/hyperlink" Target="https://www.youtube.com/watch?v=H_HOtB1052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youtube.com/watch?v=0mzvijYb_R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hyperlink" Target="http://www.juegos-geograficos.es/tierra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hyperlink" Target="https://www.youtube.com/watch?v=411kWR4rSek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contenidos.educarex.es/sama/2010/csociales_geografia_historia/primeroeso/tema2/origen_relieve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0"/>
            <a:ext cx="8148850" cy="3267794"/>
          </a:xfrm>
        </p:spPr>
        <p:txBody>
          <a:bodyPr/>
          <a:lstStyle/>
          <a:p>
            <a:r>
              <a:rPr lang="ca-ES" altLang="ca-ES" sz="8800" dirty="0">
                <a:solidFill>
                  <a:srgbClr val="000000"/>
                </a:solidFill>
              </a:rPr>
              <a:t>Unitat 2</a:t>
            </a:r>
            <a:br>
              <a:rPr lang="ca-ES" altLang="ca-ES" sz="8800" dirty="0">
                <a:solidFill>
                  <a:srgbClr val="000000"/>
                </a:solidFill>
              </a:rPr>
            </a:br>
            <a:r>
              <a:rPr lang="ca-ES" altLang="ca-ES" sz="8800" dirty="0">
                <a:solidFill>
                  <a:srgbClr val="000000"/>
                </a:solidFill>
              </a:rPr>
              <a:t>EL RELLEU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27784" y="5013176"/>
            <a:ext cx="6400800" cy="1752600"/>
          </a:xfrm>
          <a:noFill/>
        </p:spPr>
        <p:txBody>
          <a:bodyPr/>
          <a:lstStyle/>
          <a:p>
            <a:pPr algn="r"/>
            <a:r>
              <a:rPr lang="ca-ES" altLang="ca-ES" sz="2400" dirty="0">
                <a:solidFill>
                  <a:srgbClr val="FFFF00"/>
                </a:solidFill>
              </a:rPr>
              <a:t>Salvador Vila Esteve</a:t>
            </a:r>
          </a:p>
          <a:p>
            <a:pPr algn="r"/>
            <a:r>
              <a:rPr lang="ca-ES" altLang="ca-ES" sz="2400" dirty="0">
                <a:solidFill>
                  <a:srgbClr val="FFFF00"/>
                </a:solidFill>
              </a:rPr>
              <a:t>Geografia i Història</a:t>
            </a:r>
          </a:p>
          <a:p>
            <a:pPr algn="r"/>
            <a:r>
              <a:rPr lang="ca-ES" altLang="ca-ES" sz="2400" dirty="0">
                <a:solidFill>
                  <a:srgbClr val="FFFF00"/>
                </a:solidFill>
              </a:rPr>
              <a:t>1r d’ESO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5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1.- LA TERRA EN L’UNIVERS.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572279"/>
            <a:ext cx="82809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/>
              <a:t>3.- A partir de l’observació del mapa de les plaques tectòniques, respon:</a:t>
            </a:r>
          </a:p>
          <a:p>
            <a:pPr marL="342900" indent="-342900">
              <a:buAutoNum type="alphaLcParenR"/>
            </a:pPr>
            <a:r>
              <a:rPr lang="ca-ES" sz="1400" dirty="0"/>
              <a:t>On creus que es produiran més terratrèmols i hi haurà més volcans (zones inestables)? Per què? </a:t>
            </a:r>
          </a:p>
          <a:p>
            <a:pPr marL="342900" indent="-342900">
              <a:buAutoNum type="alphaLcParenR"/>
            </a:pPr>
            <a:r>
              <a:rPr lang="ca-ES" sz="1400" dirty="0"/>
              <a:t>En el cas de la península Ibèrica, quines zones tindrien un major risc de patir un terratrèmol?</a:t>
            </a:r>
          </a:p>
        </p:txBody>
      </p:sp>
      <p:pic>
        <p:nvPicPr>
          <p:cNvPr id="5" name="Imagen 4" descr="http://blocs.xtec.cat/jguiu/files/2011/03/placas008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310942"/>
            <a:ext cx="8640959" cy="5358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352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5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1.- LA TERRA EN L’UNIVERS.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572279"/>
            <a:ext cx="8280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/>
              <a:t>4.- Situa en el mapa el nom dels continents i oceans i acoloreix-lo:</a:t>
            </a:r>
          </a:p>
        </p:txBody>
      </p:sp>
      <p:pic>
        <p:nvPicPr>
          <p:cNvPr id="4" name="Imagen 3" descr="http://www.educandojuntos.cl/dms/archivo_164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208912" cy="5468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32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2.- LES FORCES INTERNES DE FORMACIÓ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20688"/>
            <a:ext cx="8064895" cy="648072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 moviment de les plaques tectòniques és el principal agent de formació del relleu, plegant les roques quan els materials són tous o fracturant-les quan són més durs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179512" y="1340768"/>
            <a:ext cx="8496944" cy="648072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Aquestes fractures en l’escorça terrestre provoquen terratrèmols i volcans en què els gasos i materials (magma) del mantell pressionen l’escorça fins clivellar-la i deformar-la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9" y="2035852"/>
            <a:ext cx="3615404" cy="21522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2042986"/>
            <a:ext cx="3361127" cy="1704234"/>
          </a:xfrm>
          <a:prstGeom prst="rect">
            <a:avLst/>
          </a:prstGeom>
        </p:spPr>
      </p:pic>
      <p:pic>
        <p:nvPicPr>
          <p:cNvPr id="1026" name="Picture 2" descr="Resultat d'imatges de placas volcanes terrem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5" y="4285084"/>
            <a:ext cx="4320188" cy="23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3795499"/>
            <a:ext cx="4680520" cy="3030163"/>
          </a:xfrm>
          <a:prstGeom prst="rect">
            <a:avLst/>
          </a:prstGeom>
        </p:spPr>
      </p:pic>
      <p:sp>
        <p:nvSpPr>
          <p:cNvPr id="7" name="Elipse 6">
            <a:hlinkClick r:id="rId6"/>
          </p:cNvPr>
          <p:cNvSpPr/>
          <p:nvPr/>
        </p:nvSpPr>
        <p:spPr>
          <a:xfrm>
            <a:off x="7380312" y="2136547"/>
            <a:ext cx="1665361" cy="936104"/>
          </a:xfrm>
          <a:prstGeom prst="ellipse">
            <a:avLst/>
          </a:prstGeom>
          <a:solidFill>
            <a:srgbClr val="FF99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 err="1">
                <a:solidFill>
                  <a:schemeClr val="bg1"/>
                </a:solidFill>
              </a:rPr>
              <a:t>Terremotos</a:t>
            </a:r>
            <a:r>
              <a:rPr lang="ca-ES" sz="1200" dirty="0">
                <a:solidFill>
                  <a:schemeClr val="bg1"/>
                </a:solidFill>
              </a:rPr>
              <a:t>, </a:t>
            </a:r>
            <a:r>
              <a:rPr lang="ca-ES" sz="1200" dirty="0" err="1">
                <a:solidFill>
                  <a:schemeClr val="bg1"/>
                </a:solidFill>
              </a:rPr>
              <a:t>volcanes</a:t>
            </a:r>
            <a:r>
              <a:rPr lang="ca-ES" sz="1200" dirty="0">
                <a:solidFill>
                  <a:schemeClr val="bg1"/>
                </a:solidFill>
              </a:rPr>
              <a:t> y tsunamis (</a:t>
            </a:r>
            <a:r>
              <a:rPr lang="ca-ES" sz="1200" dirty="0" err="1">
                <a:solidFill>
                  <a:schemeClr val="bg1"/>
                </a:solidFill>
              </a:rPr>
              <a:t>formación</a:t>
            </a:r>
            <a:r>
              <a:rPr lang="ca-ES" sz="12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845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2.- LES FORCES INTERNES DE FORMACIÓ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2" y="980728"/>
            <a:ext cx="1368152" cy="864096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Els terratrèmols (I)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ector angular 3"/>
          <p:cNvCxnSpPr>
            <a:stCxn id="3" idx="3"/>
            <a:endCxn id="6" idx="1"/>
          </p:cNvCxnSpPr>
          <p:nvPr/>
        </p:nvCxnSpPr>
        <p:spPr bwMode="auto">
          <a:xfrm flipV="1">
            <a:off x="1547664" y="1081365"/>
            <a:ext cx="360040" cy="331411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3 Rectángulo"/>
          <p:cNvSpPr/>
          <p:nvPr/>
        </p:nvSpPr>
        <p:spPr>
          <a:xfrm>
            <a:off x="1907704" y="633592"/>
            <a:ext cx="6840760" cy="895545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Són tremolors bruscos de l’escorça terrestre provocats pel moviment de les plaques i un brusc alliberament d’energia acumulada en l’interior que es propaga en forma d’ones sísmiques, fent tremolar el sòl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onector angular 15"/>
          <p:cNvCxnSpPr>
            <a:stCxn id="3" idx="3"/>
            <a:endCxn id="19" idx="1"/>
          </p:cNvCxnSpPr>
          <p:nvPr/>
        </p:nvCxnSpPr>
        <p:spPr bwMode="auto">
          <a:xfrm>
            <a:off x="1547664" y="1412776"/>
            <a:ext cx="360040" cy="508231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3 Rectángulo"/>
          <p:cNvSpPr/>
          <p:nvPr/>
        </p:nvSpPr>
        <p:spPr>
          <a:xfrm>
            <a:off x="1907704" y="1781166"/>
            <a:ext cx="864096" cy="279682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Parts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Conector angular 22"/>
          <p:cNvCxnSpPr>
            <a:stCxn id="19" idx="3"/>
            <a:endCxn id="26" idx="1"/>
          </p:cNvCxnSpPr>
          <p:nvPr/>
        </p:nvCxnSpPr>
        <p:spPr bwMode="auto">
          <a:xfrm flipV="1">
            <a:off x="2771800" y="1753890"/>
            <a:ext cx="260256" cy="167117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3 Rectángulo"/>
          <p:cNvSpPr/>
          <p:nvPr/>
        </p:nvSpPr>
        <p:spPr>
          <a:xfrm>
            <a:off x="3032056" y="1614049"/>
            <a:ext cx="4852312" cy="279682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Hipocentre: zona interior de la Terra on s’origina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Conector angular 29"/>
          <p:cNvCxnSpPr>
            <a:stCxn id="19" idx="3"/>
            <a:endCxn id="32" idx="1"/>
          </p:cNvCxnSpPr>
          <p:nvPr/>
        </p:nvCxnSpPr>
        <p:spPr bwMode="auto">
          <a:xfrm>
            <a:off x="2771800" y="1921007"/>
            <a:ext cx="260256" cy="216024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3 Rectángulo"/>
          <p:cNvSpPr/>
          <p:nvPr/>
        </p:nvSpPr>
        <p:spPr>
          <a:xfrm>
            <a:off x="3032056" y="1997190"/>
            <a:ext cx="5788416" cy="279682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Epicentre (zona de la superfície més propera a l’hipocentre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91" y="2389060"/>
            <a:ext cx="606742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8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9" grpId="0" animBg="1"/>
      <p:bldP spid="26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2.- LES FORCES INTERNES DE FORMACIÓ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24354" y="628839"/>
            <a:ext cx="1368152" cy="895918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Els terratrèmols (II)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ector angular 3"/>
          <p:cNvCxnSpPr>
            <a:stCxn id="3" idx="3"/>
            <a:endCxn id="6" idx="1"/>
          </p:cNvCxnSpPr>
          <p:nvPr/>
        </p:nvCxnSpPr>
        <p:spPr bwMode="auto">
          <a:xfrm>
            <a:off x="1492506" y="1076798"/>
            <a:ext cx="415198" cy="4567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3 Rectángulo"/>
          <p:cNvSpPr/>
          <p:nvPr/>
        </p:nvSpPr>
        <p:spPr>
          <a:xfrm>
            <a:off x="1907704" y="633592"/>
            <a:ext cx="5904656" cy="895545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La intensitat d’un terratrèmol la mesurem amb els sismògrafs i l’expressem en graus en l’escala de Richter (de l’1 al 10), provocant gran destrucció a partir de la intensitat 6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Resultat d'imatges de terremoto italia 20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171" y="1558989"/>
            <a:ext cx="3512556" cy="192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7812360" y="2837246"/>
            <a:ext cx="123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 err="1"/>
              <a:t>Amatrice</a:t>
            </a:r>
            <a:r>
              <a:rPr lang="ca-ES" sz="1200" dirty="0"/>
              <a:t> </a:t>
            </a:r>
          </a:p>
          <a:p>
            <a:r>
              <a:rPr lang="ca-ES" sz="1200" dirty="0"/>
              <a:t>(Itàlia, 2016)</a:t>
            </a:r>
          </a:p>
          <a:p>
            <a:r>
              <a:rPr lang="ca-ES" sz="1200" dirty="0"/>
              <a:t> 6’2º</a:t>
            </a:r>
          </a:p>
        </p:txBody>
      </p:sp>
      <p:pic>
        <p:nvPicPr>
          <p:cNvPr id="2052" name="Picture 4" descr="Resultat d'imatges de sismógraf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2933"/>
            <a:ext cx="4183062" cy="193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ontent.vicensvivesdigital.com/images/img_2420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79" y="3524250"/>
            <a:ext cx="8572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46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lcazardesanjuan.files.wordpress.com/2007/08/sismicidad-esp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37060"/>
            <a:ext cx="8028384" cy="620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2.- LES FORCES INTERNES DE FORMACIÓ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12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2.- LES FORCES INTERNES DE FORMACIÓ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098" name="Picture 2" descr="https://www.ign.es/ign/resources/sismologia/qhacer/images/02qhacer_c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6450"/>
            <a:ext cx="4464496" cy="624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Què fer abants d'un terratrèm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462" y="556449"/>
            <a:ext cx="4470464" cy="624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28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2.- LES FORCES INTERNES DE FORMACIÓ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24354" y="773041"/>
            <a:ext cx="1639334" cy="607513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Els terratrèmols (III)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ector angular 3"/>
          <p:cNvCxnSpPr>
            <a:stCxn id="3" idx="3"/>
            <a:endCxn id="5" idx="1"/>
          </p:cNvCxnSpPr>
          <p:nvPr/>
        </p:nvCxnSpPr>
        <p:spPr bwMode="auto">
          <a:xfrm flipV="1">
            <a:off x="1763688" y="1076797"/>
            <a:ext cx="504056" cy="1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3 Rectángulo"/>
          <p:cNvSpPr/>
          <p:nvPr/>
        </p:nvSpPr>
        <p:spPr>
          <a:xfrm>
            <a:off x="2267744" y="773040"/>
            <a:ext cx="5832648" cy="607513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Quan el terratrèmol es produeix baix d’un oceà l’anomenem sisme submarí i pot donar lloc a un tsunami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Elipse 18">
            <a:hlinkClick r:id="rId2"/>
          </p:cNvPr>
          <p:cNvSpPr/>
          <p:nvPr/>
        </p:nvSpPr>
        <p:spPr>
          <a:xfrm>
            <a:off x="1651087" y="5517232"/>
            <a:ext cx="1233313" cy="576064"/>
          </a:xfrm>
          <a:prstGeom prst="ellipse">
            <a:avLst/>
          </a:prstGeom>
          <a:solidFill>
            <a:srgbClr val="FF99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 err="1">
                <a:solidFill>
                  <a:schemeClr val="bg1"/>
                </a:solidFill>
              </a:rPr>
              <a:t>The</a:t>
            </a:r>
            <a:r>
              <a:rPr lang="ca-ES" sz="1200" dirty="0">
                <a:solidFill>
                  <a:schemeClr val="bg1"/>
                </a:solidFill>
              </a:rPr>
              <a:t> Impossible- Tsunami</a:t>
            </a:r>
          </a:p>
        </p:txBody>
      </p:sp>
      <p:pic>
        <p:nvPicPr>
          <p:cNvPr id="3076" name="Picture 4" descr="https://naturalmenteciencias.files.wordpress.com/2011/03/tsunami_japon_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43109"/>
            <a:ext cx="4320480" cy="286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801246"/>
            <a:ext cx="3573757" cy="3419383"/>
          </a:xfrm>
          <a:prstGeom prst="rect">
            <a:avLst/>
          </a:prstGeom>
        </p:spPr>
      </p:pic>
      <p:pic>
        <p:nvPicPr>
          <p:cNvPr id="3078" name="Picture 6" descr="Resultat d'imatges de tsunami japon barco ca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74054"/>
            <a:ext cx="3552329" cy="24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84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2.- LES FORCES INTERNES DE FORMACIÓ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2" y="1412776"/>
            <a:ext cx="1368152" cy="288032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Els volcans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ector angular 3"/>
          <p:cNvCxnSpPr>
            <a:stCxn id="3" idx="3"/>
            <a:endCxn id="6" idx="1"/>
          </p:cNvCxnSpPr>
          <p:nvPr/>
        </p:nvCxnSpPr>
        <p:spPr bwMode="auto">
          <a:xfrm flipV="1">
            <a:off x="1547664" y="1081365"/>
            <a:ext cx="360040" cy="475427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3 Rectángulo"/>
          <p:cNvSpPr/>
          <p:nvPr/>
        </p:nvSpPr>
        <p:spPr>
          <a:xfrm>
            <a:off x="1907704" y="633592"/>
            <a:ext cx="5699170" cy="895545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Són clivells molt profunds en l’escorça terrestre pels quals s’expulsen materials del mantell a altes temperatures que pugen per la xemeneia i surten pel cràter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ector angular 9"/>
          <p:cNvCxnSpPr>
            <a:stCxn id="3" idx="3"/>
            <a:endCxn id="13" idx="1"/>
          </p:cNvCxnSpPr>
          <p:nvPr/>
        </p:nvCxnSpPr>
        <p:spPr bwMode="auto">
          <a:xfrm>
            <a:off x="1547664" y="1556792"/>
            <a:ext cx="360040" cy="396045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3 Rectángulo"/>
          <p:cNvSpPr/>
          <p:nvPr/>
        </p:nvSpPr>
        <p:spPr>
          <a:xfrm>
            <a:off x="1907704" y="1628801"/>
            <a:ext cx="6696744" cy="648072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Expulsen gasos, cendra, pedres i magma (lava) que, quan es refreden, es dipositen formant cons volcànics en forma de muntanyes o illes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4" y="2313562"/>
            <a:ext cx="6264696" cy="2483590"/>
          </a:xfrm>
          <a:prstGeom prst="rect">
            <a:avLst/>
          </a:prstGeom>
        </p:spPr>
      </p:pic>
      <p:sp>
        <p:nvSpPr>
          <p:cNvPr id="7" name="Elipse 6">
            <a:hlinkClick r:id="rId3"/>
          </p:cNvPr>
          <p:cNvSpPr/>
          <p:nvPr/>
        </p:nvSpPr>
        <p:spPr>
          <a:xfrm>
            <a:off x="125506" y="510448"/>
            <a:ext cx="1476164" cy="836441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 err="1">
                <a:solidFill>
                  <a:schemeClr val="bg1"/>
                </a:solidFill>
              </a:rPr>
              <a:t>Volcano</a:t>
            </a:r>
            <a:r>
              <a:rPr lang="ca-ES" sz="1200" dirty="0">
                <a:solidFill>
                  <a:schemeClr val="bg1"/>
                </a:solidFill>
              </a:rPr>
              <a:t> </a:t>
            </a:r>
            <a:r>
              <a:rPr lang="ca-ES" sz="1200" dirty="0" err="1">
                <a:solidFill>
                  <a:schemeClr val="bg1"/>
                </a:solidFill>
              </a:rPr>
              <a:t>Eruptions</a:t>
            </a:r>
            <a:r>
              <a:rPr lang="ca-ES" sz="1200" dirty="0">
                <a:solidFill>
                  <a:schemeClr val="bg1"/>
                </a:solidFill>
              </a:rPr>
              <a:t>. </a:t>
            </a:r>
            <a:r>
              <a:rPr lang="ca-ES" sz="1200" dirty="0" err="1">
                <a:solidFill>
                  <a:schemeClr val="bg1"/>
                </a:solidFill>
              </a:rPr>
              <a:t>National</a:t>
            </a:r>
            <a:r>
              <a:rPr lang="ca-ES" sz="1200" dirty="0">
                <a:solidFill>
                  <a:schemeClr val="bg1"/>
                </a:solidFill>
              </a:rPr>
              <a:t> </a:t>
            </a:r>
            <a:r>
              <a:rPr lang="ca-ES" sz="1200" dirty="0" err="1">
                <a:solidFill>
                  <a:schemeClr val="bg1"/>
                </a:solidFill>
              </a:rPr>
              <a:t>Geographic</a:t>
            </a:r>
            <a:r>
              <a:rPr lang="ca-ES" sz="12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146" name="Picture 2" descr="Resultat d'imatges de monte fuji co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812977"/>
            <a:ext cx="3070383" cy="20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t d'imatges de erupció volc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4819650"/>
            <a:ext cx="30480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t d'imatges de isla tenerife el te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69245"/>
            <a:ext cx="2863021" cy="28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Resultat d'imatges de con volcanic la garrotx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601" y="2313562"/>
            <a:ext cx="2256185" cy="169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779912" y="4819650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>
                <a:solidFill>
                  <a:srgbClr val="FFFF00"/>
                </a:solidFill>
              </a:rPr>
              <a:t>MONT FUJI (JAPÓ)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380312" y="6562034"/>
            <a:ext cx="166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>
                <a:solidFill>
                  <a:srgbClr val="FFFF00"/>
                </a:solidFill>
              </a:rPr>
              <a:t>TENERIFE (TEIDE)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948264" y="2313562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>
                <a:solidFill>
                  <a:srgbClr val="FFFF00"/>
                </a:solidFill>
              </a:rPr>
              <a:t>LA GARROTXA</a:t>
            </a:r>
          </a:p>
        </p:txBody>
      </p:sp>
    </p:spTree>
    <p:extLst>
      <p:ext uri="{BB962C8B-B14F-4D97-AF65-F5344CB8AC3E}">
        <p14:creationId xmlns:p14="http://schemas.microsoft.com/office/powerpoint/2010/main" val="323211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3" grpId="0" animBg="1"/>
      <p:bldP spid="7" grpId="0" animBg="1"/>
      <p:bldP spid="8" grpId="0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79208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2.- LES FORCES INTERNES </a:t>
            </a:r>
          </a:p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DE FORMACIÓ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900009"/>
            <a:ext cx="8712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Per què és produeixen els plegaments i les fractures (falles) del relleu? Quina diferència hi ha entre ells?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79512" y="1506270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2.- Quins són els agents interns de formació de relleu?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79512" y="1980129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3.- Què és l’hipocentre o focus d’un terratrèmol? I l’epicentre? Com es propaguen les ones sísmiques?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79512" y="2420888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4.- Com es mesura la intensitat d’un terratrèmol (instrument i magnitud)?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79512" y="2852936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5.- Dibuixa un volcà, assenyala les seves parts i acoloreix-lo.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79512" y="3284984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6.- En què pot arribar a convertir-se un con volcànic? Posa exemples.</a:t>
            </a:r>
          </a:p>
        </p:txBody>
      </p:sp>
    </p:spTree>
    <p:extLst>
      <p:ext uri="{BB962C8B-B14F-4D97-AF65-F5344CB8AC3E}">
        <p14:creationId xmlns:p14="http://schemas.microsoft.com/office/powerpoint/2010/main" val="383320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67833"/>
            <a:ext cx="8507288" cy="1143000"/>
          </a:xfrm>
        </p:spPr>
        <p:txBody>
          <a:bodyPr/>
          <a:lstStyle/>
          <a:p>
            <a:r>
              <a:rPr lang="ca-ES" altLang="ca-ES" sz="4000" dirty="0">
                <a:solidFill>
                  <a:schemeClr val="bg1"/>
                </a:solidFill>
                <a:latin typeface="Times New Roman" pitchFamily="18" charset="0"/>
              </a:rPr>
              <a:t>TEMA 2.- EL RELLEU.</a:t>
            </a: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 bwMode="auto">
          <a:xfrm>
            <a:off x="179512" y="1196752"/>
            <a:ext cx="878497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Tx/>
              <a:buAutoNum type="arabicPeriod"/>
            </a:pPr>
            <a:r>
              <a:rPr lang="ca-ES" sz="26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L’estructura de la Terra</a:t>
            </a:r>
            <a:r>
              <a:rPr lang="ca-ES" sz="2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ca-ES" sz="26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forces internes de formació del relleu</a:t>
            </a:r>
            <a:r>
              <a:rPr lang="ca-ES" sz="2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ca-ES" sz="26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forces externes de formació del relleu</a:t>
            </a:r>
            <a:r>
              <a:rPr lang="ca-ES" sz="2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ca-ES" sz="26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formes del relleu</a:t>
            </a:r>
            <a:r>
              <a:rPr lang="ca-ES" sz="2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ca-ES" sz="2600" u="sng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static.batanga.com/sites/default/files/curiosidades.batanga.com/files/wp-content/puu_o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1" y="3212976"/>
            <a:ext cx="4422661" cy="294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indopaisaje.files.wordpress.com/2015/06/arco-delica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857" y="2996952"/>
            <a:ext cx="4508748" cy="338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9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3.- LES FORCES EXTERNES DE FORMACIÓ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9" name="3 Rectángulo"/>
          <p:cNvSpPr/>
          <p:nvPr/>
        </p:nvSpPr>
        <p:spPr>
          <a:xfrm>
            <a:off x="179513" y="836712"/>
            <a:ext cx="5760639" cy="360040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Els agents externs modifiquen el relleu, tendint a igualar-lo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68760"/>
            <a:ext cx="5400600" cy="3470746"/>
          </a:xfrm>
          <a:prstGeom prst="rect">
            <a:avLst/>
          </a:prstGeom>
        </p:spPr>
      </p:pic>
      <p:pic>
        <p:nvPicPr>
          <p:cNvPr id="5" name="Picture 4" descr="http://blog.submon.org/apps/blog/wp-content/uploads/2010/03/bybmjq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93096"/>
            <a:ext cx="3393553" cy="244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1387611"/>
            <a:ext cx="952500" cy="904875"/>
          </a:xfrm>
          <a:prstGeom prst="rect">
            <a:avLst/>
          </a:prstGeom>
        </p:spPr>
      </p:pic>
      <p:pic>
        <p:nvPicPr>
          <p:cNvPr id="7170" name="Picture 2" descr="Resultat d'imatges de curso alto r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686" y="815736"/>
            <a:ext cx="2333625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t d'imatges de curso medio ri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94" y="4811514"/>
            <a:ext cx="3203220" cy="199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5082465"/>
            <a:ext cx="942975" cy="7524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2690" y="5082465"/>
            <a:ext cx="98107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3.- LES FORCES EXTERNES DE FORMACIÓ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2" y="1772816"/>
            <a:ext cx="1152128" cy="288032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L’AIGUA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ector angular 3"/>
          <p:cNvCxnSpPr>
            <a:stCxn id="3" idx="3"/>
            <a:endCxn id="5" idx="1"/>
          </p:cNvCxnSpPr>
          <p:nvPr/>
        </p:nvCxnSpPr>
        <p:spPr bwMode="auto">
          <a:xfrm flipV="1">
            <a:off x="1331640" y="927821"/>
            <a:ext cx="360040" cy="989011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3 Rectángulo"/>
          <p:cNvSpPr/>
          <p:nvPr/>
        </p:nvSpPr>
        <p:spPr>
          <a:xfrm>
            <a:off x="1691680" y="633593"/>
            <a:ext cx="4248472" cy="588456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És el principal agent extern, sigui en forma líquida (rius, mars,...) o sòlida (gel, neu)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ector angular 13"/>
          <p:cNvCxnSpPr>
            <a:stCxn id="3" idx="3"/>
            <a:endCxn id="16" idx="1"/>
          </p:cNvCxnSpPr>
          <p:nvPr/>
        </p:nvCxnSpPr>
        <p:spPr bwMode="auto">
          <a:xfrm flipV="1">
            <a:off x="1331640" y="1910636"/>
            <a:ext cx="360040" cy="6196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3 Rectángulo"/>
          <p:cNvSpPr/>
          <p:nvPr/>
        </p:nvSpPr>
        <p:spPr>
          <a:xfrm>
            <a:off x="1691680" y="1328376"/>
            <a:ext cx="5976664" cy="1164520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Erosiona el relleu de moltes maneres: desgasta les muntanyes; obre barrancs i valls; dissol i trenca les roques; es filtra en coves i galeries (aigües subterrànies); desgasta les roques del litoral amb ones i marees (penya-segats),...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onector angular 23"/>
          <p:cNvCxnSpPr>
            <a:stCxn id="3" idx="3"/>
            <a:endCxn id="26" idx="1"/>
          </p:cNvCxnSpPr>
          <p:nvPr/>
        </p:nvCxnSpPr>
        <p:spPr bwMode="auto">
          <a:xfrm>
            <a:off x="1331640" y="1916832"/>
            <a:ext cx="360040" cy="950166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3 Rectángulo"/>
          <p:cNvSpPr/>
          <p:nvPr/>
        </p:nvSpPr>
        <p:spPr>
          <a:xfrm>
            <a:off x="1691680" y="2552512"/>
            <a:ext cx="6120680" cy="628971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Posteriorment, transporta els sediments erosionats i els diposita en planes i deltes o en forma de sorra a les platges del litoral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96" y="3212146"/>
            <a:ext cx="2790344" cy="187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https://lh4.googleusercontent.com/-i0nDvThK3oE/TqsQrODc10I/AAAAAAAAQek/1USw9RK-8g0/s1600/DSCN03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480" y="3241099"/>
            <a:ext cx="2681064" cy="357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ultat d'imatges de gelifracc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1" y="5102387"/>
            <a:ext cx="3172694" cy="171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http://2.bp.blogspot.com/-9WUwdae9pE4/T7f1R8E875I/AAAAAAAAAwI/VxPxHupg54I/s1600/Imagen+0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792" y="3212146"/>
            <a:ext cx="2325594" cy="17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sultat d'imatges de coves del canelob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831" y="4986284"/>
            <a:ext cx="2801517" cy="1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0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16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3.- LES FORCES EXTERNES DE FORMACIÓ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20688"/>
            <a:ext cx="8208911" cy="648072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 VENT desgasta les roques amb el transport de partícules d’argila i sorra que impacten contra elles i les erosionen, per a, posteriorment, dipositar-les en altres llocs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Resultat d'imatges de erosion vien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36898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sultat d'imatges de erosion viento dun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384" y="1356064"/>
            <a:ext cx="4032447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esultat d'imatges de modelaje eol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325405"/>
            <a:ext cx="4647472" cy="303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Resultat d'imatges de arco modelado eolic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986" y="4436898"/>
            <a:ext cx="3163764" cy="237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0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3.- LES FORCES EXTERNES DE FORMACIÓ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764704"/>
            <a:ext cx="8784975" cy="360040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La VEGETACIÓ, amb les arrels de plantes i arbres, remou i fixa els sòls i trenca les roques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Resultat d'imatges de raices rompen ro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187" y="2060848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jmarcano.com/fotos/flora/rootso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6" y="2132856"/>
            <a:ext cx="480162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24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3.- LES FORCES EXTERNES DE FORMACIÓ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548680"/>
            <a:ext cx="7416823" cy="648072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Els HUMANS (i la resta d’ANIMALS en menor mesura) també modifiquem el relleu de manera intensa i ràpida: pedreres, construccions, abancalaments,...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://www.valemany.com/blog/wp-content/uploads/Peligra-barrera-coral-australiana-proyecto-carbon-2-700x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144" y="1320760"/>
            <a:ext cx="3307780" cy="165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esultat d'imatges de to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2304256" cy="17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519772" y="2769052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Talp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508904" y="1319189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1200" dirty="0"/>
              <a:t>Gran barrera de corall (Austràlia)</a:t>
            </a:r>
          </a:p>
        </p:txBody>
      </p:sp>
      <p:pic>
        <p:nvPicPr>
          <p:cNvPr id="11272" name="Picture 8" descr="Resultat d'imatges de embal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455" y="1417782"/>
            <a:ext cx="226825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Resultat d'imatges de cante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8960"/>
            <a:ext cx="240026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Resultat d'imatges de abancalament tarongers xativ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892" y="3034017"/>
            <a:ext cx="268829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Resultat d'imatges de petr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246" y="3056644"/>
            <a:ext cx="3031173" cy="201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988327" y="3021966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Pedrera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413065" y="4133125"/>
            <a:ext cx="839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1200" dirty="0"/>
              <a:t>Marge de vinyes (Mallorca)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838455" y="3021965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Petra</a:t>
            </a:r>
          </a:p>
        </p:txBody>
      </p:sp>
      <p:pic>
        <p:nvPicPr>
          <p:cNvPr id="11280" name="Picture 16" descr="Resultat d'imatges de las médula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71265"/>
            <a:ext cx="2980103" cy="198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1187624" y="4869160"/>
            <a:ext cx="1519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Las </a:t>
            </a:r>
            <a:r>
              <a:rPr lang="ca-ES" sz="1200" dirty="0" err="1"/>
              <a:t>Médulas</a:t>
            </a:r>
            <a:r>
              <a:rPr lang="ca-ES" sz="1200" dirty="0"/>
              <a:t> (León)</a:t>
            </a:r>
          </a:p>
        </p:txBody>
      </p:sp>
      <p:pic>
        <p:nvPicPr>
          <p:cNvPr id="11282" name="Picture 18" descr="D:\ccss_valenciano\data\88\NPolis1u03s03i0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486" y="5109927"/>
            <a:ext cx="2587700" cy="174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Resultat d'imatges de puert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61" y="5119109"/>
            <a:ext cx="2294986" cy="172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04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78802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3.- LES FORCES EXTERNES </a:t>
            </a:r>
          </a:p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DE FORMACIÓ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980728"/>
            <a:ext cx="8568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Quins agents externs intervenen en el modelatge del relleu? Què tendeixen a fer?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79512" y="1362254"/>
            <a:ext cx="8568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2.- Quin és l’agent extern més important? Com actua?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79512" y="1794302"/>
            <a:ext cx="8568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3.- Com actuen el vent i la vegetació sobre el relleu?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79512" y="2226350"/>
            <a:ext cx="8568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4.- Posa tres exemples concrets de prop de casa teva que han alterat el relleu del lloc.</a:t>
            </a:r>
          </a:p>
        </p:txBody>
      </p:sp>
    </p:spTree>
    <p:extLst>
      <p:ext uri="{BB962C8B-B14F-4D97-AF65-F5344CB8AC3E}">
        <p14:creationId xmlns:p14="http://schemas.microsoft.com/office/powerpoint/2010/main" val="57962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116632"/>
            <a:ext cx="9144000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4.- LES FORMES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07704" y="-1035496"/>
            <a:ext cx="5328592" cy="8928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03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116632"/>
            <a:ext cx="9144000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4.- LES FORMES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76872"/>
            <a:ext cx="9144001" cy="44759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1862534"/>
            <a:ext cx="2238375" cy="828675"/>
          </a:xfrm>
          <a:prstGeom prst="rect">
            <a:avLst/>
          </a:prstGeom>
        </p:spPr>
      </p:pic>
      <p:cxnSp>
        <p:nvCxnSpPr>
          <p:cNvPr id="6" name="Conector recto 5"/>
          <p:cNvCxnSpPr>
            <a:endCxn id="4" idx="1"/>
          </p:cNvCxnSpPr>
          <p:nvPr/>
        </p:nvCxnSpPr>
        <p:spPr bwMode="auto">
          <a:xfrm flipV="1">
            <a:off x="6084168" y="2276872"/>
            <a:ext cx="432048" cy="504056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6" name="Picture 2" descr="http://ep00.epimg.net/internacional/imagenes/2015/08/31/actualidad/1440979662_118591_1441013917_noticia_fotogram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79"/>
            <a:ext cx="4599897" cy="258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4678705" y="721439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MONT MCKINLEY / DENALI</a:t>
            </a:r>
          </a:p>
        </p:txBody>
      </p:sp>
      <p:pic>
        <p:nvPicPr>
          <p:cNvPr id="1028" name="Picture 4" descr="http://static.panoramio.com/photos/original/539542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4928"/>
            <a:ext cx="4599897" cy="344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4788024" y="998438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SERRALADA DE L’HIMÀLAIA</a:t>
            </a:r>
          </a:p>
        </p:txBody>
      </p:sp>
    </p:spTree>
    <p:extLst>
      <p:ext uri="{BB962C8B-B14F-4D97-AF65-F5344CB8AC3E}">
        <p14:creationId xmlns:p14="http://schemas.microsoft.com/office/powerpoint/2010/main" val="125155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0" grpId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116632"/>
            <a:ext cx="9144000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4.- LES FORMES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76872"/>
            <a:ext cx="9144001" cy="44759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124744"/>
            <a:ext cx="4762500" cy="981075"/>
          </a:xfrm>
          <a:prstGeom prst="rect">
            <a:avLst/>
          </a:prstGeom>
        </p:spPr>
      </p:pic>
      <p:cxnSp>
        <p:nvCxnSpPr>
          <p:cNvPr id="6" name="Conector recto 5"/>
          <p:cNvCxnSpPr>
            <a:endCxn id="4" idx="2"/>
          </p:cNvCxnSpPr>
          <p:nvPr/>
        </p:nvCxnSpPr>
        <p:spPr bwMode="auto">
          <a:xfrm flipV="1">
            <a:off x="5508104" y="2105819"/>
            <a:ext cx="1157114" cy="963141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52" name="Picture 4" descr="Resultat d'imatges de VALL FLUVI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2429"/>
            <a:ext cx="3768556" cy="246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3923928" y="620688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VALL FLUVIAL</a:t>
            </a:r>
          </a:p>
        </p:txBody>
      </p:sp>
      <p:pic>
        <p:nvPicPr>
          <p:cNvPr id="2054" name="Picture 6" descr="Lengüeta Del Glaciar, Lago, Montañas, Valle, Glaci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5" y="476672"/>
            <a:ext cx="4193444" cy="2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4211107" y="831195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VALL GLACIAL</a:t>
            </a:r>
          </a:p>
        </p:txBody>
      </p:sp>
    </p:spTree>
    <p:extLst>
      <p:ext uri="{BB962C8B-B14F-4D97-AF65-F5344CB8AC3E}">
        <p14:creationId xmlns:p14="http://schemas.microsoft.com/office/powerpoint/2010/main" val="264191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1" grpId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116632"/>
            <a:ext cx="9144000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4.- LES FORMES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76872"/>
            <a:ext cx="9144001" cy="44759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980728"/>
            <a:ext cx="4610100" cy="1190625"/>
          </a:xfrm>
          <a:prstGeom prst="rect">
            <a:avLst/>
          </a:prstGeom>
        </p:spPr>
      </p:pic>
      <p:cxnSp>
        <p:nvCxnSpPr>
          <p:cNvPr id="6" name="Conector recto 5"/>
          <p:cNvCxnSpPr>
            <a:endCxn id="4" idx="2"/>
          </p:cNvCxnSpPr>
          <p:nvPr/>
        </p:nvCxnSpPr>
        <p:spPr bwMode="auto">
          <a:xfrm flipH="1" flipV="1">
            <a:off x="6733034" y="2171353"/>
            <a:ext cx="143222" cy="969615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74" name="Picture 2" descr="http://www.quetiempo.es/fotos/baeza/vistas-desde-baeza-hacia-el-sur_23612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9" y="548680"/>
            <a:ext cx="416296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4227237" y="53164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DEPRESSIÓ DEL GUADALQUIVIR</a:t>
            </a:r>
          </a:p>
        </p:txBody>
      </p:sp>
    </p:spTree>
    <p:extLst>
      <p:ext uri="{BB962C8B-B14F-4D97-AF65-F5344CB8AC3E}">
        <p14:creationId xmlns:p14="http://schemas.microsoft.com/office/powerpoint/2010/main" val="21387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1.- L’ESTRUCTURA DE LA TERRA.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2" y="980728"/>
            <a:ext cx="5112567" cy="648072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L’estructura de la Terra fa referència a les tres grans zones o capes concèntriques en què es divideix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ector angular 12"/>
          <p:cNvCxnSpPr>
            <a:stCxn id="3" idx="3"/>
            <a:endCxn id="16" idx="1"/>
          </p:cNvCxnSpPr>
          <p:nvPr/>
        </p:nvCxnSpPr>
        <p:spPr bwMode="auto">
          <a:xfrm flipV="1">
            <a:off x="5292079" y="874041"/>
            <a:ext cx="432050" cy="430723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3 Rectángulo"/>
          <p:cNvSpPr/>
          <p:nvPr/>
        </p:nvSpPr>
        <p:spPr>
          <a:xfrm>
            <a:off x="5724129" y="703404"/>
            <a:ext cx="1008112" cy="341273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Nucli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onector angular 16"/>
          <p:cNvCxnSpPr>
            <a:stCxn id="3" idx="3"/>
            <a:endCxn id="19" idx="1"/>
          </p:cNvCxnSpPr>
          <p:nvPr/>
        </p:nvCxnSpPr>
        <p:spPr bwMode="auto">
          <a:xfrm flipV="1">
            <a:off x="5292079" y="1295381"/>
            <a:ext cx="432049" cy="9383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3 Rectángulo"/>
          <p:cNvSpPr/>
          <p:nvPr/>
        </p:nvSpPr>
        <p:spPr>
          <a:xfrm>
            <a:off x="5724128" y="1124744"/>
            <a:ext cx="1008113" cy="341273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Mantell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Conector angular 22"/>
          <p:cNvCxnSpPr>
            <a:stCxn id="3" idx="3"/>
            <a:endCxn id="26" idx="1"/>
          </p:cNvCxnSpPr>
          <p:nvPr/>
        </p:nvCxnSpPr>
        <p:spPr bwMode="auto">
          <a:xfrm>
            <a:off x="5292079" y="1304764"/>
            <a:ext cx="432049" cy="441432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3 Rectángulo"/>
          <p:cNvSpPr/>
          <p:nvPr/>
        </p:nvSpPr>
        <p:spPr>
          <a:xfrm>
            <a:off x="5724128" y="1575559"/>
            <a:ext cx="1008113" cy="341273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Escorça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content.vicensvivesdigital.com/images/img_231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63577"/>
            <a:ext cx="4669825" cy="470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204864"/>
            <a:ext cx="4104456" cy="3855399"/>
          </a:xfrm>
          <a:prstGeom prst="rect">
            <a:avLst/>
          </a:prstGeom>
        </p:spPr>
      </p:pic>
      <p:sp>
        <p:nvSpPr>
          <p:cNvPr id="5" name="Elipse 4">
            <a:hlinkClick r:id="rId4"/>
          </p:cNvPr>
          <p:cNvSpPr/>
          <p:nvPr/>
        </p:nvSpPr>
        <p:spPr>
          <a:xfrm>
            <a:off x="7236296" y="980728"/>
            <a:ext cx="1656184" cy="648072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La </a:t>
            </a:r>
            <a:r>
              <a:rPr lang="ca-ES" sz="1200" dirty="0" err="1">
                <a:solidFill>
                  <a:schemeClr val="bg1"/>
                </a:solidFill>
              </a:rPr>
              <a:t>Eduteca</a:t>
            </a:r>
            <a:r>
              <a:rPr lang="ca-ES" sz="1200" dirty="0">
                <a:solidFill>
                  <a:schemeClr val="bg1"/>
                </a:solidFill>
              </a:rPr>
              <a:t>. Las capes de la </a:t>
            </a:r>
            <a:r>
              <a:rPr lang="ca-ES" sz="1200" dirty="0" err="1">
                <a:solidFill>
                  <a:schemeClr val="bg1"/>
                </a:solidFill>
              </a:rPr>
              <a:t>Tierra</a:t>
            </a:r>
            <a:r>
              <a:rPr lang="ca-ES" sz="1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55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6" grpId="0" animBg="1"/>
      <p:bldP spid="19" grpId="0" animBg="1"/>
      <p:bldP spid="26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116632"/>
            <a:ext cx="9144000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4.- LES FORMES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76872"/>
            <a:ext cx="9144001" cy="44759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571" y="2852936"/>
            <a:ext cx="2152650" cy="628650"/>
          </a:xfrm>
          <a:prstGeom prst="rect">
            <a:avLst/>
          </a:prstGeom>
        </p:spPr>
      </p:pic>
      <p:cxnSp>
        <p:nvCxnSpPr>
          <p:cNvPr id="6" name="Conector recto 5"/>
          <p:cNvCxnSpPr>
            <a:endCxn id="4" idx="2"/>
          </p:cNvCxnSpPr>
          <p:nvPr/>
        </p:nvCxnSpPr>
        <p:spPr bwMode="auto">
          <a:xfrm flipH="1" flipV="1">
            <a:off x="3635896" y="3481586"/>
            <a:ext cx="1152128" cy="739502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098" name="Picture 2" descr="Resultat d'imatges de LLANURA VALENC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3781425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995936" y="836712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PLANA LITORAL DE L’HORTA DE VALÈNCIA</a:t>
            </a:r>
          </a:p>
        </p:txBody>
      </p:sp>
    </p:spTree>
    <p:extLst>
      <p:ext uri="{BB962C8B-B14F-4D97-AF65-F5344CB8AC3E}">
        <p14:creationId xmlns:p14="http://schemas.microsoft.com/office/powerpoint/2010/main" val="221351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116632"/>
            <a:ext cx="9144000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4.- LES FORMES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76872"/>
            <a:ext cx="9144001" cy="44759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1772816"/>
            <a:ext cx="2600325" cy="809625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 bwMode="auto">
          <a:xfrm flipV="1">
            <a:off x="7092280" y="2564904"/>
            <a:ext cx="504056" cy="1224136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22" name="Picture 2" descr="http://santacruztoday.com.bo/wadm/imagenes/anuncios/10_08_2015_22_20_01_5133698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6659"/>
            <a:ext cx="4499132" cy="321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4566511" y="625741"/>
            <a:ext cx="212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ALTIPLÀ DEL CAPARÚ (BOLÍVIA – BRASIL)</a:t>
            </a:r>
          </a:p>
        </p:txBody>
      </p:sp>
    </p:spTree>
    <p:extLst>
      <p:ext uri="{BB962C8B-B14F-4D97-AF65-F5344CB8AC3E}">
        <p14:creationId xmlns:p14="http://schemas.microsoft.com/office/powerpoint/2010/main" val="366998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116632"/>
            <a:ext cx="9144000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4.- LES FORMES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76872"/>
            <a:ext cx="9144001" cy="4475949"/>
          </a:xfrm>
          <a:prstGeom prst="rect">
            <a:avLst/>
          </a:prstGeom>
        </p:spPr>
      </p:pic>
      <p:pic>
        <p:nvPicPr>
          <p:cNvPr id="6146" name="Picture 2" descr="http://4.bp.blogspot.com/-rw50IKr_bl0/UwEDF7UsgxI/AAAAAAAAGgI/D63Nvfmu1C0/s1600/DSCN9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5721"/>
            <a:ext cx="3672408" cy="275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3779911" y="548680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GOLF DE CULLERA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113" y="3724271"/>
            <a:ext cx="2400300" cy="790575"/>
          </a:xfrm>
          <a:prstGeom prst="rect">
            <a:avLst/>
          </a:prstGeom>
        </p:spPr>
      </p:pic>
      <p:cxnSp>
        <p:nvCxnSpPr>
          <p:cNvPr id="7" name="Conector recto 6"/>
          <p:cNvCxnSpPr>
            <a:endCxn id="5" idx="2"/>
          </p:cNvCxnSpPr>
          <p:nvPr/>
        </p:nvCxnSpPr>
        <p:spPr bwMode="auto">
          <a:xfrm flipV="1">
            <a:off x="6804248" y="4514846"/>
            <a:ext cx="1103015" cy="714354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148" name="Picture 4" descr="Resultat d'imatges de BAHIA CADI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15" y="548680"/>
            <a:ext cx="2813298" cy="210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5121238" y="1471960"/>
            <a:ext cx="1172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1200" dirty="0"/>
              <a:t>BADIA DE CADIS</a:t>
            </a:r>
          </a:p>
        </p:txBody>
      </p:sp>
    </p:spTree>
    <p:extLst>
      <p:ext uri="{BB962C8B-B14F-4D97-AF65-F5344CB8AC3E}">
        <p14:creationId xmlns:p14="http://schemas.microsoft.com/office/powerpoint/2010/main" val="185823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116632"/>
            <a:ext cx="9144000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4.- LES FORMES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76872"/>
            <a:ext cx="9144001" cy="44759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429000"/>
            <a:ext cx="2228850" cy="571500"/>
          </a:xfrm>
          <a:prstGeom prst="rect">
            <a:avLst/>
          </a:prstGeom>
        </p:spPr>
      </p:pic>
      <p:cxnSp>
        <p:nvCxnSpPr>
          <p:cNvPr id="6" name="Conector recto 5"/>
          <p:cNvCxnSpPr>
            <a:endCxn id="4" idx="2"/>
          </p:cNvCxnSpPr>
          <p:nvPr/>
        </p:nvCxnSpPr>
        <p:spPr bwMode="auto">
          <a:xfrm flipH="1" flipV="1">
            <a:off x="1365945" y="4000500"/>
            <a:ext cx="253727" cy="436612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170" name="Picture 2" descr="Resultat d'imatges de CAP DE LA N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" y="548681"/>
            <a:ext cx="3869993" cy="27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995936" y="62068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CAP DE LA NAU</a:t>
            </a:r>
          </a:p>
        </p:txBody>
      </p:sp>
    </p:spTree>
    <p:extLst>
      <p:ext uri="{BB962C8B-B14F-4D97-AF65-F5344CB8AC3E}">
        <p14:creationId xmlns:p14="http://schemas.microsoft.com/office/powerpoint/2010/main" val="354822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116632"/>
            <a:ext cx="9144000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4.- LES FORMES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76872"/>
            <a:ext cx="9144001" cy="44759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708920"/>
            <a:ext cx="2705100" cy="1181100"/>
          </a:xfrm>
          <a:prstGeom prst="rect">
            <a:avLst/>
          </a:prstGeom>
        </p:spPr>
      </p:pic>
      <p:cxnSp>
        <p:nvCxnSpPr>
          <p:cNvPr id="6" name="Conector recto 5"/>
          <p:cNvCxnSpPr>
            <a:endCxn id="4" idx="2"/>
          </p:cNvCxnSpPr>
          <p:nvPr/>
        </p:nvCxnSpPr>
        <p:spPr bwMode="auto">
          <a:xfrm flipH="1" flipV="1">
            <a:off x="1676078" y="3890020"/>
            <a:ext cx="663674" cy="403076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196" name="Picture 4" descr="http://imagenes.forociudad.com/fotos/75001-ria-de-ferro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3" y="508116"/>
            <a:ext cx="3151250" cy="217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wildnatureimages.com/images%203/060727-129.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236" y="506903"/>
            <a:ext cx="3732493" cy="248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203848" y="548680"/>
            <a:ext cx="968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RIA DE FERROL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283969" y="1596282"/>
            <a:ext cx="1096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1200" dirty="0"/>
              <a:t>FIORD D’ALASKA</a:t>
            </a:r>
          </a:p>
        </p:txBody>
      </p:sp>
    </p:spTree>
    <p:extLst>
      <p:ext uri="{BB962C8B-B14F-4D97-AF65-F5344CB8AC3E}">
        <p14:creationId xmlns:p14="http://schemas.microsoft.com/office/powerpoint/2010/main" val="42886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116632"/>
            <a:ext cx="9144000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4.- LES FORMES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9218" name="Picture 2" descr="Resultat d'imatges de PLAYA GAN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static.panoramio.com/photos/large/144536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17848"/>
            <a:ext cx="4404320" cy="330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331640" y="4293096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PLATJA DE GANDIA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796136" y="4293096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PENYA-SEGAT D’IRLANDA</a:t>
            </a:r>
          </a:p>
        </p:txBody>
      </p:sp>
    </p:spTree>
    <p:extLst>
      <p:ext uri="{BB962C8B-B14F-4D97-AF65-F5344CB8AC3E}">
        <p14:creationId xmlns:p14="http://schemas.microsoft.com/office/powerpoint/2010/main" val="113837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116632"/>
            <a:ext cx="9144000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4.- LES FORMES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76872"/>
            <a:ext cx="9144001" cy="44759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348880"/>
            <a:ext cx="4695825" cy="819150"/>
          </a:xfrm>
          <a:prstGeom prst="rect">
            <a:avLst/>
          </a:prstGeom>
        </p:spPr>
      </p:pic>
      <p:cxnSp>
        <p:nvCxnSpPr>
          <p:cNvPr id="6" name="Conector recto 5"/>
          <p:cNvCxnSpPr>
            <a:endCxn id="4" idx="2"/>
          </p:cNvCxnSpPr>
          <p:nvPr/>
        </p:nvCxnSpPr>
        <p:spPr bwMode="auto">
          <a:xfrm flipH="1" flipV="1">
            <a:off x="2383409" y="3168030"/>
            <a:ext cx="1180479" cy="1557114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42" name="Picture 2" descr="https://upload.wikimedia.org/wikipedia/commons/thumb/e/e0/Iberian_peninsula.jpg/300px-Iberian_peninsu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4" y="495873"/>
            <a:ext cx="2622178" cy="185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699792" y="69269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PENÍNSULA</a:t>
            </a:r>
          </a:p>
          <a:p>
            <a:r>
              <a:rPr lang="ca-ES" sz="1200" dirty="0"/>
              <a:t>IBÈRICA</a:t>
            </a:r>
          </a:p>
        </p:txBody>
      </p:sp>
      <p:pic>
        <p:nvPicPr>
          <p:cNvPr id="10244" name="Picture 4" descr="https://upload.wikimedia.org/wikipedia/commons/thumb/b/b6/Peloponnese_modis.jpg/280px-Peloponnese_modi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48680"/>
            <a:ext cx="2667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4932040" y="749895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1200" dirty="0"/>
              <a:t>PENÍNSULA DEL PELOPONÉS</a:t>
            </a:r>
          </a:p>
        </p:txBody>
      </p:sp>
    </p:spTree>
    <p:extLst>
      <p:ext uri="{BB962C8B-B14F-4D97-AF65-F5344CB8AC3E}">
        <p14:creationId xmlns:p14="http://schemas.microsoft.com/office/powerpoint/2010/main" val="415290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116632"/>
            <a:ext cx="9144000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4.- LES FORMES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76872"/>
            <a:ext cx="9144001" cy="44759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780928"/>
            <a:ext cx="2847975" cy="1000125"/>
          </a:xfrm>
          <a:prstGeom prst="rect">
            <a:avLst/>
          </a:prstGeom>
        </p:spPr>
      </p:pic>
      <p:cxnSp>
        <p:nvCxnSpPr>
          <p:cNvPr id="6" name="Conector recto 5"/>
          <p:cNvCxnSpPr>
            <a:endCxn id="4" idx="2"/>
          </p:cNvCxnSpPr>
          <p:nvPr/>
        </p:nvCxnSpPr>
        <p:spPr bwMode="auto">
          <a:xfrm flipH="1" flipV="1">
            <a:off x="2035548" y="3781053"/>
            <a:ext cx="1528341" cy="944092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266" name="Picture 2" descr="Resultat d'imatges de ILLA TABAR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04837"/>
            <a:ext cx="4408165" cy="220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4355976" y="506003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ILLA DE TABARCA</a:t>
            </a:r>
          </a:p>
        </p:txBody>
      </p:sp>
      <p:pic>
        <p:nvPicPr>
          <p:cNvPr id="11268" name="Picture 4" descr="Resultat d'imatges de ARXIPELAG COLUMBRET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443" y="504837"/>
            <a:ext cx="3476477" cy="231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4386378" y="1662504"/>
            <a:ext cx="128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1200" dirty="0"/>
              <a:t>ARXIPÈLAG DELS COLUMBRETS</a:t>
            </a:r>
          </a:p>
        </p:txBody>
      </p:sp>
    </p:spTree>
    <p:extLst>
      <p:ext uri="{BB962C8B-B14F-4D97-AF65-F5344CB8AC3E}">
        <p14:creationId xmlns:p14="http://schemas.microsoft.com/office/powerpoint/2010/main" val="366669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116632"/>
            <a:ext cx="9144000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4.- LES FORMES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76872"/>
            <a:ext cx="9144001" cy="44759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6000387"/>
            <a:ext cx="4791075" cy="762000"/>
          </a:xfrm>
          <a:prstGeom prst="rect">
            <a:avLst/>
          </a:prstGeom>
        </p:spPr>
      </p:pic>
      <p:cxnSp>
        <p:nvCxnSpPr>
          <p:cNvPr id="6" name="Conector recto 5"/>
          <p:cNvCxnSpPr>
            <a:endCxn id="4" idx="0"/>
          </p:cNvCxnSpPr>
          <p:nvPr/>
        </p:nvCxnSpPr>
        <p:spPr bwMode="auto">
          <a:xfrm>
            <a:off x="6156176" y="5229200"/>
            <a:ext cx="379314" cy="771187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290" name="Picture 2" descr="Resultat d'imatges de PLATAFORMA CONTINEN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208"/>
            <a:ext cx="3892421" cy="290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034" y="524208"/>
            <a:ext cx="3707876" cy="395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1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116632"/>
            <a:ext cx="9144000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4.- LES FORMES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76872"/>
            <a:ext cx="9144001" cy="44759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6143221"/>
            <a:ext cx="2428875" cy="609600"/>
          </a:xfrm>
          <a:prstGeom prst="rect">
            <a:avLst/>
          </a:prstGeom>
        </p:spPr>
      </p:pic>
      <p:cxnSp>
        <p:nvCxnSpPr>
          <p:cNvPr id="6" name="Conector recto 5"/>
          <p:cNvCxnSpPr>
            <a:endCxn id="4" idx="0"/>
          </p:cNvCxnSpPr>
          <p:nvPr/>
        </p:nvCxnSpPr>
        <p:spPr bwMode="auto">
          <a:xfrm>
            <a:off x="5148064" y="5517232"/>
            <a:ext cx="1070422" cy="625989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16947"/>
            <a:ext cx="6351695" cy="302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9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1.- L’ESTRUCTURA DE LA TERRA.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1268760"/>
            <a:ext cx="936103" cy="360040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NUCLI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ector angular 3"/>
          <p:cNvCxnSpPr>
            <a:stCxn id="3" idx="3"/>
            <a:endCxn id="7" idx="1"/>
          </p:cNvCxnSpPr>
          <p:nvPr/>
        </p:nvCxnSpPr>
        <p:spPr bwMode="auto">
          <a:xfrm flipV="1">
            <a:off x="1115616" y="791325"/>
            <a:ext cx="360041" cy="657455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3 Rectángulo"/>
          <p:cNvSpPr/>
          <p:nvPr/>
        </p:nvSpPr>
        <p:spPr>
          <a:xfrm>
            <a:off x="1475657" y="620688"/>
            <a:ext cx="4104456" cy="341273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És la part més interna o centre de la Terra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ector angular 13"/>
          <p:cNvCxnSpPr>
            <a:stCxn id="3" idx="3"/>
            <a:endCxn id="16" idx="1"/>
          </p:cNvCxnSpPr>
          <p:nvPr/>
        </p:nvCxnSpPr>
        <p:spPr bwMode="auto">
          <a:xfrm flipV="1">
            <a:off x="1115616" y="1223373"/>
            <a:ext cx="360040" cy="225407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3 Rectángulo"/>
          <p:cNvSpPr/>
          <p:nvPr/>
        </p:nvSpPr>
        <p:spPr>
          <a:xfrm>
            <a:off x="1475656" y="1052736"/>
            <a:ext cx="2808312" cy="341273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Suposa el 15% del planeta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Conector angular 20"/>
          <p:cNvCxnSpPr>
            <a:stCxn id="3" idx="3"/>
            <a:endCxn id="23" idx="1"/>
          </p:cNvCxnSpPr>
          <p:nvPr/>
        </p:nvCxnSpPr>
        <p:spPr bwMode="auto">
          <a:xfrm>
            <a:off x="1115616" y="1448780"/>
            <a:ext cx="360040" cy="206641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3 Rectángulo"/>
          <p:cNvSpPr/>
          <p:nvPr/>
        </p:nvSpPr>
        <p:spPr>
          <a:xfrm>
            <a:off x="1475656" y="1484784"/>
            <a:ext cx="5472608" cy="341273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Té temperatures de més de 1000ºC i moltíssima pressió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Conector angular 26"/>
          <p:cNvCxnSpPr>
            <a:stCxn id="3" idx="3"/>
            <a:endCxn id="30" idx="1"/>
          </p:cNvCxnSpPr>
          <p:nvPr/>
        </p:nvCxnSpPr>
        <p:spPr bwMode="auto">
          <a:xfrm>
            <a:off x="1115616" y="1448780"/>
            <a:ext cx="360040" cy="710697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3 Rectángulo"/>
          <p:cNvSpPr/>
          <p:nvPr/>
        </p:nvSpPr>
        <p:spPr>
          <a:xfrm>
            <a:off x="1475656" y="1988840"/>
            <a:ext cx="1656184" cy="341273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Es divideix en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Conector angular 32"/>
          <p:cNvCxnSpPr>
            <a:stCxn id="30" idx="3"/>
            <a:endCxn id="36" idx="1"/>
          </p:cNvCxnSpPr>
          <p:nvPr/>
        </p:nvCxnSpPr>
        <p:spPr bwMode="auto">
          <a:xfrm flipV="1">
            <a:off x="3131840" y="2015461"/>
            <a:ext cx="252028" cy="144016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3 Rectángulo"/>
          <p:cNvSpPr/>
          <p:nvPr/>
        </p:nvSpPr>
        <p:spPr>
          <a:xfrm>
            <a:off x="3383868" y="1898065"/>
            <a:ext cx="2124236" cy="234791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Nucli intern (sòlid)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Conector angular 39"/>
          <p:cNvCxnSpPr>
            <a:stCxn id="30" idx="3"/>
            <a:endCxn id="43" idx="1"/>
          </p:cNvCxnSpPr>
          <p:nvPr/>
        </p:nvCxnSpPr>
        <p:spPr bwMode="auto">
          <a:xfrm>
            <a:off x="3131840" y="2159477"/>
            <a:ext cx="252028" cy="144016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3 Rectángulo"/>
          <p:cNvSpPr/>
          <p:nvPr/>
        </p:nvSpPr>
        <p:spPr>
          <a:xfrm>
            <a:off x="3383868" y="2186097"/>
            <a:ext cx="3060340" cy="234791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Nucli extern (materials fosos)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lipse 4">
            <a:hlinkClick r:id="rId2"/>
          </p:cNvPr>
          <p:cNvSpPr/>
          <p:nvPr/>
        </p:nvSpPr>
        <p:spPr>
          <a:xfrm>
            <a:off x="7164288" y="597570"/>
            <a:ext cx="1728192" cy="103123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1. </a:t>
            </a:r>
            <a:r>
              <a:rPr lang="ca-ES" sz="1200" dirty="0" err="1">
                <a:solidFill>
                  <a:schemeClr val="bg1"/>
                </a:solidFill>
              </a:rPr>
              <a:t>Ciencia</a:t>
            </a:r>
            <a:r>
              <a:rPr lang="ca-ES" sz="1200" dirty="0">
                <a:solidFill>
                  <a:schemeClr val="bg1"/>
                </a:solidFill>
              </a:rPr>
              <a:t> al </a:t>
            </a:r>
            <a:r>
              <a:rPr lang="ca-ES" sz="1200" dirty="0" err="1">
                <a:solidFill>
                  <a:schemeClr val="bg1"/>
                </a:solidFill>
              </a:rPr>
              <a:t>Desnudo</a:t>
            </a:r>
            <a:r>
              <a:rPr lang="ca-ES" sz="1200" dirty="0">
                <a:solidFill>
                  <a:schemeClr val="bg1"/>
                </a:solidFill>
              </a:rPr>
              <a:t>. El </a:t>
            </a:r>
            <a:r>
              <a:rPr lang="ca-ES" sz="1200" dirty="0" err="1">
                <a:solidFill>
                  <a:schemeClr val="bg1"/>
                </a:solidFill>
              </a:rPr>
              <a:t>núcleo</a:t>
            </a:r>
            <a:r>
              <a:rPr lang="ca-ES" sz="1200" dirty="0">
                <a:solidFill>
                  <a:schemeClr val="bg1"/>
                </a:solidFill>
              </a:rPr>
              <a:t> terrestre. (fins 1’20’’ i des de 4’20’’)</a:t>
            </a:r>
          </a:p>
        </p:txBody>
      </p:sp>
      <p:sp>
        <p:nvSpPr>
          <p:cNvPr id="6" name="Elipse 5">
            <a:hlinkClick r:id="rId3"/>
          </p:cNvPr>
          <p:cNvSpPr/>
          <p:nvPr/>
        </p:nvSpPr>
        <p:spPr>
          <a:xfrm>
            <a:off x="7308304" y="1772816"/>
            <a:ext cx="1584176" cy="792088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El </a:t>
            </a:r>
            <a:r>
              <a:rPr lang="ca-ES" sz="1200" dirty="0" err="1">
                <a:solidFill>
                  <a:schemeClr val="bg1"/>
                </a:solidFill>
              </a:rPr>
              <a:t>Núcleo</a:t>
            </a:r>
            <a:r>
              <a:rPr lang="ca-ES" sz="1200" dirty="0">
                <a:solidFill>
                  <a:schemeClr val="bg1"/>
                </a:solidFill>
              </a:rPr>
              <a:t> (Estructura de la </a:t>
            </a:r>
            <a:r>
              <a:rPr lang="ca-ES" sz="1200" dirty="0" err="1">
                <a:solidFill>
                  <a:schemeClr val="bg1"/>
                </a:solidFill>
              </a:rPr>
              <a:t>Tierra</a:t>
            </a:r>
            <a:r>
              <a:rPr lang="ca-ES" sz="1200" dirty="0">
                <a:solidFill>
                  <a:schemeClr val="bg1"/>
                </a:solidFill>
              </a:rPr>
              <a:t>) peli</a:t>
            </a:r>
          </a:p>
        </p:txBody>
      </p:sp>
      <p:pic>
        <p:nvPicPr>
          <p:cNvPr id="3074" name="Picture 2" descr="http://webinteresante.com/wp-content/uploads/2016/05/21942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916835"/>
            <a:ext cx="4485082" cy="224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diariolibre.com/documents/10157/0/600x371/0c0/0d0/none/10904/JJXX/image_content_5633452_201510081922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587" y="2916834"/>
            <a:ext cx="4533750" cy="280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99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16" grpId="0" animBg="1"/>
      <p:bldP spid="23" grpId="0" animBg="1"/>
      <p:bldP spid="30" grpId="0" animBg="1"/>
      <p:bldP spid="36" grpId="0" animBg="1"/>
      <p:bldP spid="4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116632"/>
            <a:ext cx="9144000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4.- LES FORMES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76872"/>
            <a:ext cx="9144001" cy="4475949"/>
          </a:xfrm>
          <a:prstGeom prst="rect">
            <a:avLst/>
          </a:prstGeom>
        </p:spPr>
      </p:pic>
      <p:pic>
        <p:nvPicPr>
          <p:cNvPr id="14338" name="Picture 2" descr="Resultat d'imatges de LLANURA ABISAL 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48680"/>
            <a:ext cx="422424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5936641"/>
            <a:ext cx="2628900" cy="809625"/>
          </a:xfrm>
          <a:prstGeom prst="rect">
            <a:avLst/>
          </a:prstGeom>
        </p:spPr>
      </p:pic>
      <p:cxnSp>
        <p:nvCxnSpPr>
          <p:cNvPr id="7" name="Conector recto 6"/>
          <p:cNvCxnSpPr>
            <a:endCxn id="5" idx="0"/>
          </p:cNvCxnSpPr>
          <p:nvPr/>
        </p:nvCxnSpPr>
        <p:spPr bwMode="auto">
          <a:xfrm flipH="1">
            <a:off x="1421954" y="5229200"/>
            <a:ext cx="1421854" cy="707441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7485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116632"/>
            <a:ext cx="9144000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4.- LES FORMES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76872"/>
            <a:ext cx="9144001" cy="44759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996952"/>
            <a:ext cx="2295525" cy="1000125"/>
          </a:xfrm>
          <a:prstGeom prst="rect">
            <a:avLst/>
          </a:prstGeom>
        </p:spPr>
      </p:pic>
      <p:cxnSp>
        <p:nvCxnSpPr>
          <p:cNvPr id="6" name="Conector recto 5"/>
          <p:cNvCxnSpPr>
            <a:endCxn id="4" idx="2"/>
          </p:cNvCxnSpPr>
          <p:nvPr/>
        </p:nvCxnSpPr>
        <p:spPr bwMode="auto">
          <a:xfrm flipH="1" flipV="1">
            <a:off x="1327275" y="3997077"/>
            <a:ext cx="436413" cy="1304131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20" y="87935"/>
            <a:ext cx="1584176" cy="41468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535707"/>
            <a:ext cx="5005189" cy="2314227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148064" y="69269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FOSSA DE PUERTO RICO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228184" y="169282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1200" dirty="0"/>
              <a:t>FOSSA DE LES MARIANES</a:t>
            </a:r>
          </a:p>
        </p:txBody>
      </p:sp>
    </p:spTree>
    <p:extLst>
      <p:ext uri="{BB962C8B-B14F-4D97-AF65-F5344CB8AC3E}">
        <p14:creationId xmlns:p14="http://schemas.microsoft.com/office/powerpoint/2010/main" val="160180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116632"/>
            <a:ext cx="9144000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4.- LES FORMES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76872"/>
            <a:ext cx="9144001" cy="44759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1048"/>
            <a:ext cx="2047875" cy="419100"/>
          </a:xfrm>
          <a:prstGeom prst="rect">
            <a:avLst/>
          </a:prstGeom>
        </p:spPr>
      </p:pic>
      <p:cxnSp>
        <p:nvCxnSpPr>
          <p:cNvPr id="6" name="Conector recto 5"/>
          <p:cNvCxnSpPr>
            <a:endCxn id="4" idx="2"/>
          </p:cNvCxnSpPr>
          <p:nvPr/>
        </p:nvCxnSpPr>
        <p:spPr bwMode="auto">
          <a:xfrm flipV="1">
            <a:off x="611560" y="4280148"/>
            <a:ext cx="412378" cy="661020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362" name="Picture 2" descr="Resultat d'imatges de DORSAL OCEAN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02797"/>
            <a:ext cx="4731983" cy="269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esultat d'imatges de DORSAL OCEAN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64996"/>
            <a:ext cx="326707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61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4.- LES FORMES DEL RELLEU.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92696"/>
            <a:ext cx="8568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Completa el dibuix amb els noms de les formes de relleu: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31250"/>
            <a:ext cx="8856984" cy="575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0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1.- L’ESTRUCTURA DE LA TERRA.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1052736"/>
            <a:ext cx="1368151" cy="360040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MANTELL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ector angular 3"/>
          <p:cNvCxnSpPr>
            <a:stCxn id="3" idx="3"/>
            <a:endCxn id="6" idx="1"/>
          </p:cNvCxnSpPr>
          <p:nvPr/>
        </p:nvCxnSpPr>
        <p:spPr bwMode="auto">
          <a:xfrm flipV="1">
            <a:off x="1547664" y="791325"/>
            <a:ext cx="360040" cy="441431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3 Rectángulo"/>
          <p:cNvSpPr/>
          <p:nvPr/>
        </p:nvSpPr>
        <p:spPr>
          <a:xfrm>
            <a:off x="1907704" y="620688"/>
            <a:ext cx="3312368" cy="341273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És la part intermèdia de la Terra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Conector angular 8"/>
          <p:cNvCxnSpPr>
            <a:stCxn id="3" idx="3"/>
            <a:endCxn id="11" idx="1"/>
          </p:cNvCxnSpPr>
          <p:nvPr/>
        </p:nvCxnSpPr>
        <p:spPr bwMode="auto">
          <a:xfrm flipV="1">
            <a:off x="1547664" y="1223373"/>
            <a:ext cx="360040" cy="9383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3 Rectángulo"/>
          <p:cNvSpPr/>
          <p:nvPr/>
        </p:nvSpPr>
        <p:spPr>
          <a:xfrm>
            <a:off x="1907704" y="1052736"/>
            <a:ext cx="2808312" cy="341273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Suposa el 84% del planeta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ector angular 13"/>
          <p:cNvCxnSpPr>
            <a:stCxn id="3" idx="3"/>
            <a:endCxn id="17" idx="1"/>
          </p:cNvCxnSpPr>
          <p:nvPr/>
        </p:nvCxnSpPr>
        <p:spPr bwMode="auto">
          <a:xfrm>
            <a:off x="1547664" y="1232756"/>
            <a:ext cx="360040" cy="422665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3 Rectángulo"/>
          <p:cNvSpPr/>
          <p:nvPr/>
        </p:nvSpPr>
        <p:spPr>
          <a:xfrm>
            <a:off x="1907704" y="1484784"/>
            <a:ext cx="4896544" cy="341273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Està format per roques parcialment foses (magma)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lipse 4">
            <a:hlinkClick r:id="rId2"/>
          </p:cNvPr>
          <p:cNvSpPr/>
          <p:nvPr/>
        </p:nvSpPr>
        <p:spPr>
          <a:xfrm>
            <a:off x="6948264" y="620688"/>
            <a:ext cx="1944216" cy="69346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 err="1">
                <a:solidFill>
                  <a:schemeClr val="bg1"/>
                </a:solidFill>
              </a:rPr>
              <a:t>Experiencia</a:t>
            </a:r>
            <a:r>
              <a:rPr lang="ca-ES" sz="1200" dirty="0">
                <a:solidFill>
                  <a:schemeClr val="bg1"/>
                </a:solidFill>
              </a:rPr>
              <a:t> </a:t>
            </a:r>
            <a:r>
              <a:rPr lang="ca-ES" sz="1200" dirty="0" err="1">
                <a:solidFill>
                  <a:schemeClr val="bg1"/>
                </a:solidFill>
              </a:rPr>
              <a:t>Discovery</a:t>
            </a:r>
            <a:r>
              <a:rPr lang="ca-ES" sz="1200" dirty="0">
                <a:solidFill>
                  <a:schemeClr val="bg1"/>
                </a:solidFill>
              </a:rPr>
              <a:t>. </a:t>
            </a:r>
            <a:r>
              <a:rPr lang="ca-ES" sz="1200" dirty="0" err="1">
                <a:solidFill>
                  <a:schemeClr val="bg1"/>
                </a:solidFill>
              </a:rPr>
              <a:t>Viaje</a:t>
            </a:r>
            <a:r>
              <a:rPr lang="ca-ES" sz="1200" dirty="0">
                <a:solidFill>
                  <a:schemeClr val="bg1"/>
                </a:solidFill>
              </a:rPr>
              <a:t> al centro de la </a:t>
            </a:r>
            <a:r>
              <a:rPr lang="ca-ES" sz="1200" dirty="0" err="1">
                <a:solidFill>
                  <a:schemeClr val="bg1"/>
                </a:solidFill>
              </a:rPr>
              <a:t>Tierra</a:t>
            </a:r>
            <a:r>
              <a:rPr lang="ca-ES" sz="12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098" name="Picture 2" descr="http://www.astromia.com/tierraluna/fotos/mantonucle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5" y="2426352"/>
            <a:ext cx="5120507" cy="346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4"/>
          </p:cNvPr>
          <p:cNvSpPr/>
          <p:nvPr/>
        </p:nvSpPr>
        <p:spPr>
          <a:xfrm>
            <a:off x="7192692" y="1412776"/>
            <a:ext cx="1512168" cy="576064"/>
          </a:xfrm>
          <a:prstGeom prst="ellipse">
            <a:avLst/>
          </a:prstGeom>
          <a:solidFill>
            <a:srgbClr val="CC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 err="1">
                <a:solidFill>
                  <a:schemeClr val="bg1"/>
                </a:solidFill>
              </a:rPr>
              <a:t>Juegos</a:t>
            </a:r>
            <a:r>
              <a:rPr lang="ca-ES" sz="1200" dirty="0">
                <a:solidFill>
                  <a:schemeClr val="bg1"/>
                </a:solidFill>
              </a:rPr>
              <a:t> </a:t>
            </a:r>
            <a:r>
              <a:rPr lang="ca-ES" sz="1200" dirty="0" err="1">
                <a:solidFill>
                  <a:schemeClr val="bg1"/>
                </a:solidFill>
              </a:rPr>
              <a:t>Geográficos</a:t>
            </a:r>
            <a:r>
              <a:rPr lang="ca-ES" sz="1200" dirty="0">
                <a:solidFill>
                  <a:schemeClr val="bg1"/>
                </a:solidFill>
              </a:rPr>
              <a:t>: </a:t>
            </a:r>
            <a:r>
              <a:rPr lang="ca-ES" sz="1200" dirty="0" err="1">
                <a:solidFill>
                  <a:schemeClr val="bg1"/>
                </a:solidFill>
              </a:rPr>
              <a:t>Tierra</a:t>
            </a:r>
            <a:r>
              <a:rPr lang="ca-ES" sz="12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100" name="Picture 4" descr="Resultat d'imatges de manto terrest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226" y="2278861"/>
            <a:ext cx="3756447" cy="375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06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1" grpId="0" animBg="1"/>
      <p:bldP spid="17" grpId="0" animBg="1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1.- L’ESTRUCTURA DE LA TERRA.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1700808"/>
            <a:ext cx="1368151" cy="360040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ESCORÇA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ector angular 3"/>
          <p:cNvCxnSpPr>
            <a:stCxn id="3" idx="3"/>
            <a:endCxn id="7" idx="1"/>
          </p:cNvCxnSpPr>
          <p:nvPr/>
        </p:nvCxnSpPr>
        <p:spPr bwMode="auto">
          <a:xfrm flipV="1">
            <a:off x="1547664" y="791325"/>
            <a:ext cx="288032" cy="1089503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3 Rectángulo"/>
          <p:cNvSpPr/>
          <p:nvPr/>
        </p:nvSpPr>
        <p:spPr>
          <a:xfrm>
            <a:off x="1835696" y="620688"/>
            <a:ext cx="5832648" cy="341273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És la capa externa o exterior de la Terra, sobre la qual vivim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ector angular 9"/>
          <p:cNvCxnSpPr>
            <a:stCxn id="3" idx="3"/>
            <a:endCxn id="12" idx="1"/>
          </p:cNvCxnSpPr>
          <p:nvPr/>
        </p:nvCxnSpPr>
        <p:spPr bwMode="auto">
          <a:xfrm flipV="1">
            <a:off x="1547664" y="1223373"/>
            <a:ext cx="288032" cy="657455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3 Rectángulo"/>
          <p:cNvSpPr/>
          <p:nvPr/>
        </p:nvSpPr>
        <p:spPr>
          <a:xfrm>
            <a:off x="1835696" y="1052736"/>
            <a:ext cx="3312368" cy="341273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A penes suposa l’1% del planeta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ector angular 14"/>
          <p:cNvCxnSpPr>
            <a:stCxn id="3" idx="3"/>
            <a:endCxn id="17" idx="1"/>
          </p:cNvCxnSpPr>
          <p:nvPr/>
        </p:nvCxnSpPr>
        <p:spPr bwMode="auto">
          <a:xfrm flipV="1">
            <a:off x="1547664" y="1655421"/>
            <a:ext cx="288032" cy="225407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3 Rectángulo"/>
          <p:cNvSpPr/>
          <p:nvPr/>
        </p:nvSpPr>
        <p:spPr>
          <a:xfrm>
            <a:off x="1835696" y="1484784"/>
            <a:ext cx="3312368" cy="341273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Està formada per materials sòlids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Conector angular 18"/>
          <p:cNvCxnSpPr>
            <a:cxnSpLocks/>
            <a:stCxn id="3" idx="3"/>
            <a:endCxn id="22" idx="1"/>
          </p:cNvCxnSpPr>
          <p:nvPr/>
        </p:nvCxnSpPr>
        <p:spPr bwMode="auto">
          <a:xfrm>
            <a:off x="1547664" y="1880828"/>
            <a:ext cx="288032" cy="486054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3 Rectángulo"/>
          <p:cNvSpPr/>
          <p:nvPr/>
        </p:nvSpPr>
        <p:spPr>
          <a:xfrm>
            <a:off x="1835696" y="1880828"/>
            <a:ext cx="7128792" cy="972108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Té una amplada molt desigual i irregular: les parts més amples surten del mar i formen els continents (arriben fins als 8.848 metres de l’Everest) i les més baixes s’enfonsen als oceans (fins 11.000 metres a la fossa de les Marianes)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Conector angular 25"/>
          <p:cNvCxnSpPr>
            <a:stCxn id="3" idx="3"/>
            <a:endCxn id="29" idx="1"/>
          </p:cNvCxnSpPr>
          <p:nvPr/>
        </p:nvCxnSpPr>
        <p:spPr bwMode="auto">
          <a:xfrm>
            <a:off x="1547664" y="1880828"/>
            <a:ext cx="297295" cy="1494166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3 Rectángulo"/>
          <p:cNvSpPr/>
          <p:nvPr/>
        </p:nvSpPr>
        <p:spPr>
          <a:xfrm>
            <a:off x="1844959" y="2942946"/>
            <a:ext cx="6192688" cy="864096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L’escorça terrestre està dividida en plaques que es van separar fa milions d’anys i es mouen molt lentament (teoria de la deriva continental), xocant entre elles o separant-se i formant el relleu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content.vicensvivesdigital.com/images/img_2419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590" y="3861048"/>
            <a:ext cx="4330527" cy="279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221088"/>
            <a:ext cx="4666113" cy="138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6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12" grpId="0" animBg="1"/>
      <p:bldP spid="17" grpId="0" animBg="1"/>
      <p:bldP spid="22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-108520" y="260648"/>
            <a:ext cx="7776864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1.- L’ESTRUCTURA DE LA TERRA.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Elipse 2">
            <a:hlinkClick r:id="rId2"/>
          </p:cNvPr>
          <p:cNvSpPr/>
          <p:nvPr/>
        </p:nvSpPr>
        <p:spPr>
          <a:xfrm>
            <a:off x="6912261" y="116632"/>
            <a:ext cx="1944216" cy="86409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Como serà la </a:t>
            </a:r>
            <a:r>
              <a:rPr lang="ca-ES" sz="1200" dirty="0" err="1">
                <a:solidFill>
                  <a:schemeClr val="bg1"/>
                </a:solidFill>
              </a:rPr>
              <a:t>Tierra</a:t>
            </a:r>
            <a:r>
              <a:rPr lang="ca-ES" sz="1200" dirty="0">
                <a:solidFill>
                  <a:schemeClr val="bg1"/>
                </a:solidFill>
              </a:rPr>
              <a:t> </a:t>
            </a:r>
            <a:r>
              <a:rPr lang="ca-ES" sz="1200" dirty="0" err="1">
                <a:solidFill>
                  <a:schemeClr val="bg1"/>
                </a:solidFill>
              </a:rPr>
              <a:t>dentro</a:t>
            </a:r>
            <a:r>
              <a:rPr lang="ca-ES" sz="1200" dirty="0">
                <a:solidFill>
                  <a:schemeClr val="bg1"/>
                </a:solidFill>
              </a:rPr>
              <a:t> de 100 </a:t>
            </a:r>
            <a:r>
              <a:rPr lang="ca-ES" sz="1200" dirty="0" err="1">
                <a:solidFill>
                  <a:schemeClr val="bg1"/>
                </a:solidFill>
              </a:rPr>
              <a:t>millones</a:t>
            </a:r>
            <a:r>
              <a:rPr lang="ca-ES" sz="1200" dirty="0">
                <a:solidFill>
                  <a:schemeClr val="bg1"/>
                </a:solidFill>
              </a:rPr>
              <a:t> de </a:t>
            </a:r>
            <a:r>
              <a:rPr lang="ca-ES" sz="1200" dirty="0" err="1">
                <a:solidFill>
                  <a:schemeClr val="bg1"/>
                </a:solidFill>
              </a:rPr>
              <a:t>años</a:t>
            </a:r>
            <a:endParaRPr lang="ca-ES" sz="1200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199" y="1052736"/>
            <a:ext cx="4920388" cy="32403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330" y="4489474"/>
            <a:ext cx="4048125" cy="2219325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5"/>
          <a:stretch>
            <a:fillRect/>
          </a:stretch>
        </p:blipFill>
        <p:spPr>
          <a:xfrm>
            <a:off x="107505" y="1052736"/>
            <a:ext cx="4050065" cy="1656184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6"/>
          <a:stretch>
            <a:fillRect/>
          </a:stretch>
        </p:blipFill>
        <p:spPr>
          <a:xfrm>
            <a:off x="141494" y="2780928"/>
            <a:ext cx="4003216" cy="165433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086" y="4507275"/>
            <a:ext cx="3893190" cy="1946595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23528" y="6237312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Actualitat</a:t>
            </a:r>
          </a:p>
        </p:txBody>
      </p:sp>
    </p:spTree>
    <p:extLst>
      <p:ext uri="{BB962C8B-B14F-4D97-AF65-F5344CB8AC3E}">
        <p14:creationId xmlns:p14="http://schemas.microsoft.com/office/powerpoint/2010/main" val="112435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38169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1.- L’ESTRUCTURA DE LA TERRA.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20688"/>
            <a:ext cx="4824536" cy="648072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 relleu és el conjunt de formes complexes que formen la superfície terrestre: muntanyes, valls,...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1340768"/>
            <a:ext cx="6696744" cy="864096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 relleu terrestre canvia contínuament per l’acció dels agents interns derivats del moviment de les plaques (terratrèmols i volcans) i d’agents externs (aigua, vent, vegetació, animals, humans)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lipse 4">
            <a:hlinkClick r:id="rId2"/>
          </p:cNvPr>
          <p:cNvSpPr/>
          <p:nvPr/>
        </p:nvSpPr>
        <p:spPr>
          <a:xfrm>
            <a:off x="7164288" y="1412776"/>
            <a:ext cx="1584176" cy="720080"/>
          </a:xfrm>
          <a:prstGeom prst="ellipse">
            <a:avLst/>
          </a:prstGeom>
          <a:solidFill>
            <a:srgbClr val="CC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El origen del </a:t>
            </a:r>
            <a:r>
              <a:rPr lang="ca-ES" sz="1200" dirty="0" err="1">
                <a:solidFill>
                  <a:schemeClr val="bg1"/>
                </a:solidFill>
              </a:rPr>
              <a:t>relieve</a:t>
            </a:r>
            <a:r>
              <a:rPr lang="ca-ES" sz="1200" dirty="0">
                <a:solidFill>
                  <a:schemeClr val="bg1"/>
                </a:solidFill>
              </a:rPr>
              <a:t>. Isaac </a:t>
            </a:r>
            <a:r>
              <a:rPr lang="ca-ES" sz="1200" dirty="0" err="1">
                <a:solidFill>
                  <a:schemeClr val="bg1"/>
                </a:solidFill>
              </a:rPr>
              <a:t>Buzo</a:t>
            </a:r>
            <a:endParaRPr lang="ca-ES" sz="1200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://blocs.xtec.cat/mgali5eb/files/2012/02/RELLEU_INTERI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7"/>
            <a:ext cx="5472608" cy="41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t d'imatges de terremoto fa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48880"/>
            <a:ext cx="345638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esultat d'imatges de forma erosion m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65103"/>
            <a:ext cx="3431450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8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5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1.- L’ESTRUCTURA DE LA TERRA.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92696"/>
            <a:ext cx="8280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En quines capes es divideix l’estructura de la Terra? Explica-les.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79512" y="1124744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2.- A partir dels dibuixos de baix, explica, en forma de redacció, l’evolució de la deriva continental, posant exemples de cada dibuix (mínim deu línies).</a:t>
            </a:r>
          </a:p>
        </p:txBody>
      </p:sp>
      <p:pic>
        <p:nvPicPr>
          <p:cNvPr id="6" name="Imagen 5"/>
          <p:cNvPicPr/>
          <p:nvPr/>
        </p:nvPicPr>
        <p:blipFill>
          <a:blip r:embed="rId2"/>
          <a:stretch>
            <a:fillRect/>
          </a:stretch>
        </p:blipFill>
        <p:spPr>
          <a:xfrm>
            <a:off x="2538159" y="1772816"/>
            <a:ext cx="4050065" cy="1656184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3"/>
          <a:stretch>
            <a:fillRect/>
          </a:stretch>
        </p:blipFill>
        <p:spPr>
          <a:xfrm>
            <a:off x="1043608" y="3573016"/>
            <a:ext cx="3982085" cy="1657350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4"/>
          <a:stretch>
            <a:fillRect/>
          </a:stretch>
        </p:blipFill>
        <p:spPr>
          <a:xfrm>
            <a:off x="5220072" y="3573016"/>
            <a:ext cx="216024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4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Personalizado 5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000000"/>
      </a:accent1>
      <a:accent2>
        <a:srgbClr val="B2B2B2"/>
      </a:accent2>
      <a:accent3>
        <a:srgbClr val="969696"/>
      </a:accent3>
      <a:accent4>
        <a:srgbClr val="808080"/>
      </a:accent4>
      <a:accent5>
        <a:srgbClr val="4D4D4D"/>
      </a:accent5>
      <a:accent6>
        <a:srgbClr val="5F5F5F"/>
      </a:accent6>
      <a:hlink>
        <a:srgbClr val="5F5F5F"/>
      </a:hlink>
      <a:folHlink>
        <a:srgbClr val="808080"/>
      </a:folHlink>
    </a:clrScheme>
    <a:fontScheme name="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99"/>
        </a:solidFill>
        <a:ln>
          <a:solidFill>
            <a:schemeClr val="bg1"/>
          </a:solidFill>
        </a:ln>
        <a:effectLst/>
      </a:spPr>
      <a:bodyPr rtlCol="0" anchor="ctr"/>
      <a:lstStyle>
        <a:defPPr algn="ctr">
          <a:defRPr sz="1800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altLang="ca-E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7371</TotalTime>
  <Words>1512</Words>
  <Application>Microsoft Office PowerPoint</Application>
  <PresentationFormat>Presentació en pantalla (4:3)</PresentationFormat>
  <Paragraphs>158</Paragraphs>
  <Slides>43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2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43</vt:i4>
      </vt:variant>
    </vt:vector>
  </HeadingPairs>
  <TitlesOfParts>
    <vt:vector size="46" baseType="lpstr">
      <vt:lpstr>Arial</vt:lpstr>
      <vt:lpstr>Times New Roman</vt:lpstr>
      <vt:lpstr>Diseño predeterminado</vt:lpstr>
      <vt:lpstr>Unitat 2 EL RELLEU</vt:lpstr>
      <vt:lpstr>TEMA 2.- EL RELLEU.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>Montiel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9.- LA CRISI DE 1929 I LA DEPRESSIÓ ECONÒMICA MUNDIAL</dc:title>
  <dc:creator>Montiel</dc:creator>
  <cp:lastModifiedBy>Àlex Resa Valdivia</cp:lastModifiedBy>
  <cp:revision>595</cp:revision>
  <dcterms:created xsi:type="dcterms:W3CDTF">2008-02-18T15:47:54Z</dcterms:created>
  <dcterms:modified xsi:type="dcterms:W3CDTF">2017-08-30T11:09:03Z</dcterms:modified>
</cp:coreProperties>
</file>