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457" r:id="rId4"/>
    <p:sldId id="541" r:id="rId5"/>
    <p:sldId id="372" r:id="rId6"/>
    <p:sldId id="454" r:id="rId7"/>
    <p:sldId id="508" r:id="rId8"/>
    <p:sldId id="542" r:id="rId9"/>
    <p:sldId id="543" r:id="rId10"/>
    <p:sldId id="544" r:id="rId11"/>
    <p:sldId id="590" r:id="rId12"/>
    <p:sldId id="545" r:id="rId13"/>
    <p:sldId id="458" r:id="rId14"/>
    <p:sldId id="546" r:id="rId15"/>
    <p:sldId id="547" r:id="rId16"/>
    <p:sldId id="548" r:id="rId17"/>
    <p:sldId id="549" r:id="rId18"/>
    <p:sldId id="550" r:id="rId19"/>
    <p:sldId id="551" r:id="rId20"/>
    <p:sldId id="591" r:id="rId21"/>
    <p:sldId id="552" r:id="rId22"/>
    <p:sldId id="553" r:id="rId23"/>
    <p:sldId id="554" r:id="rId24"/>
    <p:sldId id="555" r:id="rId25"/>
    <p:sldId id="556" r:id="rId26"/>
    <p:sldId id="592" r:id="rId27"/>
    <p:sldId id="593" r:id="rId28"/>
    <p:sldId id="557" r:id="rId29"/>
    <p:sldId id="558" r:id="rId30"/>
    <p:sldId id="559" r:id="rId31"/>
    <p:sldId id="560" r:id="rId32"/>
    <p:sldId id="525" r:id="rId33"/>
    <p:sldId id="561" r:id="rId34"/>
    <p:sldId id="562" r:id="rId35"/>
    <p:sldId id="563" r:id="rId36"/>
    <p:sldId id="594" r:id="rId37"/>
    <p:sldId id="564" r:id="rId38"/>
    <p:sldId id="527" r:id="rId39"/>
    <p:sldId id="528" r:id="rId40"/>
    <p:sldId id="529" r:id="rId41"/>
    <p:sldId id="565" r:id="rId42"/>
    <p:sldId id="566" r:id="rId43"/>
    <p:sldId id="595" r:id="rId44"/>
    <p:sldId id="567" r:id="rId45"/>
    <p:sldId id="568" r:id="rId46"/>
    <p:sldId id="569" r:id="rId47"/>
    <p:sldId id="570" r:id="rId48"/>
    <p:sldId id="571" r:id="rId49"/>
    <p:sldId id="572" r:id="rId50"/>
    <p:sldId id="596" r:id="rId51"/>
    <p:sldId id="573" r:id="rId52"/>
    <p:sldId id="532" r:id="rId53"/>
    <p:sldId id="574" r:id="rId54"/>
    <p:sldId id="575" r:id="rId55"/>
    <p:sldId id="576" r:id="rId56"/>
    <p:sldId id="577" r:id="rId57"/>
    <p:sldId id="578" r:id="rId58"/>
    <p:sldId id="579" r:id="rId59"/>
    <p:sldId id="580" r:id="rId60"/>
    <p:sldId id="597" r:id="rId61"/>
    <p:sldId id="598" r:id="rId62"/>
    <p:sldId id="581" r:id="rId63"/>
    <p:sldId id="582" r:id="rId64"/>
    <p:sldId id="583" r:id="rId65"/>
    <p:sldId id="599" r:id="rId66"/>
    <p:sldId id="600" r:id="rId67"/>
    <p:sldId id="584" r:id="rId68"/>
    <p:sldId id="585" r:id="rId69"/>
    <p:sldId id="586" r:id="rId70"/>
    <p:sldId id="587" r:id="rId71"/>
    <p:sldId id="589" r:id="rId72"/>
    <p:sldId id="588" r:id="rId73"/>
    <p:sldId id="601" r:id="rId74"/>
    <p:sldId id="602" r:id="rId75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38B"/>
    <a:srgbClr val="FFCC99"/>
    <a:srgbClr val="1D05CB"/>
    <a:srgbClr val="CCFFCC"/>
    <a:srgbClr val="333399"/>
    <a:srgbClr val="04C0EC"/>
    <a:srgbClr val="0683EA"/>
    <a:srgbClr val="CCFF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>
      <p:cViewPr varScale="1">
        <p:scale>
          <a:sx n="72" d="100"/>
          <a:sy n="72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BD6E8-DC02-416E-9CC9-460FA1176A9B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23406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1A591-D481-4C23-B984-11725B7E002E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40143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7E1C6-507F-4553-A61A-1853123D2999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9931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4D7C7-38DB-40FB-9AA3-A566529DE291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89200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29FF3-DE58-45B8-9D5B-CB8F6034069C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12352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8D260-658D-4651-BE2E-D33479F7740A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22338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7B188-9E1C-48E9-91B7-F27F5560C374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58002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DE105-823A-4DC8-ADC6-9D3767E42478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07853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1E630-E4DA-4A66-91B5-6BF451721948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77349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D5CAD-5033-44C1-AF95-96388CE189AD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49888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3DB43-2EA0-476C-8474-9E122ABB8581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75143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/>
              <a:t>Haga clic para cambiar el estilo de título	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/>
              <a:t>Haga clic para modificar el estilo de texto del patrón</a:t>
            </a:r>
          </a:p>
          <a:p>
            <a:pPr lvl="1"/>
            <a:r>
              <a:rPr lang="ca-ES" altLang="ca-ES"/>
              <a:t>Segundo nivel</a:t>
            </a:r>
          </a:p>
          <a:p>
            <a:pPr lvl="2"/>
            <a:r>
              <a:rPr lang="ca-ES" altLang="ca-ES"/>
              <a:t>Tercer nivel</a:t>
            </a:r>
          </a:p>
          <a:p>
            <a:pPr lvl="3"/>
            <a:r>
              <a:rPr lang="ca-ES" altLang="ca-ES"/>
              <a:t>Cuarto nivel</a:t>
            </a:r>
          </a:p>
          <a:p>
            <a:pPr lvl="4"/>
            <a:r>
              <a:rPr lang="ca-ES" altLang="ca-ES"/>
              <a:t>Quinto nivel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ca-ES" altLang="ca-E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ca-ES" altLang="ca-E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76C6F07-D922-439B-8AB4-137B8E22192D}" type="slidenum">
              <a:rPr lang="ca-ES" altLang="ca-ES"/>
              <a:pPr/>
              <a:t>‹#›</a:t>
            </a:fld>
            <a:endParaRPr lang="ca-ES" altLang="ca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hyperlink" Target="https://vimeo.com/47286916" TargetMode="External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hyperlink" Target="https://vimeo.com/3385955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hyperlink" Target="https://vimeo.com/40930842" TargetMode="External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contenidos.educarex.es/sama/2010/csociales_geografia_historia/primeroeso/tema3/climograma.html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gif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hyperlink" Target="https://vimeo.com/72597439" TargetMode="External"/><Relationship Id="rId4" Type="http://schemas.openxmlformats.org/officeDocument/2006/relationships/image" Target="../media/image109.png"/><Relationship Id="rId9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j2VHUP7R2CY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UDXYl1c0F6Q" TargetMode="Externa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11" Type="http://schemas.openxmlformats.org/officeDocument/2006/relationships/hyperlink" Target="https://vimeo.com/66036937" TargetMode="External"/><Relationship Id="rId5" Type="http://schemas.openxmlformats.org/officeDocument/2006/relationships/image" Target="../media/image157.jpeg"/><Relationship Id="rId10" Type="http://schemas.openxmlformats.org/officeDocument/2006/relationships/hyperlink" Target="https://www.youtube.com/watch?v=D5aYpas76zY" TargetMode="External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6.jpeg"/><Relationship Id="rId7" Type="http://schemas.openxmlformats.org/officeDocument/2006/relationships/image" Target="../media/image158.jpeg"/><Relationship Id="rId2" Type="http://schemas.openxmlformats.org/officeDocument/2006/relationships/hyperlink" Target="https://vimeo.com/4824596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10" Type="http://schemas.openxmlformats.org/officeDocument/2006/relationships/image" Target="../media/image182.jpeg"/><Relationship Id="rId4" Type="http://schemas.openxmlformats.org/officeDocument/2006/relationships/image" Target="../media/image177.jpeg"/><Relationship Id="rId9" Type="http://schemas.openxmlformats.org/officeDocument/2006/relationships/image" Target="../media/image18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12" Type="http://schemas.openxmlformats.org/officeDocument/2006/relationships/hyperlink" Target="https://vimeo.com/50859078" TargetMode="Externa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eg"/><Relationship Id="rId11" Type="http://schemas.openxmlformats.org/officeDocument/2006/relationships/image" Target="../media/image201.jpeg"/><Relationship Id="rId5" Type="http://schemas.openxmlformats.org/officeDocument/2006/relationships/image" Target="../media/image195.jpeg"/><Relationship Id="rId10" Type="http://schemas.openxmlformats.org/officeDocument/2006/relationships/image" Target="../media/image200.jpeg"/><Relationship Id="rId4" Type="http://schemas.openxmlformats.org/officeDocument/2006/relationships/image" Target="../media/image194.jpeg"/><Relationship Id="rId9" Type="http://schemas.openxmlformats.org/officeDocument/2006/relationships/image" Target="../media/image19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10" Type="http://schemas.openxmlformats.org/officeDocument/2006/relationships/image" Target="../media/image213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1n-rL9Ltnw" TargetMode="External"/><Relationship Id="rId2" Type="http://schemas.openxmlformats.org/officeDocument/2006/relationships/hyperlink" Target="http://www.edistribucion.es/anayaeducacion/8420146/datos/Bloque2/Bloque2.htm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496" y="1392153"/>
            <a:ext cx="9108504" cy="2312324"/>
          </a:xfrm>
        </p:spPr>
        <p:txBody>
          <a:bodyPr/>
          <a:lstStyle/>
          <a:p>
            <a:r>
              <a:rPr lang="ca-ES" altLang="ca-ES" sz="5400" dirty="0">
                <a:solidFill>
                  <a:schemeClr val="bg1"/>
                </a:solidFill>
              </a:rPr>
              <a:t>UNITAT 3</a:t>
            </a:r>
            <a:br>
              <a:rPr lang="ca-ES" altLang="ca-ES" sz="5400" dirty="0">
                <a:solidFill>
                  <a:schemeClr val="bg1"/>
                </a:solidFill>
              </a:rPr>
            </a:br>
            <a:r>
              <a:rPr lang="ca-ES" altLang="ca-ES" sz="5400" dirty="0">
                <a:solidFill>
                  <a:schemeClr val="bg1"/>
                </a:solidFill>
              </a:rPr>
              <a:t>CLIMES I PAISATGES </a:t>
            </a:r>
            <a:br>
              <a:rPr lang="ca-ES" altLang="ca-ES" sz="5400" dirty="0">
                <a:solidFill>
                  <a:schemeClr val="bg1"/>
                </a:solidFill>
              </a:rPr>
            </a:br>
            <a:r>
              <a:rPr lang="ca-ES" altLang="ca-ES" sz="5400" dirty="0">
                <a:solidFill>
                  <a:schemeClr val="bg1"/>
                </a:solidFill>
              </a:rPr>
              <a:t>DE LA TERRA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27784" y="5013176"/>
            <a:ext cx="6400800" cy="1320552"/>
          </a:xfrm>
          <a:noFill/>
        </p:spPr>
        <p:txBody>
          <a:bodyPr/>
          <a:lstStyle/>
          <a:p>
            <a:pPr algn="r"/>
            <a:r>
              <a:rPr lang="ca-ES" altLang="ca-ES" sz="2400" dirty="0">
                <a:solidFill>
                  <a:schemeClr val="bg1"/>
                </a:solidFill>
              </a:rPr>
              <a:t>Salvador Vila Esteve</a:t>
            </a:r>
          </a:p>
          <a:p>
            <a:pPr algn="r"/>
            <a:r>
              <a:rPr lang="ca-ES" altLang="ca-ES" sz="2400" dirty="0">
                <a:solidFill>
                  <a:schemeClr val="bg1"/>
                </a:solidFill>
              </a:rPr>
              <a:t>Geografia i Història</a:t>
            </a:r>
          </a:p>
          <a:p>
            <a:pPr algn="r"/>
            <a:r>
              <a:rPr lang="ca-ES" altLang="ca-ES" sz="2400" dirty="0">
                <a:solidFill>
                  <a:schemeClr val="bg1"/>
                </a:solidFill>
              </a:rPr>
              <a:t>1r d’ESO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3358286" cy="13337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217" y="44624"/>
            <a:ext cx="5796783" cy="1326151"/>
          </a:xfrm>
          <a:prstGeom prst="rect">
            <a:avLst/>
          </a:prstGeom>
        </p:spPr>
      </p:pic>
      <p:pic>
        <p:nvPicPr>
          <p:cNvPr id="1026" name="Picture 2" descr="http://www.buxaweb.cat/images/climester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88938"/>
            <a:ext cx="4731127" cy="31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equatorial: la selva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00811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RIUS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331640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23728" y="692696"/>
            <a:ext cx="244827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Cabalosos i regulars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2.bp.blogspot.com/-7VwOSknz1dY/VGzyfhguatI/AAAAAAAAEG8/dMIg3Stb4WE/s1600/waterfall-in-amazon-rainfor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06742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t d'imatges de rio con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51" y="548680"/>
            <a:ext cx="433912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4.bp.blogspot.com/-0KN2v0YsDrY/UoJnTnLux1I/AAAAAAAAATY/nOFmqC_Cxrg/s1600/rio-amazonas-bras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51" y="3478109"/>
            <a:ext cx="4339122" cy="29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09120"/>
            <a:ext cx="3131418" cy="234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equatorial: la selva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1584176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VEGETACIÓ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907704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699792" y="620688"/>
            <a:ext cx="6345881" cy="864096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</a:t>
            </a:r>
            <a:r>
              <a:rPr lang="ca-ES" sz="1800" u="sng" dirty="0"/>
              <a:t>selva</a:t>
            </a:r>
            <a:r>
              <a:rPr lang="ca-ES" sz="1800" dirty="0"/>
              <a:t> o </a:t>
            </a:r>
            <a:r>
              <a:rPr lang="ca-ES" sz="1800" u="sng" dirty="0"/>
              <a:t>jungla</a:t>
            </a:r>
            <a:r>
              <a:rPr lang="ca-ES" sz="1800" dirty="0"/>
              <a:t>: vegetació abundant, moltes espècies i distribuïda en nivells o estrats: arbres molt alts (estrat superior), arbres de fulles grans (estrat mitjà) i falgueres i mimoses (estrat inferior)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2" y="4048252"/>
            <a:ext cx="3599722" cy="27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21275"/>
            <a:ext cx="3528392" cy="2469874"/>
          </a:xfrm>
          <a:prstGeom prst="rect">
            <a:avLst/>
          </a:prstGeom>
        </p:spPr>
      </p:pic>
      <p:pic>
        <p:nvPicPr>
          <p:cNvPr id="2050" name="Picture 2" descr="http://1.bp.blogspot.com/-zQYUpwqSnbk/UoJjo7v40pI/AAAAAAAAATE/s0RvDgI2_BM/s1600/3.1+sel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04926"/>
            <a:ext cx="4932040" cy="370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peru_amazon_jungle_buttress_roots_of_tall_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27258"/>
            <a:ext cx="4441822" cy="182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equatorial: la selva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100811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FAUNA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331640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23729" y="692696"/>
            <a:ext cx="5904655" cy="57606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Animals arborícoles (ocells, mamífers normalment xicotets, rèptils i amfibis) i gran varietat d’insectes, cucs i aràcnids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esultat d'imatges de tu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1" y="1340768"/>
            <a:ext cx="2682131" cy="178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iajesviatica.es/imagenes/viajes/uganda/ugandagorilas/EncuentroconlosGoril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2237142" cy="178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assets.worldwildlife.org/photos/5057/images/featured_story/orangutan_with_baby.jpg?13789923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08" y="1340768"/>
            <a:ext cx="2386284" cy="178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t d'imatges de anaconda amazon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3" y="3140968"/>
            <a:ext cx="26882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t d'imatges de rana ojos roj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75" y="3140968"/>
            <a:ext cx="184820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t d'imatges de gusano selva ecuatori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02" y="3140968"/>
            <a:ext cx="267979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ultat d'imatges de escarabajo tit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8" y="5167680"/>
            <a:ext cx="2535478" cy="16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Resultat d'imatges de tarantula goliat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162142"/>
            <a:ext cx="2448272" cy="167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esultat d'imatges de delfin rosad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167679"/>
            <a:ext cx="2534051" cy="169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hlinkClick r:id="rId11"/>
          </p:cNvPr>
          <p:cNvSpPr/>
          <p:nvPr/>
        </p:nvSpPr>
        <p:spPr>
          <a:xfrm>
            <a:off x="8028383" y="3670541"/>
            <a:ext cx="1092453" cy="50405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 err="1">
                <a:solidFill>
                  <a:schemeClr val="bg1"/>
                </a:solidFill>
              </a:rPr>
              <a:t>Vimeo</a:t>
            </a:r>
            <a:r>
              <a:rPr lang="ca-ES" sz="1100" dirty="0">
                <a:solidFill>
                  <a:schemeClr val="bg1"/>
                </a:solidFill>
              </a:rPr>
              <a:t>. </a:t>
            </a:r>
            <a:r>
              <a:rPr lang="ca-ES" sz="1100" dirty="0" err="1">
                <a:solidFill>
                  <a:schemeClr val="bg1"/>
                </a:solidFill>
              </a:rPr>
              <a:t>Amazonas</a:t>
            </a:r>
            <a:endParaRPr lang="ca-E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8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equatorial: la selva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On es localitza el clima equatorial?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9512" y="980728"/>
            <a:ext cx="8640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A partir del climograma de </a:t>
            </a:r>
            <a:r>
              <a:rPr lang="ca-ES" dirty="0" err="1"/>
              <a:t>Uaupés</a:t>
            </a:r>
            <a:r>
              <a:rPr lang="ca-ES" dirty="0"/>
              <a:t>, respon:</a:t>
            </a:r>
          </a:p>
          <a:p>
            <a:r>
              <a:rPr lang="ca-ES" dirty="0"/>
              <a:t>	a) Per què diem que correspon a un clima càlid?</a:t>
            </a:r>
          </a:p>
          <a:p>
            <a:r>
              <a:rPr lang="ca-ES" dirty="0"/>
              <a:t>	b) Quin mes fa més calor? I més fred? Quina amplitud tèrmica té?</a:t>
            </a:r>
          </a:p>
          <a:p>
            <a:r>
              <a:rPr lang="ca-ES" dirty="0"/>
              <a:t>	c) Quan plou al llarg de l’any? Quan plou més? I menys? Hi ha algun mes o estació seca?</a:t>
            </a:r>
          </a:p>
          <a:p>
            <a:r>
              <a:rPr lang="ca-ES" dirty="0"/>
              <a:t>	d) A quin clima correspon? Per què?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7" y="2060848"/>
            <a:ext cx="3485931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0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equatorial: la selva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Com són els rius equatorials? Per què?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1052736"/>
            <a:ext cx="8640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Explica les característiques de la vegetació i la fauna equatorials, posant exemples del dibuix.</a:t>
            </a:r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7664" y="1463298"/>
            <a:ext cx="576064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8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tropical: el bosc tropical i la sabana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87220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LOCALITZACIÓ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123728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843809" y="692696"/>
            <a:ext cx="597666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Al voltant dels tròpics, envoltant les zones de clima equatorial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html.rincondelvago.com/0007694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7" y="1278859"/>
            <a:ext cx="792207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1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tropical: el bosc tropical i la sabana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TEMPERATURES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339752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3131841" y="692696"/>
            <a:ext cx="4464495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Altes durant tot l’any (més de 20ºC) i bastant regulars (poca amplitud tèrmica)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79512" y="1628800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PRECIPITACIONS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2339752" y="1700808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3131840" y="1484784"/>
            <a:ext cx="5112568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Dues estacions: una humida, amb pluges abundants i torrencials, i altra seca, sense gairebé pluges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35496" y="2204864"/>
            <a:ext cx="2736304" cy="44644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664296"/>
            <a:ext cx="3080550" cy="3861048"/>
          </a:xfrm>
          <a:prstGeom prst="rect">
            <a:avLst/>
          </a:prstGeom>
        </p:spPr>
      </p:pic>
      <p:pic>
        <p:nvPicPr>
          <p:cNvPr id="12290" name="Picture 2" descr="http://content.vicensvivesdigital.com/images/img_231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08" y="2276872"/>
            <a:ext cx="3140196" cy="439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1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tropical: el bosc tropical i la sabana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100811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RIUS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331640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23728" y="692696"/>
            <a:ext cx="4680520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Molt irregulars: poca aigua en l’estació seca i grans crescudes i inundacions amb les pluges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imgc.allpostersimages.com/images/P-473-488-90/62/6237/LSA3100Z/posters/michael-runkel-cattle-at-the-omo-river-omo-valley-ethiopia-afr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1371735"/>
            <a:ext cx="45053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t d'imatges de rio zambeze estacion hume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39" y="1556792"/>
            <a:ext cx="4537817" cy="25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4.bp.blogspot.com/-SlfIXWepmwQ/VG-NNQn6qaI/AAAAAAAAEKM/CfxMh-Z4yPk/s1600/img_0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65681"/>
            <a:ext cx="3865248" cy="264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80164"/>
            <a:ext cx="2770014" cy="207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9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tropical: el bosc tropical i la sabana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40329" y="1268760"/>
            <a:ext cx="147934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VEGETACIÓ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7" idx="1"/>
          </p:cNvCxnSpPr>
          <p:nvPr/>
        </p:nvCxnSpPr>
        <p:spPr bwMode="auto">
          <a:xfrm flipV="1">
            <a:off x="1619672" y="972389"/>
            <a:ext cx="288032" cy="47639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3 Rectángulo"/>
          <p:cNvSpPr/>
          <p:nvPr/>
        </p:nvSpPr>
        <p:spPr>
          <a:xfrm>
            <a:off x="1907704" y="676017"/>
            <a:ext cx="5040560" cy="59274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u="sng" dirty="0"/>
              <a:t>Bosc tropical</a:t>
            </a:r>
            <a:r>
              <a:rPr lang="ca-ES" sz="1800" dirty="0"/>
              <a:t>: vegetació semblant a la selva, però menys variada i amb menys arbres i més baixets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 angular 14"/>
          <p:cNvCxnSpPr>
            <a:stCxn id="3" idx="3"/>
            <a:endCxn id="17" idx="1"/>
          </p:cNvCxnSpPr>
          <p:nvPr/>
        </p:nvCxnSpPr>
        <p:spPr bwMode="auto">
          <a:xfrm>
            <a:off x="1619672" y="1448780"/>
            <a:ext cx="288032" cy="63217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3 Rectángulo"/>
          <p:cNvSpPr/>
          <p:nvPr/>
        </p:nvSpPr>
        <p:spPr>
          <a:xfrm>
            <a:off x="1907704" y="1331523"/>
            <a:ext cx="6768752" cy="360947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u="sng" dirty="0"/>
              <a:t>Bosc-galeria</a:t>
            </a:r>
            <a:r>
              <a:rPr lang="ca-ES" sz="1800" dirty="0"/>
              <a:t>: es forma al costat dels rius i la vegetació és més espessa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ector angular 21"/>
          <p:cNvCxnSpPr>
            <a:stCxn id="3" idx="3"/>
            <a:endCxn id="25" idx="1"/>
          </p:cNvCxnSpPr>
          <p:nvPr/>
        </p:nvCxnSpPr>
        <p:spPr bwMode="auto">
          <a:xfrm>
            <a:off x="1619672" y="1448780"/>
            <a:ext cx="288032" cy="50360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3 Rectángulo"/>
          <p:cNvSpPr/>
          <p:nvPr/>
        </p:nvSpPr>
        <p:spPr>
          <a:xfrm>
            <a:off x="1907704" y="1771909"/>
            <a:ext cx="4608512" cy="360947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u="sng" dirty="0"/>
              <a:t>Sabana</a:t>
            </a:r>
            <a:r>
              <a:rPr lang="ca-ES" sz="1800" dirty="0"/>
              <a:t>: herba i arbustos alts, amb pocs arbres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9" y="2162159"/>
            <a:ext cx="3265655" cy="244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tuaregviatges.es/rutas/galeria/1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83" y="4628765"/>
            <a:ext cx="2952328" cy="221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t d'imatges de sabana baobab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82" y="4662837"/>
            <a:ext cx="3816424" cy="214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1.bp.blogspot.com/-_fWTSBGSmN0/UoJyFLt44rI/AAAAAAAAAVY/rApIaumBCfQ/s1600/pastando-en-la-sabana-para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89971"/>
            <a:ext cx="4752528" cy="243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2.bp.blogspot.com/-AFEzUISqMI8/VG-KTuTnDEI/AAAAAAAAEJk/i-czXhg3GRM/s1600/Giraffe-Amboseli-Ken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79" y="5103817"/>
            <a:ext cx="2418696" cy="16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8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7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tropical: el bosc tropical i la sabana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40329" y="1052736"/>
            <a:ext cx="97528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FAUNA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6" idx="1"/>
          </p:cNvCxnSpPr>
          <p:nvPr/>
        </p:nvCxnSpPr>
        <p:spPr bwMode="auto">
          <a:xfrm flipV="1">
            <a:off x="1115616" y="944724"/>
            <a:ext cx="288032" cy="288032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3 Rectángulo"/>
          <p:cNvSpPr/>
          <p:nvPr/>
        </p:nvSpPr>
        <p:spPr>
          <a:xfrm>
            <a:off x="1403648" y="648352"/>
            <a:ext cx="4680520" cy="59274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Al bosc tropical gran varietat d’ocells, insectes, rèptils i mamífers (felins i primats)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ector angular 10"/>
          <p:cNvCxnSpPr>
            <a:stCxn id="3" idx="3"/>
            <a:endCxn id="13" idx="1"/>
          </p:cNvCxnSpPr>
          <p:nvPr/>
        </p:nvCxnSpPr>
        <p:spPr bwMode="auto">
          <a:xfrm>
            <a:off x="1115616" y="1232756"/>
            <a:ext cx="288032" cy="279692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3 Rectángulo"/>
          <p:cNvSpPr/>
          <p:nvPr/>
        </p:nvSpPr>
        <p:spPr>
          <a:xfrm>
            <a:off x="1403648" y="1324088"/>
            <a:ext cx="5184576" cy="37672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 la sabana destaquen els grans herbívors i predadors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Resultat d'imatges de guacamay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" y="1783801"/>
            <a:ext cx="2171165" cy="1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t d'imatges de hormigas mordedo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05116"/>
            <a:ext cx="1738099" cy="140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t d'imatges de boa constri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10070"/>
            <a:ext cx="2853816" cy="142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8 Imagen" descr="macac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5260" y="1802494"/>
            <a:ext cx="2133213" cy="1436362"/>
          </a:xfrm>
          <a:prstGeom prst="rect">
            <a:avLst/>
          </a:prstGeom>
        </p:spPr>
      </p:pic>
      <p:pic>
        <p:nvPicPr>
          <p:cNvPr id="4106" name="Picture 10" descr="Resultat d'imatges de jagu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" y="3304106"/>
            <a:ext cx="2171165" cy="16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bioenciclopedia.com/wp-content/uploads/2011/12/jirafa2-8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654" y="3321404"/>
            <a:ext cx="2601845" cy="16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userscontent2.emaze.com/images/b3ef4bf0-0e59-4470-b66a-4552f32c40dc/9ed09755d5677c50cc5f87e8ed0a72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3321404"/>
            <a:ext cx="1626153" cy="16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3.bp.blogspot.com/-Npo2reIrtwY/UoJ1Lp8bm6I/AAAAAAAAAWI/1_BcUAB32KE/s1600/cebras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94" y="3299251"/>
            <a:ext cx="2451571" cy="163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Resultat d'imatges de hipopotam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" y="5012539"/>
            <a:ext cx="2384467" cy="170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Resultat d'imatges de rinoceron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65" y="5074558"/>
            <a:ext cx="2708799" cy="159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Resultat d'imatges de guepard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01" y="4984521"/>
            <a:ext cx="1230307" cy="184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Resultat d'imatges de le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767" y="5045278"/>
            <a:ext cx="2688233" cy="1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hlinkClick r:id="rId14"/>
          </p:cNvPr>
          <p:cNvSpPr/>
          <p:nvPr/>
        </p:nvSpPr>
        <p:spPr>
          <a:xfrm>
            <a:off x="7308304" y="944724"/>
            <a:ext cx="1440159" cy="567724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 err="1">
                <a:solidFill>
                  <a:schemeClr val="bg1"/>
                </a:solidFill>
              </a:rPr>
              <a:t>Vimeo</a:t>
            </a:r>
            <a:r>
              <a:rPr lang="ca-ES" sz="1100" dirty="0">
                <a:solidFill>
                  <a:schemeClr val="bg1"/>
                </a:solidFill>
              </a:rPr>
              <a:t>. </a:t>
            </a:r>
            <a:r>
              <a:rPr lang="ca-ES" sz="1100" dirty="0" err="1">
                <a:solidFill>
                  <a:schemeClr val="bg1"/>
                </a:solidFill>
              </a:rPr>
              <a:t>Into</a:t>
            </a:r>
            <a:r>
              <a:rPr lang="ca-ES" sz="1100" dirty="0">
                <a:solidFill>
                  <a:schemeClr val="bg1"/>
                </a:solidFill>
              </a:rPr>
              <a:t> </a:t>
            </a:r>
            <a:r>
              <a:rPr lang="ca-ES" sz="1100" dirty="0" err="1">
                <a:solidFill>
                  <a:schemeClr val="bg1"/>
                </a:solidFill>
              </a:rPr>
              <a:t>the</a:t>
            </a:r>
            <a:r>
              <a:rPr lang="ca-ES" sz="1100" dirty="0">
                <a:solidFill>
                  <a:schemeClr val="bg1"/>
                </a:solidFill>
              </a:rPr>
              <a:t> </a:t>
            </a:r>
            <a:r>
              <a:rPr lang="ca-ES" sz="1100" dirty="0" err="1">
                <a:solidFill>
                  <a:schemeClr val="bg1"/>
                </a:solidFill>
              </a:rPr>
              <a:t>Serengeti</a:t>
            </a:r>
            <a:r>
              <a:rPr lang="ca-ES" sz="11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09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7833"/>
            <a:ext cx="8507288" cy="1143000"/>
          </a:xfrm>
        </p:spPr>
        <p:txBody>
          <a:bodyPr/>
          <a:lstStyle/>
          <a:p>
            <a:r>
              <a:rPr lang="ca-ES" altLang="ca-ES" sz="4000" dirty="0">
                <a:solidFill>
                  <a:schemeClr val="bg1"/>
                </a:solidFill>
                <a:latin typeface="Times New Roman" pitchFamily="18" charset="0"/>
              </a:rPr>
              <a:t>UNITAT 3.- CLIMES I PAISATGES </a:t>
            </a:r>
            <a:br>
              <a:rPr lang="ca-ES" altLang="ca-ES" sz="40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ca-ES" altLang="ca-ES" sz="4000" dirty="0">
                <a:solidFill>
                  <a:schemeClr val="bg1"/>
                </a:solidFill>
                <a:latin typeface="Times New Roman" pitchFamily="18" charset="0"/>
              </a:rPr>
              <a:t>DE LA TERRA.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 bwMode="auto">
          <a:xfrm>
            <a:off x="179512" y="1340768"/>
            <a:ext cx="878497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Zones climàtiques de la Terra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Climes i paisatges de la zona càlida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Climes i paisatges de la zona temperada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Climes i paisatges de la zona freda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a-ES" sz="2600" u="sng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a-ES" sz="2600" u="sng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Resultat d'imatges de la font roja alzi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42" y="2780928"/>
            <a:ext cx="371201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t d'imatges de antarti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45" y="4898875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sultat d'imatges de jung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9" y="3284984"/>
            <a:ext cx="521813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tropical: la sabana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170" name="Picture 2" descr="http://4.bp.blogspot.com/-VuWt4Uuw-c4/VG-NZh5EPGI/AAAAAAAAEKY/nooVsYumrvw/s1600/se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378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2.bp.blogspot.com/-kaTnr2M45-c/VG-M1ZbEbDI/AAAAAAAAEKE/0ZeMdO-0scI/s1600/89848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50804"/>
            <a:ext cx="5724128" cy="214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4.bp.blogspot.com/-wiN_t5Jrmh4/UoJ3R2nmKoI/AAAAAAAAAWs/gqRMCsSW2v4/s1600/5+Animals%252520Families_African%252520Elephants%252C%252520Masaai%252520Mara%252C%252520Kenya%252C%252520Afr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32" y="4337724"/>
            <a:ext cx="3360367" cy="252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74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tropical: el bosc tropical i la sabana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On es localitza el clima tropical?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980728"/>
            <a:ext cx="8640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A partir del climograma de </a:t>
            </a:r>
            <a:r>
              <a:rPr lang="ca-ES" dirty="0" err="1"/>
              <a:t>Banfora</a:t>
            </a:r>
            <a:r>
              <a:rPr lang="ca-ES" dirty="0"/>
              <a:t>, respon:</a:t>
            </a:r>
          </a:p>
          <a:p>
            <a:r>
              <a:rPr lang="ca-ES" dirty="0"/>
              <a:t>	a) Per què diem que correspon a un clima càlid?</a:t>
            </a:r>
          </a:p>
          <a:p>
            <a:r>
              <a:rPr lang="ca-ES" dirty="0"/>
              <a:t>	b) Quin mes fa més calor? I més fred? Quina amplitud tèrmica té?</a:t>
            </a:r>
          </a:p>
          <a:p>
            <a:r>
              <a:rPr lang="ca-ES" dirty="0"/>
              <a:t>	c) Quan plou al llarg de l’any? Quan plou més? I menys? Hi ha algun mes o estació seca?</a:t>
            </a:r>
          </a:p>
          <a:p>
            <a:r>
              <a:rPr lang="ca-ES" dirty="0"/>
              <a:t>	d) A quin clima correspon? Per què?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972" y="2060848"/>
            <a:ext cx="3060340" cy="48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tropical: el bosc tropical i la sabana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Com són els rius tropicals? Per què?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980728"/>
            <a:ext cx="8640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Explica les característiques de la vegetació i la fauna de la sabana, posant exemples del dibuix.</a:t>
            </a:r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43608" y="1319282"/>
            <a:ext cx="6624736" cy="44139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9512" y="5826750"/>
            <a:ext cx="8640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A banda de la sabana, quins altres paisatges hi ha a la zona tropical. Explica’ls.</a:t>
            </a:r>
          </a:p>
        </p:txBody>
      </p:sp>
    </p:spTree>
    <p:extLst>
      <p:ext uri="{BB962C8B-B14F-4D97-AF65-F5344CB8AC3E}">
        <p14:creationId xmlns:p14="http://schemas.microsoft.com/office/powerpoint/2010/main" val="27160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desèrtic: el desert càlid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87220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LOCALITZACIÓ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123728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867747" y="3842703"/>
            <a:ext cx="2133765" cy="28885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Al voltant dels tròpics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Resultat d'imatges de mapa clima desèr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87139"/>
            <a:ext cx="8835425" cy="548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 Rectángulo"/>
          <p:cNvSpPr/>
          <p:nvPr/>
        </p:nvSpPr>
        <p:spPr>
          <a:xfrm>
            <a:off x="2843809" y="692696"/>
            <a:ext cx="237626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Al voltant dels tròpics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4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desèrtic: el desert càlid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TEMPERATURES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339752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3131841" y="692696"/>
            <a:ext cx="4464495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Altes durant tot l’any, amb grans diferències entre el dia (molta calor) i la nit (frescor)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79512" y="1628800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PRECIPITACIONS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2339752" y="1700808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3131840" y="1484784"/>
            <a:ext cx="4968552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Molt escasses (menys de 250 mm. anuals) i irregulars, amb un aire molt sec (forta evaporació)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359532" y="2238075"/>
            <a:ext cx="3960440" cy="44417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625987"/>
            <a:ext cx="4248472" cy="404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8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desèrtic: el desert càlid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00811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RIUS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1331640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2123728" y="692696"/>
            <a:ext cx="5688632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No hi ha rius, sinó </a:t>
            </a:r>
            <a:r>
              <a:rPr lang="ca-ES" sz="1800" i="1" dirty="0" err="1"/>
              <a:t>wadis</a:t>
            </a:r>
            <a:r>
              <a:rPr lang="ca-ES" sz="1800" dirty="0"/>
              <a:t> que sols porten aigua quan plou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07288"/>
            <a:ext cx="4251801" cy="3157816"/>
          </a:xfrm>
          <a:prstGeom prst="rect">
            <a:avLst/>
          </a:prstGeom>
        </p:spPr>
      </p:pic>
      <p:pic>
        <p:nvPicPr>
          <p:cNvPr id="12290" name="Picture 2" descr="Resultat d'imatges de ou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82" y="1207288"/>
            <a:ext cx="4746943" cy="315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7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desèrtic: el desert càlid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764704"/>
            <a:ext cx="1584176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VEGETACIÓ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907704" y="836712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699791" y="764704"/>
            <a:ext cx="5760640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Vegetació escassa i adaptada a la sequera (plantes xeròfiles)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84042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Resultat d'imatges de desierto cac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3833005" cy="25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1.bp.blogspot.com/-XcWx290mulY/VRN6SDrG7XI/AAAAAAAAAAw/A1FatgfvZks/s1600/img_plantacandelil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96752"/>
            <a:ext cx="2664296" cy="17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ou-Saada,-estepa-de-espar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16731"/>
            <a:ext cx="2697607" cy="17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esultat d'imatges de desierto xerofil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74" y="1191897"/>
            <a:ext cx="2343574" cy="17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esultat d'imatges de desierto xerofil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841565"/>
            <a:ext cx="1728192" cy="197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4835" y="4832870"/>
            <a:ext cx="1357645" cy="1980289"/>
          </a:xfrm>
          <a:prstGeom prst="rect">
            <a:avLst/>
          </a:prstGeom>
        </p:spPr>
      </p:pic>
      <p:pic>
        <p:nvPicPr>
          <p:cNvPr id="11276" name="Picture 12" descr="Resultat d'imatges de aloe vera desier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91" y="4834533"/>
            <a:ext cx="1486081" cy="198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5106" y="2971346"/>
            <a:ext cx="2198959" cy="182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7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desèrtic: el desert càlid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00811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FAUNA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331640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23727" y="692696"/>
            <a:ext cx="6921945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Poca varietat i adaptada a la sequera: petits mamífers, rèptils i insectes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Resultat d'imatges de serpiente cascab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047" y="3115072"/>
            <a:ext cx="3036545" cy="189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170288"/>
            <a:ext cx="2304255" cy="18791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174157"/>
            <a:ext cx="2862461" cy="18752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38" y="3115072"/>
            <a:ext cx="2163273" cy="1897841"/>
          </a:xfrm>
          <a:prstGeom prst="rect">
            <a:avLst/>
          </a:prstGeom>
        </p:spPr>
      </p:pic>
      <p:pic>
        <p:nvPicPr>
          <p:cNvPr id="10246" name="Picture 6" descr="Resultat d'imatges de lagarto desier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899" y="3115072"/>
            <a:ext cx="2767685" cy="189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3.amazonaws.com/aphs.worldnomads.com/cr-vbilly/33312/DPP_0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078559"/>
            <a:ext cx="2544218" cy="169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Resultat d'imatges de escorpion desiert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67" y="5078559"/>
            <a:ext cx="2453435" cy="169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Resultat d'imatges de araña desier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15" y="5078559"/>
            <a:ext cx="2280970" cy="171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Resultat d'imatges de animales desiert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899" y="1169179"/>
            <a:ext cx="3440773" cy="19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hlinkClick r:id="rId11"/>
          </p:cNvPr>
          <p:cNvSpPr/>
          <p:nvPr/>
        </p:nvSpPr>
        <p:spPr>
          <a:xfrm>
            <a:off x="7956376" y="5589240"/>
            <a:ext cx="1089296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 err="1">
                <a:solidFill>
                  <a:schemeClr val="bg1"/>
                </a:solidFill>
              </a:rPr>
              <a:t>Vimeo</a:t>
            </a:r>
            <a:r>
              <a:rPr lang="ca-ES" sz="1100" dirty="0">
                <a:solidFill>
                  <a:schemeClr val="bg1"/>
                </a:solidFill>
              </a:rPr>
              <a:t>. </a:t>
            </a:r>
            <a:r>
              <a:rPr lang="ca-ES" sz="1100" dirty="0" err="1">
                <a:solidFill>
                  <a:schemeClr val="bg1"/>
                </a:solidFill>
              </a:rPr>
              <a:t>Namib</a:t>
            </a:r>
            <a:r>
              <a:rPr lang="ca-ES" sz="1100" dirty="0">
                <a:solidFill>
                  <a:schemeClr val="bg1"/>
                </a:solidFill>
              </a:rPr>
              <a:t> Desert.</a:t>
            </a:r>
          </a:p>
        </p:txBody>
      </p:sp>
    </p:spTree>
    <p:extLst>
      <p:ext uri="{BB962C8B-B14F-4D97-AF65-F5344CB8AC3E}">
        <p14:creationId xmlns:p14="http://schemas.microsoft.com/office/powerpoint/2010/main" val="337105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punts 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desèrtic: el desert càlid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On es localitza el clima desèrtic?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980728"/>
            <a:ext cx="8640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A partir del climograma </a:t>
            </a:r>
            <a:r>
              <a:rPr lang="ca-ES" dirty="0" err="1"/>
              <a:t>d’Adrar</a:t>
            </a:r>
            <a:r>
              <a:rPr lang="ca-ES" dirty="0"/>
              <a:t>, respon:</a:t>
            </a:r>
          </a:p>
          <a:p>
            <a:r>
              <a:rPr lang="ca-ES" dirty="0"/>
              <a:t>	a) Per què diem que correspon a un clima càlid?</a:t>
            </a:r>
          </a:p>
          <a:p>
            <a:r>
              <a:rPr lang="ca-ES" dirty="0"/>
              <a:t>	b) Quin mes fa més calor? I més fred? Quina amplitud tèrmica té?</a:t>
            </a:r>
          </a:p>
          <a:p>
            <a:r>
              <a:rPr lang="ca-ES" dirty="0"/>
              <a:t>	c) Quan plou al llarg de l’any? Quan plou més? I menys? Hi ha algun mes o estació seca?</a:t>
            </a:r>
          </a:p>
          <a:p>
            <a:r>
              <a:rPr lang="ca-ES" dirty="0"/>
              <a:t>	d) A quin clima correspon? Per què?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304167"/>
            <a:ext cx="4324873" cy="45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1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punts 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desèrtic: el desert càlid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Per què no hi ha rius als deserts? Què passarà quan plogui si no hi ha rius?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980728"/>
            <a:ext cx="8640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Explica les característiques de la vegetació i la fauna dels deserts, posant exemples del dibuix.</a:t>
            </a:r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899592" y="1340768"/>
            <a:ext cx="6768752" cy="448598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9512" y="5826750"/>
            <a:ext cx="8640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Per què viu poca gent als deserts? De què penses que poden viure?</a:t>
            </a:r>
          </a:p>
        </p:txBody>
      </p:sp>
    </p:spTree>
    <p:extLst>
      <p:ext uri="{BB962C8B-B14F-4D97-AF65-F5344CB8AC3E}">
        <p14:creationId xmlns:p14="http://schemas.microsoft.com/office/powerpoint/2010/main" val="36540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ZONES CLIMÀTIQUES DE LA TERRA.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7992887" cy="57606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climes són una combinació dels elements del clima (temperatura, humitat, precipitacions, pressió i vents) i factors climàtics (latitud, altitud i distància al mar)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097370"/>
              </p:ext>
            </p:extLst>
          </p:nvPr>
        </p:nvGraphicFramePr>
        <p:xfrm>
          <a:off x="5076056" y="1484785"/>
          <a:ext cx="4053812" cy="5012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3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3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55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ZONES CLIMÀTIQUES DE LA TERRA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 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Zona de climes CÀLIDS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Zona de climes TEMPERATS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Zona de climes FREDS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81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 </a:t>
                      </a:r>
                      <a:endParaRPr lang="ca-ES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LOCALIT-ZACIÓ</a:t>
                      </a:r>
                      <a:endParaRPr lang="ca-ES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 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Al voltant de l’equador, entre 0º i 30º de latitud nord i sud (màxima insolació).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Entre 30º i 60º de latitud nord i sud.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Entre 60º i 90º de latitud nord i sud i en les muntanyes altes.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39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 </a:t>
                      </a:r>
                      <a:endParaRPr lang="ca-ES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 </a:t>
                      </a:r>
                      <a:endParaRPr lang="ca-ES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TEMPERA-TURES</a:t>
                      </a:r>
                      <a:endParaRPr lang="ca-ES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 </a:t>
                      </a:r>
                      <a:endParaRPr lang="ca-ES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 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Temperatura mitjana anual superior als 20ºC i cap mes per baix dels 18ºC.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- Temperatura mitjana anual entre 0ºC i 20ºC.</a:t>
                      </a:r>
                      <a:endParaRPr lang="ca-ES" sz="11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- 4 estacions: una freda, una calorosa i dues intermèdies.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Temperatura mitjana anual inferior a 0ºC.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6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 </a:t>
                      </a:r>
                      <a:endParaRPr lang="ca-ES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CLIMES</a:t>
                      </a:r>
                      <a:endParaRPr lang="ca-ES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 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ca-ES" sz="1200" dirty="0">
                          <a:effectLst/>
                        </a:rPr>
                        <a:t>·</a:t>
                      </a:r>
                      <a:r>
                        <a:rPr lang="ca-ES" sz="1200" baseline="0" dirty="0">
                          <a:effectLst/>
                        </a:rPr>
                        <a:t> </a:t>
                      </a:r>
                      <a:r>
                        <a:rPr lang="ca-ES" sz="1200" dirty="0">
                          <a:effectLst/>
                        </a:rPr>
                        <a:t>Equatorial.</a:t>
                      </a:r>
                      <a:endParaRPr lang="ca-ES" sz="1100" dirty="0">
                        <a:effectLst/>
                      </a:endParaRP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ca-ES" sz="1200" dirty="0">
                          <a:effectLst/>
                        </a:rPr>
                        <a:t>· Tropical.</a:t>
                      </a:r>
                      <a:endParaRPr lang="ca-ES" sz="1100" dirty="0">
                        <a:effectLst/>
                      </a:endParaRP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ca-ES" sz="1200" dirty="0">
                          <a:effectLst/>
                        </a:rPr>
                        <a:t>·</a:t>
                      </a:r>
                      <a:r>
                        <a:rPr lang="ca-ES" sz="1200" baseline="0" dirty="0">
                          <a:effectLst/>
                        </a:rPr>
                        <a:t> </a:t>
                      </a:r>
                      <a:r>
                        <a:rPr lang="ca-ES" sz="1200" dirty="0">
                          <a:effectLst/>
                        </a:rPr>
                        <a:t>Desèrtic.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ca-ES" sz="1200" dirty="0">
                          <a:effectLst/>
                        </a:rPr>
                        <a:t>· Oceànic.</a:t>
                      </a:r>
                      <a:endParaRPr lang="ca-ES" sz="1100" dirty="0">
                        <a:effectLst/>
                      </a:endParaRP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ca-ES" sz="1200" dirty="0">
                          <a:effectLst/>
                        </a:rPr>
                        <a:t>· Mediterrani.</a:t>
                      </a:r>
                      <a:endParaRPr lang="ca-ES" sz="1100" dirty="0">
                        <a:effectLst/>
                      </a:endParaRP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ca-ES" sz="1200" dirty="0">
                          <a:effectLst/>
                        </a:rPr>
                        <a:t>· Continental.</a:t>
                      </a:r>
                      <a:endParaRPr lang="ca-ES" sz="11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ca-ES" sz="1200" dirty="0">
                          <a:effectLst/>
                        </a:rPr>
                        <a:t>· Polar.</a:t>
                      </a:r>
                      <a:endParaRPr lang="ca-ES" sz="1100" dirty="0">
                        <a:effectLst/>
                      </a:endParaRP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ca-ES" sz="1200" dirty="0">
                          <a:effectLst/>
                        </a:rPr>
                        <a:t>· D’alta muntanya.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E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Imagen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5054692" cy="32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5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 punt 2.- CLIMES I PAISATGES DE LA ZONA CÀLIDA.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7504" y="620688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Elabora els climogrames A, D, G i </a:t>
            </a:r>
            <a:r>
              <a:rPr lang="ca-ES" dirty="0" err="1"/>
              <a:t>I</a:t>
            </a:r>
            <a:r>
              <a:rPr lang="ca-ES" dirty="0"/>
              <a:t> de la taula i respon les preguntes de la pàgina següent, seguint les instruccions de la fotocòpia.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343923"/>
              </p:ext>
            </p:extLst>
          </p:nvPr>
        </p:nvGraphicFramePr>
        <p:xfrm>
          <a:off x="539553" y="1340768"/>
          <a:ext cx="7688544" cy="50014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60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33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536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8197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LLOC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A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B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D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F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G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H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I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Gener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Febrer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Març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17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Abril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18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Maig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19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0,5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305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62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Juny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20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-1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Juliol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20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137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Agost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300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403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Setembre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0,5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51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112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286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Octubre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20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99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12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460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64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Novembre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19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290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61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Desembre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17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10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-11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119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12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52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23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28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8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114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-20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4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26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264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-11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53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21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8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Flecha derecha 5"/>
          <p:cNvSpPr/>
          <p:nvPr/>
        </p:nvSpPr>
        <p:spPr>
          <a:xfrm>
            <a:off x="1619672" y="1340768"/>
            <a:ext cx="288032" cy="14401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3851920" y="1340768"/>
            <a:ext cx="216024" cy="14401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5973025" y="1340767"/>
            <a:ext cx="288032" cy="14401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7452320" y="1340768"/>
            <a:ext cx="288032" cy="14401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Elipse 4">
            <a:hlinkClick r:id="rId2"/>
          </p:cNvPr>
          <p:cNvSpPr/>
          <p:nvPr/>
        </p:nvSpPr>
        <p:spPr>
          <a:xfrm>
            <a:off x="7884368" y="689541"/>
            <a:ext cx="1161305" cy="584775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00" dirty="0" err="1">
                <a:solidFill>
                  <a:schemeClr val="bg1"/>
                </a:solidFill>
              </a:rPr>
              <a:t>Educarex</a:t>
            </a:r>
            <a:r>
              <a:rPr lang="ca-ES" sz="1000" dirty="0">
                <a:solidFill>
                  <a:schemeClr val="bg1"/>
                </a:solidFill>
              </a:rPr>
              <a:t>. El climograma</a:t>
            </a:r>
          </a:p>
        </p:txBody>
      </p:sp>
      <p:sp>
        <p:nvSpPr>
          <p:cNvPr id="10" name="Elipse 9"/>
          <p:cNvSpPr/>
          <p:nvPr/>
        </p:nvSpPr>
        <p:spPr>
          <a:xfrm>
            <a:off x="7740352" y="6237312"/>
            <a:ext cx="1305321" cy="576064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00" dirty="0" err="1">
                <a:solidFill>
                  <a:schemeClr val="bg1"/>
                </a:solidFill>
              </a:rPr>
              <a:t>Educarex</a:t>
            </a:r>
            <a:r>
              <a:rPr lang="ca-ES" sz="1000" dirty="0">
                <a:solidFill>
                  <a:schemeClr val="bg1"/>
                </a:solidFill>
              </a:rPr>
              <a:t>. El climograma (Excel)</a:t>
            </a:r>
          </a:p>
        </p:txBody>
      </p:sp>
    </p:spTree>
    <p:extLst>
      <p:ext uri="{BB962C8B-B14F-4D97-AF65-F5344CB8AC3E}">
        <p14:creationId xmlns:p14="http://schemas.microsoft.com/office/powerpoint/2010/main" val="9274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  <p:bldP spid="9" grpId="0" animBg="1"/>
      <p:bldP spid="5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 punt 2.- CLIMES I PAISATGES DE LA ZONA CÀLIDA.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PREGUNTES CLIMOGRAMES:</a:t>
            </a:r>
          </a:p>
          <a:p>
            <a:r>
              <a:rPr lang="ca-ES" dirty="0"/>
              <a:t>1.- D’on és el climograma: de l’hemisferi nord, de l’hemisferi sud o de la zona intertropical? Per què?</a:t>
            </a:r>
          </a:p>
          <a:p>
            <a:endParaRPr lang="ca-ES" dirty="0"/>
          </a:p>
          <a:p>
            <a:r>
              <a:rPr lang="ca-ES" dirty="0"/>
              <a:t>2.- A quina zona climàtica es troba? Per què?</a:t>
            </a:r>
          </a:p>
          <a:p>
            <a:endParaRPr lang="ca-ES" dirty="0"/>
          </a:p>
          <a:p>
            <a:r>
              <a:rPr lang="ca-ES" dirty="0"/>
              <a:t>3.- Quina és la temperatura mitjana anual?</a:t>
            </a:r>
          </a:p>
          <a:p>
            <a:endParaRPr lang="ca-ES" dirty="0"/>
          </a:p>
          <a:p>
            <a:r>
              <a:rPr lang="ca-ES" dirty="0"/>
              <a:t>4.- Quin és el mes més càlid? Quina temperatura fa en aquest mes? Quin és el mes més fred? Quina temperatura fa en aquest  mes? Quina amplitud tèrmica hi ha?</a:t>
            </a:r>
          </a:p>
          <a:p>
            <a:endParaRPr lang="ca-ES" dirty="0"/>
          </a:p>
          <a:p>
            <a:r>
              <a:rPr lang="ca-ES" dirty="0"/>
              <a:t>5.- Explica com és l’evolució de les temperatures al llarg de l’any.</a:t>
            </a:r>
          </a:p>
          <a:p>
            <a:endParaRPr lang="ca-ES" dirty="0"/>
          </a:p>
          <a:p>
            <a:r>
              <a:rPr lang="ca-ES" dirty="0"/>
              <a:t>6.- Quines són les precipitacions totals anuals? Són abundants, mitjanes o escasses?</a:t>
            </a:r>
          </a:p>
          <a:p>
            <a:endParaRPr lang="ca-ES" dirty="0"/>
          </a:p>
          <a:p>
            <a:r>
              <a:rPr lang="ca-ES" dirty="0"/>
              <a:t>7.- Explica l’evolució de les precipitacions al llarg de l’any.</a:t>
            </a:r>
          </a:p>
          <a:p>
            <a:endParaRPr lang="ca-ES" dirty="0"/>
          </a:p>
          <a:p>
            <a:r>
              <a:rPr lang="ca-ES" dirty="0"/>
              <a:t>8.- Hi ha algun mes o estació seca?</a:t>
            </a:r>
          </a:p>
          <a:p>
            <a:endParaRPr lang="ca-ES" dirty="0"/>
          </a:p>
          <a:p>
            <a:r>
              <a:rPr lang="ca-ES" dirty="0"/>
              <a:t>9.- A quin tipus de clima correspon el climograma? On es localitza?</a:t>
            </a:r>
          </a:p>
          <a:p>
            <a:endParaRPr lang="ca-ES" dirty="0"/>
          </a:p>
          <a:p>
            <a:r>
              <a:rPr lang="ca-ES" dirty="0"/>
              <a:t>10.- Quin medi natural correspon a aquest clima? Explica tot el que sàpigues sobre aquest medi natural (rius, vegetació, fauna).</a:t>
            </a:r>
          </a:p>
        </p:txBody>
      </p:sp>
    </p:spTree>
    <p:extLst>
      <p:ext uri="{BB962C8B-B14F-4D97-AF65-F5344CB8AC3E}">
        <p14:creationId xmlns:p14="http://schemas.microsoft.com/office/powerpoint/2010/main" val="383465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3.- CLIMES I PAISATGES DE LA ZONA TEMPERADA.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 bwMode="auto">
          <a:xfrm>
            <a:off x="179512" y="692696"/>
            <a:ext cx="878497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3.1.- </a:t>
            </a:r>
            <a:r>
              <a:rPr lang="ca-ES" sz="24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clima oceànic: el bosc caducifoli</a:t>
            </a: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3.2.- </a:t>
            </a:r>
            <a:r>
              <a:rPr lang="ca-ES" sz="24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clima mediterrani: el bosc mediterrani</a:t>
            </a: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3.3.- </a:t>
            </a:r>
            <a:r>
              <a:rPr lang="ca-ES" sz="24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clima continental: taigà i estepes</a:t>
            </a: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a-ES" sz="2600" u="sng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2.bp.blogspot.com/-Jr25SoNJ7YE/Uoc6LE_UuTI/AAAAAAAAAgA/B7xGeiW1a3k/s1600/Winter+Wonderland,+British+Columbia,+Can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47" y="4149080"/>
            <a:ext cx="3388018" cy="254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t d'imatges de encin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47" y="1630813"/>
            <a:ext cx="3263133" cy="244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sultat d'imatges de selva ira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" y="2708920"/>
            <a:ext cx="551418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0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oceànic: el bosc caducifoli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87220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LOCALITZACIÓ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123728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843809" y="692696"/>
            <a:ext cx="5040559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Prop de la costa, entre 40º i 60º de latitud nord i sud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www.xtec.cat/monografics/socials/taller/unitat5/imatges/m_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2" y="1268760"/>
            <a:ext cx="854098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8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oceànic: el bosc caducifoli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TEMPERATURES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339752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3131841" y="692696"/>
            <a:ext cx="4392487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Suaus durant tot l’any: estius poc calorosos, hiverns frescos i amplitud tèrmica reduïda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79512" y="1484784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PRECIPITACIONS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2339752" y="1556792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3131841" y="1482600"/>
            <a:ext cx="5400600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Abundants i regulars al llarg de l’any, sense cap mes sec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206412" y="2092118"/>
            <a:ext cx="3789524" cy="42172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092118"/>
            <a:ext cx="4248472" cy="41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oceànic: el bosc caducifoli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00811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RIUS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331640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23728" y="692696"/>
            <a:ext cx="4104456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Cabal abundant i regular durant tot l’any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ultat d'imatges de r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4752528" cy="274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t d'imatges de sena pa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24" y="1124744"/>
            <a:ext cx="4139049" cy="274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6/6e/London_Thames_Sunset_panorama_-_Feb_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7768294" cy="288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oceànic: el bosc caducifoli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908720"/>
            <a:ext cx="147934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VEGETACIÓ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6" idx="1"/>
          </p:cNvCxnSpPr>
          <p:nvPr/>
        </p:nvCxnSpPr>
        <p:spPr bwMode="auto">
          <a:xfrm flipV="1">
            <a:off x="1658856" y="872716"/>
            <a:ext cx="315224" cy="21602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3 Rectángulo"/>
          <p:cNvSpPr/>
          <p:nvPr/>
        </p:nvSpPr>
        <p:spPr>
          <a:xfrm>
            <a:off x="1974080" y="692696"/>
            <a:ext cx="7056785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u="sng" dirty="0"/>
              <a:t>Boscos caducifolis</a:t>
            </a:r>
            <a:r>
              <a:rPr lang="ca-ES" sz="1800" dirty="0"/>
              <a:t> (roures, faigs,...) amb arbustos i formacions herbàcies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ector angular 8"/>
          <p:cNvCxnSpPr>
            <a:stCxn id="3" idx="3"/>
            <a:endCxn id="11" idx="1"/>
          </p:cNvCxnSpPr>
          <p:nvPr/>
        </p:nvCxnSpPr>
        <p:spPr bwMode="auto">
          <a:xfrm>
            <a:off x="1658856" y="1088740"/>
            <a:ext cx="315224" cy="21602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3 Rectángulo"/>
          <p:cNvSpPr/>
          <p:nvPr/>
        </p:nvSpPr>
        <p:spPr>
          <a:xfrm>
            <a:off x="1974080" y="1124744"/>
            <a:ext cx="6696744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Quan el bosc desapareix, hi ha formacions de matolls (</a:t>
            </a:r>
            <a:r>
              <a:rPr lang="ca-ES" sz="1800" u="sng" dirty="0"/>
              <a:t>landa</a:t>
            </a:r>
            <a:r>
              <a:rPr lang="ca-ES" sz="1800" dirty="0"/>
              <a:t>) o </a:t>
            </a:r>
            <a:r>
              <a:rPr lang="ca-ES" sz="1800" u="sng" dirty="0"/>
              <a:t>prats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rotbuchenwald1_1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6606"/>
            <a:ext cx="3384376" cy="25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esultat d'imatges de bosque oceanico otoñ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9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t d'imatges de bosque oceanico invier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1" y="4216813"/>
            <a:ext cx="4068915" cy="254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t d'imatges de bosque oceanico primav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30" y="1541837"/>
            <a:ext cx="3390735" cy="2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t d'imatges de landa paisaj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67" y="1531616"/>
            <a:ext cx="2144537" cy="160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t d'imatges de prado asturi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746" y="3187800"/>
            <a:ext cx="2145802" cy="160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56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oceànic: el bosc caducifoli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080119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FAUNA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403648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95736" y="692696"/>
            <a:ext cx="6048672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Mamífers (óssos, senglars, llops,...), aus, petits rosegadors,...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2.bp.blogspot.com/__iXhFNsMosg/TUU90B6ohuI/AAAAAAAAAHA/B2nK5x08sMg/s1600/faunaoceani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38" y="1095509"/>
            <a:ext cx="3415781" cy="442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historiasveterinarias.files.wordpress.com/2012/08/oso-pard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" y="1125843"/>
            <a:ext cx="2289868" cy="194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t d'imatges de jabal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5843"/>
            <a:ext cx="2590823" cy="194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t d'imatges de lobo cantab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42067"/>
            <a:ext cx="2688233" cy="179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3d20-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" y="4978477"/>
            <a:ext cx="2403944" cy="180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://www.imagenestop.com/items/animadas-de-zorros-21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42066"/>
            <a:ext cx="2391704" cy="179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Resultat d'imatges de aguila re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26" y="4978477"/>
            <a:ext cx="3004929" cy="180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ultat d'imatges de ardilla bosqu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38" y="5547565"/>
            <a:ext cx="1789774" cy="127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hlinkClick r:id="rId10"/>
          </p:cNvPr>
          <p:cNvSpPr/>
          <p:nvPr/>
        </p:nvSpPr>
        <p:spPr>
          <a:xfrm>
            <a:off x="7632340" y="5812033"/>
            <a:ext cx="1224136" cy="50405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 err="1">
                <a:solidFill>
                  <a:schemeClr val="bg1"/>
                </a:solidFill>
              </a:rPr>
              <a:t>Vimeo</a:t>
            </a:r>
            <a:r>
              <a:rPr lang="ca-ES" sz="1100" dirty="0">
                <a:solidFill>
                  <a:schemeClr val="bg1"/>
                </a:solidFill>
              </a:rPr>
              <a:t>. </a:t>
            </a:r>
            <a:r>
              <a:rPr lang="ca-ES" sz="1100" dirty="0" err="1">
                <a:solidFill>
                  <a:schemeClr val="bg1"/>
                </a:solidFill>
              </a:rPr>
              <a:t>Blackforest</a:t>
            </a:r>
            <a:endParaRPr lang="ca-E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5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3.1.-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oceànic: el bosc caducifoli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On es localitza el clima oceànic?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9512" y="1033241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A partir del climograma de Dublín, respon:</a:t>
            </a:r>
          </a:p>
          <a:p>
            <a:r>
              <a:rPr lang="ca-ES" dirty="0"/>
              <a:t>	a) Per què diem que correspon a un clima temperat?</a:t>
            </a:r>
          </a:p>
          <a:p>
            <a:r>
              <a:rPr lang="ca-ES" dirty="0"/>
              <a:t>	b) Quin mes fa més calor? I més fred? Quina amplitud tèrmica té?</a:t>
            </a:r>
          </a:p>
          <a:p>
            <a:r>
              <a:rPr lang="ca-ES" dirty="0"/>
              <a:t>	c) Quan plou al llarg de l’any? Quan plou més? I menys? Hi ha algun mes o estació seca?</a:t>
            </a:r>
          </a:p>
          <a:p>
            <a:r>
              <a:rPr lang="ca-ES" dirty="0"/>
              <a:t>	d) A quin clima correspon? Per què?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375" y="2356680"/>
            <a:ext cx="416242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3.1.-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oceànic: el bosc caducifoli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Com són els rius oceànics? Per què?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2" y="1074222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Explica les característiques de la vegetació i la fauna dels paisatges oceànics, posant exemples del dibuix.</a:t>
            </a:r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671637"/>
            <a:ext cx="7776864" cy="44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4688"/>
            <a:ext cx="2952328" cy="6313312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ZONES CLIMÀTIQUES DE LA TERRA.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544688"/>
            <a:ext cx="5095390" cy="631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0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mediterrani: el bosc mediterrani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" name="3 Rectángulo"/>
          <p:cNvSpPr/>
          <p:nvPr/>
        </p:nvSpPr>
        <p:spPr>
          <a:xfrm>
            <a:off x="179513" y="836712"/>
            <a:ext cx="187220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LOCALITZACIÓ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echa derecha 15"/>
          <p:cNvSpPr/>
          <p:nvPr/>
        </p:nvSpPr>
        <p:spPr>
          <a:xfrm>
            <a:off x="2123728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17" name="3 Rectángulo"/>
          <p:cNvSpPr/>
          <p:nvPr/>
        </p:nvSpPr>
        <p:spPr>
          <a:xfrm>
            <a:off x="2843809" y="692696"/>
            <a:ext cx="5400599" cy="57606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Voltants del Mediterrani, Califòrnia, Xile, Sud-Àfrica i sud d’Austràlia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xtec.cat/monografics/socials/taller/unitat5/imatges/m_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7" y="1556792"/>
            <a:ext cx="792207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mediterrani: el bosc mediterrani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764704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TEMPERATURES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339752" y="836712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3131841" y="764704"/>
            <a:ext cx="309634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Estius càlids i hiverns suaus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79512" y="1340768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PRECIPITACIONS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2339752" y="1412776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3131841" y="1268760"/>
            <a:ext cx="5256583" cy="57606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Mitjanes o escasses, amb un estiu sec i precipitacions abundants i torrencials a la tardor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060848"/>
            <a:ext cx="3744416" cy="43204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238221"/>
            <a:ext cx="4186981" cy="4000062"/>
          </a:xfrm>
          <a:prstGeom prst="rect">
            <a:avLst/>
          </a:prstGeom>
        </p:spPr>
      </p:pic>
      <p:sp>
        <p:nvSpPr>
          <p:cNvPr id="11" name="Elipse 10">
            <a:hlinkClick r:id="rId4"/>
          </p:cNvPr>
          <p:cNvSpPr/>
          <p:nvPr/>
        </p:nvSpPr>
        <p:spPr>
          <a:xfrm>
            <a:off x="7092280" y="620688"/>
            <a:ext cx="1512168" cy="576064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00" dirty="0">
                <a:solidFill>
                  <a:schemeClr val="bg1"/>
                </a:solidFill>
              </a:rPr>
              <a:t>Raimon. Al meu país la pluja no sap ploure.</a:t>
            </a:r>
          </a:p>
        </p:txBody>
      </p:sp>
    </p:spTree>
    <p:extLst>
      <p:ext uri="{BB962C8B-B14F-4D97-AF65-F5344CB8AC3E}">
        <p14:creationId xmlns:p14="http://schemas.microsoft.com/office/powerpoint/2010/main" val="382534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mediterrani: el bosc mediterrani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100811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RIUS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331640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23728" y="692696"/>
            <a:ext cx="5472608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Cabal irregular: porten poca aigua a l’estiu i provoquen inundacions amb les pluges torrencials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sultat d'imatges de hoces cabri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4" y="1412776"/>
            <a:ext cx="5256584" cy="264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t d'imatges de inundacion vinalopó el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19" y="1378579"/>
            <a:ext cx="3582969" cy="268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t d'imatges de inundacion vinalopó el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32" y="4103617"/>
            <a:ext cx="3613012" cy="270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t d'imatges de inundacion valencia 19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185" y="4083120"/>
            <a:ext cx="4015082" cy="2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>
            <a:hlinkClick r:id="rId6"/>
          </p:cNvPr>
          <p:cNvSpPr/>
          <p:nvPr/>
        </p:nvSpPr>
        <p:spPr>
          <a:xfrm>
            <a:off x="62639" y="4925698"/>
            <a:ext cx="1218681" cy="591534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00" dirty="0">
                <a:solidFill>
                  <a:schemeClr val="bg1"/>
                </a:solidFill>
              </a:rPr>
              <a:t>30 anys </a:t>
            </a:r>
            <a:r>
              <a:rPr lang="ca-ES" sz="1000" dirty="0" err="1">
                <a:solidFill>
                  <a:schemeClr val="bg1"/>
                </a:solidFill>
              </a:rPr>
              <a:t>pantanada</a:t>
            </a:r>
            <a:r>
              <a:rPr lang="ca-ES" sz="1000" dirty="0">
                <a:solidFill>
                  <a:schemeClr val="bg1"/>
                </a:solidFill>
              </a:rPr>
              <a:t> Tous</a:t>
            </a:r>
          </a:p>
        </p:txBody>
      </p:sp>
    </p:spTree>
    <p:extLst>
      <p:ext uri="{BB962C8B-B14F-4D97-AF65-F5344CB8AC3E}">
        <p14:creationId xmlns:p14="http://schemas.microsoft.com/office/powerpoint/2010/main" val="220943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mediterrani: el bosc mediterrani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6333" y="980728"/>
            <a:ext cx="147934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VEGETACIÓ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5" idx="1"/>
          </p:cNvCxnSpPr>
          <p:nvPr/>
        </p:nvCxnSpPr>
        <p:spPr bwMode="auto">
          <a:xfrm flipV="1">
            <a:off x="1655676" y="872716"/>
            <a:ext cx="318404" cy="288032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3 Rectángulo"/>
          <p:cNvSpPr/>
          <p:nvPr/>
        </p:nvSpPr>
        <p:spPr>
          <a:xfrm>
            <a:off x="1974080" y="692696"/>
            <a:ext cx="677438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u="sng" dirty="0"/>
              <a:t>Bosc mediterrani</a:t>
            </a:r>
            <a:r>
              <a:rPr lang="ca-ES" sz="1800" dirty="0"/>
              <a:t> de fulla perenne (alzines, sureres,...) i matoll espinós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ector angular 7"/>
          <p:cNvCxnSpPr>
            <a:stCxn id="3" idx="3"/>
            <a:endCxn id="9" idx="1"/>
          </p:cNvCxnSpPr>
          <p:nvPr/>
        </p:nvCxnSpPr>
        <p:spPr bwMode="auto">
          <a:xfrm>
            <a:off x="1655676" y="1160748"/>
            <a:ext cx="324036" cy="252028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3 Rectángulo"/>
          <p:cNvSpPr/>
          <p:nvPr/>
        </p:nvSpPr>
        <p:spPr>
          <a:xfrm>
            <a:off x="1979712" y="1124744"/>
            <a:ext cx="5616624" cy="57606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Quan el bosc desapareix, formacions de matoll espès amb espècies adaptades a la sequera (</a:t>
            </a:r>
            <a:r>
              <a:rPr lang="ca-ES" sz="1800" u="sng" dirty="0"/>
              <a:t>màquia</a:t>
            </a:r>
            <a:r>
              <a:rPr lang="ca-ES" sz="1800" dirty="0"/>
              <a:t> o </a:t>
            </a:r>
            <a:r>
              <a:rPr lang="ca-ES" sz="1800" u="sng" dirty="0"/>
              <a:t>garriga</a:t>
            </a:r>
            <a:r>
              <a:rPr lang="ca-ES" sz="1800" dirty="0"/>
              <a:t>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upload.wikimedia.org/wikipedia/commons/1/10/Alzinar_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84713"/>
            <a:ext cx="3978993" cy="298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t d'imatges de la mur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481200" cy="298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t d'imatges de alcorno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" y="4799580"/>
            <a:ext cx="3099305" cy="206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t d'imatges de maqu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86" y="4799089"/>
            <a:ext cx="3100777" cy="206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t d'imatges de garrig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09" y="4789988"/>
            <a:ext cx="2755145" cy="206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8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mediterrani: el bosc mediterrani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080119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FAUNA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403648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95735" y="692696"/>
            <a:ext cx="684993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Abunden els ratolins, ocells, insectes i rèptils, amb pocs grans mamífers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7596336" y="44624"/>
            <a:ext cx="1449336" cy="576064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 err="1">
                <a:solidFill>
                  <a:schemeClr val="bg1"/>
                </a:solidFill>
              </a:rPr>
              <a:t>Wildmed</a:t>
            </a:r>
            <a:r>
              <a:rPr lang="ca-ES" sz="1100" dirty="0">
                <a:solidFill>
                  <a:schemeClr val="bg1"/>
                </a:solidFill>
              </a:rPr>
              <a:t>. La pel·lícula (tràiler)</a:t>
            </a:r>
          </a:p>
        </p:txBody>
      </p:sp>
      <p:pic>
        <p:nvPicPr>
          <p:cNvPr id="6146" name="Picture 2" descr="Resultat d'imatges de cabra monte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55276"/>
            <a:ext cx="1816232" cy="227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t d'imatges de lince iber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061" y="4533136"/>
            <a:ext cx="2037959" cy="22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t d'imatges de porc seng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31" y="4544674"/>
            <a:ext cx="2269738" cy="22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ruralnaturaleza.com/files/ratinhocamp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1" y="1096737"/>
            <a:ext cx="2319988" cy="173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Resultat d'imatges de conejo mon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957" y="1134455"/>
            <a:ext cx="2652715" cy="171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Resultat d'imatges de falcó pelegr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5"/>
            <a:ext cx="2005214" cy="171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upload.wikimedia.org/wikipedia/commons/thumb/d/d5/Strix_aluco_(Linnaeus,_1758).jpg/240px-Strix_aluco_(Linnaeus,_1758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0" y="4509120"/>
            <a:ext cx="1845726" cy="23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Resultat d'imatges de sargantan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3705"/>
            <a:ext cx="2458869" cy="16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Resultat d'imatges de culebra de escaler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28925"/>
            <a:ext cx="2376923" cy="16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Resultat d'imatges de granota ver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27174"/>
            <a:ext cx="2109260" cy="15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Resultat d'imatges de lombriz de tierr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368" y="3128647"/>
            <a:ext cx="1846282" cy="12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Resultat d'imatges de grill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88" y="1377502"/>
            <a:ext cx="1752079" cy="122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97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3.2.-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mediterrani: el bosc mediterrani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On es localitza el clima mediterrani?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1033241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A partir del climograma d’Atenes, respon:</a:t>
            </a:r>
          </a:p>
          <a:p>
            <a:r>
              <a:rPr lang="ca-ES" dirty="0"/>
              <a:t>	a) Per què diem que correspon a un clima temperat?</a:t>
            </a:r>
          </a:p>
          <a:p>
            <a:r>
              <a:rPr lang="ca-ES" dirty="0"/>
              <a:t>	b) Quin mes fa més calor? I més fred? Quina amplitud tèrmica té?</a:t>
            </a:r>
          </a:p>
          <a:p>
            <a:r>
              <a:rPr lang="ca-ES" dirty="0"/>
              <a:t>	c) Quan plou al llarg de l’any? Quan plou més? I menys? Hi ha algun mes o estació seca?</a:t>
            </a:r>
          </a:p>
          <a:p>
            <a:r>
              <a:rPr lang="ca-ES" dirty="0"/>
              <a:t>	d) A quin clima correspon? Per què?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771" y="2331479"/>
            <a:ext cx="416242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3.2.-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mediterrani: el bosc mediterrani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Com són els rius mediterranis? Per què?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1074222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Explica les característiques de la vegetació i la fauna dels paisatges mediterranis, posant exemples del dibuix.</a:t>
            </a:r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43608" y="1658996"/>
            <a:ext cx="6624736" cy="414626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9512" y="5868561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Per què la vegetació mediterrània té fulles més petites i punxoses que l’oceànica? Per què al bosc mediterrani predominen els arbres de fulla perenne i a l’oceànic els de fulla caduca?</a:t>
            </a:r>
          </a:p>
        </p:txBody>
      </p:sp>
    </p:spTree>
    <p:extLst>
      <p:ext uri="{BB962C8B-B14F-4D97-AF65-F5344CB8AC3E}">
        <p14:creationId xmlns:p14="http://schemas.microsoft.com/office/powerpoint/2010/main" val="342018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continental: taigà i estepes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87220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LOCALITZACIÓ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123728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843809" y="692696"/>
            <a:ext cx="597666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Europa central i oriental i zones temperades d’Àsia i Amèrica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ww.xtec.cat/monografics/socials/taller/unitat5/imatges/m_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08912" cy="477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0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continental: taigà i estepes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TEMPERATURES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339752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3131841" y="692696"/>
            <a:ext cx="5112567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Extremes: estius curts i càlids i hiverns llargs i molt freds, amb una amplitud tèrmica anual molt alta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79512" y="1484784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PRECIPITACIONS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2339752" y="1556792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3131841" y="1412776"/>
            <a:ext cx="4320479" cy="57606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Moderades: plou més a l’estiu i menys i en forma de neu a l’hivern, sense cap mes sec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2188500"/>
            <a:ext cx="3816424" cy="44808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276872"/>
            <a:ext cx="446693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8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continental: taigà i estepes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100811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RIUS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331640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23728" y="692696"/>
            <a:ext cx="5544616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Cabal important. Alguns es gelen a l’hivern i provoquen inundacions amb el desgel de primavera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4.bp.blogspot.com/-IsmUwzQnLpk/Uoc--dr9mPI/AAAAAAAAAgo/xFwrvoQS2so/s1600/DSC_0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75" y="1548663"/>
            <a:ext cx="3759256" cy="249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1.bp.blogspot.com/-keEDZVYC7ks/UpC5XUWte2I/AAAAAAAAAsM/txMFI57fogs/s1600/Travel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4518"/>
            <a:ext cx="3724843" cy="248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t d'imatges de danu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04647"/>
            <a:ext cx="5221492" cy="293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t d'imatges de deshielo le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6" y="4365301"/>
            <a:ext cx="4373167" cy="245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5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1.- TEMPS I CLIMA.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714182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a-ES" dirty="0"/>
              <a:t>1.- Quines són les tres grans zones climàtiques en què es divideix la Terra? Relaciona-les amb la seva latitud.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2" y="1332057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a-ES" dirty="0"/>
              <a:t>2.- En quina zona climàtica hi ha quatre estacions? En quina no farà mai fred? En quina no farà calor?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9512" y="1980129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a-ES" dirty="0"/>
              <a:t>3.- Quins climes creus que seran més favorables per a la vida humana? Per què?</a:t>
            </a:r>
          </a:p>
        </p:txBody>
      </p:sp>
    </p:spTree>
    <p:extLst>
      <p:ext uri="{BB962C8B-B14F-4D97-AF65-F5344CB8AC3E}">
        <p14:creationId xmlns:p14="http://schemas.microsoft.com/office/powerpoint/2010/main" val="5911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continental: taigà i estepes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6333" y="1124744"/>
            <a:ext cx="147934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VEGETACIÓ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5" idx="1"/>
          </p:cNvCxnSpPr>
          <p:nvPr/>
        </p:nvCxnSpPr>
        <p:spPr bwMode="auto">
          <a:xfrm flipV="1">
            <a:off x="1655676" y="980728"/>
            <a:ext cx="318405" cy="32403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3 Rectángulo"/>
          <p:cNvSpPr/>
          <p:nvPr/>
        </p:nvSpPr>
        <p:spPr>
          <a:xfrm>
            <a:off x="1974081" y="692696"/>
            <a:ext cx="4830168" cy="57606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/>
              <a:t>El </a:t>
            </a:r>
            <a:r>
              <a:rPr lang="ca-ES" sz="1800" u="sng"/>
              <a:t>bosc de coníferes</a:t>
            </a:r>
            <a:r>
              <a:rPr lang="ca-ES" sz="1800"/>
              <a:t> o </a:t>
            </a:r>
            <a:r>
              <a:rPr lang="ca-ES" sz="1800" u="sng"/>
              <a:t>taigà</a:t>
            </a:r>
            <a:r>
              <a:rPr lang="ca-ES" sz="1800"/>
              <a:t>, amb pins i avets adaptats als canvis de temperatura i la neu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ector angular 7"/>
          <p:cNvCxnSpPr>
            <a:stCxn id="3" idx="3"/>
            <a:endCxn id="9" idx="1"/>
          </p:cNvCxnSpPr>
          <p:nvPr/>
        </p:nvCxnSpPr>
        <p:spPr bwMode="auto">
          <a:xfrm>
            <a:off x="1655676" y="1304764"/>
            <a:ext cx="318403" cy="32403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3 Rectángulo"/>
          <p:cNvSpPr/>
          <p:nvPr/>
        </p:nvSpPr>
        <p:spPr>
          <a:xfrm>
            <a:off x="1974079" y="1340768"/>
            <a:ext cx="6846393" cy="57606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 les zones més extremes trobem les </a:t>
            </a:r>
            <a:r>
              <a:rPr lang="ca-ES" sz="1800" u="sng" dirty="0"/>
              <a:t>estepes</a:t>
            </a:r>
            <a:r>
              <a:rPr lang="ca-ES" sz="1800" dirty="0"/>
              <a:t> d’arbustos i herba baixa i les </a:t>
            </a:r>
            <a:r>
              <a:rPr lang="ca-ES" sz="1800" u="sng" dirty="0"/>
              <a:t>praderies</a:t>
            </a:r>
            <a:r>
              <a:rPr lang="ca-ES" sz="1800" dirty="0"/>
              <a:t> d’herba alta, sense arbres (més fred o menys precipitació)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1.bp.blogspot.com/-nuK1RyBZMJ8/VHnLe4wxf-I/AAAAAAAAEbo/Sw1N3yfOXv0/s1600/366936_les_tajga_rechka_kamni_leto_solnce_derevya_1920x1080_%28www.GdeFon.ru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5" y="1988840"/>
            <a:ext cx="4543933" cy="25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1.bp.blogspot.com/-q8SneMOuKsQ/UodEOzVvJ0I/AAAAAAAAAiQ/BGgVkVu2qts/s1600/RUSIA-MONGOLIA+2013+%281034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65" y="4582274"/>
            <a:ext cx="4621524" cy="226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t d'imatges de estepa sibe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92246"/>
            <a:ext cx="3600400" cy="22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4.bp.blogspot.com/-8T_6tIFhlzw/VHnLeoiiZZI/AAAAAAAAEbc/stC7P9r1vMQ/s1600/364523_les_tajga_zima_sneg_solnce_gory_pejzazh_1920x1080_%28www.GdeFon.ru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70" y="1988840"/>
            <a:ext cx="4409229" cy="248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9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continental: taigà i estepes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080119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FAUNA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403648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95735" y="692696"/>
            <a:ext cx="576064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Ocells i  mamífers ben adaptats: rens, ants, llebres, llops,...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4.bp.blogspot.com/-Dye-TxDHlrE/VHBWotPspdI/AAAAAAAAEMg/Fr-8sZFFrBg/s1600/gray_wolves_norway-w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83" y="4653136"/>
            <a:ext cx="3441982" cy="21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t d'imatges de grizz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53" y="1126654"/>
            <a:ext cx="2342549" cy="338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sultat d'imatges de biso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36" y="4869160"/>
            <a:ext cx="292261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Resultat d'imatges de carabo lap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" y="4869160"/>
            <a:ext cx="2521376" cy="19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Resultat d'imatges de ren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5" y="1115486"/>
            <a:ext cx="3093673" cy="174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Resultat d'imatges de al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126654"/>
            <a:ext cx="2808312" cy="175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Resultat d'imatges de liebre taig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4" y="2877673"/>
            <a:ext cx="2606557" cy="193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Resultat d'imatges de lemm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89" y="2950388"/>
            <a:ext cx="2322391" cy="183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hlinkClick r:id="rId10"/>
          </p:cNvPr>
          <p:cNvSpPr/>
          <p:nvPr/>
        </p:nvSpPr>
        <p:spPr>
          <a:xfrm>
            <a:off x="5456325" y="2903396"/>
            <a:ext cx="945282" cy="45359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>
                <a:solidFill>
                  <a:schemeClr val="bg1"/>
                </a:solidFill>
              </a:rPr>
              <a:t>Bioma </a:t>
            </a:r>
            <a:r>
              <a:rPr lang="ca-ES" sz="1100" dirty="0" err="1">
                <a:solidFill>
                  <a:schemeClr val="bg1"/>
                </a:solidFill>
              </a:rPr>
              <a:t>taiga</a:t>
            </a:r>
            <a:endParaRPr lang="ca-ES" sz="1100" dirty="0">
              <a:solidFill>
                <a:schemeClr val="bg1"/>
              </a:solidFill>
            </a:endParaRPr>
          </a:p>
        </p:txBody>
      </p:sp>
      <p:sp>
        <p:nvSpPr>
          <p:cNvPr id="7" name="Elipse 6">
            <a:hlinkClick r:id="rId11"/>
          </p:cNvPr>
          <p:cNvSpPr/>
          <p:nvPr/>
        </p:nvSpPr>
        <p:spPr>
          <a:xfrm>
            <a:off x="5382736" y="3573016"/>
            <a:ext cx="1059891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00" dirty="0" err="1">
                <a:solidFill>
                  <a:schemeClr val="bg1"/>
                </a:solidFill>
              </a:rPr>
              <a:t>Vimeo</a:t>
            </a:r>
            <a:r>
              <a:rPr lang="ca-ES" sz="1000" dirty="0">
                <a:solidFill>
                  <a:schemeClr val="bg1"/>
                </a:solidFill>
              </a:rPr>
              <a:t>. </a:t>
            </a:r>
            <a:r>
              <a:rPr lang="ca-ES" sz="1000" dirty="0" err="1">
                <a:solidFill>
                  <a:schemeClr val="bg1"/>
                </a:solidFill>
              </a:rPr>
              <a:t>Frozen</a:t>
            </a:r>
            <a:r>
              <a:rPr lang="ca-ES" sz="1000" dirty="0">
                <a:solidFill>
                  <a:schemeClr val="bg1"/>
                </a:solidFill>
              </a:rPr>
              <a:t> </a:t>
            </a:r>
            <a:r>
              <a:rPr lang="ca-ES" sz="1000" dirty="0" err="1">
                <a:solidFill>
                  <a:schemeClr val="bg1"/>
                </a:solidFill>
              </a:rPr>
              <a:t>Shadows</a:t>
            </a:r>
            <a:r>
              <a:rPr lang="ca-ES" sz="1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82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3.3.-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continental: taigà i estepes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On es localitza el clima continental?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1002214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A partir del climograma de Moscou, respon:</a:t>
            </a:r>
          </a:p>
          <a:p>
            <a:r>
              <a:rPr lang="ca-ES" dirty="0"/>
              <a:t>	a) Per què diem que correspon a un clima temperat?</a:t>
            </a:r>
          </a:p>
          <a:p>
            <a:r>
              <a:rPr lang="ca-ES" dirty="0"/>
              <a:t>	b) Quin mes fa més calor? I més fred? Quina amplitud tèrmica té?</a:t>
            </a:r>
          </a:p>
          <a:p>
            <a:r>
              <a:rPr lang="ca-ES" dirty="0"/>
              <a:t>	c) Quan plou al llarg de l’any? Quan plou més? I menys? Hi ha algun mes o estació seca?</a:t>
            </a:r>
          </a:p>
          <a:p>
            <a:r>
              <a:rPr lang="ca-ES" dirty="0"/>
              <a:t>	d) A quin clima correspon? Per què?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39" y="2060848"/>
            <a:ext cx="423862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3.3.-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continental: taigà i estepes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Com són els rius continentals? Per què?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1074222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Explica les característiques de la vegetació i la fauna dels paisatges continentals, posant exemples del dibuix.</a:t>
            </a:r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1653558"/>
            <a:ext cx="6408712" cy="407969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9512" y="5868561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Si viatjares en l’hivern a un lloc de clima oceànica i a altre de clima continental, en quin passaràs més fred? En quin plourà més? En quin nevarà més?</a:t>
            </a:r>
          </a:p>
        </p:txBody>
      </p:sp>
    </p:spTree>
    <p:extLst>
      <p:ext uri="{BB962C8B-B14F-4D97-AF65-F5344CB8AC3E}">
        <p14:creationId xmlns:p14="http://schemas.microsoft.com/office/powerpoint/2010/main" val="201466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300" kern="0" dirty="0">
                <a:solidFill>
                  <a:schemeClr val="bg1"/>
                </a:solidFill>
                <a:latin typeface="Times New Roman" pitchFamily="18" charset="0"/>
              </a:rPr>
              <a:t>Activitat punt 3.- CLIMES I PAISATGES DE LA ZONA TEMPERADA.</a:t>
            </a:r>
            <a:endParaRPr lang="ca-ES" altLang="ca-ES" sz="23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Elabora els climogrames C, E i H de la taula i respon les preguntes de la pàgina següent, seguint les instruccions de la fotocòpia.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33815"/>
              </p:ext>
            </p:extLst>
          </p:nvPr>
        </p:nvGraphicFramePr>
        <p:xfrm>
          <a:off x="539553" y="1340768"/>
          <a:ext cx="7688544" cy="50014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60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33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536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8197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LLOC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A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B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D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F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G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H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I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Gener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Febrer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Març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17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Abril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18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Maig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0,5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305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62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Juny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-1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Juliol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137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Agost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300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403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Setembre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0,5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51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112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286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Octubre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99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12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460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64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Novembre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290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61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Desembre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17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10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-11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119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12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52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23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28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8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114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-20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4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26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264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-11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53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21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8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Flecha derecha 4"/>
          <p:cNvSpPr/>
          <p:nvPr/>
        </p:nvSpPr>
        <p:spPr>
          <a:xfrm>
            <a:off x="3059832" y="1335108"/>
            <a:ext cx="288032" cy="14401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4432572" y="1335107"/>
            <a:ext cx="288032" cy="14401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6660232" y="1335106"/>
            <a:ext cx="288032" cy="14401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0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300" kern="0" dirty="0">
                <a:solidFill>
                  <a:schemeClr val="bg1"/>
                </a:solidFill>
                <a:latin typeface="Times New Roman" pitchFamily="18" charset="0"/>
              </a:rPr>
              <a:t>Activitat punt 3.- CLIMES I PAISATGES DE LA ZONA TEMPERADA.</a:t>
            </a:r>
            <a:endParaRPr lang="ca-ES" altLang="ca-ES" sz="23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PREGUNTES CLIMOGRAMES:</a:t>
            </a:r>
          </a:p>
          <a:p>
            <a:r>
              <a:rPr lang="ca-ES" dirty="0"/>
              <a:t>1.- D’on és el climograma: de l’hemisferi nord, de l’hemisferi sud o de la zona intertropical? Per què?</a:t>
            </a:r>
          </a:p>
          <a:p>
            <a:endParaRPr lang="ca-ES" dirty="0"/>
          </a:p>
          <a:p>
            <a:r>
              <a:rPr lang="ca-ES" dirty="0"/>
              <a:t>2.- A quina zona climàtica es troba? Per què?</a:t>
            </a:r>
          </a:p>
          <a:p>
            <a:endParaRPr lang="ca-ES" dirty="0"/>
          </a:p>
          <a:p>
            <a:r>
              <a:rPr lang="ca-ES" dirty="0"/>
              <a:t>3.- Quina és la temperatura mitjana anual?</a:t>
            </a:r>
          </a:p>
          <a:p>
            <a:endParaRPr lang="ca-ES" dirty="0"/>
          </a:p>
          <a:p>
            <a:r>
              <a:rPr lang="ca-ES" dirty="0"/>
              <a:t>4.- Quin és el mes més càlid? Quina temperatura fa eixe mes? Quin és el mes més fred? Quina temperatura fa eixe mes? Quina amplitud tèrmica hi ha?</a:t>
            </a:r>
          </a:p>
          <a:p>
            <a:endParaRPr lang="ca-ES" dirty="0"/>
          </a:p>
          <a:p>
            <a:r>
              <a:rPr lang="ca-ES" dirty="0"/>
              <a:t>5.- Explica com és l’evolució de les temperatures al llarg de l’any.</a:t>
            </a:r>
          </a:p>
          <a:p>
            <a:endParaRPr lang="ca-ES" dirty="0"/>
          </a:p>
          <a:p>
            <a:r>
              <a:rPr lang="ca-ES" dirty="0"/>
              <a:t>6.- Quines són les precipitacions totals anuals? Són abundants, mitjanes o escasses?</a:t>
            </a:r>
          </a:p>
          <a:p>
            <a:endParaRPr lang="ca-ES" dirty="0"/>
          </a:p>
          <a:p>
            <a:r>
              <a:rPr lang="ca-ES" dirty="0"/>
              <a:t>7.- Explica l’evolució de les precipitacions al llarg de l’any.</a:t>
            </a:r>
          </a:p>
          <a:p>
            <a:endParaRPr lang="ca-ES" dirty="0"/>
          </a:p>
          <a:p>
            <a:r>
              <a:rPr lang="ca-ES" dirty="0"/>
              <a:t>8.- Hi ha algun mes o estació seca?</a:t>
            </a:r>
          </a:p>
          <a:p>
            <a:endParaRPr lang="ca-ES" dirty="0"/>
          </a:p>
          <a:p>
            <a:r>
              <a:rPr lang="ca-ES" dirty="0"/>
              <a:t>9.- A quin tipus de clima correspon el climograma? On es localitza?</a:t>
            </a:r>
          </a:p>
          <a:p>
            <a:endParaRPr lang="ca-ES" dirty="0"/>
          </a:p>
          <a:p>
            <a:r>
              <a:rPr lang="ca-ES" dirty="0"/>
              <a:t>10.- Quin medi natural correspon a aquest clima? Explica tot el que sàpigues sobre aquest medi natural (rius, vegetació, fauna).</a:t>
            </a:r>
          </a:p>
        </p:txBody>
      </p:sp>
    </p:spTree>
    <p:extLst>
      <p:ext uri="{BB962C8B-B14F-4D97-AF65-F5344CB8AC3E}">
        <p14:creationId xmlns:p14="http://schemas.microsoft.com/office/powerpoint/2010/main" val="133659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CLIMES I PAISATGES DE LA ZONA FREDA.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 bwMode="auto">
          <a:xfrm>
            <a:off x="179512" y="692696"/>
            <a:ext cx="878497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4.1.- </a:t>
            </a:r>
            <a:r>
              <a:rPr lang="ca-ES" sz="24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clima polar</a:t>
            </a: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4.2.- </a:t>
            </a:r>
            <a:r>
              <a:rPr lang="ca-ES" sz="24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clima d’alta muntanya</a:t>
            </a: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http://1.bp.blogspot.com/-hJqlXC9GEbQ/VHYwOSXQ7wI/AAAAAAAAEZ4/PaTLg1KLHio/s1600/12_creditIanJoughin_GreenlandMeltStre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6246359" cy="41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45" y="700707"/>
            <a:ext cx="3802732" cy="250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01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polar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87220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LOCALITZACIÓ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123728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843809" y="692696"/>
            <a:ext cx="417646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/>
              <a:t>En latituds molt altes: als pols Nord i Sud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http://www.xtec.cat/monografics/socials/taller/unitat5/imatges/m_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09511"/>
            <a:ext cx="5544616" cy="322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teleobjetivo.org/wp-content/uploads/2009/05/sol-de-medianoche-gr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661" y="4365104"/>
            <a:ext cx="6168541" cy="2501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682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polar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TEMPERATURES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339752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3131841" y="692696"/>
            <a:ext cx="4752527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Molt baixes durant tot l’any: extremadament baixes a l’hivern i sols a l’estiu superen els 0ºC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79512" y="1412776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PRECIPITACIONS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2339752" y="148478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3131841" y="1412776"/>
            <a:ext cx="583264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Molt escasses (menys de 250 mm. anuals) i en forma de neu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3888432" cy="489654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621330"/>
            <a:ext cx="4536504" cy="41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7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/>
          <p:cNvSpPr/>
          <p:nvPr/>
        </p:nvSpPr>
        <p:spPr>
          <a:xfrm>
            <a:off x="179513" y="692696"/>
            <a:ext cx="100811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RIUS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1331640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23728" y="692696"/>
            <a:ext cx="2880320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No hi ha rius, sinó glaceres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polar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098" name="Picture 2" descr="http://qualitymanager.qualitygroup.it/qualitymanager/public/data/places/3244/1819005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24744"/>
            <a:ext cx="8424935" cy="56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1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5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1.- TEMPS I CLIMA.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572279"/>
            <a:ext cx="828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4.- A partir del mapa dels climes del món, indica el nom dels climes càlids, temperats i freds més importants i on es situa cadascun dels climes.</a:t>
            </a: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9" y="1095499"/>
            <a:ext cx="8595413" cy="56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2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polar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764704"/>
            <a:ext cx="147934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VEGETACIÓ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835696" y="836712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699792" y="692696"/>
            <a:ext cx="5400600" cy="57606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u="sng" dirty="0"/>
              <a:t>Tundra</a:t>
            </a:r>
            <a:r>
              <a:rPr lang="ca-ES" sz="1800" dirty="0"/>
              <a:t> a la zona que es lliura del gel a l’estiu: petites flors, molses, líquens,...; a les resta </a:t>
            </a:r>
            <a:r>
              <a:rPr lang="ca-ES" sz="1800" u="sng" dirty="0"/>
              <a:t>gels perpetus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files.a-traves-del-universo.webnode.mx/200000627-98716996e7/tund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8575"/>
            <a:ext cx="5256583" cy="35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885668"/>
            <a:ext cx="2736304" cy="19452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992" y="4900964"/>
            <a:ext cx="2625112" cy="1916827"/>
          </a:xfrm>
          <a:prstGeom prst="rect">
            <a:avLst/>
          </a:prstGeom>
        </p:spPr>
      </p:pic>
      <p:pic>
        <p:nvPicPr>
          <p:cNvPr id="5126" name="Picture 6" descr="http://1.bp.blogspot.com/-EjzvLHAyuLo/UodSBEp42oI/AAAAAAAAAlc/wch49YpEGbo/s1600/53854_Papel-de-Parede-Focas-Ilha-Peterman-Peninsula-da-Antartida_1600x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t d'imatges de hielos perpetu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149080"/>
            <a:ext cx="3513951" cy="21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15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polar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764704"/>
            <a:ext cx="1008112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FAUNA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331640" y="836712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23728" y="764704"/>
            <a:ext cx="6768752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Espècies molt adaptades al fred: rens, óssos, raboses àrtiques,...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ipse 5">
            <a:hlinkClick r:id="rId2"/>
          </p:cNvPr>
          <p:cNvSpPr/>
          <p:nvPr/>
        </p:nvSpPr>
        <p:spPr>
          <a:xfrm>
            <a:off x="7524328" y="116632"/>
            <a:ext cx="1368152" cy="576064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 err="1">
                <a:solidFill>
                  <a:schemeClr val="bg1"/>
                </a:solidFill>
              </a:rPr>
              <a:t>Vimeo</a:t>
            </a:r>
            <a:r>
              <a:rPr lang="ca-ES" sz="1100" dirty="0">
                <a:solidFill>
                  <a:schemeClr val="bg1"/>
                </a:solidFill>
              </a:rPr>
              <a:t>. </a:t>
            </a:r>
            <a:r>
              <a:rPr lang="ca-ES" sz="1100" dirty="0" err="1">
                <a:solidFill>
                  <a:schemeClr val="bg1"/>
                </a:solidFill>
              </a:rPr>
              <a:t>Arctic</a:t>
            </a:r>
            <a:r>
              <a:rPr lang="ca-ES" sz="1100" dirty="0">
                <a:solidFill>
                  <a:schemeClr val="bg1"/>
                </a:solidFill>
              </a:rPr>
              <a:t> </a:t>
            </a:r>
            <a:r>
              <a:rPr lang="ca-ES" sz="1100" dirty="0" err="1">
                <a:solidFill>
                  <a:schemeClr val="bg1"/>
                </a:solidFill>
              </a:rPr>
              <a:t>Life</a:t>
            </a:r>
            <a:r>
              <a:rPr lang="ca-ES" sz="11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146" name="Picture 2" descr="http://4.bp.blogspot.com/-LCNKhBmpTxg/VHYs4kELnPI/AAAAAAAAEYA/J68pFyl2QYY/s1600/o5-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31" y="1196752"/>
            <a:ext cx="2930186" cy="183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4.bp.blogspot.com/-yJxvvZJubTA/VHYvGFpOVqI/AAAAAAAAEZI/Sjwoyb5h6jQ/s1600/Imagen-de-foca-beb%C3%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6" y="1196752"/>
            <a:ext cx="274779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2.bp.blogspot.com/-jP-faXXeB3M/VHYvyFldRrI/AAAAAAAAEZo/Wwk5oKM5HSE/s1600/Le-Narval-la-licorne-des-me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7" y="3286903"/>
            <a:ext cx="2846520" cy="18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t d'imatges de oso pol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50" y="1186118"/>
            <a:ext cx="3099474" cy="207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t d'imatges de reno niev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1" y="5229200"/>
            <a:ext cx="2848316" cy="160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Resultat d'imatges de lobo artic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55421"/>
            <a:ext cx="2505085" cy="377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Resultat d'imatges de zorro arti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653" y="3286903"/>
            <a:ext cx="2666306" cy="177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1 Imagen" descr="rata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27700" y="5092452"/>
            <a:ext cx="2522211" cy="17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2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d’alta muntanya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87220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LOCALITZACIÓ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123728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843809" y="692696"/>
            <a:ext cx="568863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En altituds altes: muntanyes per damunt dels 2500 metres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://www.xtec.cat/monografics/socials/taller/unitat5/imatges/m_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41" y="1196752"/>
            <a:ext cx="84172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83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d’alta muntanya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TEMPERATURES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339752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3131841" y="692696"/>
            <a:ext cx="496855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Baixes tot l’any: hiverns molt freds i estius frescos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79512" y="1268760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PRECIPITACIONS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2339752" y="1340768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3131841" y="1268760"/>
            <a:ext cx="475252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Abundants i regulars, en forma de neu a l’hivern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268240" y="1717364"/>
            <a:ext cx="4087736" cy="50960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348880"/>
            <a:ext cx="4248472" cy="43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6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d’alta muntanya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100811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RIUS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331640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23728" y="692696"/>
            <a:ext cx="4176464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Gelats durant l’hivern, augmenta molt el seu cabal en primavera amb el desgel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2.bp.blogspot.com/-lv4K3wzNy04/UodThontVjI/AAAAAAAAAl4/_kdrJuS2KA0/s1600/2+pisos+vegetacion+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39482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t d'imatges de rio helado montañ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9482"/>
            <a:ext cx="36004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t d'imatges de rio deshie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880117"/>
            <a:ext cx="3456384" cy="194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8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d’alta muntanya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147934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VEGETACIÓ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835696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699792" y="692696"/>
            <a:ext cx="4968552" cy="576064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S’organitza en </a:t>
            </a:r>
            <a:r>
              <a:rPr lang="ca-ES" sz="1800" u="sng" dirty="0"/>
              <a:t>estatges</a:t>
            </a:r>
            <a:r>
              <a:rPr lang="ca-ES" sz="1800" dirty="0"/>
              <a:t> o pisos bioclimàtics, variant molt el paisatge segons l’altitud i humitat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content.vicensvivesdigital.com/images/img_2321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341118" cy="209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508488"/>
            <a:ext cx="6696744" cy="3310081"/>
          </a:xfrm>
          <a:prstGeom prst="rect">
            <a:avLst/>
          </a:prstGeom>
        </p:spPr>
      </p:pic>
      <p:pic>
        <p:nvPicPr>
          <p:cNvPr id="3074" name="Picture 2" descr="http://4.bp.blogspot.com/-CMWwAmooIrs/VHYz2w3zeEI/AAAAAAAAEaw/-4-ni4mdm2k/s1600/spring_alpine_valley_mountains_fields_landsca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87" y="1340768"/>
            <a:ext cx="347157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3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d’alta muntanya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764704"/>
            <a:ext cx="1008112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FAUNA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331640" y="836712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2123728" y="764704"/>
            <a:ext cx="5976664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Insectes i espècies adaptades de vertebrats com ocells i rèptils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6" y="1229243"/>
            <a:ext cx="2222338" cy="1414215"/>
          </a:xfrm>
          <a:prstGeom prst="rect">
            <a:avLst/>
          </a:prstGeom>
        </p:spPr>
      </p:pic>
      <p:pic>
        <p:nvPicPr>
          <p:cNvPr id="2052" name="Picture 4" descr="Resultat d'imatges de iberodocardion lorquin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906" y="1229243"/>
            <a:ext cx="2112169" cy="141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49" y="4630038"/>
            <a:ext cx="3038158" cy="211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Resultat d'imatges de marmota alpina nie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" y="4630039"/>
            <a:ext cx="2815105" cy="211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t d'imatges de perdiz niv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653" y="1243152"/>
            <a:ext cx="2091477" cy="13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t d'imatges de topillo niv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13" y="1268534"/>
            <a:ext cx="2461259" cy="138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t d'imatges de vibora aspi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" y="2676761"/>
            <a:ext cx="3635968" cy="186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sultat d'imatges de cond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56" y="2741258"/>
            <a:ext cx="2660376" cy="176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esultat d'imatges de quebrantahues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37" y="2676761"/>
            <a:ext cx="2748356" cy="18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1.bp.blogspot.com/-VXAe-bGWi-c/TqmGb2ykPcI/AAAAAAAAAVM/acol_auQ9kI/s640/IMG_853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59" y="4630038"/>
            <a:ext cx="3178409" cy="21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12"/>
          </p:cNvPr>
          <p:cNvSpPr/>
          <p:nvPr/>
        </p:nvSpPr>
        <p:spPr>
          <a:xfrm>
            <a:off x="7627428" y="44624"/>
            <a:ext cx="1418245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 err="1">
                <a:solidFill>
                  <a:schemeClr val="bg1"/>
                </a:solidFill>
              </a:rPr>
              <a:t>Vimeo</a:t>
            </a:r>
            <a:r>
              <a:rPr lang="ca-ES" sz="1100" dirty="0">
                <a:solidFill>
                  <a:schemeClr val="bg1"/>
                </a:solidFill>
              </a:rPr>
              <a:t>. A </a:t>
            </a:r>
            <a:r>
              <a:rPr lang="ca-ES" sz="1100" dirty="0" err="1">
                <a:solidFill>
                  <a:schemeClr val="bg1"/>
                </a:solidFill>
              </a:rPr>
              <a:t>year</a:t>
            </a:r>
            <a:r>
              <a:rPr lang="ca-ES" sz="1100" dirty="0">
                <a:solidFill>
                  <a:schemeClr val="bg1"/>
                </a:solidFill>
              </a:rPr>
              <a:t> on </a:t>
            </a:r>
            <a:r>
              <a:rPr lang="ca-ES" sz="1100" dirty="0" err="1">
                <a:solidFill>
                  <a:schemeClr val="bg1"/>
                </a:solidFill>
              </a:rPr>
              <a:t>the</a:t>
            </a:r>
            <a:r>
              <a:rPr lang="ca-ES" sz="1100" dirty="0">
                <a:solidFill>
                  <a:schemeClr val="bg1"/>
                </a:solidFill>
              </a:rPr>
              <a:t> </a:t>
            </a:r>
            <a:r>
              <a:rPr lang="ca-ES" sz="1100" dirty="0" err="1">
                <a:solidFill>
                  <a:schemeClr val="bg1"/>
                </a:solidFill>
              </a:rPr>
              <a:t>mountain</a:t>
            </a:r>
            <a:r>
              <a:rPr lang="ca-ES" sz="11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296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 punt 4.- CLIMES I PAISATGES DE LA ZONA FREDA.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On es localitza el clima polar? I el d’alta muntanya?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100221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A partir del climogrames de </a:t>
            </a:r>
            <a:r>
              <a:rPr lang="ca-ES" dirty="0" err="1"/>
              <a:t>Thulé</a:t>
            </a:r>
            <a:r>
              <a:rPr lang="ca-ES" dirty="0"/>
              <a:t> i </a:t>
            </a:r>
            <a:r>
              <a:rPr lang="ca-ES" dirty="0" err="1"/>
              <a:t>Andermatt</a:t>
            </a:r>
            <a:r>
              <a:rPr lang="ca-ES" dirty="0"/>
              <a:t>, respon:</a:t>
            </a:r>
          </a:p>
          <a:p>
            <a:r>
              <a:rPr lang="ca-ES" dirty="0"/>
              <a:t>	a) Per què diem que corresponen a climes freds?</a:t>
            </a:r>
          </a:p>
          <a:p>
            <a:r>
              <a:rPr lang="ca-ES" dirty="0"/>
              <a:t>	b) Quina és la diferència principal entre el clima polar i el d’alta muntanya? Posa exemples.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7221"/>
            <a:ext cx="4248471" cy="50107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42" y="1798988"/>
            <a:ext cx="4364638" cy="505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 punt 4.- CLIMES I PAISATGES DE LA ZONA FREDA.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Quin factor limita el creixement de la vegetació en els climes freds?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1074222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Explica les característiques de la vegetació i la fauna dels paisatges polars i d’alta muntanya, posant exemples de les imatges.</a:t>
            </a:r>
          </a:p>
        </p:txBody>
      </p:sp>
      <p:pic>
        <p:nvPicPr>
          <p:cNvPr id="6" name="Imagen 5" descr="https://aslmarinaazo.files.wordpress.com/2010/12/polar_bear_sm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954" y="2184539"/>
            <a:ext cx="3343275" cy="229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4" y="2047458"/>
            <a:ext cx="5708688" cy="282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 punt 4.- CLIMES I PAISATGES DE LA ZONA FREDA.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Elabora els climogrames B i F de la taula i respon les preguntes de la pàgina següent, seguint les instruccions de la fotocòpia.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221356"/>
              </p:ext>
            </p:extLst>
          </p:nvPr>
        </p:nvGraphicFramePr>
        <p:xfrm>
          <a:off x="539553" y="1340768"/>
          <a:ext cx="7688544" cy="50014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60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33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484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6229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536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8197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LLOC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A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B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D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F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G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H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I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ºC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mm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Gener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Febrer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Març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17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Abril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18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Maig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0,5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305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62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Juny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-1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Juliol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137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251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Agost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300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403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Setembre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0,5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51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112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286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Octubre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99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12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460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6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64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22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Novembre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19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106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15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51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23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10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91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-18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27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290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>
                          <a:effectLst/>
                        </a:rPr>
                        <a:t>-1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61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dirty="0">
                          <a:effectLst/>
                        </a:rPr>
                        <a:t>21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Desembre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17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10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-11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119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12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52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23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28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8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114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-20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4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26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264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-11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>
                          <a:effectLst/>
                        </a:rPr>
                        <a:t>53</a:t>
                      </a:r>
                      <a:endParaRPr lang="ca-ES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21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800" b="0" dirty="0">
                          <a:effectLst/>
                        </a:rPr>
                        <a:t>8</a:t>
                      </a:r>
                      <a:endParaRPr lang="ca-ES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0" marR="5256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8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Flecha derecha 4"/>
          <p:cNvSpPr/>
          <p:nvPr/>
        </p:nvSpPr>
        <p:spPr>
          <a:xfrm>
            <a:off x="2339752" y="1335108"/>
            <a:ext cx="288032" cy="14401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5220072" y="1335108"/>
            <a:ext cx="288032" cy="14401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CLIMES I PAISATGES DE LA ZONA CÀLIDA.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179512" y="692696"/>
            <a:ext cx="878497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2.1.- </a:t>
            </a:r>
            <a:r>
              <a:rPr lang="ca-ES" sz="24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clima equatorial: la selva</a:t>
            </a: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2.2.- </a:t>
            </a:r>
            <a:r>
              <a:rPr lang="ca-ES" sz="24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clima tropical: el bosc tropical i la sabana</a:t>
            </a: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2.3.- </a:t>
            </a:r>
            <a:r>
              <a:rPr lang="ca-ES" sz="24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clima desèrtic: el desert càlid</a:t>
            </a:r>
            <a:r>
              <a:rPr lang="ca-E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a-ES" sz="2600" u="sng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2.bp.blogspot.com/-tQ4AWyLs8C0/UoKAflqqU2I/AAAAAAAAAZw/EuLdoIYJYlc/s1600/lets-travel-to-jordan-wadi-rum-desert-with-anthon-jacks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567" y="4081096"/>
            <a:ext cx="4825126" cy="27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t d'imatges de selva amazon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4124653" cy="232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t d'imatges de bosque tropi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2782"/>
            <a:ext cx="3024336" cy="20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deanimalia.com/images/2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4077236" cy="271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8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 punt 4.- CLIMES I PAISATGES DE LA ZONA FREDA.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PREGUNTES CLIMOGRAMES:</a:t>
            </a:r>
          </a:p>
          <a:p>
            <a:r>
              <a:rPr lang="ca-ES" dirty="0"/>
              <a:t>1.- D’on és el climograma: de l’hemisferi nord, de l’hemisferi sud o de la zona intertropical? Per què?</a:t>
            </a:r>
          </a:p>
          <a:p>
            <a:endParaRPr lang="ca-ES" dirty="0"/>
          </a:p>
          <a:p>
            <a:r>
              <a:rPr lang="ca-ES" dirty="0"/>
              <a:t>2.- A quina zona climàtica es troba? Per què?</a:t>
            </a:r>
          </a:p>
          <a:p>
            <a:endParaRPr lang="ca-ES" dirty="0"/>
          </a:p>
          <a:p>
            <a:r>
              <a:rPr lang="ca-ES" dirty="0"/>
              <a:t>3.- Quina és la temperatura mitjana anual?</a:t>
            </a:r>
          </a:p>
          <a:p>
            <a:endParaRPr lang="ca-ES" dirty="0"/>
          </a:p>
          <a:p>
            <a:r>
              <a:rPr lang="ca-ES" dirty="0"/>
              <a:t>4.- Quin és el mes més càlid? Quina temperatura fa eixe mes? Quin és el mes més fred? Quina temperatura fa eixe mes? Quina amplitud tèrmica hi ha?</a:t>
            </a:r>
          </a:p>
          <a:p>
            <a:endParaRPr lang="ca-ES" dirty="0"/>
          </a:p>
          <a:p>
            <a:r>
              <a:rPr lang="ca-ES" dirty="0"/>
              <a:t>5.- Explica com és l’evolució de les temperatures al llarg de l’any.</a:t>
            </a:r>
          </a:p>
          <a:p>
            <a:endParaRPr lang="ca-ES" dirty="0"/>
          </a:p>
          <a:p>
            <a:r>
              <a:rPr lang="ca-ES" dirty="0"/>
              <a:t>6.- Quines són les precipitacions totals anuals? Són abundants, mitjanes o escasses?</a:t>
            </a:r>
          </a:p>
          <a:p>
            <a:endParaRPr lang="ca-ES" dirty="0"/>
          </a:p>
          <a:p>
            <a:r>
              <a:rPr lang="ca-ES" dirty="0"/>
              <a:t>7.- Explica l’evolució de les precipitacions al llarg de l’any.</a:t>
            </a:r>
          </a:p>
          <a:p>
            <a:endParaRPr lang="ca-ES" dirty="0"/>
          </a:p>
          <a:p>
            <a:r>
              <a:rPr lang="ca-ES" dirty="0"/>
              <a:t>8.- Hi ha algun mes o estació seca?</a:t>
            </a:r>
          </a:p>
          <a:p>
            <a:endParaRPr lang="ca-ES" dirty="0"/>
          </a:p>
          <a:p>
            <a:r>
              <a:rPr lang="ca-ES" dirty="0"/>
              <a:t>9.- A quin tipus de clima correspon el climograma? On es localitza?</a:t>
            </a:r>
          </a:p>
          <a:p>
            <a:endParaRPr lang="ca-ES" dirty="0"/>
          </a:p>
          <a:p>
            <a:r>
              <a:rPr lang="ca-ES" dirty="0"/>
              <a:t>10.- Quin medi natural correspon a aquest clima? Explica tot el que sàpigues sobre aquest medi natural (rius, vegetació, fauna).</a:t>
            </a:r>
          </a:p>
        </p:txBody>
      </p:sp>
    </p:spTree>
    <p:extLst>
      <p:ext uri="{BB962C8B-B14F-4D97-AF65-F5344CB8AC3E}">
        <p14:creationId xmlns:p14="http://schemas.microsoft.com/office/powerpoint/2010/main" val="84328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DE SÍNTESI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Digues a quin tipus de clima correspon cada climograma i per què: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316" y="3140968"/>
            <a:ext cx="2132188" cy="21437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140968"/>
            <a:ext cx="2520280" cy="21465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816" y="964049"/>
            <a:ext cx="2560208" cy="2116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44" y="3001522"/>
            <a:ext cx="1945184" cy="19294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36" y="959398"/>
            <a:ext cx="2010205" cy="20375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1812" y="963763"/>
            <a:ext cx="2115123" cy="210083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2878" y="959320"/>
            <a:ext cx="2095386" cy="210971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7386" y="3140968"/>
            <a:ext cx="2050878" cy="21447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262" y="4930999"/>
            <a:ext cx="1794458" cy="191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2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513" y="620688"/>
            <a:ext cx="828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Realitza de manera interactiva els exercicis de la pàgina d’Anaya sobre identificació de climes (al mapa i segons el climograma) i de paisatges vegetals (al mapa i relacionats amb els climes): </a:t>
            </a:r>
            <a:r>
              <a:rPr lang="ca-ES" dirty="0">
                <a:hlinkClick r:id="rId2"/>
              </a:rPr>
              <a:t>http://www.edistribucion.es/anayaeducacion/8420146/datos/Bloque2/Bloque2.htm</a:t>
            </a:r>
            <a:r>
              <a:rPr lang="ca-ES" dirty="0"/>
              <a:t> 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DE SÍNTESI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79513" y="1556792"/>
            <a:ext cx="6624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Fes un llistat dels paisatges que eres capaç de reconèixer en aquest vídeo (</a:t>
            </a:r>
            <a:r>
              <a:rPr lang="ca-ES" dirty="0">
                <a:hlinkClick r:id="rId3"/>
              </a:rPr>
              <a:t>https://www.youtube.com/watch?v=Q1n-rL9Ltnw</a:t>
            </a:r>
            <a:r>
              <a:rPr lang="ca-ES" dirty="0"/>
              <a:t>) i digues dues característiques de cada paisatge que t’han permès reconèixer-lo.</a:t>
            </a:r>
          </a:p>
        </p:txBody>
      </p:sp>
    </p:spTree>
    <p:extLst>
      <p:ext uri="{BB962C8B-B14F-4D97-AF65-F5344CB8AC3E}">
        <p14:creationId xmlns:p14="http://schemas.microsoft.com/office/powerpoint/2010/main" val="81965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CLIMES I PAISATGES D’EUROPA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014" y="535905"/>
            <a:ext cx="6641490" cy="62730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548679"/>
            <a:ext cx="2411760" cy="626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CLIMES I PAISATGES D’ESPANYA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12005"/>
            <a:ext cx="8471273" cy="62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equatorial: la selva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3" y="692696"/>
            <a:ext cx="1872207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LOCALITZACIÓ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2123728" y="764704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2843809" y="692696"/>
            <a:ext cx="2448271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Al voltant de l’equador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lh5.ggpht.com/-6idDHgCOMe4/RwC0WPowTWI/AAAAAAAABps/2QEzym3gkbA/Clima%252520ecuator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96072"/>
            <a:ext cx="7482375" cy="46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8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clima equatorial: la selva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836712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TEMPERATURES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2339752" y="908720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3131841" y="692696"/>
            <a:ext cx="4464495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Sempre altes (al voltant dels 25ºC) i regulars (molt poca amplitud tèrmica)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179512" y="1628800"/>
            <a:ext cx="2016223" cy="360040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PRECIPITACIONS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2339752" y="1700808"/>
            <a:ext cx="648072" cy="216024"/>
          </a:xfrm>
          <a:prstGeom prst="rightArrow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9" name="3 Rectángulo"/>
          <p:cNvSpPr/>
          <p:nvPr/>
        </p:nvSpPr>
        <p:spPr>
          <a:xfrm>
            <a:off x="3131840" y="1484784"/>
            <a:ext cx="4464495" cy="648072"/>
          </a:xfrm>
          <a:prstGeom prst="rect">
            <a:avLst/>
          </a:prstGeom>
          <a:solidFill>
            <a:srgbClr val="FFE3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Molt abundants (al voltant de 2000 mm. anuals) i regulars (cap mes de sequera)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204864"/>
            <a:ext cx="2993157" cy="4608512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92" y="2204864"/>
            <a:ext cx="309634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4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Personalizado 5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4D4D4D"/>
      </a:accent5>
      <a:accent6>
        <a:srgbClr val="5F5F5F"/>
      </a:accent6>
      <a:hlink>
        <a:srgbClr val="5F5F5F"/>
      </a:hlink>
      <a:folHlink>
        <a:srgbClr val="808080"/>
      </a:folHlink>
    </a:clrScheme>
    <a:fontScheme name="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99"/>
        </a:solidFill>
        <a:ln>
          <a:solidFill>
            <a:schemeClr val="bg1"/>
          </a:solidFill>
        </a:ln>
        <a:effectLst/>
      </a:spPr>
      <a:bodyPr rtlCol="0" anchor="ctr"/>
      <a:lstStyle>
        <a:defPPr algn="ctr">
          <a:defRPr sz="18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altLang="ca-E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7910</TotalTime>
  <Words>4089</Words>
  <Application>Microsoft Office PowerPoint</Application>
  <PresentationFormat>Presentació en pantalla (4:3)</PresentationFormat>
  <Paragraphs>1231</Paragraphs>
  <Slides>74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74</vt:i4>
      </vt:variant>
    </vt:vector>
  </HeadingPairs>
  <TitlesOfParts>
    <vt:vector size="78" baseType="lpstr">
      <vt:lpstr>Arial</vt:lpstr>
      <vt:lpstr>Calibri</vt:lpstr>
      <vt:lpstr>Times New Roman</vt:lpstr>
      <vt:lpstr>Diseño predeterminado</vt:lpstr>
      <vt:lpstr>UNITAT 3 CLIMES I PAISATGES  DE LA TERRA</vt:lpstr>
      <vt:lpstr>UNITAT 3.- CLIMES I PAISATGES  DE LA TERRA.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Montiel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9.- LA CRISI DE 1929 I LA DEPRESSIÓ ECONÒMICA MUNDIAL</dc:title>
  <dc:creator>Montiel</dc:creator>
  <cp:lastModifiedBy>Àlex Resa Valdivia</cp:lastModifiedBy>
  <cp:revision>649</cp:revision>
  <dcterms:created xsi:type="dcterms:W3CDTF">2008-02-18T15:47:54Z</dcterms:created>
  <dcterms:modified xsi:type="dcterms:W3CDTF">2017-08-05T09:57:34Z</dcterms:modified>
</cp:coreProperties>
</file>