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307" r:id="rId38"/>
    <p:sldId id="308" r:id="rId39"/>
    <p:sldId id="294" r:id="rId40"/>
    <p:sldId id="295" r:id="rId41"/>
    <p:sldId id="297" r:id="rId42"/>
    <p:sldId id="296" r:id="rId43"/>
    <p:sldId id="298" r:id="rId44"/>
    <p:sldId id="309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10" r:id="rId54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93416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9665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2575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250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23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345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320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592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173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956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743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2FD5E-492A-4AE8-B824-F210924EAA35}" type="datetimeFigureOut">
              <a:rPr lang="ca-ES" smtClean="0"/>
              <a:t>03/03/2018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5DA61-B988-4A36-A762-BB46443E4C6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8351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" Target="slide14.xml"/><Relationship Id="rId7" Type="http://schemas.openxmlformats.org/officeDocument/2006/relationships/slide" Target="slide40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25.xml"/><Relationship Id="rId10" Type="http://schemas.openxmlformats.org/officeDocument/2006/relationships/image" Target="../media/image3.jpeg"/><Relationship Id="rId4" Type="http://schemas.openxmlformats.org/officeDocument/2006/relationships/slide" Target="slide20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2.jpeg"/><Relationship Id="rId5" Type="http://schemas.openxmlformats.org/officeDocument/2006/relationships/image" Target="../media/image147.png"/><Relationship Id="rId10" Type="http://schemas.openxmlformats.org/officeDocument/2006/relationships/image" Target="../media/image151.png"/><Relationship Id="rId4" Type="http://schemas.openxmlformats.org/officeDocument/2006/relationships/image" Target="../media/image146.jpeg"/><Relationship Id="rId9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772400" cy="1872208"/>
          </a:xfrm>
        </p:spPr>
        <p:txBody>
          <a:bodyPr>
            <a:noAutofit/>
          </a:bodyPr>
          <a:lstStyle/>
          <a:p>
            <a:r>
              <a:rPr lang="ca-ES" sz="6000" dirty="0"/>
              <a:t>UNITAT 7</a:t>
            </a:r>
            <a:br>
              <a:rPr lang="ca-ES" sz="6000" dirty="0"/>
            </a:br>
            <a:r>
              <a:rPr lang="ca-ES" sz="6000" dirty="0"/>
              <a:t> EL SECTOR PRIMARI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2483768" y="45811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ca-ES" sz="2800" dirty="0">
                <a:solidFill>
                  <a:schemeClr val="tx1"/>
                </a:solidFill>
              </a:rPr>
              <a:t>Salvador Vila Esteve</a:t>
            </a:r>
          </a:p>
          <a:p>
            <a:pPr algn="r"/>
            <a:r>
              <a:rPr lang="ca-ES" sz="2800" dirty="0">
                <a:solidFill>
                  <a:schemeClr val="tx1"/>
                </a:solidFill>
              </a:rPr>
              <a:t>Geografia</a:t>
            </a:r>
          </a:p>
          <a:p>
            <a:pPr algn="r"/>
            <a:r>
              <a:rPr lang="ca-ES" sz="2800" dirty="0">
                <a:solidFill>
                  <a:schemeClr val="tx1"/>
                </a:solidFill>
              </a:rPr>
              <a:t>1r d’ESO</a:t>
            </a:r>
          </a:p>
        </p:txBody>
      </p:sp>
    </p:spTree>
    <p:extLst>
      <p:ext uri="{BB962C8B-B14F-4D97-AF65-F5344CB8AC3E}">
        <p14:creationId xmlns:p14="http://schemas.microsoft.com/office/powerpoint/2010/main" val="41979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</a:t>
            </a:r>
            <a:r>
              <a:rPr lang="ca-ES" sz="3200" u="sng" dirty="0"/>
              <a:t>L’agricultura i els factors que la condicionen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0082" y="1604391"/>
            <a:ext cx="1008112" cy="807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Factors humans (I)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403648" y="793088"/>
            <a:ext cx="7560840" cy="853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Nivell tècnic i tecnològic: l’ús de tècniques i tecnologies més modernes (màquines, fertilitzants, reg, biotecnologia,...) permeten cultivar noves </a:t>
            </a:r>
          </a:p>
          <a:p>
            <a:pPr algn="just"/>
            <a:r>
              <a:rPr lang="ca-ES" dirty="0"/>
              <a:t>terres i augmentar els rendiments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03648" y="1700808"/>
            <a:ext cx="756084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Condicions econòmiques: les condicions econòmiques de cada país i la demanda de determinats productes condicionen el tipus de cultius i les tècniques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403648" y="2348880"/>
            <a:ext cx="75608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Formes de propietat i explotació: qui és el propietari (individual, cooperatiu, estatal) i la grandària de la propietat condicionen la forma de cultivar i els conreus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098194" y="1219945"/>
            <a:ext cx="305454" cy="78819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 flipV="1">
            <a:off x="1098194" y="1988840"/>
            <a:ext cx="305454" cy="1929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098194" y="2008139"/>
            <a:ext cx="305454" cy="73678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thumbs.dreamstime.com/z/agricultura-granja-vegetal-hidrop%C3%B3nica-21078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3762138"/>
            <a:ext cx="2952329" cy="217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lproyectomatriz.files.wordpress.com/2011/01/cultivo-tradicio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284984"/>
            <a:ext cx="2592288" cy="17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ommunisme-bolchevisme.net/images/Shkip_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5"/>
            <a:ext cx="2566628" cy="170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apitalprivat.com/wp-content/uploads/2010/07/minifun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9" y="5047191"/>
            <a:ext cx="2446315" cy="17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tercerainformacion.es/IMG/jpg/11149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24" y="5080359"/>
            <a:ext cx="2583660" cy="17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4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</a:t>
            </a:r>
            <a:r>
              <a:rPr lang="ca-ES" sz="3200" u="sng" dirty="0"/>
              <a:t>L’agricultura i els factors que la condicionen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1604391"/>
            <a:ext cx="1008112" cy="807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Factors humans (II)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619672" y="793088"/>
            <a:ext cx="7128792" cy="811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Règim d’explotació: en el règim directe (el propietari treballa la terra) la inversió i rendiments són majors que en l’indirecte (el propietari lloga o </a:t>
            </a:r>
          </a:p>
          <a:p>
            <a:pPr algn="just"/>
            <a:r>
              <a:rPr lang="ca-ES" dirty="0"/>
              <a:t>cedeix la terra a un altre que la cultiva durant un temps)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19672" y="1700808"/>
            <a:ext cx="71287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Política agrària: les ajudes i polítiques agràries dels països poden </a:t>
            </a:r>
          </a:p>
          <a:p>
            <a:pPr algn="just"/>
            <a:r>
              <a:rPr lang="ca-ES" dirty="0"/>
              <a:t>condicionar els cultius i/o ajudar a la modernització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19672" y="2411886"/>
            <a:ext cx="7128792" cy="585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Aspectes històrics i culturals: la història i tradicions de cada lloc </a:t>
            </a:r>
          </a:p>
          <a:p>
            <a:pPr algn="just"/>
            <a:r>
              <a:rPr lang="ca-ES" dirty="0"/>
              <a:t>influeixen sobre tots els aspectes humans anteriors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187624" y="1198740"/>
            <a:ext cx="432048" cy="80939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 flipV="1">
            <a:off x="1187624" y="1988840"/>
            <a:ext cx="432048" cy="1929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187624" y="2008139"/>
            <a:ext cx="432048" cy="69628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4.bp.blogspot.com/--zgMizf5euI/T85Mrj5mPjI/AAAAAAAAEg4/42gDE7Az5fI/s1600/Pac.+grafico+1338754100_733390_1338851943_sumario_gran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0379"/>
            <a:ext cx="2820628" cy="36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-SBjIXP4m4W8/UiDvUZZ_TmI/AAAAAAAAGy8/uryUl_zqZb4/s1600/Arroz+mundografico+1920+-+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40379"/>
            <a:ext cx="3312368" cy="18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recuerdosdecastellon.files.wordpress.com/2011/09/contadores-de-naranjas-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3136"/>
            <a:ext cx="2919306" cy="21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8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188640"/>
            <a:ext cx="8784976" cy="50405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2. </a:t>
            </a:r>
            <a:r>
              <a:rPr lang="ca-ES" sz="3200" u="sng" dirty="0"/>
              <a:t>L’agricultura i els factors que la condicionen</a:t>
            </a:r>
            <a:r>
              <a:rPr lang="ca-ES" sz="3200" dirty="0"/>
              <a:t>.</a:t>
            </a: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2336110" y="1700808"/>
            <a:ext cx="4176464" cy="374441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79512" y="83671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Si volguessis  dedicar-te a l’agricultura, quina de les tres zones de sota triaries i dóna totes les raons que puguis per a justificar la teva decisió.</a:t>
            </a:r>
          </a:p>
        </p:txBody>
      </p:sp>
    </p:spTree>
    <p:extLst>
      <p:ext uri="{BB962C8B-B14F-4D97-AF65-F5344CB8AC3E}">
        <p14:creationId xmlns:p14="http://schemas.microsoft.com/office/powerpoint/2010/main" val="40175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ví\Desktop\2010_11_28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5038525" cy="33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3 Título"/>
          <p:cNvSpPr txBox="1">
            <a:spLocks/>
          </p:cNvSpPr>
          <p:nvPr/>
        </p:nvSpPr>
        <p:spPr>
          <a:xfrm>
            <a:off x="179512" y="188640"/>
            <a:ext cx="8784976" cy="50405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2. </a:t>
            </a:r>
            <a:r>
              <a:rPr lang="ca-ES" sz="3200" u="sng" dirty="0"/>
              <a:t>L’agricultura i els factors que la condicionen</a:t>
            </a:r>
            <a:r>
              <a:rPr lang="ca-ES" sz="3200" dirty="0"/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692696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A partir del següent document i els teus coneixements, respon:</a:t>
            </a:r>
          </a:p>
          <a:p>
            <a:r>
              <a:rPr lang="ca-ES" dirty="0"/>
              <a:t>a) Tema.</a:t>
            </a:r>
          </a:p>
          <a:p>
            <a:r>
              <a:rPr lang="ca-ES" dirty="0"/>
              <a:t>b) En quines zones del món hi ha un major aprofitament agrícola i ramader de la terra? Per què?</a:t>
            </a:r>
          </a:p>
          <a:p>
            <a:r>
              <a:rPr lang="ca-ES" dirty="0"/>
              <a:t>c) En quines zones del món hi ha un menor aprofitament agrícola i ramader de la terra? Per què?</a:t>
            </a:r>
          </a:p>
          <a:p>
            <a:r>
              <a:rPr lang="ca-ES" dirty="0"/>
              <a:t>d) En quin tipus de països influeixen més els factors físics? En quins menys? Per què?</a:t>
            </a:r>
          </a:p>
          <a:p>
            <a:r>
              <a:rPr lang="ca-ES" dirty="0"/>
              <a:t>e) Explica, en forma de redacció, tot el que sàpigues sobre els factors que condicionen l’agricultura.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124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</a:t>
            </a:r>
            <a:r>
              <a:rPr lang="ca-ES" sz="3200" u="sng" dirty="0"/>
              <a:t>Els paisatges agraris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692696"/>
            <a:ext cx="72008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Anomenem paisatge agrari al paisatge natural modificat pels humans amb </a:t>
            </a:r>
          </a:p>
          <a:p>
            <a:pPr algn="ctr"/>
            <a:r>
              <a:rPr lang="ca-ES" dirty="0"/>
              <a:t>la finalitat d’obtenir productes de la natura, mentre que el paisatge agrícola </a:t>
            </a:r>
          </a:p>
          <a:p>
            <a:pPr algn="ctr"/>
            <a:r>
              <a:rPr lang="ca-ES" dirty="0"/>
              <a:t>es dedicaria estrictament a l’agricultura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1556792"/>
            <a:ext cx="72008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paisatges agraris estan caracteritzats per les parcel·les, </a:t>
            </a:r>
          </a:p>
          <a:p>
            <a:pPr algn="ctr"/>
            <a:r>
              <a:rPr lang="ca-ES" dirty="0"/>
              <a:t>els sistemes de cultiu i el poblament</a:t>
            </a:r>
          </a:p>
        </p:txBody>
      </p:sp>
      <p:pic>
        <p:nvPicPr>
          <p:cNvPr id="1026" name="Picture 2" descr="http://socialesmontecastelo.files.wordpress.com/2012/03/mediterraneo-calid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6353175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</a:t>
            </a:r>
            <a:r>
              <a:rPr lang="ca-ES" sz="3200" u="sng" dirty="0"/>
              <a:t>Els paisatges agraris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1916832"/>
            <a:ext cx="12241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parcel·les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619672" y="793088"/>
            <a:ext cx="6912768" cy="33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Una parcel·la és la unitat bàsica de cultiu, un tros de sòl dedicat al cultiu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19672" y="1451804"/>
            <a:ext cx="12241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la grandària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03848" y="1196752"/>
            <a:ext cx="468052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Minifundi: parcel·les de  petites dimensions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03848" y="1620618"/>
            <a:ext cx="57606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Latifundi: Parcel·les de grans dimensions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626686" y="2390043"/>
            <a:ext cx="122413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la forma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203848" y="2336860"/>
            <a:ext cx="266429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Regular: forma geomètrica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203848" y="2698270"/>
            <a:ext cx="446449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Irregular: sense cap forma geomètrica definida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626686" y="3148831"/>
            <a:ext cx="122413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els límits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204168" y="3104964"/>
            <a:ext cx="53285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Camps tancats o </a:t>
            </a:r>
            <a:r>
              <a:rPr lang="ca-ES" i="1" dirty="0" err="1"/>
              <a:t>bocage</a:t>
            </a:r>
            <a:r>
              <a:rPr lang="ca-ES" dirty="0"/>
              <a:t>: parcel·les clarament separades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03848" y="3453547"/>
            <a:ext cx="5328592" cy="299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Camps oberts o </a:t>
            </a:r>
            <a:r>
              <a:rPr lang="ca-ES" i="1" dirty="0" err="1"/>
              <a:t>openfield</a:t>
            </a:r>
            <a:r>
              <a:rPr lang="ca-ES" i="1" dirty="0"/>
              <a:t>:</a:t>
            </a:r>
            <a:r>
              <a:rPr lang="ca-ES" dirty="0"/>
              <a:t> parcel·les sense límits clars</a:t>
            </a:r>
          </a:p>
        </p:txBody>
      </p:sp>
      <p:cxnSp>
        <p:nvCxnSpPr>
          <p:cNvPr id="16" name="15 Conector angular"/>
          <p:cNvCxnSpPr>
            <a:stCxn id="3" idx="3"/>
            <a:endCxn id="4" idx="1"/>
          </p:cNvCxnSpPr>
          <p:nvPr/>
        </p:nvCxnSpPr>
        <p:spPr>
          <a:xfrm flipV="1">
            <a:off x="1331640" y="958916"/>
            <a:ext cx="288032" cy="128195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stCxn id="3" idx="3"/>
            <a:endCxn id="5" idx="1"/>
          </p:cNvCxnSpPr>
          <p:nvPr/>
        </p:nvCxnSpPr>
        <p:spPr>
          <a:xfrm flipV="1">
            <a:off x="1331640" y="1739836"/>
            <a:ext cx="288032" cy="50103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angular"/>
          <p:cNvCxnSpPr>
            <a:stCxn id="5" idx="3"/>
            <a:endCxn id="6" idx="1"/>
          </p:cNvCxnSpPr>
          <p:nvPr/>
        </p:nvCxnSpPr>
        <p:spPr>
          <a:xfrm flipV="1">
            <a:off x="2843808" y="1340768"/>
            <a:ext cx="360040" cy="39906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angular"/>
          <p:cNvCxnSpPr>
            <a:cxnSpLocks/>
            <a:stCxn id="5" idx="3"/>
          </p:cNvCxnSpPr>
          <p:nvPr/>
        </p:nvCxnSpPr>
        <p:spPr>
          <a:xfrm flipV="1">
            <a:off x="2843808" y="1700808"/>
            <a:ext cx="360040" cy="3902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angular"/>
          <p:cNvCxnSpPr>
            <a:stCxn id="3" idx="3"/>
            <a:endCxn id="9" idx="1"/>
          </p:cNvCxnSpPr>
          <p:nvPr/>
        </p:nvCxnSpPr>
        <p:spPr>
          <a:xfrm>
            <a:off x="1331640" y="2240868"/>
            <a:ext cx="295046" cy="40120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angular"/>
          <p:cNvCxnSpPr>
            <a:stCxn id="9" idx="3"/>
            <a:endCxn id="10" idx="1"/>
          </p:cNvCxnSpPr>
          <p:nvPr/>
        </p:nvCxnSpPr>
        <p:spPr>
          <a:xfrm flipV="1">
            <a:off x="2850822" y="2480876"/>
            <a:ext cx="353026" cy="16119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angular"/>
          <p:cNvCxnSpPr>
            <a:stCxn id="9" idx="3"/>
            <a:endCxn id="11" idx="1"/>
          </p:cNvCxnSpPr>
          <p:nvPr/>
        </p:nvCxnSpPr>
        <p:spPr>
          <a:xfrm>
            <a:off x="2850822" y="2642071"/>
            <a:ext cx="353026" cy="20021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angular"/>
          <p:cNvCxnSpPr>
            <a:stCxn id="3" idx="3"/>
            <a:endCxn id="12" idx="1"/>
          </p:cNvCxnSpPr>
          <p:nvPr/>
        </p:nvCxnSpPr>
        <p:spPr>
          <a:xfrm>
            <a:off x="1331640" y="2240868"/>
            <a:ext cx="295046" cy="115999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angular"/>
          <p:cNvCxnSpPr>
            <a:stCxn id="12" idx="3"/>
            <a:endCxn id="13" idx="1"/>
          </p:cNvCxnSpPr>
          <p:nvPr/>
        </p:nvCxnSpPr>
        <p:spPr>
          <a:xfrm flipV="1">
            <a:off x="2850822" y="3248980"/>
            <a:ext cx="353346" cy="15187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angular"/>
          <p:cNvCxnSpPr>
            <a:stCxn id="12" idx="3"/>
            <a:endCxn id="14" idx="1"/>
          </p:cNvCxnSpPr>
          <p:nvPr/>
        </p:nvCxnSpPr>
        <p:spPr>
          <a:xfrm>
            <a:off x="2850822" y="3400859"/>
            <a:ext cx="353026" cy="20243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lasprovincias.es/prensa/noticias/201110/14/fotos/6392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70118"/>
            <a:ext cx="2572103" cy="28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2508"/>
            <a:ext cx="4336886" cy="28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1" descr="ANd9GcT943lj3WjUqd55VvMeCkO1TZvKBWa9TFrBXJaMp7_MCDFGuCc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454" y="3888969"/>
            <a:ext cx="2880080" cy="284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81" y="3843657"/>
            <a:ext cx="4284927" cy="288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C:\Documents and Settings\Compaq_Propietario\Mis documentos\My Cmaps\sector_primario\boc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30" y="3879478"/>
            <a:ext cx="4284476" cy="285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20070417klpgeogra_1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3870118"/>
            <a:ext cx="2861905" cy="286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</a:t>
            </a:r>
            <a:r>
              <a:rPr lang="ca-ES" sz="3200" u="sng" dirty="0"/>
              <a:t>Els paisatges agraris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26493" y="2012714"/>
            <a:ext cx="13681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sistemes de cultiu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907704" y="793088"/>
            <a:ext cx="5256584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Anomenem sistema de cultiu a les tècniques utilitzades </a:t>
            </a:r>
          </a:p>
          <a:p>
            <a:pPr algn="ctr"/>
            <a:r>
              <a:rPr lang="ca-ES" dirty="0"/>
              <a:t>pels agricultors per obtenir productes agrícoles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907704" y="1534984"/>
            <a:ext cx="1656184" cy="597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l’ús de sistemes de reg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851920" y="1484784"/>
            <a:ext cx="48965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Agricultura de regadiu: mètodes artificials de reg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851920" y="1844824"/>
            <a:ext cx="48965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Agricultura de secà: aigua directament de la natura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907704" y="2298680"/>
            <a:ext cx="1944216" cy="55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la varietat d’espècies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139952" y="2204088"/>
            <a:ext cx="3898249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Monocultiu: es cultiva una sola espècie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139952" y="2575808"/>
            <a:ext cx="3898249" cy="27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Policultiu: es cultiven diverses espècies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907704" y="3356339"/>
            <a:ext cx="230425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el grau d’aprofitament del sòl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421574" y="2924944"/>
            <a:ext cx="460851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Agricultura intensiva: intenta obtenir el màxim rendiment en el mínim espai possible amb grans inversions de treball i capital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421574" y="3861048"/>
            <a:ext cx="382283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Agricultura extensiva: utilitza molt de </a:t>
            </a:r>
          </a:p>
          <a:p>
            <a:pPr algn="ctr"/>
            <a:r>
              <a:rPr lang="ca-ES" dirty="0"/>
              <a:t>terreny i poca mà d’obra</a:t>
            </a:r>
          </a:p>
        </p:txBody>
      </p:sp>
      <p:cxnSp>
        <p:nvCxnSpPr>
          <p:cNvPr id="15" name="14 Conector angular"/>
          <p:cNvCxnSpPr>
            <a:stCxn id="3" idx="3"/>
            <a:endCxn id="4" idx="1"/>
          </p:cNvCxnSpPr>
          <p:nvPr/>
        </p:nvCxnSpPr>
        <p:spPr>
          <a:xfrm flipV="1">
            <a:off x="1594645" y="1102932"/>
            <a:ext cx="313059" cy="119781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angular"/>
          <p:cNvCxnSpPr>
            <a:stCxn id="3" idx="3"/>
            <a:endCxn id="5" idx="1"/>
          </p:cNvCxnSpPr>
          <p:nvPr/>
        </p:nvCxnSpPr>
        <p:spPr>
          <a:xfrm flipV="1">
            <a:off x="1594645" y="1833920"/>
            <a:ext cx="313059" cy="46682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angular"/>
          <p:cNvCxnSpPr>
            <a:stCxn id="3" idx="3"/>
            <a:endCxn id="8" idx="1"/>
          </p:cNvCxnSpPr>
          <p:nvPr/>
        </p:nvCxnSpPr>
        <p:spPr>
          <a:xfrm>
            <a:off x="1594645" y="2300746"/>
            <a:ext cx="313059" cy="27506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angular"/>
          <p:cNvCxnSpPr>
            <a:stCxn id="3" idx="3"/>
            <a:endCxn id="11" idx="1"/>
          </p:cNvCxnSpPr>
          <p:nvPr/>
        </p:nvCxnSpPr>
        <p:spPr>
          <a:xfrm>
            <a:off x="1594645" y="2300746"/>
            <a:ext cx="313059" cy="145163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angular"/>
          <p:cNvCxnSpPr>
            <a:stCxn id="5" idx="3"/>
            <a:endCxn id="6" idx="1"/>
          </p:cNvCxnSpPr>
          <p:nvPr/>
        </p:nvCxnSpPr>
        <p:spPr>
          <a:xfrm flipV="1">
            <a:off x="3563888" y="1628800"/>
            <a:ext cx="288032" cy="20512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angular"/>
          <p:cNvCxnSpPr>
            <a:stCxn id="5" idx="3"/>
            <a:endCxn id="7" idx="1"/>
          </p:cNvCxnSpPr>
          <p:nvPr/>
        </p:nvCxnSpPr>
        <p:spPr>
          <a:xfrm>
            <a:off x="3563888" y="1833920"/>
            <a:ext cx="288032" cy="15492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angular"/>
          <p:cNvCxnSpPr>
            <a:stCxn id="8" idx="3"/>
            <a:endCxn id="9" idx="1"/>
          </p:cNvCxnSpPr>
          <p:nvPr/>
        </p:nvCxnSpPr>
        <p:spPr>
          <a:xfrm flipV="1">
            <a:off x="3851920" y="2348104"/>
            <a:ext cx="288032" cy="22770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angular"/>
          <p:cNvCxnSpPr>
            <a:stCxn id="8" idx="3"/>
            <a:endCxn id="10" idx="1"/>
          </p:cNvCxnSpPr>
          <p:nvPr/>
        </p:nvCxnSpPr>
        <p:spPr>
          <a:xfrm>
            <a:off x="3851920" y="2575808"/>
            <a:ext cx="288032" cy="13856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angular"/>
          <p:cNvCxnSpPr>
            <a:stCxn id="11" idx="3"/>
            <a:endCxn id="12" idx="1"/>
          </p:cNvCxnSpPr>
          <p:nvPr/>
        </p:nvCxnSpPr>
        <p:spPr>
          <a:xfrm flipV="1">
            <a:off x="4211960" y="3356992"/>
            <a:ext cx="209614" cy="39539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angular"/>
          <p:cNvCxnSpPr>
            <a:stCxn id="11" idx="3"/>
            <a:endCxn id="13" idx="1"/>
          </p:cNvCxnSpPr>
          <p:nvPr/>
        </p:nvCxnSpPr>
        <p:spPr>
          <a:xfrm>
            <a:off x="4211960" y="3752383"/>
            <a:ext cx="209614" cy="39669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8" y="4221088"/>
            <a:ext cx="3346550" cy="255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09120"/>
            <a:ext cx="3019901" cy="226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73" y="4593723"/>
            <a:ext cx="2455372" cy="2130397"/>
          </a:xfrm>
          <a:prstGeom prst="rect">
            <a:avLst/>
          </a:prstGeom>
          <a:noFill/>
          <a:ln w="9525" algn="ctr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valenciacookingclass.es/wp-content/uploads/2012/10/Acequia-de-riego-campo-de-naranjos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" y="4525121"/>
            <a:ext cx="3364029" cy="22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79" y="4755757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3 Marcador de contenido" descr="800px-Alm_invernader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278" y="4509121"/>
            <a:ext cx="2765742" cy="2074046"/>
          </a:xfrm>
          <a:prstGeom prst="rect">
            <a:avLst/>
          </a:prstGeo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8" y="4509120"/>
            <a:ext cx="3107600" cy="207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58" y="4574492"/>
            <a:ext cx="2908145" cy="195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28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</a:t>
            </a:r>
            <a:r>
              <a:rPr lang="ca-ES" sz="3200" u="sng" dirty="0"/>
              <a:t>Els paisatges agraris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8" y="1181191"/>
            <a:ext cx="14401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poblament rural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195736" y="884067"/>
            <a:ext cx="4752528" cy="309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la part de l’espai rural on habiten les persones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77979" y="1981060"/>
            <a:ext cx="7200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Tipus</a:t>
            </a:r>
          </a:p>
        </p:txBody>
      </p:sp>
      <p:cxnSp>
        <p:nvCxnSpPr>
          <p:cNvPr id="7" name="6 Conector angular"/>
          <p:cNvCxnSpPr>
            <a:stCxn id="3" idx="3"/>
            <a:endCxn id="4" idx="1"/>
          </p:cNvCxnSpPr>
          <p:nvPr/>
        </p:nvCxnSpPr>
        <p:spPr>
          <a:xfrm flipV="1">
            <a:off x="1763688" y="1038989"/>
            <a:ext cx="432048" cy="43023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angular"/>
          <p:cNvCxnSpPr>
            <a:cxnSpLocks/>
          </p:cNvCxnSpPr>
          <p:nvPr/>
        </p:nvCxnSpPr>
        <p:spPr>
          <a:xfrm>
            <a:off x="1845931" y="1773126"/>
            <a:ext cx="432048" cy="39372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3156266" y="1719838"/>
            <a:ext cx="5112568" cy="34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Dispers: la població viu en cases disperses pel camp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133139" y="2212644"/>
            <a:ext cx="5421288" cy="31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Concentrat: la població viu junta en un nucli de població</a:t>
            </a:r>
          </a:p>
        </p:txBody>
      </p:sp>
      <p:cxnSp>
        <p:nvCxnSpPr>
          <p:cNvPr id="20" name="19 Conector angular"/>
          <p:cNvCxnSpPr>
            <a:stCxn id="5" idx="3"/>
            <a:endCxn id="14" idx="1"/>
          </p:cNvCxnSpPr>
          <p:nvPr/>
        </p:nvCxnSpPr>
        <p:spPr>
          <a:xfrm flipV="1">
            <a:off x="2998059" y="1892633"/>
            <a:ext cx="158207" cy="26844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angular"/>
          <p:cNvCxnSpPr>
            <a:stCxn id="5" idx="3"/>
            <a:endCxn id="15" idx="1"/>
          </p:cNvCxnSpPr>
          <p:nvPr/>
        </p:nvCxnSpPr>
        <p:spPr>
          <a:xfrm>
            <a:off x="2998059" y="2161080"/>
            <a:ext cx="135080" cy="20768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upload.wikimedia.org/wikipedia/commons/e/ef/Vista_aerea_Gil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2992178"/>
            <a:ext cx="3268930" cy="22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iesdrfdezsantana.juntaextremadura.net/web/departamentos/ccss/3eso/sector1/habconcetrado-disper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1" y="2924944"/>
            <a:ext cx="5544616" cy="24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5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3. </a:t>
            </a:r>
            <a:r>
              <a:rPr lang="ca-ES" sz="3200" u="sng" dirty="0"/>
              <a:t>Els paisatges agraris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793088"/>
            <a:ext cx="837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un paisatge agrari? Quins elements el caracteritzen? Defineix-los.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64034" y="119362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Copia al quadern el quadre següent i completa’l: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544224"/>
              </p:ext>
            </p:extLst>
          </p:nvPr>
        </p:nvGraphicFramePr>
        <p:xfrm>
          <a:off x="419381" y="1772816"/>
          <a:ext cx="8229600" cy="2996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5360">
                <a:tc rowSpan="7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Parcel·les</a:t>
                      </a:r>
                      <a:endParaRPr lang="ca-ES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Mesofundi: d’1 a 10 ha. de regadiu i de 10 a 100 de secà.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Segons la forma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360"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Sistemes 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de cultiu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Sistemes de reg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36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21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Extensiva: utilitza molt de terreny i poca mà d’obra.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778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Poblament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778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>
                          <a:effectLst/>
                        </a:rPr>
                        <a:t> </a:t>
                      </a:r>
                      <a:endParaRPr lang="ca-E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5245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 </a:t>
                      </a:r>
                      <a:endParaRPr lang="ca-E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61" marR="50661" marT="0" marB="0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5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3. </a:t>
            </a:r>
            <a:r>
              <a:rPr lang="ca-ES" sz="3200" u="sng" dirty="0"/>
              <a:t>Els paisatges agraris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83454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Amb l’ajuda del quadre anterior, fes totes les classificacions possibles del tipus d’agricultura de cadascuna de les fotografies de baix.</a:t>
            </a: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954052" y="1502125"/>
            <a:ext cx="4922204" cy="2273559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1965856" y="3933056"/>
            <a:ext cx="492220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/>
          </a:bodyPr>
          <a:lstStyle/>
          <a:p>
            <a:r>
              <a:rPr lang="ca-ES" sz="3200" dirty="0"/>
              <a:t>TEMA 2. EL SECTOR PRIMARI.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3312367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ca-ES" sz="2400" u="sng" dirty="0"/>
              <a:t>El sector primari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>
                <a:hlinkClick r:id="rId2" action="ppaction://hlinksldjump"/>
              </a:rPr>
              <a:t>L’agricultura i els factors que la condicionen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>
                <a:hlinkClick r:id="rId3" action="ppaction://hlinksldjump"/>
              </a:rPr>
              <a:t>Els paisatges agraris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>
                <a:hlinkClick r:id="rId4" action="ppaction://hlinksldjump"/>
              </a:rPr>
              <a:t>L’agricultura de subsistència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>
                <a:hlinkClick r:id="rId5" action="ppaction://hlinksldjump"/>
              </a:rPr>
              <a:t>L’agricultura de mercat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>
                <a:hlinkClick r:id="rId6" action="ppaction://hlinksldjump"/>
              </a:rPr>
              <a:t>La ramaderia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>
                <a:hlinkClick r:id="rId7" action="ppaction://hlinksldjump"/>
              </a:rPr>
              <a:t>La pesca</a:t>
            </a:r>
            <a:r>
              <a:rPr lang="ca-ES" sz="2400" dirty="0"/>
              <a:t>.</a:t>
            </a:r>
          </a:p>
          <a:p>
            <a:pPr marL="457200" indent="-457200">
              <a:buAutoNum type="arabicPeriod"/>
            </a:pPr>
            <a:r>
              <a:rPr lang="ca-ES" sz="2400" u="sng" dirty="0"/>
              <a:t>El sector primari a Espanya i a Catalunya</a:t>
            </a:r>
            <a:r>
              <a:rPr lang="ca-ES" sz="2400" dirty="0"/>
              <a:t>.</a:t>
            </a:r>
            <a:endParaRPr lang="ca-ES" sz="2400" u="sng" dirty="0"/>
          </a:p>
        </p:txBody>
      </p:sp>
      <p:pic>
        <p:nvPicPr>
          <p:cNvPr id="1026" name="Picture 2" descr="http://www.ub.edu/geocrit/sn/sn-270/270-135/image0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35297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mporiojano.com/wp-content/uploads/2011/01/ganaderi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mazighen.files.wordpress.com/2011/12/pesca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3866"/>
            <a:ext cx="2864601" cy="189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3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 </a:t>
            </a:r>
            <a:r>
              <a:rPr lang="ca-ES" sz="3200" u="sng" dirty="0"/>
              <a:t>L’agricultura de subsistència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793088"/>
            <a:ext cx="8064896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aquella que dedica més de dues terceres parts del sòl i el treball a produir per a l’autoconsum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1484784"/>
            <a:ext cx="80648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tècniques són rudimentàries, depèn molt del medi físic (clima, sòls,...), els rendiments són baixos i a penes hi ha excedents per al mercat, però a ella es </a:t>
            </a:r>
          </a:p>
          <a:p>
            <a:pPr algn="ctr"/>
            <a:r>
              <a:rPr lang="ca-ES" dirty="0"/>
              <a:t>dediquen gairebé la meitat dels agricultors del món, especialment als països pobres</a:t>
            </a:r>
          </a:p>
        </p:txBody>
      </p:sp>
      <p:pic>
        <p:nvPicPr>
          <p:cNvPr id="5" name="Picture 4" descr="agricultura_zimbab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3"/>
            <a:ext cx="2827620" cy="20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juanjoromero.es/blog/wp-content/uploads/plantacion_arroz_ch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0" y="4725144"/>
            <a:ext cx="2837520" cy="189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2712" y="2780927"/>
            <a:ext cx="5854292" cy="356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 </a:t>
            </a:r>
            <a:r>
              <a:rPr lang="ca-ES" sz="3200" u="sng" dirty="0"/>
              <a:t>L’agricultura de subsistència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1484784"/>
            <a:ext cx="14401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itinerant per cremació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979712" y="692696"/>
            <a:ext cx="69847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fa talant una part del bosc o la sabana, cremant-la per a que la terra faci de fertilitzant i conreant en ella durant tres o quatre anys, </a:t>
            </a:r>
          </a:p>
          <a:p>
            <a:pPr algn="ctr"/>
            <a:r>
              <a:rPr lang="ca-ES" dirty="0"/>
              <a:t>fins que la terra s’esgota i es crema un altre tros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979712" y="1628800"/>
            <a:ext cx="69847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tècniques són molt rudimentàries, es cultiven productes diversos per a l’autoconsum en parcel·les petites i la productivitat és molt baixa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79712" y="2348880"/>
            <a:ext cx="69847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practica en la zona equatorial d’Amèrica, Àfrica, Àsia i Oceania i a Indoxina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619672" y="1124744"/>
            <a:ext cx="360040" cy="75608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>
            <a:off x="1619672" y="1880828"/>
            <a:ext cx="360040" cy="720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619672" y="1880828"/>
            <a:ext cx="360040" cy="75608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3590"/>
            <a:ext cx="3145855" cy="380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emos3_T04_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36" y="2991218"/>
            <a:ext cx="3158008" cy="161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5" y="4643107"/>
            <a:ext cx="3534827" cy="215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89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 </a:t>
            </a:r>
            <a:r>
              <a:rPr lang="ca-ES" sz="3200" u="sng" dirty="0"/>
              <a:t>L’agricultura de subsistència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6490" y="1664804"/>
            <a:ext cx="14401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extensiva de secà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979712" y="793088"/>
            <a:ext cx="6912768" cy="87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basa en l’associació de ramaderia i agricultura: la terra es divideix en tres parts i es deixa en guaret una part cada any (rotació triennal) per a que pasturi allí el bestiar i fertilitzi la terra amb els seus adobs naturals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979712" y="1772816"/>
            <a:ext cx="612068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tècniques són tradicionals, la productivitat baixa i es dedica majoritàriament a la subsistència, cultivant sobretot cereals,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79712" y="2708920"/>
            <a:ext cx="54726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localitza a Amèrica central i del sud, en Àfrica central </a:t>
            </a:r>
          </a:p>
          <a:p>
            <a:pPr algn="ctr"/>
            <a:r>
              <a:rPr lang="ca-ES" dirty="0"/>
              <a:t>i del sud i al sud d’Àsia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586650" y="1228946"/>
            <a:ext cx="393062" cy="83190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>
            <a:off x="1586650" y="2060848"/>
            <a:ext cx="393062" cy="14401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586650" y="2060848"/>
            <a:ext cx="393062" cy="93610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2" y="3318003"/>
            <a:ext cx="3017218" cy="161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3 Marcador de contenido" descr="Agricultura-itinerant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06753"/>
            <a:ext cx="2769357" cy="161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agricmodtra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09666"/>
            <a:ext cx="2681311" cy="350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7815" y="4859504"/>
            <a:ext cx="3207950" cy="195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0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 </a:t>
            </a:r>
            <a:r>
              <a:rPr lang="ca-ES" sz="3200" u="sng" dirty="0"/>
              <a:t>L’agricultura de subsistència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1472528"/>
            <a:ext cx="151216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irrigada de l’arròs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051720" y="783209"/>
            <a:ext cx="6120680" cy="799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Gràcies a les pluges abundants i la construcció de dics i canals </a:t>
            </a:r>
          </a:p>
          <a:p>
            <a:pPr algn="ctr"/>
            <a:r>
              <a:rPr lang="ca-ES" dirty="0"/>
              <a:t>es fan dues collites d’arròs a l’any a base d’un enorme esforç </a:t>
            </a:r>
          </a:p>
          <a:p>
            <a:pPr algn="ctr"/>
            <a:r>
              <a:rPr lang="ca-ES" dirty="0"/>
              <a:t>en treball i amb tècniques tradicionals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061620" y="1683863"/>
            <a:ext cx="6120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camps són petits, es cultiva quasi exclusivament arròs </a:t>
            </a:r>
          </a:p>
          <a:p>
            <a:pPr algn="ctr"/>
            <a:r>
              <a:rPr lang="ca-ES" dirty="0"/>
              <a:t>per a menjar la família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054487" y="2393421"/>
            <a:ext cx="61206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localitza bàsicament al sud-est d’Àsia, on arriben </a:t>
            </a:r>
          </a:p>
          <a:p>
            <a:pPr algn="ctr"/>
            <a:r>
              <a:rPr lang="ca-ES" dirty="0"/>
              <a:t>les pluges monsòniques, i a la vall del Nil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619672" y="1183063"/>
            <a:ext cx="432048" cy="68550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>
            <a:off x="1619672" y="1868572"/>
            <a:ext cx="441948" cy="10332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619672" y="1868572"/>
            <a:ext cx="434815" cy="81288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4" y="3005072"/>
            <a:ext cx="2665884" cy="177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846216"/>
            <a:ext cx="2665884" cy="1953625"/>
          </a:xfrm>
          <a:prstGeom prst="rect">
            <a:avLst/>
          </a:prstGeom>
        </p:spPr>
      </p:pic>
      <p:pic>
        <p:nvPicPr>
          <p:cNvPr id="16" name="Picture 10" descr="c24f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66" y="3430502"/>
            <a:ext cx="2831427" cy="283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717032"/>
            <a:ext cx="3312651" cy="201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3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4. </a:t>
            </a:r>
            <a:r>
              <a:rPr lang="ca-ES" sz="3200" u="sng" dirty="0"/>
              <a:t>L’agricultura de subsistència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87182" y="7930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l’agricultura de subsistència? Quines són les seves característiques principals?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87182" y="1268760"/>
            <a:ext cx="8605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A partir del mapa de baix, respon a les qüestions següents:</a:t>
            </a:r>
          </a:p>
          <a:p>
            <a:r>
              <a:rPr lang="ca-ES" dirty="0"/>
              <a:t>a) Tema.</a:t>
            </a:r>
          </a:p>
          <a:p>
            <a:r>
              <a:rPr lang="ca-ES" dirty="0"/>
              <a:t>b) Quins tipus d’agricultura es representen al mapa? On es troben cadascuna d’elles?</a:t>
            </a:r>
          </a:p>
          <a:p>
            <a:r>
              <a:rPr lang="ca-ES" dirty="0"/>
              <a:t>c) Explica tot el que sàpigues sobre els diferents tipus d’agricultura de subsistència.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483" y="2763294"/>
            <a:ext cx="6264696" cy="381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46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793088"/>
            <a:ext cx="5400600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aquella que produeix excedents importants i, per tant, </a:t>
            </a:r>
          </a:p>
          <a:p>
            <a:pPr algn="ctr"/>
            <a:r>
              <a:rPr lang="ca-ES" dirty="0"/>
              <a:t>dedica la major part de la collita a la venda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1484784"/>
            <a:ext cx="54006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seus objectius són augmentar les vendes i reduir </a:t>
            </a:r>
          </a:p>
          <a:p>
            <a:pPr algn="ctr"/>
            <a:r>
              <a:rPr lang="ca-ES" dirty="0"/>
              <a:t>els costos per obtenir el màxim benefici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0" y="3436635"/>
            <a:ext cx="1800200" cy="252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Característiques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55776" y="2348880"/>
            <a:ext cx="62646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Ha mecanitzat la producció i ha aplicat tècniques modernes per a estalviar mà d’obra, augmentar la producció i disminuir costos (augment de la productivitat)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555775" y="3371786"/>
            <a:ext cx="6256381" cy="59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S’ha especialitzat en la producció d’un o pocs productes per a produir més quantitat i millorar la seva comercialització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555776" y="4077072"/>
            <a:ext cx="626469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Comercialitza ràpidament el producte, mirant </a:t>
            </a:r>
          </a:p>
          <a:p>
            <a:pPr algn="ctr"/>
            <a:r>
              <a:rPr lang="ca-ES" dirty="0"/>
              <a:t>que arribi fresc al consumidor</a:t>
            </a:r>
          </a:p>
        </p:txBody>
      </p:sp>
      <p:cxnSp>
        <p:nvCxnSpPr>
          <p:cNvPr id="10" name="9 Conector angular"/>
          <p:cNvCxnSpPr>
            <a:stCxn id="5" idx="3"/>
            <a:endCxn id="6" idx="1"/>
          </p:cNvCxnSpPr>
          <p:nvPr/>
        </p:nvCxnSpPr>
        <p:spPr>
          <a:xfrm flipV="1">
            <a:off x="2051720" y="2816932"/>
            <a:ext cx="504056" cy="74571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5" idx="3"/>
            <a:endCxn id="7" idx="1"/>
          </p:cNvCxnSpPr>
          <p:nvPr/>
        </p:nvCxnSpPr>
        <p:spPr>
          <a:xfrm>
            <a:off x="2051720" y="3562649"/>
            <a:ext cx="504055" cy="10617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angular"/>
          <p:cNvCxnSpPr>
            <a:stCxn id="5" idx="3"/>
            <a:endCxn id="8" idx="1"/>
          </p:cNvCxnSpPr>
          <p:nvPr/>
        </p:nvCxnSpPr>
        <p:spPr>
          <a:xfrm>
            <a:off x="2051720" y="3562649"/>
            <a:ext cx="504056" cy="76645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2.bp.blogspot.com/_WkJdIj8LGmU/TJY5OhePgkI/AAAAAAAAACA/iW69ceHygfM/s1600/not259_pre_agroactiva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653136"/>
            <a:ext cx="2808312" cy="20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logecologista.com/wp-content/uploads/2010/07/invernadero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15" y="4661262"/>
            <a:ext cx="2669242" cy="20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 descr="data:image/jpeg;base64,/9j/4AAQSkZJRgABAQAAAQABAAD/2wCEAAkGBhQSERUUExQWFRQWGBwXGBgYGRocIBofGxcXHBocHB8YHSYeHBskGh0YHy8gIycpLCwsFx8xNTAqNSYrLCkBCQoKDgwOGg8PGioiHyUtLCwsLDApKSwqLCwpLCwsLCwsKSksLCkpKSksLCwsLCksLCksKSwsKSwpLCwsKSwsLP/AABEIAMsA+QMBIgACEQEDEQH/xAAcAAACAgMBAQAAAAAAAAAAAAAEBQMGAAIHAQj/xABIEAABAgQEAwUGBAMHAwALAAABAhEAAyExBAUSQQZRYRMicYGRMqGxwdHwFUJS4RQjkgcWU2Jy0vEkgqIXMzRDY3OTo7LC0//EABoBAAIDAQEAAAAAAAAAAAAAAAIDAAEEBQb/xAAtEQACAgICAQMDAwMFAAAAAAAAAQIRAyEEEjETQVEFIlIUYaEyQnEVJIGRwf/aAAwDAQACEQMRAD8AUZXli1kqWtMtKQFFSvZINKGjeu4h5h8mKUJUrFSSlR0oLgamPsu9at5iGGElrYVVMTKmIUmWrUpLOxGkP3Q70BZrGGM3h5c3CqBEpKpsuZLUlYPcC5qlhSQLKY2LWTWkYIqMlbGOOxZhcqQmaF9onUFM/ai6ata4Fxyi5SeKUlL9pIIJYELDG1i/UesUbE8MzEzHBkmWJqprkq1OuSUEGmmhq71h/k+QE4WWj+WCjDTJFP1KCBqDC1L3rDFFR8BWScTGVipYUuYEpQr2kqSz0oSogP5wtyHL5MjFpCZqitICwghLEEEUOok2JpDPPeEjMSVDRRclaUupIOiWUKBKai7gh7VhZluQLlrSlpYlqlpQrSVBaSla1dxbaq6mqRY84ppEvRc5+aJUopLJKUhR1FgyiUipo+oGkKs3ykYpctSJsruIcgLSaPU0rpbeCk5DqWrSoFJTJHfJUT2c4rU5Lu4IvEyuHV1KVS0q1YhQLf4oIRtVqODDPTjNbAbrRXpHDuicMR2+HMsFAK9Q/Lpo7sFX33h9jpEspw6Jc1GkEhIBB1J0lPdqX5bwtn5XMkntGExQmoVoGuZaUpB1U1buGHpAKOG1mXKKtL9mlC0KUtOllqU47P2r+ydwKxaxRXgqyRHB1x2iEAaqlw2okKo4BBGk7VBhVJyLSgqTLUUBM5ylQU2rs2BuS5Sov13gHivFYpcrFhThATqSwKdOlaTRQNXFHDuHNGYouF86nyW0TFqUrmvkWLan5i8R40TuR5hl6ZmIWqUSlC5jE0U4VMaxSAaGF2LyibKSDqJBawcVCDUXDahs146Pg8Nh8UBNAOozkiYKAgBQqUpYCgIZm7sZmnCEmWSlGKTrmEqShdCQAzBrmnKF9qGNWclVgSs7KBuUEfC4jbFI04pqOCD3hqBYm6WOodN4vubZL2UoqWiXrBCgUtSgcAmrljSKsnDSDiR2qZhClEDSoABib0f/AJgu9gdKDsUpSp0rSrs1EOSkiUxYOQQGQKkUEQYvEJWSJKUYju9+bNVPVpJJHd7RSUq5vpaG2UYZBxqQvSUJlqUymIGmwru7RsMKEIUAGDSwfUE/GA9iMUYPh1EuYx7xCHc89X7e+E3EssGcsAjugD5U6xZc+xZlFRBGpaQhFbHvEnycQlyvh3EYaV25IMyZUI0lSimhJ1D2VEP1Y3cwaaauyRVujzh/DFTpFCylPyASEpPg4hVmqlEnfvdmCKB2TbrHkzNJiGST3Qp9NRZ/NnJLc42xGHUtImlOkFRUC4qd2D0YxE/cZOMoaZD/ABBlh0s4NHrHmExSlq1KCXQFF6uotcuanrEU8KIYB6u7WLGhNrx7l8gp7RRZwNLUN/sQSYDqhcqY9BalfAD5vE2Cwhmr0tap26R6lq0pVoaZLikolqBDKJ1aiKMAAB41MS/gLqq0J83kBMwpAYBvheBGhzjZYmL1JHe3ezDcvZhGiMCkrRpKWcOS7XG248IJS0U4e5HKkzEke0hw12d9qefpBeVp0GYlTuQEAVapBU//AGg+sEYjiCb2qVFSZiEEkDSA7hqtvyu0RpzAK1rVR1KWblisgAdWDxBbd6N15gqWKuN2IG5p+aBvx/p/4D/dGZpmYnB9ZfYbddmHvhV2PUREBTO2/jOHSQnSQSaO/Pmd4LxSQshSVAMagkAg1DNz+sGcU4YzZBEopStwQTyqDXwiv4DL5yQEzjLmDnqS96VuCBGDJjrwOqRbcOMOmUNSUggB3AJLfSPPxWRLlLEtKHvpCebVIDPSK0nDTAQkd5JuAoFql7EkxNKw6HcAijEk8qD6QxSuNMOGnbFGN4gxMyeeyQFlSVJ7vdSQFULGjilvWHUvBrCZc1WnUU99FCUmpNt39IrOZ4tUqbr0FkXaxcAUa3dYmkE4fPUzZau+qWSlgwfzoh6Hk56xI1qx85d/FHRsqzZaEHtZSyWdOliVJcWqLO3lDXC5kVuTLmISzgrATuRpbUS4u9i8UMcQ4vRLV/KKpYCSupcMHIc0NPdBMnOsVPlTNSpaUJbVMPdSHD6XrV2FPpDvUS1HYn0ZPbVIfZlmyVLUgUKbkkVvyr6wgnZg4JSNVdJAIoymJrsL84r2Zonh1hYWkkFS5ZCg5NNVilJO7VeFeFzha5iQiYpJUap0hQOpiT/lVfexi4Tm5U0DkhFaixvnM89mtklRII0gjcNvTd4qeSTT2aSSSSWo1Kiv/MMFLUoOqcQHaqUByLtUxDhkIlgjtJSAlgypgSok7tV9zttzENk2vYH0Ze4TlWInSZiykibrXLISWSxTMBLGwUaB/GF+NxuLmzFzpaVo0zCtJcjSQbJc7Pt1g84qVJBmysTKUoCgTrNTQpcp0Bw9Sat4QPmmJnKUlKZiFqmFIBRMBbm4AdiTuBGaUn7RDwxt0xph89nYjDJlz6KDalrLFQSp00A3BvYtAs0SEFlB1upT3BL2bYANcRph8ixqkq/krXMfTUFmcMasD3bWjTE8GY9QDpSk7utGxayXhbl/wMeNLdmv4mjtFLfQGCHuosdgLV35eolzjOEKWUonKUCBckVejd0VAFXepHURCrhtaRpXNCS5o4JIDcxTfblC2dkSA2qbqI2C0D4lzBKS+RTcIuvJLi85cyitHaHTqdiQTQH3fGGCOLJhJUlLSyWSk0KNKQAAD+X5k8jEeW5hMkoWEBJ1NUhKiEhLBIckM1qUisZhmJUs3qXqXfxO8XCC9gFJXaCc3V2iwWSlYDqNe8ac97++Bzh2D6nZtvg5qx8ojGPCn7VKlUYaSAQdi7RkvMgEqDVO/g/TwpDqdUE535Ipqe4SZhd6gj3nYUER4dZEpajTvJHi7mNMalQD1TrGoOCHDmvUOLxAub/06ae1MJ9A0EogSr2NzNpUV6fsYlGJISHdtoglYkBnSTS777GIVzyabbRfUFBSMaUqsCLsq0SYeaTMBAarsKeQBp5QvUFEUBPkYlGtqhj1pF9Qm78DHFYsEl0aVV2aIU4oIRZ3Vamw+pgA6nvXxDxNLwhNyWHKsXSQIw/HJJoqQH6NE38bh/8AA+H1hRMwIe6vQRt/D/54u0VR3zFKlBCQobuSBbpYcucQpz3Da0ghICVM35QHZzu9nct4QuzaepUpRQXUnvaSRVgbNu1Y5+vHTAfZNyag77/AxicZS8GhycXVHUJ+c4dC0BkuakgmxpbYdIgzzi+UkgILFLgF3SBtR9JqLKG0cu/i1vqqFeBFtrWbnEXaTE6tfd1VY3ruw6GIsMvdhPM/Yus7joditCymYGZmVUagakHm3dt3Wgn8TOIk9qJctIVRIFCA9bCzvSKVleTonJ1ailyQWLU84tuHkyZQEtLqCEs6q7kn1JP2IXOcYa2zM5W7H+X8NLmoWROCQCCQUknfqB84Q47DTBJMozCApTp5P15v3QIOwfEYkJV2ZcaSkpe1KWY+cHYGWjESQZhckPchg5A+EMwTjd1TGzzTyLrZSMsXMlzZgUoOlLCpAfqxrR6DkY3lzkkrJ7oowYgd4sLVpVRA28ouA4dkAKASRqvU1Z2reKbnvD85E8qRLC5LjSAoC4YPVyQb02jbKbrQCbS/ckzDOgzSdQUSASA2t/aHM7iz0FWhJmWWLC2nJWhVx2gIUQ9aEe/eLLwfwzjZuMlzeyShEpaVqKiw7pfSNyWtdqWjp2eZJKxSpYmJStUtQWziwVUKAqUFrWhE8kxjm5KmcBxEsoKA7i4DWf2XB6sbQ+4J0jEI1aRuHagCTqU6vICLh/abL7SUhQSgqlmjj8rFwGI2DtakVXKMjmYtOmWFy9VVzNBSG3P+d9kj1gYvugU5J2XBGZGatXZzAzkBiCG6te8E4jBz57oEwJDVKHBPwHm0A5dwonDIWBNUtUwuSsJBLbUILc6PDnCYmXLQxCQAEgAFRa9zsOp6RnnFr/BbakgLCcKGT3z2iBc1Hea5o/Qv6Qk4hzQIXqMpRkhOp1IUQeoJo2znmYt8ziCUp0qUWAoO8oMKeA9Py9aZN4lQE9mF6nuCR4MdR0szdOkBGcUSMlH2KPxLlgGETPSUoCg+hROtlB0lrM7g+UVid2a5YSyQaVaoNOVW6Rc89xEqcxmTZcpLhLqSopIc1ZDskDyrEn/ovkTCgomlSCQVFLhw9AgVDHmSeYjVCS62WmkimZXwlNnzGQHJJoxoK1USwSPH3w6X/ZVihMQpapOjWCoBSqJcku6a0owq5aOpYTCJlpEtAZIDCr7Dr5Od4X5pnSX0gsU2uwJen+Y7NS9+S3noWkUbi7ifArllMtJWsIKEzTLIKQbhyO7yoHHSOe4pSUS5YZKixIJHMtaLhx/kM0ThidAQlTIUUmpV3i6gLUo+7QpGUkyDOUAQAdFKqYs/+l92rGqE01ZKZWpStRpp9IzEFSdyB0eLzI4YllCVpKagG6Qzh949ncJpUwLVqBqRXk1Yr1Yp+SdWUVn5nzMEYfBKbUkAv1B9QYaZpwyhGtMsqE1DuknYB1MwqWrfnCrB4SdMUESzqJsz+rtTxhnko0nSlOAUMQOTGu5jdOMCS1RW/wB+EFZnlE+SoGYFH9Kg5BbYeHWF83CrNQlR50MTXhkNp89S1Bq7Qz/Ch+qFWXSSJjqB7oKi/SsD/wAcrnFlHZZSpqzoSHeilEMAdJc8z1HXa8LcRlaJRDJVMqat0cd1zSxr1h+hHZ4dClqOuYdRQW7tqOTdQYu/OkFYHFJd1MQl0aGDu1bVA9Y5Xfr4H1FrsyoqykkpJSpIUW1JBKR7OxANibt4wsxfCq5kxwWSPaVelbAGttt4uWOQEDWtZVoYAFTd1NQCQA5qK/WEGL4olpUruhq6iFPewPIdY0RnJoqShegjLeD5RQn+bMBAdjpSknUC5Z2DeMa4rD6VJQJyQa2Fa3JUb3H2whRj+JFaEaQEsKmoJD363Zw7sXgCR/EYuYFIDWZRsG3FIH0ZTdsknD2R5NxU4rXLQAoPdIA+LPFz4SmTUytK0aand6fbx5lHC6JQ1KVrWaqOz/CHUnSKCvKkaFFLwLSCCqBcXglzEEIDO3eNh5xaMPkSUSwqeUp/MxYMOpMaLzDBIAUpTv8AqJbcUdotpyVFlT/i1YRAky1qUVEuVFySWBAf2Q4HdMKcw44mylgKAU2xCkEfEjcQdx7MlgS/4YUm6lqatQWFC55+HLcVbN8OdKFsA97X3AAMFDSol2y9YBsdLCtAXVtKqgEfqqxDfZtFolYCWlTsCwco2tW+30io8CLMvDihGslW1gSAwPgfSH2MzhR1UFGYXtu450qOkZk4q0HCPd0hhiMtQsE6QhT0IoCKcqDcQrmYGTh0TdSioKPeFCWtzDDfa8IcVm0w4iWoH+UAQwc70B8jQ84WZ5mDpJDlSaKVT/y6390DJ6o1YuM53eixZbIwk5D9mGBZztZk37xHhtV3BhojIMKm0tNQKguKM3Qb2vFO4RlKRJKpoUylFaEBk3Ce8Sz12HgeUH43NtRCSTLSKOGV66g5F/UxnfWOgf0mR20vA/zLK8KoAGTLUHDULB6uybj7aJxmSEpLpL2Glm97Bh/xFYk4oINZhmbB3p6/8QcrFIKQyu9yhcsj8Idh4faPadmY7O1KJTLcdSGDPehO2zvXa5FwUyWglZR2kx/aUR6BreQ84DzgTEuUhlCrGjuzvAcjOmbULXEVbezbDgQq/I5xedpnHs5stGkswUxTTnqDBXUg2gfHYZNQCCiwNvTa8Js6xqD3kuPGE+GzzWNLudhDV2caNEOPDHK1r9jM6xCZFdK1VYBMzQ1PAj0aFJ4lR/hT/wD64/2RYcTw+uajvLAarAP8xFdzLLVyWdJUOaR8mcRtwZY11b2cnm8eSm5QWjbC8Qy+0SrspgIIOpc4H1aW7ReeEeHJIR2iSFpWSXHJywD7D6xzRS1mgQr+kx1PLc3w0jCywFq1olIToCF1U3fPK71eNTkjmUwP+0jNRIlykhKCVFTAh9IAFvMxQpWYodRcpBLgEO16OOnhBXGmc9uuWxdgp3FnI59BCSVjSAzBm5D4tAuKZadEiZlV6UlRVSgfetoj73+Gf6T9IgJrcCNtZ/UIKkRMu+ZcQTUESwNJQAkkJSzhmKQzCw9KvAsjiZaSSyi7u9SSa1JuAXLNvF3XLCg4Q/U/SIVYdNigA+MZvTh8F0UTNM9XNTVOpRvQm4uG3FG+ETcO4GfrK+zSQQw7SrWINjV4ugwqdkP1gnDJIppYHx+kGkorSJorGH4RUpYVOOs8yfg4i0YfKNIZISB4wZh5bGw8YLTNI5K8P+Imy9AyMGRXuna8aTsUjDjtJm1h12sNrw7wWESU65x0g2TZ71J+QjdeLkAlKAlRIIPdKqMTXp98oW5qPkllJxfE/bqHZqUrnpSo1L7n0cl9hCvNcApLGYk/qOoglnFDUn15x0ZSzNSUlJSCWA019Ni/yFoCkcCoKf8AqJkyaakjUUJHIBKKbCpO+0MWaNAlBzLMTNlyiU6GBCQKhgobte8DdmlctQMwFYFEuS7Cxeh9Ca9Y6cjg/CISE9ilnIclb94PUlVbdYDxPCeFZM5MvToUFEJURr0/kOokMef1illTdIJK3SNuDMmWrCI7RVChJQG9kHVRT9Ak33gzDZehSloV/MKO6CCsJuD3m3FaPsT1htgP5iEK0adQcoo6XNXbodvhBWIQ4LFJNQXpTvUf8oPq4hLgrsZTi79ytqy6VhyVoSSVKBvQBw+kbAGta93eAuIsrloSVFCSuYr82pT01KUHsSwFf1dYa4xRB1PZiH5UYliaeTsQIzO0AyRQaU1LMb6U3HnsLQL8DIzfZMq2EzlFdYflCnOM0SbMNhAmPyCeZv8AI76VWY6tO7GghbPyPEJWFqCiAHSGP0azxnWP5Z38eaD3EaysKSkFSlPyFhB+S5mlOsLSFE90EmwDPQXeFcjG4iyZU12NOzUfc0KsPMnJWrVKmAXJKFU5vSkEoPyFOUGusnovWJxktYPeIJ52/aKxmCAWqzGp6bwOnHvz9DCzF5lrmaUgsLljFRg2yLJCNJMtEjApKbOGua/GFE/K0SZmtIbmNoMkZ+UpApZqwLmGaa2dopJpjG09sbYTPhpfulxvAeOxaVJI2bwiXK+EkGUFuqpZkmo6lz7uUVrPcIqSsd55ZJD+H28GsW0J9WLTS38jtHDstaQsBYH+pVffFfzXI1yxqStSgBUFwfG9Yc5fnikpDKLM0Q5jmZmAi6iG2D0hkZTUhGbi4urdFUSl96c2ePZkprFJHQn4GojJqSHSoNGgA6iOgedfk1MoG4MedknkY91nn8Ik7M8/hEIdnk4M7V8Qae6PZuF0ncnwt7ojTayvT3XiSWom4PQMPrCgzEgu4vzr7mEEGWR7QNfX3iNRKawP35xIiS5qHPR/W8QhsiXprztYsPSCsJh1zO7LS5JqTt6hoDXLSSwCvv790HniKThZaZQClLVVTUqfFqOGcO9YGc1FWFGEpuoqxtKyZCVBU1ZmK2S50ijWJa3SNMTMSkq0uhPskJuSCzgg2aK+rizUAjSnWqjqIYsSSdKRqD25UEAI4hEuapU1JExJcJ1FnZt9msXNYwyydnSHriZW6rfwXrAqCUBIclP5iQ5URuedDXpHq5ndOzGmoh6fDpFIVx3MZkS0pHVTmxAJLXFYDxPEExY7yywsEgDncnU5L7NE2xseBnl/aWvHZ+hCQDVqEhiBQ2JIFnHn0aEmHkYnEvpmrlynoyWCuZD94/BgIW4MpnzUJWgqJp3lqYdQAQLR0GVlqEyEpSilgAW3JZ9nPygscfOyskHxPP8AUQZRhhLl6VzCtQL6ib7AUFhy6wLiczQkq1AeSib6elHZmNGsIgzvHfw4SUut3SWoHcV+RhNgsGvFTg6klJBcUI5anGzuPGJObWkjFLLJu2N5ubib+UaSGFAx2LsejP0hUrNFIlaFq1M4cAuRW4YknmXr7iXhMvQZBKF6dM4qlqTXujujw1B/usAJQpJPapCV6tBBJALkMVNbcvyBqIFTne0SM68i4YcqIV/6sku7sLOzNc+Vt4JScWCCJzJD6i2phQ0F4DXidC1S1JNC5BfUhie71a3gBAk3szp0Ehi5o3LlSCqma1K1Y0m5iVAtiQomx7o9wL7NAf4tOlH20K5ah9mA8dmUpLpWkEPbSDueUDyMfL/IlIH+gCL2U2hpJzjGEHtMOlQBZzc1PLaNF56sKrIA8lQEvEagopmKTyALj0qIXLx04XmDzAi6sq6LKjN3R/7MVdK70ZusRTMWtCKYTsnNAWYeGmPOCcsmz8QZx70tCSkKZgVFqA70d2s4jo8/K5Wj+aNbbB/cAYHaYv1HdHK05xMCn7OhNmP3/wAx7ic2MyaCrCpIAJJZTe8MffFux/CsuYRolzJAu6takn0UQkwLh8ip3piikWDJDANR9OphWtIjkhkW34Kt20oqL4eWA1gIiGHwwVqXh56P6mr+mtnaOlpyCQuSEiWO8lySVPXq94p2M4TnCYUIQoEvpmEqIA5uTTwvFp0T1L02UPiTGomTAlIIKaVu2wqYUJU5apJpW/wgninI5uFxBlzaltQULKBeofq9NmgfLcTMQoLSx02cRvWo2jNfaQ1TwwtUpK9OipBClMSXDMLsxP8AT1gr+7g5f+Rgk8XJmI0rTomBtrtuDziT8aH+J7/2jI55fdHQx4+Olt2STeLVrUTLCJSBQaxqJ9X9AI1/vZOBoqWX37NvkIq0pZgmWY9bixQraRxJN/J0XhniITU6FhJmBzVw46dekO1YqhIAA3YfOOUYWeUKCkkhQqCItH45NmyyQ3gAPgY5fO4rg+2NXZq4q9V9W0v8j3MeIQhQShBVcKozhjapIpVzyeIcvk9uUzUKC0iYhixCgkBXdKWLEd0uCymd3hbhMWpUiWVoSJ5KmKkrOlIJDkAEBRBLA7WvFtw+JQlCUhepRSxUKEsotUhkVJtszWePOZ/VSdxd/wADvV6ajpkODlCUgJl6jMQgoJD6lEAKDBJo5Uq5IAA5xoZK9OqarUpJLg7cyCxLWrvyEeYibLSnskq0hStSgCEkvV1H8zXaxa3JH2CypCJa06EuNPtFJ1FikuwBDM5DMBGH0pPfuJlkldtjsyZKi7p0NoLBYVqerquffDHAcLypwS7hhVllleTP97QhxOJKVAhalTKA9n3nFu/QpNdxz3aJFcRLkFB7RLH2kAEluVKDnVj0MauPJxdyTaGLkZEqUmWz+7MqQSpHd1DSauLgnw/aDJmJSUaXOgJNTQ7VH3t0hRgc8mz1zEMkymBQrSQTR1AuSHFrC4iNOHMwqd0obs67t3u6xehJc+UbZTTf2+4GSUpP7nYNjMcnuoBMxMtJJqXqb271Qwr1gT8UEouN06dnZbO5uU2OxoamHc3LkIBSglCb6aAzC1WYnU/WsV3Mwhakgp0tu4Pje31EIlpiRrgsekzDMKkokSmZz7azZhTupDUa5ECZ3ipWKbS5D+2lmA0/mBul7ftFcwOGWmYAV0mDuhTh25HbYekETMWlSiouhh+Vh1Pdf2nBDhotzk31ogZxKZfZduZmmaAEqZjqoAmhqX0uav1pFMOZOHBL/wDy38GZcDZrje0mK0lRSCWKi5MBam3j1HG4EPTTyq2B6slpMb4TBicXmTFsVVZIcdWN6Qnx2bdnMUMOVdmCQlS2dQ5sGZ+XKGWW5ioLAJcfuGr4tCjiTDCXOIBcHvAi1YRyeLCG4rQcMkmeo4mmfmQlXoPkYdcJzk4vFIlzJYEsOpfgBQEsGBLCKphcIqYWQlSiA5AD0G8XrIsrOHQHH85SgS21CAnxAfzfoY5ebrCP7hubOy4VKAkBGkBIYACw2AAsINwzAOQH3irZZjVSpZEzUos4UzEguQ4Py9IfZdjklIBcE8458Jq9loLmzAp0pQGsaU9wgBOTAHvOR+k1HTeG8oh6WiSZK3jTSlsYp14AUYEFnZmFgxtUve0Q5hlxKCEksUtSih1B3MTzcQwpcWiM5gKBR7x5b9bUhc5RWmC2cd/tMyMlAnqmlXZpCUumqnWXcgbAi9q845xKUQHD/Yj6J4lw4mSlFib6gGrQsa7iOB5pJ7CbMk1UlClAEhjUUNvCNHHydl1BWjefOSpBGkFgdJG2ndvOFmk9Yklr3e4PoY9/iY0rQToLliCZCIu+XcH4aWtKZpUskhyTpSK1oKn7eLJiMiwqEsiUgHyNOpIb06xt/wBVxRVpWEuDNvqzlyJD+ka6huWOybk3rT7rFvzbLJLUSAdiKfNjCzB5GsI165egqAWErUFGtApJAez0JEFH6pHInKLqvZ/+BS4E4VFq79zTLeF1zapUAnUUuAouA1QAKg7VveLfknD+GloK1ErbYqc/0ig8PhG0meyaHZvKC1YZakipblHFz/U8ubXsdXH9Nhiq3sAT7NQE8rGnUNT1hLmGHBspSTzSSPc7Q6xiSkFxCGfMeMUM2SMrTo3fpcco00mVvE4ybLXpK1HkXvDzJMrxOIGoKKJf6jv/AKRvvW3WNMBlKcTiUBXsJ7yhzH6fMt5Ax0aVK7rAegsNo6+X6u441GKXb5o5P+mRjkd+BNgMBKlg6jNWoUqTX0IEbT8OlQAGpNAT3iGPQgtSG6cJTaAcxlEDwjkPl5pe+/k2R4uK9IqWd4Cegapc5agK6SajwI+fvhAnMMRQgrq7HnporarUeLhjMRRjvEGWZGJoSpfsIK9IG+rS5PRxteOrxfqvWLWVJmLk/TbaePRWTj8QWGtdnABu+7Dw90YuViVflmFxuDUfb+sXleBAGlB7MMwYDaw6A86/ONjJCQkpKifzO3yF/pDX9X1cYIUvpqUlFts5pOkKQWWnSprG8Qkx0HM8OhaWUAX5wgy3gyZiJihLKAhIClKWptIL7e0bbD0jfw/qkc2p6YjlcCWFdo7QhTRQgnNcMpcvWmpGzDcsf/IwVmeT9lNKArUAzFinUC1WNtx5RLg1qSKFlJL+/wDb3xunWSDS9zn04vZJwnkM6WVzZqCgMyagGp9RVod4CSW1KTpU+hN1GndQpm5n4xY8vVKWig1Fh3jqFw9wdukQolobuuxaxe1L3PJzHi+RN9n28jwnAYiTKCQANS0gKa5UKaj67894tOXlNARVh98oqXZBEvtCLEkv+kBj8H8oc5VmiSzlnZjttGaEvctMsSp5QCWp0BPuEZOzBklRYMK+UBYxRIovSRXUG+dIXY3MwlPe0rHMEP76GGym09FhZxYUkKdudW8qQHOxocMSfGKbP4o0TylQUUkkhwzdKXj1fEp0KUhHdTV9Yp0s8I6yZVlsOOFU2oT5dPD5xzfi7LO2My6lJIKVlLEAAuCaFQHmaUhpk3FhnqLoIZJB3qSmjAAswMGTJ5PssHNCoO4Vdut9obCU8clZaZyHFYdUvuqHgdi/IiBnjs+c5BKVJL6XSCagMTuKWfmLFopf4FhuU/1T9I6sM8WtmvHx5ZVcTpMuSl9WkO12r6xBjZtI0TmyTR6wDmWOcRxKZ6GMN+BdjpzvCjE4xSB3TQkEjwdj5P74KxU3rEGDkapgBDgvTyb5xrxRt0XlkoK2MpOYd0VhzhOIWSAdoTHhyahJVpJQN+Q6wXlmGSPaBJ25CJPH0eyRywzQtGYvMFTSyUlRVYAfe0JcfImoGooLPcMR6gt5Q5nyClWoE8+UD43MZiklJUSNxTazt9iJDr7l/f4j4E/C+ZgT1AlnT8DF+lZmwNdo57OxDF6A8/q1xD7KtX53HQ/HzDEdDA5sd/ehSb7dZFl/FTpoD6QJPXMmgBLVs5u12iRMwM335wBOl3aFRik9l0/7dMRZwtcvUlSe8KFqt6RYMvngJABoA0J8ZKaF8rHmUp/yH3H6Qbh2Wh20vuL/ACsOVh4gm4c1p6Qqwec0DG8EfiS27rwmvkGnYDmYa+0C8PYwDFpcOClQI/7Sr4gR5mCVrekb8IZee21qppBAG9aP6Rt4sbkjLzZJYmMePpKVJlTEJAugkeo67n0iqT5v8wjmwfyb5COhcV4DXgprCqU6x4h/k8c6xqKhQj1XHdRPKy8lq4VxryVpYlaSyRz1H5FxBmAkgakiipZKPFjRvG8VTKseZcwEFgqh2Z2+Yi34Bbzlq3UHI8KP6NHA+qYFDK5Lw9lw8UMcuUr2VMQan025RvNwiJQKkkJFXG1eQ2jwYpi7BW1CKH/iBs1wE9SErlM4BBQWYuLhwbXjjxi2xgTi8z1pCUJU5Z+Xx+EI565inDgIB9oWv8Y8wUyZLSUTKNUNUl3cAneF2LzJQlE1CdZIB/TQO24+QhijbKYRiMCokEEkG5VVRHSlPu8YrJEq2bwhrk6isE6gzi2zjavj6Qbi0ploLm9AOZgqaIUA5atEwpkKYmpBFGa5P77wZgsyWuYiWx/lspRdx9m3nDnFZOsoZJLrPeI+D9K0+MQ/ghkpZIPe/Mbu28E3flFUwjOcuE2SCmaqXpOosfa5gv1io/iqP8Jf9R//AJwzWVzELCiR2dQrYFIJ72xEV7+O/wAv/wCf++HY7ofDlTw6iSKzNSSGc1sPlDqRJmKS6u74uT6CD8oyNCK7jc3PhDDFKSG0ghq1byptCpSi/B6r7roTjhyYoFQBYXcN8TBWQplSJpM/UBsQPZ8RfzEEDMVAq7qCVqClEipI8DAub4orWVkuTc2sG9GEMU0q6vZmeOeRuM1osvFWayf4PVJWlYWtKCQbBipmuHYCvOKrgMeOe0JMXVxzhXIzEy1aSf3hk08uxmGEcEer9zoM3SqVqBFC0IJqgCaxNlmuYilEnc/IRurKkVdRPU0hGlo0/wBKeytZstrQ9yzGfy09Ej4QZ/dlBKdSUDV7Oss/kYAxuXaFKSU6CCzcvKGTdpJoVCcZStNMsWAxSVUJrDGZg3DiKDgsxMtehR8Dziwyc7KRQ3p6wlwokk70a5pKhIctVOUUJsbnYdfHpB+IxJWWBqbffJod5ThwhIHn4mK7dA231pkGXZMiSkCpLe0q/wC3lE05AFr+MGzkuXc9BEM9FOUZ27exfhaIcRlq0p7hSZgLlJBPKgI/NWxaF6ZrJSSNKxuPluIdT5rd5KUiYzawGNgKtQlqOQ8I8QOd40SlDXQRihNt+ox3lGf9q8mcXKgQFW1UqC27b7186biZelSkKuhRSfUiPMZPKWILEFweTVEQZ/j9U1M3/GlpWfHTX3pPrHe4GZyVM4nOwqE7ieyZYIPMH0t84t+Am9xMyx03Fa0B+u8UrCzSVMPz097/AE9YtnBmJdSkK5avg/yjR9Sxepg7fBzk6ZasDMSSGBD7kHmx6P1hqDpoXAt50iDDYVPJoYSkkBrpO0ebhD4HpWQrwCFghSQUqDKHP75xW85yIBZTOH8kB0qDgAMAAW5W5Wi2THFUh07jlHuhM1GkvSqTy6eGzQ147WvIVHP8plpw84yx7JHNwWNCDDFAUubqIBQG0pPx8eUSTcEiaWSoJWiqA1OoBOzPEZnNM0ksQwYXjPK/cFpotJwySggD/NAOPkp7M0sHHpG8nFMwNzAOKxZ1BNwS31flBOX2kKpmOXypyFsVJYFRVqLUG4sxAMUX+GX+hP8AWmOhY5QKzpszkNQvVjtuYU/hMj/Bl/0/vDsUqW2Kkk2WBGFYVFoGxcghqUZzG4zMKIrQVMFzcSgqryAHWM/U9h3aexUiU55NC3MDfYQ0x2JSk90isJcdikl4KMXY2M72KsQqIMty0TpwKh3U+/pGs/GCsH8NzwxJ3JjRuMW0V9s3TLngyhCTSrX93lAOIXpUFoAcEEPX4x4jMEaQCavB8qXLmJdw14zxT8gzaXkXzs3U76Uj1LM1no8LMSp6++DMZIAsfX72rC5axpq0MblLyTFHHBfahTj0AkbF6ERrIxCgdKqNeNMUt1NF9ynJkrQO6klhsOVY0winGmY+TneKVxKxlkzUs+Det/hFuy5Nojz7h8SJKZqQB32U3Ig3brAEjM2FxWMmfHUh+DL6uOx8qIpyIAl4142xGLjNQezeeqEWZruxhlicTTrtFNznMyolIP39Y6PA4frz34Xkx8vlLBH92ZiM4SABo1EFncV93ziM5uCzygQKC3zTSF6J6k1SWLxtNxa1UKnDPYR62OOMFUVpHmJzlN22HSs6SLS2PQgfKLZwRPfUsp0101L9WenuEUFGKXUOP6R9I6RwThP+mSTckn3j5CMH1KfXA69yQWy6YabUAeMOMOrnCzC+yAPNoaSpQakeaxp2aqNlgDvWjRSQZZ7O5BA2v8IgnEVKvZHvjzCzAkOzb/fKNS+AkUXLpxGIlpILkGWqlQQCxPV9+sWCfKAUlSwyhQHdoMzLApE8zWGmakOaUUkU9R7xGmKW6SCApP1tCHGg8jUhfmKiwL2Lj3QsWjtFateklqOGPkYWy850aioKUjUQnvOWL0rytHkrFdulGjumu9iKwlx9zPV6Rk7DrCyArodnfZq06xn8Irp7/pC/DyVGpU6ndy9dh86xt/Br/X9/0xKaL9KXwAHHt/7pXlNBjX8Q1FuzmFuUwcokl8JpUHCZhFagOKBzZOwrG6eD3tLmlqWJ8fyx6rtxfx/gv1s/5v8A7B1TwadlM/rERmUg3lTf6k/WGCOFQAP5a+9QPR6PSlaVjY8K7dlM2ppO9vy7sfSJ24v4/wAFetn/ACYomZZJoezndQ4+3glCpEoP2E1Keqnv/wB14KncNJSAVJUl7PQ+LEW6xD+CS+vqPpEvjfBPWzLfY9MyWWPYz/fX4xFq7zhM4choPpaJPwSX19f2j0ZNL5n1iv8Aa/iF+p5H5Mjmzyb9sPFB+kDLCd1TR4oP+2DvwdHNX9Ubfhif1LHgsxVcT8S/1XI/JiuRLlJU+tRI2KVfJMWbA8cIlWR40WP/ANYVfhCf1LH/AHfdY9/CE/rmf1mCT4v4ipZMsvLHWY/2iomylyzLDKDXXTkfYrVorBzJH6y3gfpBn4Mn9Uz+r9oz8GT+qZ/V+0DJcWW3EKGbPjVRZCjOUAUUp/D9o2OdIYupXp+0b/giHfUuv+b9ow5Ij9Uz+r9oD0+H+Az9VyfyAcbmw0gJUSTd0s0LEYZG8yp/ymLAciR+qZ/V+0YnI0iy5n9X7Rpx58ONdYKkZ5vJkdydle7BDtrIa3dNedOkehEsH2idi4IDeVYfL4elkuSsnmVftHh4blV9qvX9ot8qD+RfRiidiZag3dpRLO48mt4x0HhuZolIQxokV8akeUVNPDMoF+96/tD3D4woZgC3MPHO5z9aCjjDjFpl5kTGD+7m8M5U90tHPU57NG49P3ieVxROSGGlvA/WOZDjzix16LtNma1AVYM4pGmYTH0tSrGl4pieKJwLsh/9P7x7N4qnKLnRS1P3iLBk9y7LpilAyklWym9S30hXmWI0ylq/+GVU6RXpnFM5SdPcZ3oD9YincQTVIKDpAIZwKi1q/bxc8GRvRTdgeX5NLISmaCqn6iOfLfaHmByILZMpJSC6SeQIqfTrCPB4oyy7BX+qvwaHMvjWekMEygOWk/7otcefuUnRFmHC82RMdQKpQ/MLN1u0aaJfMQUvjnEEM0tv9J/3QD/eCZyR6H6xcuO34HrMRYfOZqJYloIACtTsH5s52BqOtY8Vnc4l+0NiLDdn23aAoyNxnDl57PJBMxTjenJthXzjeTxBPT+fUNwQGI5HdujwujIhAjH49c5WqYrUbC1KktSJRmAYBlcj7PzTAUZEIGKxoJ/Nu/sf7aUjc5gnkv8A+3y/0wBGRCBoxwf89m/JyIP5eRiGbjCSWNKs4S7P0EQRkQhP/HLd3Hon6RrNxSlBiQ3gB8BEUZEIZGRkZEIZGRkZEIZGRkZEIZGRkZEIZGRkZEIZGRkZEIZGRkZEIZGRkZEIZGRkZEIZGRkZEIf/2Q=="/>
          <p:cNvSpPr>
            <a:spLocks noChangeAspect="1" noChangeArrowheads="1"/>
          </p:cNvSpPr>
          <p:nvPr/>
        </p:nvSpPr>
        <p:spPr bwMode="auto">
          <a:xfrm>
            <a:off x="155575" y="-1485900"/>
            <a:ext cx="3810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7" name="AutoShape 8" descr="data:image/jpeg;base64,/9j/4AAQSkZJRgABAQAAAQABAAD/2wCEAAkGBhQSERUUExQWFRQWGBwXGBgYGRocIBofGxcXHBocHB8YHSYeHBskGh0YHy8gIycpLCwsFx8xNTAqNSYrLCkBCQoKDgwOGg8PGioiHyUtLCwsLDApKSwqLCwpLCwsLCwsKSksLCkpKSksLCwsLCksLCksKSwsKSwpLCwsKSwsLP/AABEIAMsA+QMBIgACEQEDEQH/xAAcAAACAgMBAQAAAAAAAAAAAAAEBQMGAAIHAQj/xABIEAABAgQEAwUGBAMHAwALAAABAhEAAyExBAUSQQZRYRMicYGRMqGxwdHwFUJS4RQjkgcWU2Jy0vEkgqIXMzRDY3OTo7LC0//EABoBAAIDAQEAAAAAAAAAAAAAAAIDAAEEBQb/xAAtEQACAgICAQMDAwMFAAAAAAAAAQIRAyEEEjETQVEFIlIUYaEyQnEVJIGRwf/aAAwDAQACEQMRAD8AUZXli1kqWtMtKQFFSvZINKGjeu4h5h8mKUJUrFSSlR0oLgamPsu9at5iGGElrYVVMTKmIUmWrUpLOxGkP3Q70BZrGGM3h5c3CqBEpKpsuZLUlYPcC5qlhSQLKY2LWTWkYIqMlbGOOxZhcqQmaF9onUFM/ai6ata4Fxyi5SeKUlL9pIIJYELDG1i/UesUbE8MzEzHBkmWJqprkq1OuSUEGmmhq71h/k+QE4WWj+WCjDTJFP1KCBqDC1L3rDFFR8BWScTGVipYUuYEpQr2kqSz0oSogP5wtyHL5MjFpCZqitICwghLEEEUOok2JpDPPeEjMSVDRRclaUupIOiWUKBKai7gh7VhZluQLlrSlpYlqlpQrSVBaSla1dxbaq6mqRY84ppEvRc5+aJUopLJKUhR1FgyiUipo+oGkKs3ykYpctSJsruIcgLSaPU0rpbeCk5DqWrSoFJTJHfJUT2c4rU5Lu4IvEyuHV1KVS0q1YhQLf4oIRtVqODDPTjNbAbrRXpHDuicMR2+HMsFAK9Q/Lpo7sFX33h9jpEspw6Jc1GkEhIBB1J0lPdqX5bwtn5XMkntGExQmoVoGuZaUpB1U1buGHpAKOG1mXKKtL9mlC0KUtOllqU47P2r+ydwKxaxRXgqyRHB1x2iEAaqlw2okKo4BBGk7VBhVJyLSgqTLUUBM5ylQU2rs2BuS5Sov13gHivFYpcrFhThATqSwKdOlaTRQNXFHDuHNGYouF86nyW0TFqUrmvkWLan5i8R40TuR5hl6ZmIWqUSlC5jE0U4VMaxSAaGF2LyibKSDqJBawcVCDUXDahs146Pg8Nh8UBNAOozkiYKAgBQqUpYCgIZm7sZmnCEmWSlGKTrmEqShdCQAzBrmnKF9qGNWclVgSs7KBuUEfC4jbFI04pqOCD3hqBYm6WOodN4vubZL2UoqWiXrBCgUtSgcAmrljSKsnDSDiR2qZhClEDSoABib0f/AJgu9gdKDsUpSp0rSrs1EOSkiUxYOQQGQKkUEQYvEJWSJKUYju9+bNVPVpJJHd7RSUq5vpaG2UYZBxqQvSUJlqUymIGmwru7RsMKEIUAGDSwfUE/GA9iMUYPh1EuYx7xCHc89X7e+E3EssGcsAjugD5U6xZc+xZlFRBGpaQhFbHvEnycQlyvh3EYaV25IMyZUI0lSimhJ1D2VEP1Y3cwaaauyRVujzh/DFTpFCylPyASEpPg4hVmqlEnfvdmCKB2TbrHkzNJiGST3Qp9NRZ/NnJLc42xGHUtImlOkFRUC4qd2D0YxE/cZOMoaZD/ABBlh0s4NHrHmExSlq1KCXQFF6uotcuanrEU8KIYB6u7WLGhNrx7l8gp7RRZwNLUN/sQSYDqhcqY9BalfAD5vE2Cwhmr0tap26R6lq0pVoaZLikolqBDKJ1aiKMAAB41MS/gLqq0J83kBMwpAYBvheBGhzjZYmL1JHe3ezDcvZhGiMCkrRpKWcOS7XG248IJS0U4e5HKkzEke0hw12d9qefpBeVp0GYlTuQEAVapBU//AGg+sEYjiCb2qVFSZiEEkDSA7hqtvyu0RpzAK1rVR1KWblisgAdWDxBbd6N15gqWKuN2IG5p+aBvx/p/4D/dGZpmYnB9ZfYbddmHvhV2PUREBTO2/jOHSQnSQSaO/Pmd4LxSQshSVAMagkAg1DNz+sGcU4YzZBEopStwQTyqDXwiv4DL5yQEzjLmDnqS96VuCBGDJjrwOqRbcOMOmUNSUggB3AJLfSPPxWRLlLEtKHvpCebVIDPSK0nDTAQkd5JuAoFql7EkxNKw6HcAijEk8qD6QxSuNMOGnbFGN4gxMyeeyQFlSVJ7vdSQFULGjilvWHUvBrCZc1WnUU99FCUmpNt39IrOZ4tUqbr0FkXaxcAUa3dYmkE4fPUzZau+qWSlgwfzoh6Hk56xI1qx85d/FHRsqzZaEHtZSyWdOliVJcWqLO3lDXC5kVuTLmISzgrATuRpbUS4u9i8UMcQ4vRLV/KKpYCSupcMHIc0NPdBMnOsVPlTNSpaUJbVMPdSHD6XrV2FPpDvUS1HYn0ZPbVIfZlmyVLUgUKbkkVvyr6wgnZg4JSNVdJAIoymJrsL84r2Zonh1hYWkkFS5ZCg5NNVilJO7VeFeFzha5iQiYpJUap0hQOpiT/lVfexi4Tm5U0DkhFaixvnM89mtklRII0gjcNvTd4qeSTT2aSSSSWo1Kiv/MMFLUoOqcQHaqUByLtUxDhkIlgjtJSAlgypgSok7tV9zttzENk2vYH0Ze4TlWInSZiykibrXLISWSxTMBLGwUaB/GF+NxuLmzFzpaVo0zCtJcjSQbJc7Pt1g84qVJBmysTKUoCgTrNTQpcp0Bw9Sat4QPmmJnKUlKZiFqmFIBRMBbm4AdiTuBGaUn7RDwxt0xph89nYjDJlz6KDalrLFQSp00A3BvYtAs0SEFlB1upT3BL2bYANcRph8ixqkq/krXMfTUFmcMasD3bWjTE8GY9QDpSk7utGxayXhbl/wMeNLdmv4mjtFLfQGCHuosdgLV35eolzjOEKWUonKUCBckVejd0VAFXepHURCrhtaRpXNCS5o4JIDcxTfblC2dkSA2qbqI2C0D4lzBKS+RTcIuvJLi85cyitHaHTqdiQTQH3fGGCOLJhJUlLSyWSk0KNKQAAD+X5k8jEeW5hMkoWEBJ1NUhKiEhLBIckM1qUisZhmJUs3qXqXfxO8XCC9gFJXaCc3V2iwWSlYDqNe8ac97++Bzh2D6nZtvg5qx8ojGPCn7VKlUYaSAQdi7RkvMgEqDVO/g/TwpDqdUE535Ipqe4SZhd6gj3nYUER4dZEpajTvJHi7mNMalQD1TrGoOCHDmvUOLxAub/06ae1MJ9A0EogSr2NzNpUV6fsYlGJISHdtoglYkBnSTS777GIVzyabbRfUFBSMaUqsCLsq0SYeaTMBAarsKeQBp5QvUFEUBPkYlGtqhj1pF9Qm78DHFYsEl0aVV2aIU4oIRZ3Vamw+pgA6nvXxDxNLwhNyWHKsXSQIw/HJJoqQH6NE38bh/8AA+H1hRMwIe6vQRt/D/54u0VR3zFKlBCQobuSBbpYcucQpz3Da0ghICVM35QHZzu9nct4QuzaepUpRQXUnvaSRVgbNu1Y5+vHTAfZNyag77/AxicZS8GhycXVHUJ+c4dC0BkuakgmxpbYdIgzzi+UkgILFLgF3SBtR9JqLKG0cu/i1vqqFeBFtrWbnEXaTE6tfd1VY3ruw6GIsMvdhPM/Yus7joditCymYGZmVUagakHm3dt3Wgn8TOIk9qJctIVRIFCA9bCzvSKVleTonJ1ailyQWLU84tuHkyZQEtLqCEs6q7kn1JP2IXOcYa2zM5W7H+X8NLmoWROCQCCQUknfqB84Q47DTBJMozCApTp5P15v3QIOwfEYkJV2ZcaSkpe1KWY+cHYGWjESQZhckPchg5A+EMwTjd1TGzzTyLrZSMsXMlzZgUoOlLCpAfqxrR6DkY3lzkkrJ7oowYgd4sLVpVRA28ouA4dkAKASRqvU1Z2reKbnvD85E8qRLC5LjSAoC4YPVyQb02jbKbrQCbS/ckzDOgzSdQUSASA2t/aHM7iz0FWhJmWWLC2nJWhVx2gIUQ9aEe/eLLwfwzjZuMlzeyShEpaVqKiw7pfSNyWtdqWjp2eZJKxSpYmJStUtQWziwVUKAqUFrWhE8kxjm5KmcBxEsoKA7i4DWf2XB6sbQ+4J0jEI1aRuHagCTqU6vICLh/abL7SUhQSgqlmjj8rFwGI2DtakVXKMjmYtOmWFy9VVzNBSG3P+d9kj1gYvugU5J2XBGZGatXZzAzkBiCG6te8E4jBz57oEwJDVKHBPwHm0A5dwonDIWBNUtUwuSsJBLbUILc6PDnCYmXLQxCQAEgAFRa9zsOp6RnnFr/BbakgLCcKGT3z2iBc1Hea5o/Qv6Qk4hzQIXqMpRkhOp1IUQeoJo2znmYt8ziCUp0qUWAoO8oMKeA9Py9aZN4lQE9mF6nuCR4MdR0szdOkBGcUSMlH2KPxLlgGETPSUoCg+hROtlB0lrM7g+UVid2a5YSyQaVaoNOVW6Rc89xEqcxmTZcpLhLqSopIc1ZDskDyrEn/ovkTCgomlSCQVFLhw9AgVDHmSeYjVCS62WmkimZXwlNnzGQHJJoxoK1USwSPH3w6X/ZVihMQpapOjWCoBSqJcku6a0owq5aOpYTCJlpEtAZIDCr7Dr5Od4X5pnSX0gsU2uwJen+Y7NS9+S3noWkUbi7ifArllMtJWsIKEzTLIKQbhyO7yoHHSOe4pSUS5YZKixIJHMtaLhx/kM0ThidAQlTIUUmpV3i6gLUo+7QpGUkyDOUAQAdFKqYs/+l92rGqE01ZKZWpStRpp9IzEFSdyB0eLzI4YllCVpKagG6Qzh949ncJpUwLVqBqRXk1Yr1Yp+SdWUVn5nzMEYfBKbUkAv1B9QYaZpwyhGtMsqE1DuknYB1MwqWrfnCrB4SdMUESzqJsz+rtTxhnko0nSlOAUMQOTGu5jdOMCS1RW/wB+EFZnlE+SoGYFH9Kg5BbYeHWF83CrNQlR50MTXhkNp89S1Bq7Qz/Ch+qFWXSSJjqB7oKi/SsD/wAcrnFlHZZSpqzoSHeilEMAdJc8z1HXa8LcRlaJRDJVMqat0cd1zSxr1h+hHZ4dClqOuYdRQW7tqOTdQYu/OkFYHFJd1MQl0aGDu1bVA9Y5Xfr4H1FrsyoqykkpJSpIUW1JBKR7OxANibt4wsxfCq5kxwWSPaVelbAGttt4uWOQEDWtZVoYAFTd1NQCQA5qK/WEGL4olpUruhq6iFPewPIdY0RnJoqShegjLeD5RQn+bMBAdjpSknUC5Z2DeMa4rD6VJQJyQa2Fa3JUb3H2whRj+JFaEaQEsKmoJD363Zw7sXgCR/EYuYFIDWZRsG3FIH0ZTdsknD2R5NxU4rXLQAoPdIA+LPFz4SmTUytK0aand6fbx5lHC6JQ1KVrWaqOz/CHUnSKCvKkaFFLwLSCCqBcXglzEEIDO3eNh5xaMPkSUSwqeUp/MxYMOpMaLzDBIAUpTv8AqJbcUdotpyVFlT/i1YRAky1qUVEuVFySWBAf2Q4HdMKcw44mylgKAU2xCkEfEjcQdx7MlgS/4YUm6lqatQWFC55+HLcVbN8OdKFsA97X3AAMFDSol2y9YBsdLCtAXVtKqgEfqqxDfZtFolYCWlTsCwco2tW+30io8CLMvDihGslW1gSAwPgfSH2MzhR1UFGYXtu450qOkZk4q0HCPd0hhiMtQsE6QhT0IoCKcqDcQrmYGTh0TdSioKPeFCWtzDDfa8IcVm0w4iWoH+UAQwc70B8jQ84WZ5mDpJDlSaKVT/y6390DJ6o1YuM53eixZbIwk5D9mGBZztZk37xHhtV3BhojIMKm0tNQKguKM3Qb2vFO4RlKRJKpoUylFaEBk3Ce8Sz12HgeUH43NtRCSTLSKOGV66g5F/UxnfWOgf0mR20vA/zLK8KoAGTLUHDULB6uybj7aJxmSEpLpL2Glm97Bh/xFYk4oINZhmbB3p6/8QcrFIKQyu9yhcsj8Idh4faPadmY7O1KJTLcdSGDPehO2zvXa5FwUyWglZR2kx/aUR6BreQ84DzgTEuUhlCrGjuzvAcjOmbULXEVbezbDgQq/I5xedpnHs5stGkswUxTTnqDBXUg2gfHYZNQCCiwNvTa8Js6xqD3kuPGE+GzzWNLudhDV2caNEOPDHK1r9jM6xCZFdK1VYBMzQ1PAj0aFJ4lR/hT/wD64/2RYcTw+uajvLAarAP8xFdzLLVyWdJUOaR8mcRtwZY11b2cnm8eSm5QWjbC8Qy+0SrspgIIOpc4H1aW7ReeEeHJIR2iSFpWSXHJywD7D6xzRS1mgQr+kx1PLc3w0jCywFq1olIToCF1U3fPK71eNTkjmUwP+0jNRIlykhKCVFTAh9IAFvMxQpWYodRcpBLgEO16OOnhBXGmc9uuWxdgp3FnI59BCSVjSAzBm5D4tAuKZadEiZlV6UlRVSgfetoj73+Gf6T9IgJrcCNtZ/UIKkRMu+ZcQTUESwNJQAkkJSzhmKQzCw9KvAsjiZaSSyi7u9SSa1JuAXLNvF3XLCg4Q/U/SIVYdNigA+MZvTh8F0UTNM9XNTVOpRvQm4uG3FG+ETcO4GfrK+zSQQw7SrWINjV4ugwqdkP1gnDJIppYHx+kGkorSJorGH4RUpYVOOs8yfg4i0YfKNIZISB4wZh5bGw8YLTNI5K8P+Imy9AyMGRXuna8aTsUjDjtJm1h12sNrw7wWESU65x0g2TZ71J+QjdeLkAlKAlRIIPdKqMTXp98oW5qPkllJxfE/bqHZqUrnpSo1L7n0cl9hCvNcApLGYk/qOoglnFDUn15x0ZSzNSUlJSCWA019Ni/yFoCkcCoKf8AqJkyaakjUUJHIBKKbCpO+0MWaNAlBzLMTNlyiU6GBCQKhgobte8DdmlctQMwFYFEuS7Cxeh9Ca9Y6cjg/CISE9ilnIclb94PUlVbdYDxPCeFZM5MvToUFEJURr0/kOokMef1illTdIJK3SNuDMmWrCI7RVChJQG9kHVRT9Ak33gzDZehSloV/MKO6CCsJuD3m3FaPsT1htgP5iEK0adQcoo6XNXbodvhBWIQ4LFJNQXpTvUf8oPq4hLgrsZTi79ytqy6VhyVoSSVKBvQBw+kbAGta93eAuIsrloSVFCSuYr82pT01KUHsSwFf1dYa4xRB1PZiH5UYliaeTsQIzO0AyRQaU1LMb6U3HnsLQL8DIzfZMq2EzlFdYflCnOM0SbMNhAmPyCeZv8AI76VWY6tO7GghbPyPEJWFqCiAHSGP0azxnWP5Z38eaD3EaysKSkFSlPyFhB+S5mlOsLSFE90EmwDPQXeFcjG4iyZU12NOzUfc0KsPMnJWrVKmAXJKFU5vSkEoPyFOUGusnovWJxktYPeIJ52/aKxmCAWqzGp6bwOnHvz9DCzF5lrmaUgsLljFRg2yLJCNJMtEjApKbOGua/GFE/K0SZmtIbmNoMkZ+UpApZqwLmGaa2dopJpjG09sbYTPhpfulxvAeOxaVJI2bwiXK+EkGUFuqpZkmo6lz7uUVrPcIqSsd55ZJD+H28GsW0J9WLTS38jtHDstaQsBYH+pVffFfzXI1yxqStSgBUFwfG9Yc5fnikpDKLM0Q5jmZmAi6iG2D0hkZTUhGbi4urdFUSl96c2ePZkprFJHQn4GojJqSHSoNGgA6iOgedfk1MoG4MedknkY91nn8Ik7M8/hEIdnk4M7V8Qae6PZuF0ncnwt7ojTayvT3XiSWom4PQMPrCgzEgu4vzr7mEEGWR7QNfX3iNRKawP35xIiS5qHPR/W8QhsiXprztYsPSCsJh1zO7LS5JqTt6hoDXLSSwCvv790HniKThZaZQClLVVTUqfFqOGcO9YGc1FWFGEpuoqxtKyZCVBU1ZmK2S50ijWJa3SNMTMSkq0uhPskJuSCzgg2aK+rizUAjSnWqjqIYsSSdKRqD25UEAI4hEuapU1JExJcJ1FnZt9msXNYwyydnSHriZW6rfwXrAqCUBIclP5iQ5URuedDXpHq5ndOzGmoh6fDpFIVx3MZkS0pHVTmxAJLXFYDxPEExY7yywsEgDncnU5L7NE2xseBnl/aWvHZ+hCQDVqEhiBQ2JIFnHn0aEmHkYnEvpmrlynoyWCuZD94/BgIW4MpnzUJWgqJp3lqYdQAQLR0GVlqEyEpSilgAW3JZ9nPygscfOyskHxPP8AUQZRhhLl6VzCtQL6ib7AUFhy6wLiczQkq1AeSib6elHZmNGsIgzvHfw4SUut3SWoHcV+RhNgsGvFTg6klJBcUI5anGzuPGJObWkjFLLJu2N5ubib+UaSGFAx2LsejP0hUrNFIlaFq1M4cAuRW4YknmXr7iXhMvQZBKF6dM4qlqTXujujw1B/usAJQpJPapCV6tBBJALkMVNbcvyBqIFTne0SM68i4YcqIV/6sku7sLOzNc+Vt4JScWCCJzJD6i2phQ0F4DXidC1S1JNC5BfUhie71a3gBAk3szp0Ehi5o3LlSCqma1K1Y0m5iVAtiQomx7o9wL7NAf4tOlH20K5ah9mA8dmUpLpWkEPbSDueUDyMfL/IlIH+gCL2U2hpJzjGEHtMOlQBZzc1PLaNF56sKrIA8lQEvEagopmKTyALj0qIXLx04XmDzAi6sq6LKjN3R/7MVdK70ZusRTMWtCKYTsnNAWYeGmPOCcsmz8QZx70tCSkKZgVFqA70d2s4jo8/K5Wj+aNbbB/cAYHaYv1HdHK05xMCn7OhNmP3/wAx7ic2MyaCrCpIAJJZTe8MffFux/CsuYRolzJAu6takn0UQkwLh8ip3piikWDJDANR9OphWtIjkhkW34Kt20oqL4eWA1gIiGHwwVqXh56P6mr+mtnaOlpyCQuSEiWO8lySVPXq94p2M4TnCYUIQoEvpmEqIA5uTTwvFp0T1L02UPiTGomTAlIIKaVu2wqYUJU5apJpW/wgninI5uFxBlzaltQULKBeofq9NmgfLcTMQoLSx02cRvWo2jNfaQ1TwwtUpK9OipBClMSXDMLsxP8AT1gr+7g5f+Rgk8XJmI0rTomBtrtuDziT8aH+J7/2jI55fdHQx4+Olt2STeLVrUTLCJSBQaxqJ9X9AI1/vZOBoqWX37NvkIq0pZgmWY9bixQraRxJN/J0XhniITU6FhJmBzVw46dekO1YqhIAA3YfOOUYWeUKCkkhQqCItH45NmyyQ3gAPgY5fO4rg+2NXZq4q9V9W0v8j3MeIQhQShBVcKozhjapIpVzyeIcvk9uUzUKC0iYhixCgkBXdKWLEd0uCymd3hbhMWpUiWVoSJ5KmKkrOlIJDkAEBRBLA7WvFtw+JQlCUhepRSxUKEsotUhkVJtszWePOZ/VSdxd/wADvV6ajpkODlCUgJl6jMQgoJD6lEAKDBJo5Uq5IAA5xoZK9OqarUpJLg7cyCxLWrvyEeYibLSnskq0hStSgCEkvV1H8zXaxa3JH2CypCJa06EuNPtFJ1FikuwBDM5DMBGH0pPfuJlkldtjsyZKi7p0NoLBYVqerquffDHAcLypwS7hhVllleTP97QhxOJKVAhalTKA9n3nFu/QpNdxz3aJFcRLkFB7RLH2kAEluVKDnVj0MauPJxdyTaGLkZEqUmWz+7MqQSpHd1DSauLgnw/aDJmJSUaXOgJNTQ7VH3t0hRgc8mz1zEMkymBQrSQTR1AuSHFrC4iNOHMwqd0obs67t3u6xehJc+UbZTTf2+4GSUpP7nYNjMcnuoBMxMtJJqXqb271Qwr1gT8UEouN06dnZbO5uU2OxoamHc3LkIBSglCb6aAzC1WYnU/WsV3Mwhakgp0tu4Pje31EIlpiRrgsekzDMKkokSmZz7azZhTupDUa5ECZ3ipWKbS5D+2lmA0/mBul7ftFcwOGWmYAV0mDuhTh25HbYekETMWlSiouhh+Vh1Pdf2nBDhotzk31ogZxKZfZduZmmaAEqZjqoAmhqX0uav1pFMOZOHBL/wDy38GZcDZrje0mK0lRSCWKi5MBam3j1HG4EPTTyq2B6slpMb4TBicXmTFsVVZIcdWN6Qnx2bdnMUMOVdmCQlS2dQ5sGZ+XKGWW5ioLAJcfuGr4tCjiTDCXOIBcHvAi1YRyeLCG4rQcMkmeo4mmfmQlXoPkYdcJzk4vFIlzJYEsOpfgBQEsGBLCKphcIqYWQlSiA5AD0G8XrIsrOHQHH85SgS21CAnxAfzfoY5ebrCP7hubOy4VKAkBGkBIYACw2AAsINwzAOQH3irZZjVSpZEzUos4UzEguQ4Py9IfZdjklIBcE8458Jq9loLmzAp0pQGsaU9wgBOTAHvOR+k1HTeG8oh6WiSZK3jTSlsYp14AUYEFnZmFgxtUve0Q5hlxKCEksUtSih1B3MTzcQwpcWiM5gKBR7x5b9bUhc5RWmC2cd/tMyMlAnqmlXZpCUumqnWXcgbAi9q845xKUQHD/Yj6J4lw4mSlFib6gGrQsa7iOB5pJ7CbMk1UlClAEhjUUNvCNHHydl1BWjefOSpBGkFgdJG2ndvOFmk9Yklr3e4PoY9/iY0rQToLliCZCIu+XcH4aWtKZpUskhyTpSK1oKn7eLJiMiwqEsiUgHyNOpIb06xt/wBVxRVpWEuDNvqzlyJD+ka6huWOybk3rT7rFvzbLJLUSAdiKfNjCzB5GsI165egqAWErUFGtApJAez0JEFH6pHInKLqvZ/+BS4E4VFq79zTLeF1zapUAnUUuAouA1QAKg7VveLfknD+GloK1ErbYqc/0ig8PhG0meyaHZvKC1YZakipblHFz/U8ubXsdXH9Nhiq3sAT7NQE8rGnUNT1hLmGHBspSTzSSPc7Q6xiSkFxCGfMeMUM2SMrTo3fpcco00mVvE4ybLXpK1HkXvDzJMrxOIGoKKJf6jv/AKRvvW3WNMBlKcTiUBXsJ7yhzH6fMt5Ax0aVK7rAegsNo6+X6u441GKXb5o5P+mRjkd+BNgMBKlg6jNWoUqTX0IEbT8OlQAGpNAT3iGPQgtSG6cJTaAcxlEDwjkPl5pe+/k2R4uK9IqWd4Cegapc5agK6SajwI+fvhAnMMRQgrq7HnporarUeLhjMRRjvEGWZGJoSpfsIK9IG+rS5PRxteOrxfqvWLWVJmLk/TbaePRWTj8QWGtdnABu+7Dw90YuViVflmFxuDUfb+sXleBAGlB7MMwYDaw6A86/ONjJCQkpKifzO3yF/pDX9X1cYIUvpqUlFts5pOkKQWWnSprG8Qkx0HM8OhaWUAX5wgy3gyZiJihLKAhIClKWptIL7e0bbD0jfw/qkc2p6YjlcCWFdo7QhTRQgnNcMpcvWmpGzDcsf/IwVmeT9lNKArUAzFinUC1WNtx5RLg1qSKFlJL+/wDb3xunWSDS9zn04vZJwnkM6WVzZqCgMyagGp9RVod4CSW1KTpU+hN1GndQpm5n4xY8vVKWig1Fh3jqFw9wdukQolobuuxaxe1L3PJzHi+RN9n28jwnAYiTKCQANS0gKa5UKaj67894tOXlNARVh98oqXZBEvtCLEkv+kBj8H8oc5VmiSzlnZjttGaEvctMsSp5QCWp0BPuEZOzBklRYMK+UBYxRIovSRXUG+dIXY3MwlPe0rHMEP76GGym09FhZxYUkKdudW8qQHOxocMSfGKbP4o0TylQUUkkhwzdKXj1fEp0KUhHdTV9Yp0s8I6yZVlsOOFU2oT5dPD5xzfi7LO2My6lJIKVlLEAAuCaFQHmaUhpk3FhnqLoIZJB3qSmjAAswMGTJ5PssHNCoO4Vdut9obCU8clZaZyHFYdUvuqHgdi/IiBnjs+c5BKVJL6XSCagMTuKWfmLFopf4FhuU/1T9I6sM8WtmvHx5ZVcTpMuSl9WkO12r6xBjZtI0TmyTR6wDmWOcRxKZ6GMN+BdjpzvCjE4xSB3TQkEjwdj5P74KxU3rEGDkapgBDgvTyb5xrxRt0XlkoK2MpOYd0VhzhOIWSAdoTHhyahJVpJQN+Q6wXlmGSPaBJ25CJPH0eyRywzQtGYvMFTSyUlRVYAfe0JcfImoGooLPcMR6gt5Q5nyClWoE8+UD43MZiklJUSNxTazt9iJDr7l/f4j4E/C+ZgT1AlnT8DF+lZmwNdo57OxDF6A8/q1xD7KtX53HQ/HzDEdDA5sd/ehSb7dZFl/FTpoD6QJPXMmgBLVs5u12iRMwM335wBOl3aFRik9l0/7dMRZwtcvUlSe8KFqt6RYMvngJABoA0J8ZKaF8rHmUp/yH3H6Qbh2Wh20vuL/ACsOVh4gm4c1p6Qqwec0DG8EfiS27rwmvkGnYDmYa+0C8PYwDFpcOClQI/7Sr4gR5mCVrekb8IZee21qppBAG9aP6Rt4sbkjLzZJYmMePpKVJlTEJAugkeo67n0iqT5v8wjmwfyb5COhcV4DXgprCqU6x4h/k8c6xqKhQj1XHdRPKy8lq4VxryVpYlaSyRz1H5FxBmAkgakiipZKPFjRvG8VTKseZcwEFgqh2Z2+Yi34Bbzlq3UHI8KP6NHA+qYFDK5Lw9lw8UMcuUr2VMQan025RvNwiJQKkkJFXG1eQ2jwYpi7BW1CKH/iBs1wE9SErlM4BBQWYuLhwbXjjxi2xgTi8z1pCUJU5Z+Xx+EI565inDgIB9oWv8Y8wUyZLSUTKNUNUl3cAneF2LzJQlE1CdZIB/TQO24+QhijbKYRiMCokEEkG5VVRHSlPu8YrJEq2bwhrk6isE6gzi2zjavj6Qbi0ploLm9AOZgqaIUA5atEwpkKYmpBFGa5P77wZgsyWuYiWx/lspRdx9m3nDnFZOsoZJLrPeI+D9K0+MQ/ghkpZIPe/Mbu28E3flFUwjOcuE2SCmaqXpOosfa5gv1io/iqP8Jf9R//AJwzWVzELCiR2dQrYFIJ72xEV7+O/wAv/wCf++HY7ofDlTw6iSKzNSSGc1sPlDqRJmKS6u74uT6CD8oyNCK7jc3PhDDFKSG0ghq1byptCpSi/B6r7roTjhyYoFQBYXcN8TBWQplSJpM/UBsQPZ8RfzEEDMVAq7qCVqClEipI8DAub4orWVkuTc2sG9GEMU0q6vZmeOeRuM1osvFWayf4PVJWlYWtKCQbBipmuHYCvOKrgMeOe0JMXVxzhXIzEy1aSf3hk08uxmGEcEer9zoM3SqVqBFC0IJqgCaxNlmuYilEnc/IRurKkVdRPU0hGlo0/wBKeytZstrQ9yzGfy09Ej4QZ/dlBKdSUDV7Oss/kYAxuXaFKSU6CCzcvKGTdpJoVCcZStNMsWAxSVUJrDGZg3DiKDgsxMtehR8Dziwyc7KRQ3p6wlwokk70a5pKhIctVOUUJsbnYdfHpB+IxJWWBqbffJod5ThwhIHn4mK7dA231pkGXZMiSkCpLe0q/wC3lE05AFr+MGzkuXc9BEM9FOUZ27exfhaIcRlq0p7hSZgLlJBPKgI/NWxaF6ZrJSSNKxuPluIdT5rd5KUiYzawGNgKtQlqOQ8I8QOd40SlDXQRihNt+ox3lGf9q8mcXKgQFW1UqC27b7186biZelSkKuhRSfUiPMZPKWILEFweTVEQZ/j9U1M3/GlpWfHTX3pPrHe4GZyVM4nOwqE7ieyZYIPMH0t84t+Am9xMyx03Fa0B+u8UrCzSVMPz097/AE9YtnBmJdSkK5avg/yjR9Sxepg7fBzk6ZasDMSSGBD7kHmx6P1hqDpoXAt50iDDYVPJoYSkkBrpO0ebhD4HpWQrwCFghSQUqDKHP75xW85yIBZTOH8kB0qDgAMAAW5W5Wi2THFUh07jlHuhM1GkvSqTy6eGzQ147WvIVHP8plpw84yx7JHNwWNCDDFAUubqIBQG0pPx8eUSTcEiaWSoJWiqA1OoBOzPEZnNM0ksQwYXjPK/cFpotJwySggD/NAOPkp7M0sHHpG8nFMwNzAOKxZ1BNwS31flBOX2kKpmOXypyFsVJYFRVqLUG4sxAMUX+GX+hP8AWmOhY5QKzpszkNQvVjtuYU/hMj/Bl/0/vDsUqW2Kkk2WBGFYVFoGxcghqUZzG4zMKIrQVMFzcSgqryAHWM/U9h3aexUiU55NC3MDfYQ0x2JSk90isJcdikl4KMXY2M72KsQqIMty0TpwKh3U+/pGs/GCsH8NzwxJ3JjRuMW0V9s3TLngyhCTSrX93lAOIXpUFoAcEEPX4x4jMEaQCavB8qXLmJdw14zxT8gzaXkXzs3U76Uj1LM1no8LMSp6++DMZIAsfX72rC5axpq0MblLyTFHHBfahTj0AkbF6ERrIxCgdKqNeNMUt1NF9ynJkrQO6klhsOVY0winGmY+TneKVxKxlkzUs+Det/hFuy5Nojz7h8SJKZqQB32U3Ig3brAEjM2FxWMmfHUh+DL6uOx8qIpyIAl4142xGLjNQezeeqEWZruxhlicTTrtFNznMyolIP39Y6PA4frz34Xkx8vlLBH92ZiM4SABo1EFncV93ziM5uCzygQKC3zTSF6J6k1SWLxtNxa1UKnDPYR62OOMFUVpHmJzlN22HSs6SLS2PQgfKLZwRPfUsp0101L9WenuEUFGKXUOP6R9I6RwThP+mSTckn3j5CMH1KfXA69yQWy6YabUAeMOMOrnCzC+yAPNoaSpQakeaxp2aqNlgDvWjRSQZZ7O5BA2v8IgnEVKvZHvjzCzAkOzb/fKNS+AkUXLpxGIlpILkGWqlQQCxPV9+sWCfKAUlSwyhQHdoMzLApE8zWGmakOaUUkU9R7xGmKW6SCApP1tCHGg8jUhfmKiwL2Lj3QsWjtFateklqOGPkYWy850aioKUjUQnvOWL0rytHkrFdulGjumu9iKwlx9zPV6Rk7DrCyArodnfZq06xn8Irp7/pC/DyVGpU6ndy9dh86xt/Br/X9/0xKaL9KXwAHHt/7pXlNBjX8Q1FuzmFuUwcokl8JpUHCZhFagOKBzZOwrG6eD3tLmlqWJ8fyx6rtxfx/gv1s/5v8A7B1TwadlM/rERmUg3lTf6k/WGCOFQAP5a+9QPR6PSlaVjY8K7dlM2ppO9vy7sfSJ24v4/wAFetn/ACYomZZJoezndQ4+3glCpEoP2E1Keqnv/wB14KncNJSAVJUl7PQ+LEW6xD+CS+vqPpEvjfBPWzLfY9MyWWPYz/fX4xFq7zhM4choPpaJPwSX19f2j0ZNL5n1iv8Aa/iF+p5H5Mjmzyb9sPFB+kDLCd1TR4oP+2DvwdHNX9Ubfhif1LHgsxVcT8S/1XI/JiuRLlJU+tRI2KVfJMWbA8cIlWR40WP/ANYVfhCf1LH/AHfdY9/CE/rmf1mCT4v4ipZMsvLHWY/2iomylyzLDKDXXTkfYrVorBzJH6y3gfpBn4Mn9Uz+r9oz8GT+qZ/V+0DJcWW3EKGbPjVRZCjOUAUUp/D9o2OdIYupXp+0b/giHfUuv+b9ow5Ij9Uz+r9oD0+H+Az9VyfyAcbmw0gJUSTd0s0LEYZG8yp/ymLAciR+qZ/V+0YnI0iy5n9X7Rpx58ONdYKkZ5vJkdydle7BDtrIa3dNedOkehEsH2idi4IDeVYfL4elkuSsnmVftHh4blV9qvX9ot8qD+RfRiidiZag3dpRLO48mt4x0HhuZolIQxokV8akeUVNPDMoF+96/tD3D4woZgC3MPHO5z9aCjjDjFpl5kTGD+7m8M5U90tHPU57NG49P3ieVxROSGGlvA/WOZDjzix16LtNma1AVYM4pGmYTH0tSrGl4pieKJwLsh/9P7x7N4qnKLnRS1P3iLBk9y7LpilAyklWym9S30hXmWI0ylq/+GVU6RXpnFM5SdPcZ3oD9YincQTVIKDpAIZwKi1q/bxc8GRvRTdgeX5NLISmaCqn6iOfLfaHmByILZMpJSC6SeQIqfTrCPB4oyy7BX+qvwaHMvjWekMEygOWk/7otcefuUnRFmHC82RMdQKpQ/MLN1u0aaJfMQUvjnEEM0tv9J/3QD/eCZyR6H6xcuO34HrMRYfOZqJYloIACtTsH5s52BqOtY8Vnc4l+0NiLDdn23aAoyNxnDl57PJBMxTjenJthXzjeTxBPT+fUNwQGI5HdujwujIhAjH49c5WqYrUbC1KktSJRmAYBlcj7PzTAUZEIGKxoJ/Nu/sf7aUjc5gnkv8A+3y/0wBGRCBoxwf89m/JyIP5eRiGbjCSWNKs4S7P0EQRkQhP/HLd3Hon6RrNxSlBiQ3gB8BEUZEIZGRkZEIZGRkZEIZGRkZEIZGRkZEIZGRkZEIZGRkZEIZGRkZEIZGRkZEIZGRkZEIZGRkZEIf/2Q=="/>
          <p:cNvSpPr>
            <a:spLocks noChangeAspect="1" noChangeArrowheads="1"/>
          </p:cNvSpPr>
          <p:nvPr/>
        </p:nvSpPr>
        <p:spPr bwMode="auto">
          <a:xfrm>
            <a:off x="307975" y="-1333500"/>
            <a:ext cx="3810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4106" name="Picture 10" descr="http://2.bp.blogspot.com/_3kt7l7m_UzU/SYr5FWOkrpI/AAAAAAAAAOA/2XcNgpm2HZY/s200/mercad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12" y="636488"/>
            <a:ext cx="2016224" cy="16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bioinformatica.uab.es/genetica/curso/divulgacion/biodiversidad/biodiv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88" y="4655068"/>
            <a:ext cx="2684984" cy="20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71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1196752"/>
            <a:ext cx="201622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extensiva moderna de secà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483768" y="793088"/>
            <a:ext cx="5976664" cy="835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Dedica grans explotacions a un sol producte (monocultiu, especialment de cereals), amb maquinària i tècniques </a:t>
            </a:r>
          </a:p>
          <a:p>
            <a:pPr algn="ctr"/>
            <a:r>
              <a:rPr lang="ca-ES" dirty="0"/>
              <a:t>modernes i poca mà d’obra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483768" y="1700808"/>
            <a:ext cx="597666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localitza a Amèrica del Nord, Europa </a:t>
            </a:r>
          </a:p>
          <a:p>
            <a:pPr algn="ctr"/>
            <a:r>
              <a:rPr lang="ca-ES" dirty="0"/>
              <a:t>i zones d’Austràlia i Argentina</a:t>
            </a:r>
          </a:p>
        </p:txBody>
      </p:sp>
      <p:cxnSp>
        <p:nvCxnSpPr>
          <p:cNvPr id="7" name="6 Conector angular"/>
          <p:cNvCxnSpPr>
            <a:stCxn id="3" idx="3"/>
            <a:endCxn id="4" idx="1"/>
          </p:cNvCxnSpPr>
          <p:nvPr/>
        </p:nvCxnSpPr>
        <p:spPr>
          <a:xfrm flipV="1">
            <a:off x="2123728" y="1210944"/>
            <a:ext cx="360040" cy="38185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angular"/>
          <p:cNvCxnSpPr>
            <a:stCxn id="3" idx="3"/>
            <a:endCxn id="5" idx="1"/>
          </p:cNvCxnSpPr>
          <p:nvPr/>
        </p:nvCxnSpPr>
        <p:spPr>
          <a:xfrm>
            <a:off x="2123728" y="1592796"/>
            <a:ext cx="360040" cy="39604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8595" y="3672045"/>
            <a:ext cx="4744153" cy="318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38" y="2349956"/>
            <a:ext cx="2221410" cy="130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9956"/>
            <a:ext cx="3816424" cy="235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 descr="mecanizacion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4797152"/>
            <a:ext cx="1296144" cy="1947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9956"/>
            <a:ext cx="1961557" cy="130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 descr="mecanizaci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2674" y="4987169"/>
            <a:ext cx="2421254" cy="1567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92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1862826"/>
            <a:ext cx="151216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</a:t>
            </a:r>
          </a:p>
          <a:p>
            <a:pPr algn="ctr"/>
            <a:r>
              <a:rPr lang="ca-ES" dirty="0"/>
              <a:t>de plantació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195736" y="692696"/>
            <a:ext cx="655272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Cultiven enormes parcel·les dedicades al monocultiu </a:t>
            </a:r>
          </a:p>
          <a:p>
            <a:pPr algn="ctr"/>
            <a:r>
              <a:rPr lang="ca-ES" dirty="0"/>
              <a:t>de productes tropicals com cacau, té, cafè, plàtans,...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195736" y="1412776"/>
            <a:ext cx="655272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Pertanyen a companyies estrangeres que compren terra molt barata </a:t>
            </a:r>
          </a:p>
          <a:p>
            <a:pPr algn="ctr"/>
            <a:r>
              <a:rPr lang="ca-ES" dirty="0"/>
              <a:t>i abundant en països pobres (o directament la furten) i vénen </a:t>
            </a:r>
          </a:p>
          <a:p>
            <a:pPr algn="ctr"/>
            <a:r>
              <a:rPr lang="ca-ES" dirty="0"/>
              <a:t>els productes en els països rics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95736" y="2348880"/>
            <a:ext cx="65527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tècniques són tradicionals perquè disposen </a:t>
            </a:r>
          </a:p>
          <a:p>
            <a:pPr algn="ctr"/>
            <a:r>
              <a:rPr lang="ca-ES" dirty="0"/>
              <a:t>d’una mà d’obra molt barata i abundant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195736" y="2924944"/>
            <a:ext cx="65527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localitza a les zones tropicals i equatorials </a:t>
            </a:r>
          </a:p>
          <a:p>
            <a:pPr algn="ctr"/>
            <a:r>
              <a:rPr lang="ca-ES" dirty="0"/>
              <a:t>d’Amèrica, Àfrica, Àsia i Oceania</a:t>
            </a:r>
          </a:p>
        </p:txBody>
      </p:sp>
      <p:cxnSp>
        <p:nvCxnSpPr>
          <p:cNvPr id="9" name="8 Conector angular"/>
          <p:cNvCxnSpPr>
            <a:stCxn id="3" idx="3"/>
            <a:endCxn id="4" idx="1"/>
          </p:cNvCxnSpPr>
          <p:nvPr/>
        </p:nvCxnSpPr>
        <p:spPr>
          <a:xfrm flipV="1">
            <a:off x="1691680" y="1016732"/>
            <a:ext cx="504056" cy="113412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angular"/>
          <p:cNvCxnSpPr>
            <a:stCxn id="3" idx="3"/>
            <a:endCxn id="5" idx="1"/>
          </p:cNvCxnSpPr>
          <p:nvPr/>
        </p:nvCxnSpPr>
        <p:spPr>
          <a:xfrm flipV="1">
            <a:off x="1691680" y="1844824"/>
            <a:ext cx="504056" cy="30603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angular"/>
          <p:cNvCxnSpPr>
            <a:stCxn id="3" idx="3"/>
            <a:endCxn id="6" idx="1"/>
          </p:cNvCxnSpPr>
          <p:nvPr/>
        </p:nvCxnSpPr>
        <p:spPr>
          <a:xfrm>
            <a:off x="1691680" y="2150858"/>
            <a:ext cx="504056" cy="45005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3" idx="3"/>
            <a:endCxn id="7" idx="1"/>
          </p:cNvCxnSpPr>
          <p:nvPr/>
        </p:nvCxnSpPr>
        <p:spPr>
          <a:xfrm>
            <a:off x="1691680" y="2150858"/>
            <a:ext cx="504056" cy="106211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2395" y="3945277"/>
            <a:ext cx="3732925" cy="250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" y="5069487"/>
            <a:ext cx="2146260" cy="142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20" y="3899384"/>
            <a:ext cx="2894300" cy="259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2 Imagen" descr="cafet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208" y="3649831"/>
            <a:ext cx="2088528" cy="1325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AutoShape 5" descr="data:image/jpeg;base64,/9j/4AAQSkZJRgABAQAAAQABAAD/2wCEAAkGBxQREhUUExMUFBQXGBcXFxgWGBcXFhUYFBQcFxUYGBwcHCggGholHBQUITIhJikrLi4uFyAzODQsNyktLisBCgoKDg0OGxAQGywkICQsLCwsLywsLSwsLCwsLCwsLCwsLCwsLCwsLCwsLCwsLCwsLCwsLCwsLCwsLCwsLCwsLP/AABEIALYBFQMBEQACEQEDEQH/xAAcAAEAAgIDAQAAAAAAAAAAAAAABQcEBgECAwj/xABOEAABAwIBCAUFDAcGBgMAAAABAAIDBBEFBgcSITFBUWETInGBkTJCcqGxFCNSVGJzgpKTs8HRFiQzorLC0hc1Q0R0gxU0U8Pw8WNk0//EABoBAQADAQEBAAAAAAAAAAAAAAABAgMEBQb/xAA3EQACAQIDBAYKAgIDAQAAAAAAAQIDEQQSMQUhQVETMmFxkdEUIkJSgaGxweHwFTM08SNTciT/2gAMAwEAAhEDEQA/ALxQBAEAQBAEAQBAEAQBAEAQBAEAQBAEAQBAEAQBAEAQBAEAQBAEAQBAEAQBAEAQBAEAQBAEAQBAEAQBAEAQBAEAQBAEAQBAEAQBAEAQBAEAQBAEAQBAEAQBAEAQBAEAQBAEAQENieVVJT3ElRGHDa1p03j6LLkKrnFcTro4DEVd8IO3PReLNeqs6NK02ZHPJz0WtH7zr+pUdZHfDYdd9aUV4v6K3zI6XOwPNpCfSl0fZGVXpuw3WwedT5flHMWdgedSEejKHe1gTpuwiWwnwqfL8skKTOlSO1Pjnj5lrXD91xPqVlVRzz2JXXVaf72o2LDMqaSosIqiMuOxpOg/6rrH1K6nF6HDVwVel14P6rxW4mFY5QgCAIAgCAIAgCAIAgCAIAgCAIAgCAIAgCAIAgCAIAgOCbIDSso84sEBLIB08g1Eg2iaebvOPIeIWUqqWh7GF2PVq+tU9VfPw4fEr3E8oqytNnyOLT/hx3YzsIGt30iVhKo3qe9SwmGwyukr83vf73WO1DkpK4dazAs7srU2hBabyUjyTjb5TiU3nLLaFR6I7OwOnG4+KgqsVWZiTYTBuuouaxxFUwJ8HZ5rrJmZvHEy4oj6jCnDg4KykbxrxZmYVlJWUZAjmdojzH9ePssfJHokLSNRrQxrYLD1+tHfzW5/veWBgGc2GSzalvQO+GLuiPbvZ33HNbxqp6nh4nY1SG+k8y5cfz+7je4pWvAc0hzTrBBBBHEEbVqeO007M7oQEAQBAEAQBAEAQBAEAQBAEAQBAEAQBAEAQBAYeK4nFTRulmeGMG/eTuAG0k8AobSV2a0aM601CCuynsrMtJq0ljbxQbmA9Z/OQjb6I1dq5p1HI+swWzaeGWZ75c+Xd5/QxcEybdNZz+qz2rG99C+Jx0ae6O9m5UlFFALNaO3epskePOrOo7yZ0qa8BQ5ExpXIerxPmqXOuFAhqnGOGtTlOyGF5kfJiTzyVsp0RoRR4mqdxKWRp0ceRwKl3EpZDo48jk1RO3WmUjo0tDyeAeSktZklk/lLUUDrwvuy93RO1xu46vNPMd91pGbRxYvBUsQvWW/nx/JcGSmWEFe2zDoTAXdE49YcS34TeY77LpjJSPlsVgqmHe/euZsSscgQEVj2UVNRN0qiVrL+S3a93otHWPbawUNpamtKhUqu0FcrvFs8JJIpabVufMf5G/1LN1D1KWyW+vLw8yAmzkYk86pI2cmRN/muVXpGdkdl0Fqn4nMWcPE27ZWO5OiZ/KAVHSsl7Lw74fMl6DO3UN/b00cg4xudGfA6QPqVlVOeex4vqSa795t2EZy6Gewe91O47phZv1wS0d5CuqiOCrs2vDRX7vLU2+GVr2hzXBzTrBaQQRyI2q5wtNOzO6EBAEAQBAEAQBAEAQBAYeL4nHSxOlldosaO8nc1o3knUAobSV2a0aM601CC3so3KbKGWvl036mC4jjB1MH4uO8/guSc3I+zweDhhoZY68Xz/BKZM5P3tJKNW4LPU5cZjLepA2iaoDRYalLZ5cYtsh6zEFRs66dEgq3Erb1CVzupULkNPUF21aJWO2NNRPJSXCAIAgCAIDqQhDPAvdG4Pjc5j2m7XNNnNPEEKyZy1qakrNbi3M3ucMVdqeqIZUbGu2Mm/Br+Ww7uA6IzvuZ8zjcA6Xrw6v0/B5ZdZyBAXQUdnzDU+XayI7w3c948BvvrCSnbQvg9mupadTcuXF+SKzpsLnq5DI8uke43c95JJ7z7FzuZ7V6dGNtOw2WkyYijF5DpHhuWbkzB4mct0UesskMfksaFW5MadSWrI+bEmcB4JZnRHDSMOWpjdtaFNmaqhNcTClgjds1K12WyTWp3w6rnpHaVPM+PedA9U+k03a7vBV1OxnVoU6qtON/3nqbtg2dSVtm1MLZB8OLqO72nqk9hatVV5nm1dixlvpyt3+f+zcqDL6hlH7bozwlaWW7/ACfArRVIs86psrFQ9m/dv/JnyZVUTRc1dPblIwnuANypzx5mCwOJbt0cvBkZhuXlPUVbKaEOdpB3vhGi0lrS7RaDrOoO16tm9Qqibsjars6rSpOpPhwNrVzzwgCAIAgCA4c6wudQCAo/LvKc101mH3iMkRj4Z2GQ9uwcu0rlqTzM+x2bglh6d5dZ69nZ59p4ZLYR0r9Nw6jfWsXv3F8biOjjlWrNzqagNFhqARs8eMG3dkBXVyodtOkQdXWKUjup0iLe65uVc60rHCkkIAgCAIAgCA4QHm9t1JSSudoMLc8aTdZB2bxzTNY5JuMXaRO4Pk80WdLq+SqOVznq13pAnZcQbGNFgAHJVuYRoSk7sga/FidiJXO+lhktSJklLtpV7HZGKWh0UljhAEAQho4KEZQhJwUIZmZO1fQ1lPJ8GVl/Rc7Rf+65yvF2ZxYuGejOPY/M+jF1nxYQBAEAQBAaJnVx/oYRTMNpJgdK21sQ1H6x1dmksqsrKx7Gx8L0lTpZaR+v418CqKSAvcGjaTZcrZ9ROShFyZYkDGwRBg3DWq6Hz8m6s8zIbEK/mq3OulSIOoqbqUjuhTI+R9yro6Yqx1UknF0AugF0AugF0AugF0AugBQHrS1DozdpUNXM50ozVmZr8YJ2nWq5TFYWxizVRKlRNo00jHJVjRIAoDlAEBxdAcBw4hCbM5QgFAdHIVZ4TDUbKTF6n0vhtT0sMcg2PYx4+k0H8V2LQ+HqRyyceTMlSUCAIAgOHG2soD56ykxc1lVLNfqudZnKNupniNfa4rkm7u59vgqCo0Yw8e/j5EhkrANIyHdsWLZnjp7lBGwUUwkqYWO1tdI0EcRfYphvkrnBUi4UZSXBFpCnZ8FvgF32R87mlzNIzmZMtkgNRCwCWLrP0RbpI/OvbaW+VfgCN6zqQTV0etsvHSp1Ojm/VenYypGm65j6tM3HNfhUVRUv6ZgkDI9INcLtuXAXI32F/FaUkm955O2K9SlRWR2uy0v0dpPitP8AZM/JdGSPI+b9MxHvy8WP0dpPitP9kz8kyR5D0zEe/LxY/R2k+K0/2TPyTJHkPTMR78vFj9HaT4rT/ZM/JMkeQ9MxHvy8WP0dpPitP9kz8kyR5D0zEe/LxY/R2k+K0/2TPyTJHkPTMR78vFj9HaT4rT/ZM/JMkeQ9MxHvy8WP0dpPitP9kz8kyR5D0zEe/LxY/R2k+K0/2TPyTJHkPTMR78vFlOZx4Ioa+SOFrWN0GOLW2ADnA31DZqsbc1z1IpPcfT7KrzqUFnd3d6l0w4RAxoY2GINAsBoNtbw1rpyo+VliKspZnJ37yhMoo2x1lRGwBrWSvaANgF9QHJcs1Zn2OCqupRi5a2LDzR0ET4JpHRsc/pSzSc0EhojY4AX2a3Fa0krXPH25VnGrGKbStf43Zj54aKKOOCRkbWvMhYS0AXboE2NtutoSrFWI2NiJ55Rk21b7nrkfkPSVFLFNLpvc8XNnlrQbkWs22y3FIU4tXJxu1MRTrShCyS7PM2SHIegb/l2n0nPd7XK/Rx5HBLamLft+FkZ8GTtGzyaaAf7bPyU5Y8jCWMxEtZy8WZ8VOxvktY3sAHsU2MHOT1bPn7KSRjq6pEdi3pnhuhrB169G3O+xcs1vPs8DNuhDNrbiZTsnHt1STU8T97HvddvJ7g0sYeRdq32UZC3psX1Yya5pa92+7+CImtpXxPdHI0te02IO7f3ixBuNt1DVjaM4zipRd0zEkQpI+gMhJdLDqQ8IWN+o3R/BdcOqj47GK2In3snlY5ggCAIDWc4+J+58PmINnPAibuN5TokjmGlx7lSbtE7MBT6TERT4b/AoqHYuVn2cGbPTVAhgHE61lqzinB1Kp0yZqi+vpuHSt9q1pq0kWxlNRws+4vddp8WcEXQFC5Z4F7hqnRge9P68Xok62/ROrs0eK5akbM+y2diunpJvVbn5/E2DM+f1qX5n/uNVqOpy7d/pj3/Y3TOW4jDKkgkHRbYg2I98atpaHgYNXrxXaUCzpSL9NJ9d35rnzH1UcLF8EbdgubvEKkBxkdAw7DK94cRxDBc+NlpFSZ51fFYWk7dZ9iVvHyuTEuaWrt1a8E8D0rR46R9inI+ZzLaNC++H0NTx7JeuoiOmdIGnUHtkc6Mnhe+o8iAVSV1qejh5Yev/AF2vytv/AHuIjQl/6sv13fmq5zp9FjyRP5P5F19YA+Nz2RnZJJI9rT6Nrud2gW5q8VJ6HHiK2GoPLLXkkbKM0lVbXX6+HvlvHS/BWyPmcP8AI0f+v6eRCY3m+xCmBfpvmYNZMUjyQOJabHwuqtSR1UMVharto+1L6/6IvJvJeetdIIQHloBe5zrDr30bk6yTou8FRJy0O+pWpYRJ1N19LLkfRq6j40p/HM31bLV1ErGx6Ekrntu+xsTquLLCcG2fQ4LaVClTjGV7pcjaM09O6KCojeNF7Kl7XDgWxRg9qtSVlY5ttTjOrCUdHFfVkdnv/wCXpvnz905KuiK7I/tfd90Vc2mfIWsj0y5xs1rLkuPIDasE959JVhHLmlay5m2YbmorZBeSZsN9xc57+8N1D6xWyhI8WrtDDxdorN8LL9+BkVeaCqaLx1THng7pGX7+spyMzhtKg360WvB+RpmK4BPTP6OcSMduuSQ4cWkGzh2LNtrU9SjGlWjmptNGbkk1kNVA55AaJG3J2NOxrjyDrHuVU95tXpS6Cajrb9+RtmF4p7lYynlLm1LRUHRdK9sZlMhLWzMGp4eCSHHUbt3FWUrbjjr0OmlKrDqPLole1t7T4W4rv5Gu5RMLPc8b/wBrHTsZJxadN7mMd8psboweGzcqS3WR2Yd5s8lo5NrwV33N3IGYoi0y982Lr4ZTdjx4SvH4Lqh1T5PH/wCRL94G0qxxhAEAQFXZ8q2zKWH4T3yH/baGN+9d4LKrwR7GyI+tKXYl4/6KxhesGfRwZlyVBda+5USsaQiloSuR5/Xqb51qvDrIwx/+NPuL/XYfDmnZucpPdTJoJD79TyPYb7XR6ZEbu0WLT6IJ2qkJXOzF4fo8s1pJfMys4WT/ALspToC80V5I+JIHWZ9Iau23BJxui2z8V0FZN6Pc/P4Gk5nX3qpfmT941ZUdT2dtu9CL7fszdc5v911XoN+8atpaHh4H/Ih3mo5pcmmyD3XK24a7RhB2aTfKk52OocwTwWVOHFnrbVxjhFUIPXXy8zdcscr4MNjDpbue+4jjbbSfbadeoNFxc8961lKx4uHw860rRNKw7PKHPAmo3MjPnMk03N7Wljb9x7iqdJzO+WypW9WV33FlDoauHzZYZW9rXtcFpuaPNTnSndbmioY8lBHizKN/WiLukF9robOcAed2FhPIlc+T17H0/wDIOWDdZdbT46fkuWRwjYTazWtJsBsDRsA7BsXSfK72yonZ55XOJZRt0L6tKQ6RHOzbA+Nuay6RnrrZW7fL5FhZKZWQ18PSN97cDovje4aTHD2tN9R/9K8ZXPPxGGnRllZqWM5SQYPXzFkYkZURxyPbG5oLJGOkB1bLODrnnr3qjeWTfM9GnSqYzDxjJ74tpX4p2+lizVqeMV1jOdeKmqJYDTSuMT3MJDm2Jadous3Oz0PQpbOnUgpJreZuajETUw1c7m6Bkq5H6N76IdHGQL77DelPj3k7RhklCHKKXzZHZ8D+r03zx+6coq6I12R/a+77ol82+TLaaBsz2+/ytBJO2NjtbWDhqsTz7AppwsrkbTxrrT6OL9WPzfPy/J55a5x4MPf0LWGeewJY1wa1l9Y03WNiQb2AOrhcKzlY58NgZ1lm0RG5NZ2Yp5Gx1EJp9IgNeH6cdzsDuqC3hfWONlVT5m1bZk4RzRdzdMo8DjrYHRSDmx29j9zh/wCaxcK0oqSscmFxM8PUU4/HtXI+f54HRvfG8WexzmOHAtNj3alyNWPtqdSNSKlHRmfBj9SxgY2eQNAsNeto4Nces0dhClSZlPC0ZSzOCv8Auq0fxIx7r3J1k6yTtJO0nmqmrMOpdqVkc82X5myZo4XSji1x+tI534rqjofKY53xEjaFY5AgCAICkM+dSfd0DNzYA7vfK8H7sLKep7uylam32/Y0eF6xZ7MWZLXqDZSJzI1369S/OtUw6yOfHP8A+afcfQS6z4s+e8Ixl1FiUk4uQJ5myAedG6U6Y7dQI5tC5lKzPqvR1Xwqh2K3fY+gIJmva17SHNcA5pGwgi4I7l0nyzTi7M1DCcn/AHLi8sjB7zPBI8W2Nk6WPpG8r30h2ngqKNpXPRq4rpcGoPWMl4WdvIy85v8AddV6DfvGqZaGGB/yId5l5CQhmH0oG+Fjj2vGk71uKR0IxsnLET738jwyiyIpa+USziRz2tDBZ5aA0EnYObijimRQxdSirQI8ZsKD4Ev2jlHRo6v5bEdngjZcEwmOkhbDFpdG0kgOJcRpOLjrPMlWSsrHDWrSqzc5ami5zsR9x12H1LRctEwcPhMGgCO20j7c1nPc0z0tnU+lo1KT428d/kb1g2MQ1cYkgkD2nbba08HDa08itE0zzKtGdKWWasyMxPIehnJLqdrXHWXR3jN+J0bAntChwTOilj69LdGW7t3mn45mhY4E08x0tzZQCDy0mgEeBWbpcjvp7XvuqR+K8mVrWYK+me+KRhY9uog9mojcQeKye7ce1QyTSnF3TPpxdZ8UfOeVLAcRrPn3+1c1TU+u2fFOjHuLOzNttSTf6g/cxrSjoeVttWrR/wDP3Z0zvQiRtCw7H1bGnscCD7UqcO8x2ZLLKclwiywAFqeYahXZtqGaWSaRspkkcXuPSO2uN9XAbgOCo4JnbT2hWppRjbd2Hm7NfQHVoS/aOUdHE2/lsR2eCNxhj0WhouQABcm5NhbWd5Wh5rd3covOLGGYnOB53RvPa6Nt/ZfvXNVW8+r2TNugk+F/qQCyPVZ5SFSjKTI+qero5pM+k8j6YxUNKwixbBFccDoAu9d10RVoo+SxEs1WTXNkwrGIQBAEBQ+fP+8Y/wDTR/eyrKXWPd2Z/U+/7I0qA6lkz1osyWlQaonsiz+v0vzrVMOsjDG/48+4+hl1Hxx80Vw/Waj5+b71y5JH2mD/AKo9y+haOaPH9NjqR560fWivvjJ6zfok+DhwW1KV9x4u2MLkn0sdHr3/AJLGWp4pq+c3+66r0G/eNVZaHXgf8iHedc2WIibDoRfrRDonDgY9TfFuie9RB3RfaNJwxEu3f4/k1zOzPiFO+OemnkZTlui8MtaN4Js52rUHAgX2XbzCrO6NtnU6NW8Jrfw7SvxlZifxyXXs8nXfcOqs875nrfxtL3TfsLyaxqWJr5MSdC5wvoFuk5oOzS1Cx5bloozfE8mrWwkZOMYX7bmvV2SNZUYl7mqKsTPbF0gkdchrL2sG7naW7hrvuVXFt2Z3UcRRpYfpoxsr2t295k4xm6q6JjqiCou5gu7otOOTRG0ixOlbaRfcjg470TDaFDEyUJRtfnZr8ETh2cLEoP8AGbO3cJmB37zdFx7yVCqMvV2VSfC3cW9kTlA6vpRO6LonaTmEXu0lvnNNtnsIIW0ZXVzwsVh+gqZL3NKz2wtaaaTUHuErDxLW6Lh4FzvrLOqj1diVHeUOG5lqArY8E+e8saZ0eI1QeCNKQvbfe1+tpHEbu0FctTU+v2Y1KhGxY+Z3/lJv9QfuY1rR6p5e3f74/wDn7sxc9UpZDSPbtbUBw7WscR7Eq6Ix2UlKpJPijf8AD6xs0TJWG7Xta9p5OFwtE7nm1IOEnF6opzL3EMUo6yQCqmbA9xfCdWjou16ANtrdYttsAd6ym2nqe1gcPQr0+qrrUhKHKHFppGxxVUz3uNmtGj4nq6gN52BVUm+J1zwNCnFzlFJIsBmSOL2F8WsbawGXAO+x1X8AtMs+Z5DxGF4U/mVbVwSNqJumkMsokc17yS7Scx2iTc7urq5LCbPpMLGOROKsrIEqh1sxp3qyOebPHD6M1M8UIveWRjNW4PcAT3Ak9yulwOWrPJFy5I+pmtAAA1Aaguk+ROUAQBAEBSOfqmtVU8nwoSz7OQn/ALqynqe3suXqSXb+/Qrumcs2etFma1VNkTWSMzWVtM5xDWiVlydQFzbX4qY6oyxacqE0uR9FFwAuTq233LqPjT5nqZQ+onc0gtdNK5pGwgyEgjlYrkkfa4NNU4p8l9DKw2vfTTRzR+XG4OHBw2OaeRBI71EXZ3Nq9GNam4S4n0Fg+KR1UTZYnBzXC/Np3tcNzhssutO58RWpSpTcJLeiAzpztZhlQHEAuDWtG9zjI2wHHYT3KJaHRgE3iI2KtyIyodh8ulYvhfYSsG3Vse3dpC57Rq4WwhLKz6LG4NYimrarTyLuwnF4KyPThkZK0jWBtF9zmnW08iF0JpnytSlOlK0lZnamwenjdpRwQsd8JsbGnxATKuRaWIqyWWUm13sicq8taXD2npHh8turCwgvcd1/gDmfXsUOSRahhalZ7lu5lNYZlXUCuNc6xeXEubsaWEaPRjgA0AA8QDrWGazufSLBxlQ6Hh9+Zd+T2VFNWtBhkGn50biBI3tb+IuFupJnzdfDVKLtNfHgek+TNG92m6lgc46yTG25PE6taZVyJjjMRFZVN272e9fiFPRxaUr44Y2iwvZo5Bo39gCm6RlGM6kt12yicuMqf+J1QcwEQRAsjB1F2kbveRuvYauDQsJyufR7Pwrox36vUs3IDLOKeJkEzwyoYA3rG3ShosHNJ2uttG2/JaQndHmbRwMqU3OK9V/I26sw+Ka3SxRyW2abGutfhcaldpPU8+FWdPqNrudjVM2TowK6OMtsytmDWg3swaLWW5WaQDyVKfHvPQ2nOU3SlL3F477kRnwlb0NMy40jKXW32EZBNuF3DxUVdC2yE+kk+z7kPm9y3FGPc9QT0BJLH7eiJNyHD4BOvkSdx1UpztuZ3bS2e6n/ACU9eK5/n977aaYamMH3uaJ2seS9jvaCt9zPnrzpy4pr4MUeHQwX6KKOO+3QY1t+2wRJLQmdapU68m+93NLy6zjw0rHRUz2zVJFho9ZkROrScRqJHwfGyrKVtDrwuBnUaclZfUp2lJtdxJJ1knWSTtJ5rmkfWUtyO8jlBMmYM8iukc0mbtmYwfpq0zkdSnaSD/8AJIC1o+rpnwWkFdnl7Tq5aWTi/oXqtjwAgCAIAgKuz9UOlT081j73I5h5CVl7nviaO9Zz4M9TZc7TlHmvoUzC5Zs9tEjGVQ3iz2AuoNDzmY92rpH6Oy2k61uFr7FbMYOhFu9jJw2ic7qxsfIeDGl58GgqruzdZaSvJpd+76mx0eRVdJa1M9oO95Yy3aHHS9SlU5PgYT2lhYazXwu/wSMOautJv0sUN9ujJJfvDWgHxWkackefX2phpaJv4LzMpuZ2V1jJXXtsvG99vGQK3Rvmcq2pTj1afzt9iSjzStAsaonsiA/nKjoe01/nGlZU/n+Dr/ZE1p0o62WN+5zWAHxDgVKp24mM9rZ90qa8RUZsapwI/wCL1BbwcJCD2+/fgpcHzM1j6X/Uvl5EQczMoNxUxOPymObf1lR0bOmG1aS1g/E85M2NazZ0D/RkcP4mBZulI7YbYwtvaXw/JEVuQNc039zPuNhY6Nx7tF10ySXAu8bhKntr4p+RH1EOJQizn18bR8I1DWjx1WS7XMqqOHn1cr8CHdAZHaT3mR3Fzi4+JN1XMdMcPl4WMuGINVWzphBRE0QcNaJlpRUjxMUg1CSQDgHut7VfOcrwsb6I5hgLB1XOaeLSQfUozGnQpqzOraYl2k5znHi4kn1o5EQoZdDKLbhUOlpNWPOLpIiTDLJETt6N7mX+qQrqRy1cNGeqTOlXUVEgtLUzPbwfK9w8CbKc5lHBxTuorwJXC8jZTGZpG9BA0XdLKC0W3aDfKeTuAFidV1Nm12FJV6UJKC9aT4L7vREc9wGy9t19tt1+azO29kYs0iskYSkYTiSbAEk6gBrJJ2Ac1cybPo7N7k77go2RuHvrvfJfTcB1fogBvctoqyPmMXX6ao5cNEbKrHMEAQBAEBr2cDCvdWH1EYF3aGmy20uiOm0Dt0bd6rJXR0YWp0daMv3efMrCsj6czoHqjLxZK4TAJZooySA+RjCRtAe8NJHPWoSuy855YSkuCb8EXjhuQNDD/giU8Zj0l/onqDuC6FTij5mptPEz9q3du+evzNkhiawWa0NA2AAAeAVzhcm3dndCDznnawXe5rRxcQB60JSb0IapyyoI/Krae/ASNcfAEquZczRUKr0i/Ajps5mFt21bT6LJXfwsKjpImiwdZ+z9Dy/tTwv40fsZ/wD80zxJ9Dre79DlmdHCz/mvGKce2NOkiPQ63u/QzIs4GGu2VkXeS32gKc8eZR4aqvZZn0+VNFJqZWUzjwE0d/C6nMijpVFrF+BJQ1LH62va4fJIPsUlGmj1QgxavDoZdUkUcg+WxrvaFDSeppCrUh1ZNdzsQ9VkPQSbaZjfmy6P+AhVdOPI6obSxUdJv47/AKkVU5sKN3kunj9F4cP32kqvRROmG2sQtUn8PKxHT5p2eZVPHpxtd7C1Q6Pabx27L2oL4O3mYb81Eu6qYe2Nw/nKjoe02W3YcYPx/B5/2VT/ABiK3ov9ijoWT/O0/cfij2izUSedVMHZET7XhT0PaVe3Y8Kb8fwSdHmrp22Mk0z+Q0WNPqJ9asqKOee3Kz6sUvF/vge+IzYTg40iyPpRra0e+zk8tIktHMkBTaMTm6XGYvc5O3gvkVVlblrNiUg0upC09SMG4HynHzn237t203zk29T1sJho0I+rq9X+8CDdIqWOzMY0kitYo2WZmhyMMjxWzt97abwNPnuH+Jb4I3cTr3C+kFfeeRtDFWXRR14+Rcy1PFCAIAgCAIAgPmTLzBPcVdNEBZhPSR8Ojk1tA5A3b9FYtWdj6bC1elpKXHiQkT7Kp1Jk5k1J+t03z8P3rVCW8is/+Kfc/ofR+KYnDTMMk8rImDe8gdw4nkF0NpanyUYSk7RVytMfz0RMu2jhdMfhyXYztDfKPfoqjqcj0KWzpvruxoWK5w8Sqb3qDE0+bCOjA+kOv61Vtvid9PAUo8L95rVQXyHSke57uL3Fx8Sq2R1xpxjojz6EKS2VDoggsh0QQWHRBBZDoQoGVHBpwlkRlRw2GxuDY8RtSyIdNGfT4xVx+RVVDPRlkHsKfEyeGpv2V4ErT5fYnHsrJD6QY/8AiaVN5czJ4Gi+BK0+dvEmbXQyelH/AEkKc0jF7Np9pJU+eqrHl00DvRL2/iVOeRm9mR4NmdHnwd51CO6Y/jGnSPkU/jH73yMlufCPfRP7pW/0qek7Cv8AGT5nSXPg3zaJx7ZQPYwp0nYStmS4y+RH1eeupd+ypYWem57/AGaKjOzSOzI8Wa3iucHEqm4dUGNp82ICP1jretQ5N8Tqp4GlHhfvNbbDc3cSSdZJ1kniVU7VGx7hwCgseb5FJFyw83mbh9SW1FW0sg2tjNw+bhfe2P1ns1q0YX1PMxmOUPUp68+X5LvjYGgNaAAAAABYADUABuC2PCbudkAQBAEAQBAEBXGenJ3p6YVLBeSnvpW2mJ3lfVNndmkqTXE9HZ1bJPI9H9SiwVme6ZdDWOieyRttJjmvbfWLscHC/K4CgSSlFxfHcMYxKeslMlRK6R3Fx1AcGjY0cgpe/ezOFGEFaKseDWAKDVKwL0FzoXKQcaSi5B2jaXeSCewEqQ92plMwud2yCY9kbz+Cgo6sFrJeJ3/4NU/Fp/spP6UI6an7y8UeT8PmG2GUdrHD8FJZVIvivEx3XG0EdoshdHXTUXQOdJSDm6AXQBAc6kAsEByAFAO1whI00BwXoCayfyTq64joIXFn/Uf1Ih9I+V2NueSlK+hz1sTTpdZ/DiW9kfmwp6QiSciomFiLj3ph+S07T8p3DUAtFDmePiNoTqerHcvmb8rnnhAEAQBAEAQBAEB1kjDgWuAIIIIOwg6iCgTsfNOX2TJw6rdGAeid14XcWE+Tfi06j3HesWrOx9Lha/TU78eJrgKg6TtpISTWT+SdXXfsISWbDI7qxjj1jt7Bcok3oc9bE06XWfw4liYPmXbqNVUkne2EAD6zgb/VCuoczzqm1H7EfE27D822HQ/5YSHjK5z79xOj6lbIjknjq8vat3E9SYJTRfs6eGP0I2N9gU2RhKrOWrb+JnNFtmpSZnKAIAgOCL7UBjzYfE/yoo3ekxp9oSxZTktGR02SVC/yqOmP+0wewKMqfA0WIqr2n4kdU5uMNftpWj0HSM/hcAoyI1jjq69oi6rNFh7/ACenj9GS/wDGCoyI0jtKstbP4ETVZlYj+zq5W+mxr/ZoqMnabR2pLjFERU5mKgfs6mF3pNez2aSjIzWO1IcYswH5ocQGw057JHfixRlka/ydHt8PycNzR4h/9cf7jv6EyyH8lR7fAy6bM3WHy5qdnYXuP8IU5GUltSmtEycoMy8Y/bVUjuUbGs9bi5TkMZ7Vl7MfE23B839BTWLadr3DzpffDcbxpagewBWUEjjqYytPWXhuNnAsrHKcoAgCAIAgCAIAgCAIAgNdy6yXZiNMYzZsretE8+a+2w/JOw+O0BVkro6MNiHRnm4cT5wdhsomMBjf0wdodGBd2le1rDb/AOFYn0fSRy577i4ciM1McQbLXASybRFtjZ6Xw3fu9u1aKHM8fE7QlL1aW5c+P4LOYwNAAAAGoAagByWh5h2QBAEAQBAEAQBAEAQBAEAQBAEAQBAEAQBAEAQBAEAQBAEAQBAEAQBAYDcFgFQarom9OWBhktr0R6r7r7bADYFFle5p0s8mS+4z1JmEAQBAEAQBAEAQBAEAQBAEAQBAEAQBAEAQBAEAQBAEAQBAEAQBAEAQBAEAQBAEAQBAEAQBAEAQBAEAQBAEAQBAEAQBAEAQBAEAQBAEAQBAEAQBAEAQBAEAQBAEAQBAEAQBAEAQBAEAQBAEAQBAEAQBAEAQBAEAQBAEAQH/2Q=="/>
          <p:cNvSpPr>
            <a:spLocks noChangeAspect="1" noChangeArrowheads="1"/>
          </p:cNvSpPr>
          <p:nvPr/>
        </p:nvSpPr>
        <p:spPr bwMode="auto">
          <a:xfrm>
            <a:off x="155575" y="-1698625"/>
            <a:ext cx="54102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22" name="AutoShape 7" descr="data:image/jpeg;base64,/9j/4AAQSkZJRgABAQAAAQABAAD/2wCEAAkGBxQREhUUExMUFBQXGBcXFxgWGBcXFhUYFBQcFxUYGBwcHCggGholHBQUITIhJikrLi4uFyAzODQsNyktLisBCgoKDg0OGxAQGywkICQsLCwsLywsLSwsLCwsLCwsLCwsLCwsLCwsLCwsLCwsLCwsLCwsLCwsLCwsLCwsLCwsLP/AABEIALYBFQMBEQACEQEDEQH/xAAcAAEAAgIDAQAAAAAAAAAAAAAABQcEBgECAwj/xABOEAABAwIBCAUFDAcGBgMAAAABAAIDBBEFBgcSITFBUWETInGBkTJCcqGxFCNSVGJzgpKTs8HRFiQzorLC0hc1Q0R0gxU0U8Pw8WNk0//EABoBAQADAQEBAAAAAAAAAAAAAAABAgMEBQb/xAA3EQACAQIDBAYKAgIDAQAAAAAAAQIDEQQSMQUhQVETMmFxkdEUIkJSgaGxweHwFTM08SNTciT/2gAMAwEAAhEDEQA/ALxQBAEAQBAEAQBAEAQBAEAQBAEAQBAEAQBAEAQBAEAQBAEAQBAEAQBAEAQBAEAQBAEAQBAEAQBAEAQBAEAQBAEAQBAEAQBAEAQBAEAQBAEAQBAEAQBAEAQBAEAQBAEAQBAEAQENieVVJT3ElRGHDa1p03j6LLkKrnFcTro4DEVd8IO3PReLNeqs6NK02ZHPJz0WtH7zr+pUdZHfDYdd9aUV4v6K3zI6XOwPNpCfSl0fZGVXpuw3WwedT5flHMWdgedSEejKHe1gTpuwiWwnwqfL8skKTOlSO1Pjnj5lrXD91xPqVlVRzz2JXXVaf72o2LDMqaSosIqiMuOxpOg/6rrH1K6nF6HDVwVel14P6rxW4mFY5QgCAIAgCAIAgCAIAgCAIAgCAIAgCAIAgCAIAgCAIAgOCbIDSso84sEBLIB08g1Eg2iaebvOPIeIWUqqWh7GF2PVq+tU9VfPw4fEr3E8oqytNnyOLT/hx3YzsIGt30iVhKo3qe9SwmGwyukr83vf73WO1DkpK4dazAs7srU2hBabyUjyTjb5TiU3nLLaFR6I7OwOnG4+KgqsVWZiTYTBuuouaxxFUwJ8HZ5rrJmZvHEy4oj6jCnDg4KykbxrxZmYVlJWUZAjmdojzH9ePssfJHokLSNRrQxrYLD1+tHfzW5/veWBgGc2GSzalvQO+GLuiPbvZ33HNbxqp6nh4nY1SG+k8y5cfz+7je4pWvAc0hzTrBBBBHEEbVqeO007M7oQEAQBAEAQBAEAQBAEAQBAEAQBAEAQBAEAQBAYeK4nFTRulmeGMG/eTuAG0k8AobSV2a0aM601CCuynsrMtJq0ljbxQbmA9Z/OQjb6I1dq5p1HI+swWzaeGWZ75c+Xd5/QxcEybdNZz+qz2rG99C+Jx0ae6O9m5UlFFALNaO3epskePOrOo7yZ0qa8BQ5ExpXIerxPmqXOuFAhqnGOGtTlOyGF5kfJiTzyVsp0RoRR4mqdxKWRp0ceRwKl3EpZDo48jk1RO3WmUjo0tDyeAeSktZklk/lLUUDrwvuy93RO1xu46vNPMd91pGbRxYvBUsQvWW/nx/JcGSmWEFe2zDoTAXdE49YcS34TeY77LpjJSPlsVgqmHe/euZsSscgQEVj2UVNRN0qiVrL+S3a93otHWPbawUNpamtKhUqu0FcrvFs8JJIpabVufMf5G/1LN1D1KWyW+vLw8yAmzkYk86pI2cmRN/muVXpGdkdl0Fqn4nMWcPE27ZWO5OiZ/KAVHSsl7Lw74fMl6DO3UN/b00cg4xudGfA6QPqVlVOeex4vqSa795t2EZy6Gewe91O47phZv1wS0d5CuqiOCrs2vDRX7vLU2+GVr2hzXBzTrBaQQRyI2q5wtNOzO6EBAEAQBAEAQBAEAQBAYeL4nHSxOlldosaO8nc1o3knUAobSV2a0aM601CC3so3KbKGWvl036mC4jjB1MH4uO8/guSc3I+zweDhhoZY68Xz/BKZM5P3tJKNW4LPU5cZjLepA2iaoDRYalLZ5cYtsh6zEFRs66dEgq3Erb1CVzupULkNPUF21aJWO2NNRPJSXCAIAgCAIDqQhDPAvdG4Pjc5j2m7XNNnNPEEKyZy1qakrNbi3M3ucMVdqeqIZUbGu2Mm/Br+Ww7uA6IzvuZ8zjcA6Xrw6v0/B5ZdZyBAXQUdnzDU+XayI7w3c948BvvrCSnbQvg9mupadTcuXF+SKzpsLnq5DI8uke43c95JJ7z7FzuZ7V6dGNtOw2WkyYijF5DpHhuWbkzB4mct0UesskMfksaFW5MadSWrI+bEmcB4JZnRHDSMOWpjdtaFNmaqhNcTClgjds1K12WyTWp3w6rnpHaVPM+PedA9U+k03a7vBV1OxnVoU6qtON/3nqbtg2dSVtm1MLZB8OLqO72nqk9hatVV5nm1dixlvpyt3+f+zcqDL6hlH7bozwlaWW7/ACfArRVIs86psrFQ9m/dv/JnyZVUTRc1dPblIwnuANypzx5mCwOJbt0cvBkZhuXlPUVbKaEOdpB3vhGi0lrS7RaDrOoO16tm9Qqibsjars6rSpOpPhwNrVzzwgCAIAgCA4c6wudQCAo/LvKc101mH3iMkRj4Z2GQ9uwcu0rlqTzM+x2bglh6d5dZ69nZ59p4ZLYR0r9Nw6jfWsXv3F8biOjjlWrNzqagNFhqARs8eMG3dkBXVyodtOkQdXWKUjup0iLe65uVc60rHCkkIAgCAIAgCA4QHm9t1JSSudoMLc8aTdZB2bxzTNY5JuMXaRO4Pk80WdLq+SqOVznq13pAnZcQbGNFgAHJVuYRoSk7sga/FidiJXO+lhktSJklLtpV7HZGKWh0UljhAEAQho4KEZQhJwUIZmZO1fQ1lPJ8GVl/Rc7Rf+65yvF2ZxYuGejOPY/M+jF1nxYQBAEAQBAaJnVx/oYRTMNpJgdK21sQ1H6x1dmksqsrKx7Gx8L0lTpZaR+v418CqKSAvcGjaTZcrZ9ROShFyZYkDGwRBg3DWq6Hz8m6s8zIbEK/mq3OulSIOoqbqUjuhTI+R9yro6Yqx1UknF0AugF0AugF0AugF0AugBQHrS1DozdpUNXM50ozVmZr8YJ2nWq5TFYWxizVRKlRNo00jHJVjRIAoDlAEBxdAcBw4hCbM5QgFAdHIVZ4TDUbKTF6n0vhtT0sMcg2PYx4+k0H8V2LQ+HqRyyceTMlSUCAIAgOHG2soD56ykxc1lVLNfqudZnKNupniNfa4rkm7u59vgqCo0Yw8e/j5EhkrANIyHdsWLZnjp7lBGwUUwkqYWO1tdI0EcRfYphvkrnBUi4UZSXBFpCnZ8FvgF32R87mlzNIzmZMtkgNRCwCWLrP0RbpI/OvbaW+VfgCN6zqQTV0etsvHSp1Ojm/VenYypGm65j6tM3HNfhUVRUv6ZgkDI9INcLtuXAXI32F/FaUkm955O2K9SlRWR2uy0v0dpPitP8AZM/JdGSPI+b9MxHvy8WP0dpPitP9kz8kyR5D0zEe/LxY/R2k+K0/2TPyTJHkPTMR78vFj9HaT4rT/ZM/JMkeQ9MxHvy8WP0dpPitP9kz8kyR5D0zEe/LxY/R2k+K0/2TPyTJHkPTMR78vFj9HaT4rT/ZM/JMkeQ9MxHvy8WP0dpPitP9kz8kyR5D0zEe/LxY/R2k+K0/2TPyTJHkPTMR78vFlOZx4Ioa+SOFrWN0GOLW2ADnA31DZqsbc1z1IpPcfT7KrzqUFnd3d6l0w4RAxoY2GINAsBoNtbw1rpyo+VliKspZnJ37yhMoo2x1lRGwBrWSvaANgF9QHJcs1Zn2OCqupRi5a2LDzR0ET4JpHRsc/pSzSc0EhojY4AX2a3Fa0krXPH25VnGrGKbStf43Zj54aKKOOCRkbWvMhYS0AXboE2NtutoSrFWI2NiJ55Rk21b7nrkfkPSVFLFNLpvc8XNnlrQbkWs22y3FIU4tXJxu1MRTrShCyS7PM2SHIegb/l2n0nPd7XK/Rx5HBLamLft+FkZ8GTtGzyaaAf7bPyU5Y8jCWMxEtZy8WZ8VOxvktY3sAHsU2MHOT1bPn7KSRjq6pEdi3pnhuhrB169G3O+xcs1vPs8DNuhDNrbiZTsnHt1STU8T97HvddvJ7g0sYeRdq32UZC3psX1Yya5pa92+7+CImtpXxPdHI0te02IO7f3ixBuNt1DVjaM4zipRd0zEkQpI+gMhJdLDqQ8IWN+o3R/BdcOqj47GK2In3snlY5ggCAIDWc4+J+58PmINnPAibuN5TokjmGlx7lSbtE7MBT6TERT4b/AoqHYuVn2cGbPTVAhgHE61lqzinB1Kp0yZqi+vpuHSt9q1pq0kWxlNRws+4vddp8WcEXQFC5Z4F7hqnRge9P68Xok62/ROrs0eK5akbM+y2diunpJvVbn5/E2DM+f1qX5n/uNVqOpy7d/pj3/Y3TOW4jDKkgkHRbYg2I98atpaHgYNXrxXaUCzpSL9NJ9d35rnzH1UcLF8EbdgubvEKkBxkdAw7DK94cRxDBc+NlpFSZ51fFYWk7dZ9iVvHyuTEuaWrt1a8E8D0rR46R9inI+ZzLaNC++H0NTx7JeuoiOmdIGnUHtkc6Mnhe+o8iAVSV1qejh5Yev/AF2vytv/AHuIjQl/6sv13fmq5zp9FjyRP5P5F19YA+Nz2RnZJJI9rT6Nrud2gW5q8VJ6HHiK2GoPLLXkkbKM0lVbXX6+HvlvHS/BWyPmcP8AI0f+v6eRCY3m+xCmBfpvmYNZMUjyQOJabHwuqtSR1UMVharto+1L6/6IvJvJeetdIIQHloBe5zrDr30bk6yTou8FRJy0O+pWpYRJ1N19LLkfRq6j40p/HM31bLV1ErGx6Ekrntu+xsTquLLCcG2fQ4LaVClTjGV7pcjaM09O6KCojeNF7Kl7XDgWxRg9qtSVlY5ttTjOrCUdHFfVkdnv/wCXpvnz905KuiK7I/tfd90Vc2mfIWsj0y5xs1rLkuPIDasE959JVhHLmlay5m2YbmorZBeSZsN9xc57+8N1D6xWyhI8WrtDDxdorN8LL9+BkVeaCqaLx1THng7pGX7+spyMzhtKg360WvB+RpmK4BPTP6OcSMduuSQ4cWkGzh2LNtrU9SjGlWjmptNGbkk1kNVA55AaJG3J2NOxrjyDrHuVU95tXpS6Cajrb9+RtmF4p7lYynlLm1LRUHRdK9sZlMhLWzMGp4eCSHHUbt3FWUrbjjr0OmlKrDqPLole1t7T4W4rv5Gu5RMLPc8b/wBrHTsZJxadN7mMd8psboweGzcqS3WR2Yd5s8lo5NrwV33N3IGYoi0y982Lr4ZTdjx4SvH4Lqh1T5PH/wCRL94G0qxxhAEAQFXZ8q2zKWH4T3yH/baGN+9d4LKrwR7GyI+tKXYl4/6KxhesGfRwZlyVBda+5USsaQiloSuR5/Xqb51qvDrIwx/+NPuL/XYfDmnZucpPdTJoJD79TyPYb7XR6ZEbu0WLT6IJ2qkJXOzF4fo8s1pJfMys4WT/ALspToC80V5I+JIHWZ9Iau23BJxui2z8V0FZN6Pc/P4Gk5nX3qpfmT941ZUdT2dtu9CL7fszdc5v911XoN+8atpaHh4H/Ih3mo5pcmmyD3XK24a7RhB2aTfKk52OocwTwWVOHFnrbVxjhFUIPXXy8zdcscr4MNjDpbue+4jjbbSfbadeoNFxc8961lKx4uHw860rRNKw7PKHPAmo3MjPnMk03N7Wljb9x7iqdJzO+WypW9WV33FlDoauHzZYZW9rXtcFpuaPNTnSndbmioY8lBHizKN/WiLukF9robOcAed2FhPIlc+T17H0/wDIOWDdZdbT46fkuWRwjYTazWtJsBsDRsA7BsXSfK72yonZ55XOJZRt0L6tKQ6RHOzbA+Nuay6RnrrZW7fL5FhZKZWQ18PSN97cDovje4aTHD2tN9R/9K8ZXPPxGGnRllZqWM5SQYPXzFkYkZURxyPbG5oLJGOkB1bLODrnnr3qjeWTfM9GnSqYzDxjJ74tpX4p2+lizVqeMV1jOdeKmqJYDTSuMT3MJDm2Jadous3Oz0PQpbOnUgpJreZuajETUw1c7m6Bkq5H6N76IdHGQL77DelPj3k7RhklCHKKXzZHZ8D+r03zx+6coq6I12R/a+77ol82+TLaaBsz2+/ytBJO2NjtbWDhqsTz7AppwsrkbTxrrT6OL9WPzfPy/J55a5x4MPf0LWGeewJY1wa1l9Y03WNiQb2AOrhcKzlY58NgZ1lm0RG5NZ2Yp5Gx1EJp9IgNeH6cdzsDuqC3hfWONlVT5m1bZk4RzRdzdMo8DjrYHRSDmx29j9zh/wCaxcK0oqSscmFxM8PUU4/HtXI+f54HRvfG8WexzmOHAtNj3alyNWPtqdSNSKlHRmfBj9SxgY2eQNAsNeto4Nces0dhClSZlPC0ZSzOCv8Auq0fxIx7r3J1k6yTtJO0nmqmrMOpdqVkc82X5myZo4XSji1x+tI534rqjofKY53xEjaFY5AgCAICkM+dSfd0DNzYA7vfK8H7sLKep7uylam32/Y0eF6xZ7MWZLXqDZSJzI1369S/OtUw6yOfHP8A+afcfQS6z4s+e8Ixl1FiUk4uQJ5myAedG6U6Y7dQI5tC5lKzPqvR1Xwqh2K3fY+gIJmva17SHNcA5pGwgi4I7l0nyzTi7M1DCcn/AHLi8sjB7zPBI8W2Nk6WPpG8r30h2ngqKNpXPRq4rpcGoPWMl4WdvIy85v8AddV6DfvGqZaGGB/yId5l5CQhmH0oG+Fjj2vGk71uKR0IxsnLET738jwyiyIpa+USziRz2tDBZ5aA0EnYObijimRQxdSirQI8ZsKD4Ev2jlHRo6v5bEdngjZcEwmOkhbDFpdG0kgOJcRpOLjrPMlWSsrHDWrSqzc5ami5zsR9x12H1LRctEwcPhMGgCO20j7c1nPc0z0tnU+lo1KT428d/kb1g2MQ1cYkgkD2nbba08HDa08itE0zzKtGdKWWasyMxPIehnJLqdrXHWXR3jN+J0bAntChwTOilj69LdGW7t3mn45mhY4E08x0tzZQCDy0mgEeBWbpcjvp7XvuqR+K8mVrWYK+me+KRhY9uog9mojcQeKye7ce1QyTSnF3TPpxdZ8UfOeVLAcRrPn3+1c1TU+u2fFOjHuLOzNttSTf6g/cxrSjoeVttWrR/wDP3Z0zvQiRtCw7H1bGnscCD7UqcO8x2ZLLKclwiywAFqeYahXZtqGaWSaRspkkcXuPSO2uN9XAbgOCo4JnbT2hWppRjbd2Hm7NfQHVoS/aOUdHE2/lsR2eCNxhj0WhouQABcm5NhbWd5Wh5rd3covOLGGYnOB53RvPa6Nt/ZfvXNVW8+r2TNugk+F/qQCyPVZ5SFSjKTI+qero5pM+k8j6YxUNKwixbBFccDoAu9d10RVoo+SxEs1WTXNkwrGIQBAEBQ+fP+8Y/wDTR/eyrKXWPd2Z/U+/7I0qA6lkz1osyWlQaonsiz+v0vzrVMOsjDG/48+4+hl1Hxx80Vw/Waj5+b71y5JH2mD/AKo9y+haOaPH9NjqR560fWivvjJ6zfok+DhwW1KV9x4u2MLkn0sdHr3/AJLGWp4pq+c3+66r0G/eNVZaHXgf8iHedc2WIibDoRfrRDonDgY9TfFuie9RB3RfaNJwxEu3f4/k1zOzPiFO+OemnkZTlui8MtaN4Js52rUHAgX2XbzCrO6NtnU6NW8Jrfw7SvxlZifxyXXs8nXfcOqs875nrfxtL3TfsLyaxqWJr5MSdC5wvoFuk5oOzS1Cx5bloozfE8mrWwkZOMYX7bmvV2SNZUYl7mqKsTPbF0gkdchrL2sG7naW7hrvuVXFt2Z3UcRRpYfpoxsr2t295k4xm6q6JjqiCou5gu7otOOTRG0ixOlbaRfcjg470TDaFDEyUJRtfnZr8ETh2cLEoP8AGbO3cJmB37zdFx7yVCqMvV2VSfC3cW9kTlA6vpRO6LonaTmEXu0lvnNNtnsIIW0ZXVzwsVh+gqZL3NKz2wtaaaTUHuErDxLW6Lh4FzvrLOqj1diVHeUOG5lqArY8E+e8saZ0eI1QeCNKQvbfe1+tpHEbu0FctTU+v2Y1KhGxY+Z3/lJv9QfuY1rR6p5e3f74/wDn7sxc9UpZDSPbtbUBw7WscR7Eq6Ix2UlKpJPijf8AD6xs0TJWG7Xta9p5OFwtE7nm1IOEnF6opzL3EMUo6yQCqmbA9xfCdWjou16ANtrdYttsAd6ym2nqe1gcPQr0+qrrUhKHKHFppGxxVUz3uNmtGj4nq6gN52BVUm+J1zwNCnFzlFJIsBmSOL2F8WsbawGXAO+x1X8AtMs+Z5DxGF4U/mVbVwSNqJumkMsokc17yS7Scx2iTc7urq5LCbPpMLGOROKsrIEqh1sxp3qyOebPHD6M1M8UIveWRjNW4PcAT3Ak9yulwOWrPJFy5I+pmtAAA1Aaguk+ROUAQBAEBSOfqmtVU8nwoSz7OQn/ALqynqe3suXqSXb+/Qrumcs2etFma1VNkTWSMzWVtM5xDWiVlydQFzbX4qY6oyxacqE0uR9FFwAuTq233LqPjT5nqZQ+onc0gtdNK5pGwgyEgjlYrkkfa4NNU4p8l9DKw2vfTTRzR+XG4OHBw2OaeRBI71EXZ3Nq9GNam4S4n0Fg+KR1UTZYnBzXC/Np3tcNzhssutO58RWpSpTcJLeiAzpztZhlQHEAuDWtG9zjI2wHHYT3KJaHRgE3iI2KtyIyodh8ulYvhfYSsG3Vse3dpC57Rq4WwhLKz6LG4NYimrarTyLuwnF4KyPThkZK0jWBtF9zmnW08iF0JpnytSlOlK0lZnamwenjdpRwQsd8JsbGnxATKuRaWIqyWWUm13sicq8taXD2npHh8turCwgvcd1/gDmfXsUOSRahhalZ7lu5lNYZlXUCuNc6xeXEubsaWEaPRjgA0AA8QDrWGazufSLBxlQ6Hh9+Zd+T2VFNWtBhkGn50biBI3tb+IuFupJnzdfDVKLtNfHgek+TNG92m6lgc46yTG25PE6taZVyJjjMRFZVN272e9fiFPRxaUr44Y2iwvZo5Bo39gCm6RlGM6kt12yicuMqf+J1QcwEQRAsjB1F2kbveRuvYauDQsJyufR7Pwrox36vUs3IDLOKeJkEzwyoYA3rG3ShosHNJ2uttG2/JaQndHmbRwMqU3OK9V/I26sw+Ka3SxRyW2abGutfhcaldpPU8+FWdPqNrudjVM2TowK6OMtsytmDWg3swaLWW5WaQDyVKfHvPQ2nOU3SlL3F477kRnwlb0NMy40jKXW32EZBNuF3DxUVdC2yE+kk+z7kPm9y3FGPc9QT0BJLH7eiJNyHD4BOvkSdx1UpztuZ3bS2e6n/ACU9eK5/n977aaYamMH3uaJ2seS9jvaCt9zPnrzpy4pr4MUeHQwX6KKOO+3QY1t+2wRJLQmdapU68m+93NLy6zjw0rHRUz2zVJFho9ZkROrScRqJHwfGyrKVtDrwuBnUaclZfUp2lJtdxJJ1knWSTtJ5rmkfWUtyO8jlBMmYM8iukc0mbtmYwfpq0zkdSnaSD/8AJIC1o+rpnwWkFdnl7Tq5aWTi/oXqtjwAgCAIAgKuz9UOlT081j73I5h5CVl7nviaO9Zz4M9TZc7TlHmvoUzC5Zs9tEjGVQ3iz2AuoNDzmY92rpH6Oy2k61uFr7FbMYOhFu9jJw2ic7qxsfIeDGl58GgqruzdZaSvJpd+76mx0eRVdJa1M9oO95Yy3aHHS9SlU5PgYT2lhYazXwu/wSMOautJv0sUN9ujJJfvDWgHxWkackefX2phpaJv4LzMpuZ2V1jJXXtsvG99vGQK3Rvmcq2pTj1afzt9iSjzStAsaonsiA/nKjoe01/nGlZU/n+Dr/ZE1p0o62WN+5zWAHxDgVKp24mM9rZ90qa8RUZsapwI/wCL1BbwcJCD2+/fgpcHzM1j6X/Uvl5EQczMoNxUxOPymObf1lR0bOmG1aS1g/E85M2NazZ0D/RkcP4mBZulI7YbYwtvaXw/JEVuQNc039zPuNhY6Nx7tF10ySXAu8bhKntr4p+RH1EOJQizn18bR8I1DWjx1WS7XMqqOHn1cr8CHdAZHaT3mR3Fzi4+JN1XMdMcPl4WMuGINVWzphBRE0QcNaJlpRUjxMUg1CSQDgHut7VfOcrwsb6I5hgLB1XOaeLSQfUozGnQpqzOraYl2k5znHi4kn1o5EQoZdDKLbhUOlpNWPOLpIiTDLJETt6N7mX+qQrqRy1cNGeqTOlXUVEgtLUzPbwfK9w8CbKc5lHBxTuorwJXC8jZTGZpG9BA0XdLKC0W3aDfKeTuAFidV1Nm12FJV6UJKC9aT4L7vREc9wGy9t19tt1+azO29kYs0iskYSkYTiSbAEk6gBrJJ2Ac1cybPo7N7k77go2RuHvrvfJfTcB1fogBvctoqyPmMXX6ao5cNEbKrHMEAQBAEBr2cDCvdWH1EYF3aGmy20uiOm0Dt0bd6rJXR0YWp0daMv3efMrCsj6czoHqjLxZK4TAJZooySA+RjCRtAe8NJHPWoSuy855YSkuCb8EXjhuQNDD/giU8Zj0l/onqDuC6FTij5mptPEz9q3du+evzNkhiawWa0NA2AAAeAVzhcm3dndCDznnawXe5rRxcQB60JSb0IapyyoI/Krae/ASNcfAEquZczRUKr0i/Ajps5mFt21bT6LJXfwsKjpImiwdZ+z9Dy/tTwv40fsZ/wD80zxJ9Dre79DlmdHCz/mvGKce2NOkiPQ63u/QzIs4GGu2VkXeS32gKc8eZR4aqvZZn0+VNFJqZWUzjwE0d/C6nMijpVFrF+BJQ1LH62va4fJIPsUlGmj1QgxavDoZdUkUcg+WxrvaFDSeppCrUh1ZNdzsQ9VkPQSbaZjfmy6P+AhVdOPI6obSxUdJv47/AKkVU5sKN3kunj9F4cP32kqvRROmG2sQtUn8PKxHT5p2eZVPHpxtd7C1Q6Pabx27L2oL4O3mYb81Eu6qYe2Nw/nKjoe02W3YcYPx/B5/2VT/ABiK3ov9ijoWT/O0/cfij2izUSedVMHZET7XhT0PaVe3Y8Kb8fwSdHmrp22Mk0z+Q0WNPqJ9asqKOee3Kz6sUvF/vge+IzYTg40iyPpRra0e+zk8tIktHMkBTaMTm6XGYvc5O3gvkVVlblrNiUg0upC09SMG4HynHzn237t203zk29T1sJho0I+rq9X+8CDdIqWOzMY0kitYo2WZmhyMMjxWzt97abwNPnuH+Jb4I3cTr3C+kFfeeRtDFWXRR14+Rcy1PFCAIAgCAIAgPmTLzBPcVdNEBZhPSR8Ojk1tA5A3b9FYtWdj6bC1elpKXHiQkT7Kp1Jk5k1J+t03z8P3rVCW8is/+Kfc/ofR+KYnDTMMk8rImDe8gdw4nkF0NpanyUYSk7RVytMfz0RMu2jhdMfhyXYztDfKPfoqjqcj0KWzpvruxoWK5w8Sqb3qDE0+bCOjA+kOv61Vtvid9PAUo8L95rVQXyHSke57uL3Fx8Sq2R1xpxjojz6EKS2VDoggsh0QQWHRBBZDoQoGVHBpwlkRlRw2GxuDY8RtSyIdNGfT4xVx+RVVDPRlkHsKfEyeGpv2V4ErT5fYnHsrJD6QY/8AiaVN5czJ4Gi+BK0+dvEmbXQyelH/AEkKc0jF7Np9pJU+eqrHl00DvRL2/iVOeRm9mR4NmdHnwd51CO6Y/jGnSPkU/jH73yMlufCPfRP7pW/0qek7Cv8AGT5nSXPg3zaJx7ZQPYwp0nYStmS4y+RH1eeupd+ypYWem57/AGaKjOzSOzI8Wa3iucHEqm4dUGNp82ICP1jretQ5N8Tqp4GlHhfvNbbDc3cSSdZJ1kniVU7VGx7hwCgseb5FJFyw83mbh9SW1FW0sg2tjNw+bhfe2P1ns1q0YX1PMxmOUPUp68+X5LvjYGgNaAAAAABYADUABuC2PCbudkAQBAEAQBAEBXGenJ3p6YVLBeSnvpW2mJ3lfVNndmkqTXE9HZ1bJPI9H9SiwVme6ZdDWOieyRttJjmvbfWLscHC/K4CgSSlFxfHcMYxKeslMlRK6R3Fx1AcGjY0cgpe/ezOFGEFaKseDWAKDVKwL0FzoXKQcaSi5B2jaXeSCewEqQ92plMwud2yCY9kbz+Cgo6sFrJeJ3/4NU/Fp/spP6UI6an7y8UeT8PmG2GUdrHD8FJZVIvivEx3XG0EdoshdHXTUXQOdJSDm6AXQBAc6kAsEByAFAO1whI00BwXoCayfyTq64joIXFn/Uf1Ih9I+V2NueSlK+hz1sTTpdZ/DiW9kfmwp6QiSciomFiLj3ph+S07T8p3DUAtFDmePiNoTqerHcvmb8rnnhAEAQBAEAQBAEB1kjDgWuAIIIIOwg6iCgTsfNOX2TJw6rdGAeid14XcWE+Tfi06j3HesWrOx9Lha/TU78eJrgKg6TtpISTWT+SdXXfsISWbDI7qxjj1jt7Bcok3oc9bE06XWfw4liYPmXbqNVUkne2EAD6zgb/VCuoczzqm1H7EfE27D822HQ/5YSHjK5z79xOj6lbIjknjq8vat3E9SYJTRfs6eGP0I2N9gU2RhKrOWrb+JnNFtmpSZnKAIAgOCL7UBjzYfE/yoo3ekxp9oSxZTktGR02SVC/yqOmP+0wewKMqfA0WIqr2n4kdU5uMNftpWj0HSM/hcAoyI1jjq69oi6rNFh7/ACenj9GS/wDGCoyI0jtKstbP4ETVZlYj+zq5W+mxr/ZoqMnabR2pLjFERU5mKgfs6mF3pNez2aSjIzWO1IcYswH5ocQGw057JHfixRlka/ydHt8PycNzR4h/9cf7jv6EyyH8lR7fAy6bM3WHy5qdnYXuP8IU5GUltSmtEycoMy8Y/bVUjuUbGs9bi5TkMZ7Vl7MfE23B839BTWLadr3DzpffDcbxpagewBWUEjjqYytPWXhuNnAsrHKcoAgCAIAgCAIAgCAIAgNdy6yXZiNMYzZsretE8+a+2w/JOw+O0BVkro6MNiHRnm4cT5wdhsomMBjf0wdodGBd2le1rDb/AOFYn0fSRy577i4ciM1McQbLXASybRFtjZ6Xw3fu9u1aKHM8fE7QlL1aW5c+P4LOYwNAAAAGoAagByWh5h2QBAEAQBAEAQBAEAQBAEAQBAEAQBAEAQBAEAQBAEAQBAEAQBAEAQBAYDcFgFQarom9OWBhktr0R6r7r7bADYFFle5p0s8mS+4z1JmEAQBAEAQBAEAQBAEAQBAEAQBAEAQBAEAQBAEAQBAEAQBAEAQBAEAQBAEAQBAEAQBAEAQBAEAQBAEAQBAEAQBAEAQBAEAQBAEAQBAEAQBAEAQBAEAQBAEAQBAEAQBAEAQBAEAQBAEAQBAEAQBAEAQBAEAQBAEAQBAEAQH/2Q=="/>
          <p:cNvSpPr>
            <a:spLocks noChangeAspect="1" noChangeArrowheads="1"/>
          </p:cNvSpPr>
          <p:nvPr/>
        </p:nvSpPr>
        <p:spPr bwMode="auto">
          <a:xfrm>
            <a:off x="307975" y="-1546225"/>
            <a:ext cx="54102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7177" name="Picture 9" descr="http://gesbolsa.com/wp-content/uploads/2012/08/Nestl%C3%A9-300x1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" y="2467824"/>
            <a:ext cx="1573377" cy="103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www.portalfruticola.com/wp-content/uploads/2012/11/CHIQUIT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5" y="105176"/>
            <a:ext cx="1368152" cy="17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1352357"/>
            <a:ext cx="15841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mediterrània de regadiu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123728" y="793088"/>
            <a:ext cx="5832648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tracta de parcel·les mitjanes o petites que utilitzen </a:t>
            </a:r>
          </a:p>
          <a:p>
            <a:pPr algn="ctr"/>
            <a:r>
              <a:rPr lang="ca-ES" dirty="0"/>
              <a:t>tècniques tradicionals amb un treball molt intensiu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123728" y="1484784"/>
            <a:ext cx="583264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barreja el cultiu </a:t>
            </a:r>
            <a:r>
              <a:rPr lang="ca-ES" dirty="0" err="1"/>
              <a:t>hortofrutícola</a:t>
            </a:r>
            <a:r>
              <a:rPr lang="ca-ES" dirty="0"/>
              <a:t> tradicional amb els </a:t>
            </a:r>
          </a:p>
          <a:p>
            <a:pPr algn="ctr"/>
            <a:r>
              <a:rPr lang="ca-ES" dirty="0"/>
              <a:t>monocultius d’algunes zones (taronjar per exemple)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23728" y="2132856"/>
            <a:ext cx="583264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 localitza al voltant de la mar Mediterrània, </a:t>
            </a:r>
          </a:p>
          <a:p>
            <a:pPr algn="ctr"/>
            <a:r>
              <a:rPr lang="ca-ES" dirty="0"/>
              <a:t>Califòrnia, Xile i Sudàfrica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763688" y="1102932"/>
            <a:ext cx="360040" cy="68147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 flipV="1">
            <a:off x="1763688" y="1772816"/>
            <a:ext cx="360040" cy="1158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763688" y="1784405"/>
            <a:ext cx="360040" cy="63648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7927" y="2996952"/>
            <a:ext cx="3874890" cy="260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www.perlhorta.info/sites/default/files/main/articles/jesusciscar_hortaalobora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5" y="2780928"/>
            <a:ext cx="4320480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oriolphoto.files.wordpress.com/2011/04/horta_valencia_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39809"/>
            <a:ext cx="2382678" cy="15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 descr="data:image/jpeg;base64,/9j/4AAQSkZJRgABAQAAAQABAAD/2wCEAAkGBhMSERUTExMVFRQVGBsYGRgYGR0aGxsYGBgcGBkaGCAYHCYeHBsjGhoXHy8gIycpLCwtGh4xNTAqNScrLCkBCQoKDgwOGg8PGiwkHyQsKSwsLCosLCwsKSwsLCwsLCwsLCwpLCwsKSwsLCwsKSwsLCwpLCksLCwsKSwsLCwsLP/AABEIALgBEgMBIgACEQEDEQH/xAAbAAABBQEBAAAAAAAAAAAAAAAEAAIDBQYBB//EAEEQAAECBAMFBQYGAgIABQUAAAECEQADITEEEkEFIlFhcQYTMoGRFKGxwdHwByNCUmLhFfFykhbCw9LiF0NTgqL/xAAZAQADAQEBAAAAAAAAAAAAAAAAAQIDBAX/xAArEQACAgEDAwMDBAMAAAAAAAAAAQIRIRIxUQMTQSJhcQQygRShscFCUvD/2gAMAwEAAhEDEQA/AHiYp2KSKapP0h6MVWxfnS3/ACECvM4U6P8AFUJlFiUh35hhqaOOMYav+syDjjHF2foPmIRxSWYhHB+TNoYjw+z85YIu+qKep+zA+JwZQopUoJbmljyo9opT9x1JZDUzJShdm5uH1HKGoBBu7n3dHNIGlYQ5X7xHR2/8kRZVP4n0u9W0aL1teROyyXLSa1B+x0ZoiNGOsQypZ1WxH8Vn4tE5QaMpxxIIr0rTm8HeaAckOQGL1NKsQ0OQ4Fra/wBwMpUw2B8yD8odnmpB3TWhZ7cKGK74EssZmKQSL0EcAPA+Qp/sREiaR+gjo8Sy8UNUkG4bjqTFd9cCI8inc/D0NocsEsCB6WiVOM5Hzf6Qpe0EEsWJ4AufRrwfqVwKiGQlTkN5FvXhD5S1MxBPmz8NGiPFbcCZgSxb0NYKGLAFVfH38DFP6heUNISFm4cH75MYKl4ouEtV7gO/X6wP7WCaTEeZHzEOmTCx30/9x06xHfi/BRb4DMC5lk1IDMzNc6wZM2vJTUkUOVhQZuHXn0igTMmNlzUH8gb+ccThxxA6AfJUT3IvctTa2LBPaZDlkq5b3r6Q4dpgKMfMvpf1akVvcubJI40MdOFzB90NwT62SYruwJuTLpHaUFgFJq9wdObRybtoJZ8h4tX/AF5RRDDEXCfRv/ThycO9m9NfLSK7kfDC2XmH2oF1CJY5Esacm61eJ5O1yapCPKnq5jOS8KRcDyfpV9IIw81SfCQHuDm6fthua5ErNGdpLDEhNa0agHKOTNrqyuEg1B0N+nKsZibjFpTlABBuA5+LQMrFrFiodMrDyaJU0U55NcdrouosByp9RDcPtVCrqQNQzv8ACMerFzDdSjyIH0b1jssKo7BrfHQxSmkZ2bJOIBSXUm2jv7xD/aUABinzLn4RjZu0Vy2VRQf9If1EKVtOYr9QbnQVg1uh37G0GJS36D0oaecJeKljQfH5xjxj1/wPmPrHP8hMNgg8Q4+sNTYX7Gu/ySf2A8/swoxp2hN/aPUfWFFaib9irOxClyVpUNMutNSHbo3pD5eGKgEpURRs2YkpPMN00esVilSgSnPlP/I2Z6VtDsLtWUGliaCz1Vrzc/HlHmubax/BpjgLThsQnxJzcxMp70vEsvvhdIH/AO7/ABTFf7ehSnTOQAmrMBXU3D9IejaUsgkzEniUpGmv91iG5cfsGCczJqfFQ1pnTXhdPzhqsdMABarVHeI9bRxG1ZJGfOk6VHPh92jitoINTMQx/iLdP7hpvgVHf8ooGqR/3QT8XiZW1srZglT2CHKi+jB45L3g+bmCJYIbWpUI6oLd3FLFt4c2Fi/A6wOULygyEpxRN5She9LB6gnMDyaIl7Sa8pfCjet4FnS1kFwlzdiz0a/3aHSioMCLHxOCWrxFYPRv/YydG10uAELc6MD61pCG2JZDsrhbX1hyUM+8r0IbQtWIxKNs714C3pE3ACX2/OcssLUpqAJJ87VihTKUmc83Mgh33S97FwGi8SVBNCkMlnZjxuzjygWVOl94QAkkAPxc30r/AGI3hOMbodJnVzEBWfOQtIZyg00c89IIG0AkDMsDmQoP56x32vTKW/5Ur1iZWIUUB0kgGgcEjmzcHrGetPf+hJIGl7Ul1KpqRwYn3vajRKdpywknvczFmGZ6lnJfy84aMUKjulaU8g1G4RyfPCvElQDjnUagcRTjFpwY6QZg5yZyfy1il8wKvnBM7DMmqksCbIUfMsRwtX3xTJKErzJWp23ioBwXvui2lRBKsWohs5STqyi2oYesKTSeACjKl/vSCz+FQp0KohASDRQYagEX847g8bLQWKQfIlROpLi0ETdqSP2IJ1ppzidTDAsiRTMouHNmbpq0NSpIoFkBv2h/o0Qy14crCt8VJZxlfzFqcYI9pw9GQL1q5pwrSBthRxKSSSpRKdCGfz4e+EcXJqnMsNTxinR78fKJkqwx0I1vFNtHYQJKkTkAEuHB87PDjJt5wFFkUyiQTMmOB+4V60aJE4YOTnmkHQZae6kUSsOsKfOkUDXYigPSCpE6ZWjlPAvppq0aPVQqLGdhVNurU+jtXrT4CISCkbxmWqdxgdWpUekCjaMxy6SwbQ8Ry4XghCs4zAOTcesS5NLKCiWUR+5Z8gPmXhAKe9OLV9HgUGYDRJZ7hJ1PpDU4rMzZ8ynZnJDGrcTGeqQByk2dR6ZR8c3yiNUjr/0/+UQpCy7pWiv63S/IZ2eGrnTADmcAWKcrMeru3LnDUphpJvZk/aP7hQP7Uf3n0H0jsXrmLSin9oTcKllQdqfO7WgaYuu6iSVGhNm8mr8YkRsSSz5Mpv4zT3x3/CSf2H/sW+/W0Z6ocj/IzNfdkBJuRUm+lxHBOSBVMj/iTfR3b4iOnYknRBPF1Gnr584b/hJKmoQAL5r++vpDuD8ir3HzJKFUySOdSPv5xxclJYZJJSKggt60eIjsSSC4fzPI/bxxGyJIo66vYn3FmJ/uGnHkA/vVCwlgNQZvTRh5wyZiF0ok8QCKUpygKZs2TkKQpVOBPk9x7tYbM2dJ3QVKfgFGvqL9GidMef2D8h/tClWDhncG1fpWHInzsr5QK6l6D7tFadnpqM8yvA0Hu4cYkl4FmAmzKswppw48IvtprDQ6LZOOLkKbmG/t4lRjQ1Qlnu56QAOzfebwzVDeIg2o1KBoAndm1JVlKVMD4kqzD+uhaM+3B+R6ZLJdYtaVpyeHMQHSQ/F2+7xW4TYmVb94xChrcDjEa9lnRIFmKjX1Bs0H7N2TKQrPMzqWKhvCS2ovw18oLUI4kCyWu67gD46w6RJUpYTn7tzlK1DMBoHDimkMnLTlASgoI1SfQsQzcohwYImDvJqggGmVNW4Xp862jmS9yluWWN2fMkzDKUEqUAHUks7uzAhxbjAaHA3gkfH3iLbb+014mYTKRugAOzKNHrVr2vFIpEwPmS5FCHrTiPP4QMcqvBHNx6xXuV30Um3GheHSsUakoXy19wfSEJB1D00PX1iBcsgs1BSigHHnUGKTTwTkNmTSlJUHKRrctq7WgFe1JJc5napIdvo9tYOlbTIoiWlKK7jEjmSSqrmsSDa04VSlLtYJFR68KV4RXpQYKCsyaBLUQ6cyQxZq1L+kW6kNQkA9fW4h+IxilkqXLD/p3lBqj9p+mkP78CndljcZ1VJ1Di9q9Yqc7rIYBgOCq8wPpCSnUtXRh8okRPyqzd2a3BU4I/i4NfOHLxSDmCkqS9siku/mj6xCfuKkDzCDRxxDj3wkAXBZ9Q78rQsPJQAxmTiKsSE0LcHqHYvFngpsrLlbg4WQ5PEFwD5Vi9XDBIC9qUBVRazF4imVL5rczwbTqYOx+zVMVS2SabqyUjRi9aVs0V2Iwc9AUTKBbVxlP3Zz/UO3yDi0EIxKwXCq9TQaRL/kZmrUq7WiplTVGqpYB1YpJjisdYZJg08OnPhDuTFbLobVm2JBHrFXtczJgGXIwalvvpEacfU+MNrlv6Xhi9qClVMf4l/M8IqLknY2xgwSv3JHJ1U5WjkPM+XxX/1V9IUad1k0SkEJKmKykCiTcG2g4vThEcqSMzPQucwWSEnVL6moOvuiy7zLvUBN2vQNrwiRk5WLBCtAGrxZrv58I8/uUaUivRhCAQRvIrdyoBzTQ+kPRKSs1LJyupN1J6vByZyWGZQfSnw8omlzEh2IBN3be0c14cYh9RjqJUexJSqoLCmfMw6ZbeRNaRMmUhKiMiilnqRxYsHBT00ixRIlKTYFI/SADYjlxhqsIg3ykMwU5J5gkVvrC7vyPSitMlOQkKI/aSlyAbZgWLuxcxybgAlio7pBd0gVGoIITUdLeliMIEksGNWaiSCAHVpwvDZuBSrxJcht16bpcWo1BDXVFpRXjCIKlgTSCDQs2WjsT7qaN0iTCYIJdyxdJzBgCRpVz7h9DZ2FU75RWhULhtD96wz/ABzApO6B+00L8r8KN0h9y1uFV4JgxLJUKVDmlXe1GvxEc7qhObNWzD4WfmfdEUzCqoWVmD63BDbpPhp96xGnAGWGTmIVc5jmY8KcdBEKuSr9iSdhUnLmWEjQE0Ub8X95+cOThgQpWchiS25QJ9AdTX5RAiRlIJJcMKEsNKjQ3r1iNeCUSreVvBmz9ahwatpFfkVrgnnJG6Qd1X6gzCjuXDt0u8CzsIpAISskiuWmal9coBDcPWGHZczIwmrSXtQuAX0IFvlHZuzlqU6pqymoYFiHsxepvppGkaX+RLQdhcDijLzZw4qlLg82JTuj3xabHw6MUgS58lZVqzpWHoS40prSK/B48y0hKQAgcD7+JLNeL7s72lWqcJWTdVZQTTXUXPIxqpXg2hp2INs9g0yZalyZ5AQknLMY0SCWBDRiVzUqIDKJBzUBo2oIJcRt+1E2ek5Uk3q5ALEEsOjcnpGNlY1SB4yAQ2ZJLAcC1L/KNLW9C6sUnRGmZQLZeUuhKiFByliQGoq4Z+BgoomhAmqStMs2UzM3FxqBwq4iFW0JhykrVm0U5Zvkff1h69qTSS61ZiPC7Ai3SE/gyWlEiMPOJQpKFnvPCoGhctXMQ1dKRIdl4gkoKVoKA6iFJAblmNenIwKvac0py5l5eDkN6s8R+1LrUnM4UXqxFcw1EIdx4Jp6CGSmfMe9wX52DJ9bxEtSi35iqcGe1iT8CNdIiKjd3HEFx7qiFnIHk3B6u2aAhsn9oW4/MUOTC3MajmOMOM85nBFLgpFeuvv+MDKnVq9zyNL0rm/3HUmtbX+XUQUIIwWKUlYUSFSw5CKpryIPFi9YPRtYJWVAliMoCnIYPVhrcVEU5POp5+V/rHXAo3l9PvSGNSZoJ6pa/AEgjxBmTUXToeg4xW4v8tW+lnFN0EG1Q311sIFwuLKFHKEkqFQsAu1Q7h2fXpBw2hImDLNlql1BKpajQ6kpU+nCFpRWH5BlTEVLME14aWZ2/wBaxGMQggqTQ2q+hrrr9I52kw0tMpC8PNC0ihBDLD1zXq/zis2KmYtK6ZgG1dQD3a7Di0aLprTYnFrBbHEJ+yYUVKsZKe58hTyrHYVGeTTjJUBZCCxCszV5DQfWIUykAlJWofyJABzWyhqM3QPxhycOkgFIoHFGBPEW1rURMvCJASUkkp0dgeOYtXU+scF0bA65iEjL3ikLehIuWPBjb5QkqS4ImFRFCKB3roOpHXhE5khwXGW9QDfmqzXh83DbwIUEglzYuTQV/qDWth5BFIqSmYoDLVrg2dyWNvjDZM0XStKkKt7xpTjB8jB5SS5u9rcOVPrDJmAdhZLEigp6192sLuLYKYMmeGZUx0uWUzNV2I5ViNa3Ld5VnCyxCg92Bp7j1g9OGB3VHhzc6M+vPlDV7OcFLJDvQpF2+NOOkGuNhTB1YhFAVLSczMNS3n1pBBrVMxTH9OhPIs/F4gRsm2YpzDwsK821sPjEns6VBlBQVWopdrA+nG8DcfAZFLCnJKlFLeF3alRXxOLcIhAPd+JSg9FBgUcOo+MHTZaMwcKJ/dUhuenlHUoAfMjKHqRY9eIMTrEVk2eUjfmLBBBzXS+gFHIpHcTNCQAZkxJUwSaF63APVrvaLJOEArlbRnJSRYcxHE4ZCXJDB3IUXT1D2N4ruoKK1GGKVP3pKlNuqG6SLW11b7EveALLkKepSD4QGBZrhwecTy5Esfl5QAQ5TW70IVdrw2VJQgBAQA4LAkkklzRVW11gc7FQNLUSHSTkIUaqAU4Oj6fGIvZ1sChcyx3+BerppzoOMGYnD591UsZSPEDlWG0Gv28dKQokMQKJJS4ULHVr0qHo0NTrKFRb7N7QAyhLnp71IFFHxFjcA6A8YosZgkzCqZImJlgE7iqhR/iUuw4hrtD5uFVnOVFSmswVIbSrk9GEDzZZfMQQEpfM5yk1YqSACDy6RpHqPktzdUwVWGWkkZKG5cZD56V0v0EQAElrg0pqdQHtpFsgpUkFiQzBWXdFbkcuWmsS5ruGHEimou9P75xXefBnRSoUH3iwrVw7scoGYjX5w1CqhybtmzWFwT9A8Xs3DOksEl7MWBN/LS5gAYRC2ISUkgi7ENyGlPdDXWTCgFRPAJLciB/vo9YamY9Ru/8ALUauBb/UWszY9Litw1D76qIAuWhYjZqQBVXMA1NtSKNye0NdWIqKxKmFA3LjqcrV8j5ND82r06/D6QQMGkuXN28LAcm4Wq8D+wzAWQlSjplDt1F/dSLUkwojC6lyedgRwdrxxBuK6OWFzckW4Wh03BrF0LAFN0FVfJ2AvUBg0L2ZYAJSopZ85SyTalBcWrFj0samzG3H6glgOnGHKU3pR668qiG9ypkkJUQp95KSzUd1WYXPvhJGYEhJVVnS5AcV8D1Ia8AUx8meUkEKIINC9KNYi9eI62i62X2nmoUlKsqkuAc4YgFnOYCtT0igUrKVBxuOHJqKs5PrE5krZDpUctE0vrR/+VBAxxbjsb2ZtrZ7lyk1Ne5Jfm+sKMcjsxiyARhppDUqPmYUFPk6O71P9S3w0hOYsQzvqbn3U0h0uUkHLoXPTl87F4ysvaaMhSJpMwOynyhy9wx6cKAxCnaCpST3k5l0OUAKUx1ctx0Mcz+lnyZ7GzTLbd0biG4+kOmAAMrK1ru/ChjJInKUCpKkFg6P3EX8m16XENw68QpKtCLV3r1Z/jE/pZPyPPBrCgk5S2Ui398frHO7ahUluLgsKM784y0jFTAFGZNSkku1SbtdILUhsqcolZXiEIDi5KtRZh8oP0suQNb3py1Wkt5Pwtr91hy57kAkEDgx+/8AcZWfiUEkonhJOpdnTdy1SRCwuEmKzKE8FJBZgXJHAHn84S+lfIbuka2XPrUgeTH/AHZukRzlpZiX1cDjTyoTV/rGVlCZLSrvZqUvlIbfLvoHDFgaxPI2ctaC2JSeNDcHrQcfKD9I7yys7UW+Ind2CUkKB0NAAL8a8+UAf5EJSZixlNAoOTWwy+T258IC/wAQ0ohc5SVEtyfxBXMF2pEf+Ezy8nfOpKiHAdNqip+flGsfp0t2S4ssV7UMtJKCGNBmPN6kO7u8RDaaUjMbqqxLgEEeFtNfM8IBn7ABQyZpKxctTUaE10iFUiWE90UzKf8A3GseIawfR40X08SHFrcvztvKE56OaAsWY/dPKBMXtKbQSyGDuFEVVfKOJ184qj2fdKSJiiTrkUUs9yztr5wUrZHfZQmclagACAbMGADi3mYS6EUw0sL/AMw5KVrASpsqHAI/5G9Db3xDi9rzAoATEhqBFXPV7DhxiLafZ5KlBSZhBDBQILghLEgZXItD8RsuWRvhUshTvlVmNgb2BA40Z6xS6MFkbgydW1zYqSoHQON0sAzGimYw9O2JebKGcOHal+bunQ63hp7OISvvQqdlDMBLJDBmYkN84FwfZlKlhaRPKXfwOC1wSKAHj1hdmAtLC1bUqlKsqVNUp3Wvu6uHp6tEStqhKrIqN5WlBSx4mIpfZRM1ZVLM3KCxG6SOQNefOGf+FZYUZRVNKjYAJccKEvbhpD7MOQ0MKm7VGYZVspmLVB4s5oXoK9eEOG2AsEhkszq6FyHIZ2+OsV6dgSwsozTgQqo3dOQLu2vI0g5ew5Eo5VmbLe6FmtavQOAR7jEvpQSBJj520wEFQLgAlSSXJT/Eil6HRngNG2t0mWKJIcO4y2DOXDFodP2FIlnMTMCVE+GnM1Ln+ofguz0neWiXMXLTQqUsBIUbBTMRRiC/lDXTgkGkCm7eSshKgMn6sz9R93OsXmDlSlpBVMOcfrQwS+gbXKH+2huztjiYFFOElKCRmKnFEualzm0uKRBL7N+0zXkTJcpyN1SxQlLgDKGdgaPpFaYP2HpLz2qXhkhSVAPTNq/Pyg7Z/aEzFplpIWpWj14ueAjPSNjyc0xM2eiaZbjuzmSFkM2UlgWPPjD8RteRhSO7w8oLCQqmdw9GfP1pygXRTKTo2ysLOD55bcCFBT+gp5wFhcU5yhBFH/Tp08rcYj7H9sxPUJSswWXYl6uqg/2Y1s2WFeNIOlbjzuIO3HKN1LVlGXUqUly0lJUCS6kh/wDqC9oHwHaDBuJsybvA+EJWokgOzqo+nkaxY7d7Gyp6DlGUkEcSAanIT8Osee7R7Lz0FpIE1FnfeSlrEXJ1JHuhKCTyRPV4PQ//AKo4ThN9E/8AujseSPNFBJS2ju/nW8KLMe7M0h2Ph52DBw2GliegjvKFyn9wzLA8gC5DUgfs5Pwqjkn4eXMGi5mZwf5MWALWakRYtM7BTyEqUw8K6DMFB2DEg092ghmOke0IE6XlC0uZksFKQ5IAWAGURWtD1hXLyyvPugZY7qac6EMSSBRSauyUBzugNfRoM2kc/wCdIw6UygAClCCd741Y1qAIEl4xE8SpM0gpQpWVX7UqYKtXK+umkSYvaCpKjLQSpIADAbqgQw4vR6aQWycVYTLxMpchaPZpInlsivAamtScoUBxpT1B2djJaFfnSZczMCyFizWU4qTpqKi8CnAhf5iFLUUkkywHoLkMcxAJ0DAAl4I9qTPAC1JBbKFAAKASGY1GYBhcsPWKYrJVgoxDhIMlJzBkuhiQchu1KV8os8dtmVMb2bDS5XdkrWBRwkfycHXdDk05xRSVrkr3jSlAdwjnodS4eHzsOCXw4NWPdjMVEvW5UTpV+FK0GCYbK2+TJWmZKkla/CtSBmRVyzMeXKsMwHahchVJUqYVAsFoBSSSFUtYBuFYqhMSslgUqfxADR3cPQOzw/E4kBWTdbqLlnNdMrddIPItTLKTtefKBKFJUJiiSohJ67rEpDcPlFhP7YKmyxRAIcvkSHq4/TRtOnJ4zBWRvJKiHez6/BuUI5VkFNFHzFKORw/qCg1tF9M7VzpqFS1d2grIYBCUkMdSEg7zGrxDiMfOmS+7mziqWgnLkqm9DS7kH04QGkZUZZycli9yHaoqwoaEg9NYHRMUnMBMGXgxcJSHDvc8/sHwDkWWC7RT5CVCVNWqWpwyTqoFJJDMGHD3QNgpsySgnDzMp1OZjx3T93gNUnMoKSpif0vo/o8PxCnYTAUm5IVRuD1B8v8AR8CTJdpbQVOmvNUsrLZiSTQbrcg3CJMVtWYrKmauYoIGVJKiQx0br84hWlWUZnWl3SwDM7+X+4Yt6qSqo/ST+rQPAhE8na6yCBNUUkgFJUQOpc3+UTSduzZeVMufMSwLJSSkJDuwrbMXrwtFb3QQAVAJZ9BlJpVrlommTaOzgsEq13qkk6C14KVhkJkYqcWyKmIWrecKLZtC41HueGLxU3vFzJijnLOs5iok1LtyDVhqQSxDEWpbn6UNPnHMNPQN/NlJUaKGYUDUatzevuhBuPny1FQVMSXW5znUcS5qTzeI0nQEEtQGpbn96xEtZKgF3NmBLcD/ACFoL2ls6ZIUQtCjupqUsS4cNlKqPwOg1pDorS3kHlplgqC1HepWzmtCPnDkbiWDpBDGrpobqLVc0aD0bOn+zonezqVLWWSAHavi1Uxa9IspnYHGZELQEsoEqClJyprQbynZmNvSF8jXTkyiw01aQopOVKhVTu4IsRoLUiOoF3DEqNCQwqGGrUcRrF9icNLXLWrFpCQQCA53kgZg4LMySOTipjQy8Ls2Spc0lChNdxldJBoQlgzUZoWpeC10uWeZolqYLSglBOUPQOACQSphrfpFthOzOLWUZZJUlSQpyKu9iSAA160bUxs5nbXDSEpRhpTgPutkSAB8dK8DDFfiCFFky2SXGYqDim7QavC1INMF5Hdjuxa8LOVOnTAtgQhCbOT4lGmmgo56RrFzw9SASeOpt6x5hie1GJWEpVMUkpq6SBmJcElv0gEdIq5kwlalqXMWVkEqcX/a1a+I8ng7iQdxRVJHoWN7fyJSlpAKloXloQ1GJLvwNuUYvaHahSu8CN1KiSDQKAd6NpTraKeZJyKU+UBwSRUkEsBWlaA9IZiMFLWxDlixZw3PmCD6VhOSbyZy6kmc9oeru+rwogMiZ+wDlSFF0idLNbh8OnH4YS8+XESAcgJDFJAJuDXRnHGkZkmZg5yUMTOG8Sd4B6VAo3URLOlTMFPKk7pzFaHruuwcOpxa5i7xOKRjsMTmUnFp0BZJSDUgKWlKX9X0idseDZ+r5RX7U2QUSkzpLFBDzEhSdwlTWSEsKUHPkYrpE2XM3JmZstCkVB5nQHXrD9h7dXKXuNlcCZUsRwLatQesWG39j+zpTNQAmUtyMqwQ+vjWVqOlh7oezp7kvPqRUKlrlLUlZG6GZLVsXYOPCQw8oIElC6hQzpS5SAGoS7bwCWSHOUEwTJxxnJEqcdxIdKqnJcvukZupeK2UiZhpwyrUCFbpJYlRYvSyWfWHuTjxsdDzDlUnKNKMreHis7N5Vh+NwEzCqIWFAsLZSOjJJIFrsS+kXE7ZicUh0TPz1MVglioCpOZSjTLVhw4QDI2kZRV3iM0uxBKwlRTZmIdiQYE+CtKQNKSnEFKUA94SRQULNRyoBNBf4wVMm5ZJlzkEgAhCnKXUd2iqBQAcNzjs/CKlS0TpSjkpQn8wGtGSODVexEDoxKsSD3698byFeIhxupNHCamg66Qe4bfJAiUoAZAS5bKk5lBg/hAcDibRzuUrTYJWCHLkAgFyL0YNpBY2dNlLUGQyA6sinCgDvZlNUFj9iHowcmcsGRurVmdJIKQ70SEIK1HgKn0h2LS/yASQcp70GxNnS1hbWO9yZRzywSBvE/rcdBQBoJwSs0xOHUjMqYQkhnUHLsCU0AYUa1wWgzGdncVgSrMnOGKipIKhl4OUioavW0GQ0uipCc4zEBNlDnwzEer845LVldM1ObMn9YLAGxT5PXkYNwMhWJJ7qSStLK3AlIbdajDgddbcfQtjdjwvCiXNl5VEk58qM4FCEqKgrV7NekS5VgqHTcng83mYRSgFyQtSSS4AUVJYZiXCQnL91hgKVKSFju1FVAzB2bMq5Z+A0Meh4L8OJkvECaZyciVPkLEZXsQU5XZxb6RYbQ2Hs8zxMmKSFIDgJICA1qAHe6cHh2X2uTzUbNmIUlGIlKJKwN5JAc0YBTEhnLtrpFztbsNjJa0pkpVNCyTuhSkpBZsyigDj0pG9xXaXB70wZJhSnNmygg8EhRHiLEtwEVO0fxFSEoyHKe8q4/QFacKRN5G4wS3Kib+F85fdKRMEslOaYFO4WXdkhGnMjpGiV+HeFUJZmsTLG9lASFFqk0zc76RXbY7dZZ7Slky2AtQkvWvMxnMDicSE4gT1TEpKSl3/AJgpuKHh9gxrGnFbI3RxezlpVPyy1mUGKsm8AaUoKHlziPanbHDLwqlJSiYBuhCgDUh6pNxpTVo812hiVS5ZCEkOxUOIahrcJ9zw2dstau7Uo5UFOZqlTkl8otUh/MwJ4sjuyexq8b28KcIBISJM05mSkZWSNUjjctTzrFH/AJmbOUqWZ8zvFoqFVTYFqkWZuNDzitbPNbIc0tJUGNwlqDR9dI6takIVMUHUxcFgQ4ZRDPTQnrAyHKTyxYhKiAlJLA5s5LAuWN6O7UjkrCzMwzkhw2VIBelwQWAY/d4GRjyVEtmChRL2YVcasWbrD8dPnJSSkqJJSCGsTwNvsw6lsZ2cnyloCsrKKQGCVP0d7dLmO9ypOTMcqyHy5g7vrTpEIJmBLKSSFOsEgBTcA7U98I4zedQ3gkOoW6fYi1ewh6MQFKWkBylumYFrCruCXEdXiSkb6iWIcCl7aw5WOUkFCwN8kApowPFrFg5ERKQpCApWVRz5UBKnJarlq0p6wfIUE+0rcCgGgN60PreIJuKABScxIejmtra6RGtRSoDN+WBWx3qCrdQ1/jEfdEALlIWrPmcsVM1wKaf1DUQoLTj1EO16wo4jZi1AKCJgevj4+cKKqPA6ZpMUg4zDiYlzOlMCkAlSiqzJSDmLDkHjO7LxKhMClIICVA71FEJNjZ7H10grs6FKx0iSpOXMsAihOU5nerA0L6isXPbvsfMlTu8ky/yGdQQlgFaDx5i97CM6r0s2cXJa/IZtHspKmDv8PVJdZBUSST4mdTAi5f5iKHYW31S5mU5jKUWmJzNS1MqnoCaChib8OJq5mJObellCszhwyqMKs7gWB1ix2v8AhzMM0mQ5C1EqH5aEpHBOZT8Tb0gqnpkzSnJKUSp7QdnZuEWSxXLJ3VZVBIBDjeUGJajvBPZpScWThZhVMKwoy1HNuZQ5ByrS4Z6ceUbyTLkJwiJWJVLWpKQHUlMzKTSj5hRwIA7N7Gw2HUZ0iXOmrUTTukJCc1wNwFI1YGFqTXuX2qlfg8123h14Of3W8pRAZTZFEWoHJa4oaxtJ/ZJWJwknEBX5yZbkEKUomoY5lhI0ry5xrpuHmTV5xhcOkg1VMCFKHOgJeIUbSClhHtctIqyZSAAGAo6uosNYJSugjCKu3hnl+AXNRi0SihagFJdCSDmRq+V+r/CNF2k7Ast8NldSWCU5UEEEBOYzJhUQXL60aCMb2tlgqT3JUoFqrFSG/Yz3NuUHS+3klCU5cN+YGzlgAP3EGppUtBecGa7aTTH7E7GBODy4mXJE1Ob8wpCtx3GcgtTrEmxPw9Th5nfCanNx7tOUC7pAsbV5Rnu1fateJU0uYUySgOlLlRJPIUsPK1zAm0e3E5cgSwS6d1RF1BmqVUNgLO/F4EN9WHhbHoGy9g4IKM9MuSt/1BAoQXd3offA2I7TbPWsSlICgqm8l0izODXX7aPNsLtuchBloWUIbdBUzkgUbrSvSKqZLmImqUp1JJdwdAOJoK06iGlZHe4R6QfxAwsmaqXh8OgZCyilKUOA40D0LXij7R9vJq54VJUsS8rBnoHdyAWJPGlwOuXl5Fk7gdYo2a16mvOvxaJBNUWDEC2U0oRW/wAIb3M31JMstq9qMRiZiNUhIBy0FNVAlnv9iA8KlIUBNzZTwUCSASXBsC+tfdAspSZaFFJzy3JNaioABdPL3w6YZc4JCSQWzABgCH8JfzAPKD+CG2IzO6JcjKGCXJL0vzYU8zE06UVoYGzqCS/D4HnWIcrHKUpUhTs9QGGh68IhCpYCsq1E3KnqAo8NWeD3EFSFBgFLZRFAmuUM3xgnF46fmEyYFZTLAoKKCTe5BH2YATiEZsoTeji76O1B58YesLzV8Kj4iQxDWOh1DD4QVnIJtbBOCKiRMqGdQdncuBQjwu3qLxLjtuTJ+XOCFS3D0FTenB2tyivXLSXZRTwNCPLpyjoxLnLldNjZ7M5B8jC0lKTSos9ldpUySohJUrUOQagOS1KGloFxG3gpRmBNSosHLOBWja89IjkYghaAqWFSyQ9yGNymr0vHMXLQFqXLzd27JQA5AajVqOPFrNBpjuNybWk0kiVhzhgnMFTACtIYAgmqgGZ2ch/49YrJMsTCmWXckHLUvWgLB7CrVeANnyJc6YlJ/KylyxAsHLEJLEhxWlIhwGLMyYO7pNFUvRwmo8RawBiX0/JcpaqwaDa/Z5GHOdI3SCMhUVsSalmBItrQtAXsMsfnhDqS3qEs7GtKdDEmM2FjlqE1SGzEgBWYkEV/SFBrMOXKLDZXYzEqmqQtcsZkggKWlTCjgpCgqnSDTJZsvTqlaWCt7pE8ZQWUbKSKi7uwdnq/WCpPZcD8uZOSUCrAMxFmPFxfnaNDsb8PcRJmV7oJL76VKJAOgBFzx8njUYXs5h5dwFq1KjzeofiNYprguPSjXqMNsnsdKSVAIXNcgsU5m9BTrGu2b2XKAAcktI/SkOalzyFa0i0XtZCd1FW0SwHqWHD1iqxO2RMzpVNSilEpqSeGalCRoInTe7s1UUtkG/4zCj9X/wDYjkYv21AvJUTqQTfX9UKK0x4HZtNlmWpTpwplNUKVKShqaa+j+UWc0hYKVhKhqFAKHoY8k2r2txc0Ed4UM4ZAyivE9OtzAEnb2IWhIXMmJCEsyidbFT61Z/dF6k8nN3l4PYE7KkglSJaJajdUtIQTpUpv5xCrY6CpJPeLNQ6lmzHg2sZXsP2oAC5c+Y6vEk1VQDeAYGzPximxPb6epYmBko/bnLZSTUgq0+lITorupJM1u1u00nBTxLMpKQUguAHqWcHkNCxtAXaztL38lKMNODKJzEEhQy2FaMSNeRgbH+xz8F7RNcK3UqYBSgs/pTmBLcxprAa9pYfFypeGyCSU5QhbAVJIPhDJB5+94h2Dafkr8HtiYgZe8oQQC+tPC9RYWvFYMUoEpLhab7rVvUaaUMWW0Pw4nSE51TU5QUpzOkByoCoJt5+6sc7QbEqVYBXej9QBQSkszJAqp3cqY1ET2/Bk4OionyylTuyGdkjidaEB3dhesOMwrDKboakA1BJSfu8P2FsHEYiaZRIlrli6y2Z3BAcbxBHGnCKza6l4aZ3RUCUKOYJVSvNNCf7itD28kOEqtk8rEkABQY8m1qzA1/qIsThWXmBdNyBRuLNpr6cIlky5k6UqZLQgBDByoJbM9uLBvXSkDHGyxQspv203tavY0EUk7IpoUvGJWogJdtSdTXi17c3ibA4QhxNLgukpYHnR9Re0DSloljOlDJJuzup7CugDtaCpqc1yEkMQ5zClWV/vWG14DYerBGU4SQElyolW9lagoKHk3nHcRh+8Yu2VmJBP3Sh6+kGHxGYlJFQKjQk0tdvpziSdKAJKSGSHKXIJalX0bl6RLu8g3bsYiYUlmCTSwdLPa7B4lxUsnw7qmrYULObXYNziOTO7ywYWN7eYt9ebw3DzMjJWd4up6MANATel24wCGYSYCQCSxfKDdgaqepf0iZeWWqgdJAqVF3/k1WHPlE0+QCcyWBI3nzKta6i1RbrEZKM2VRZSRY8tH8oLtj8kOGmIWVpSllkVI3KWLtQB36QwSVIVvECUkXd3eg6qprCVj0S9xiaA5lVJsa2bX0h07FJNWGRTEgihLkViqfGAF3ctI7xBNGyOXAexTYiup1MN9vzKGigd4gsQGoTobCDsH2bnqmsETO7Uaky1ANwJAYBtelIv5X4ULMx1z5YfRlFdbFkqq3lD9K3ZsuhJqzI4fGzFKMvKpQHBJJFb8eflE2D2PPViAgy1iqbIUyQ7aDhHrGG/D7CpUF9yCeKt3zZJeLsolSEupYQn/r7y6jC1cI3XRjH7meZYT8LJufNnSlILgKKkkHk7n3Rs9ldjkIUVqzrNPFMVloGFFXYUFIsVdoJAO5vFv01J4CtYHxW08QpKTKl5Hq82gI5Uv1iHK92arSvtRaKwaAHUpkjRO6K8San3QBitvYaQd0JKvC6QHHVV2iqRJzkmbMmqrVIdIpcF4IRkTSXuVukAMzhnAtaJungTlyyX/KYmZYS5SXAcqcsTS3zAhowaUrKlnNMO6SpwmgoSLEO1zA+JxAVUEgvd3Kg36gaOb/CGrxuZiScri9G/5AULi4aE5C1RAcRjJ5ID0Cv0OGJpUAULO8QL2cT41pLjhdqg/wAWPDiaRYTFguEqGgvW2rMOXpGaxW1si2VQinCo+7iEm3sQ5tqi6Tg5bVUp9WJbyrCjNDa7171IfRzCh1IimU01IsXys/odKXtHcZiE94kIBSgpDJYMd2pOjFwXhJWrhoyrA39+lOvmRtrEpm92qW1JYzMtyVBw1bM1hxMaLfJzL7WS4HFGW5AOZQyAVurUMHGnr5RWYWUUDItVA4OtqeIsT5C9IfKCixScqgRUn/dObC0S7Zl93PLgKUcpITvVyhwK2DlyKQLgeXD4FNWe78YVlUDqKWIAD+/1pHJOKFMpLBiKtY0Ie3KHjFMwDFK91Qu4IoA16gWrT1Hw+IL5Kkh3uwratW5QqwJ7Jl12t2v3yZE3OtSgkhSSSUJI/VbLmJfXWIezG1u4nS5qkWJzB/C6SNNavEWHwYmJUCrKwCkuHBVwypO8btQ1cxX4VRKfDWxJDEq4c2qKwXgqUsqRuu3HaeYmbKEtZbLnASK1o6syRppVq8YG7L7UkTiZGKRmK1bqnKWzXQQhQBFKMDeMmsTFpVMYky2FQSCku28BRL100joBCXDk3rdJ4ci/WC6yU+o9V+DcbU7T4eUZkjDhUxOUghaiuXmcBgF6AZuRIEUmy+yUvHKOQy5a0MtaTLICs26QkomMwy6AEZozeJw6ioLJKUlLHdUlL0cgndJVX6Ra9n9rCTOQtCg6Syn4GinI+6PFfbkfcbkr2O7e2ZJQsy5WRMySat3mQn+AJenN/NjFYnsrjJqQuXLmTJRLiYkOPi9OkLGz+7mrSAoFcwlJW7lLuFH/AFViY0fZbt4uQMgAWgNuuxTxCdavzFBFJtfArTl6is7Q9mF4dUvI5STmOVE01auY1AU/Br2EVGEmzVrTLCF5icp3TrpyoNeEbjZ34jT++ImS1KQV7ySl8iTRg9qkX4NG/wD8dJUH7iXUVIQn0JTBfhmmiM3aPDMbgZsmZkUFhANTZJagCahhZhzeGjHyyqrudSxq3Qt15R7NtPsdhMQDmlJCj+pITm9SH9YosL+E0iXMStK1KCS+VaUqHmyYdXuKXRzg8oTiVIdKnOU0NmUNRx0HrFnjOyGJKitUmYl2IJCEpYi+ZUwDhHrH/gzDpVmaWgXaXKlpL67ygo+jRzHzsJhAFd0Ji7AqOdT9Vu3lD1JZKXRS3MJgOxS5stKErK6DMEyErKSC7CYTkA0oqovGy2B2DloYTpEnIBQlSlLfmE/lgcnMEyu3SFryS0KUoAUDueLUsII2ntFRp3qZSWq9VV1DWbzjNzRrGKWxaY3ESEgJWUgftJ9KDpFNiO2CJZCZcvdJbdDPzoLc4BlYeUpbkmYoC6lbtqO0cmTChYKEoAtShtZ314C0ZauC2zuI7RzlvRUtPoW+zFVtQICM82bMVmdxZlaC5Lu9v6g/HYeuZjlLvoRrzp9IrMbge8QpMwO4AoGd6pUBBa8kyaRPsbb8kJTKRLTmKnBWoFR6KapFW0IvWLfF7RFN4asDxJfjorWPP8P2XMtYUFKBCwRbwvSvQK9RFvisYEjeUSo0ALGjPfy98DWcMyXUdUGYnauYqOoLki166R32lRDVF25esUeHxlVEly7D68DT4coIw8xU0buahNdGPM6xMo0Q2mwqdilOCmwFLt862rEy8R+WoqLtycnRmFb18oqMYiYAkhE0IrVDEgcSCXPGBdjzStZliY73Ltxtrwpzi0rViQ3CbUWhu8dIJsaOxPnFhisMvGISQZYSk+Iu7A+ENp90gba3ZRRymWQHVmUHDE8Q1X5dYNw8pUuXlzUALB2cFnzeYoYu1uiqd5AR2PX/APlRCix7hP7/AL9Y5BcuSqRg1Spx/LDkg3ctfQlqh7RcTxLCZJGUKIKVHxFSrgkEMKEVBPlChRo3dHLsgP2pJY5FKLs4Tug0V6/WNb2iwuXulOHyAK3iQksLJskN0ekKFGXUw1RrBeiRnETEpIKMrXZmS9DRy4sOnxI2lJyTNAJqRMDOonMMxOZSlFk2cueUchQ1vRkvtZPs1CUFJKMzCyn1DMCDcDUNbRoExc2XKmLDMkEZWKmIr4Xq173rChQumtUmmCzE7LxY30d4wWGNd06oNOenugDEY8y1Klu7HhQAFv1B2ar36x2FGsYq6DwH7KWucJspX6U50kIUt21ARUUMVuHwU5XhlzBkJDpQqnVqjqYUKBUm0bRgmkbjanYMzUSlpVLSsJTnORRUSpNVK7tVW6RY9mfw4WkvMKBLcOlUneUwamc7vUCtIUKIg7VHVKEUzX4fsXg5asyZEsG9jcF3qYs5OBQhyl95nrw14PzhQoqqCwLF7alSyQ7qGkV8zbM9b93LGXK7ktq1HvXQQoUY6m2VRVzc01W9OHBgDQ6g6t5QFjsMlSQvKygUg1So2NibW098KFC2H4HjacwpKSWAZmYh6vTQkNWBps9ndy1AbdP9QoUZOTZztsGVi0pmqCQQQL9S7xYe05gSNXNdGLg8HZ4UKGRbIZ2IIJevI25v5PHPasy8oJSzBLHkDSFCioolkWJxYdQAHEDQAU++vKAky5S0/mFLk0e7UFOFXrChRfgEgHEbGS+ZJIUdKAdD5ARDJ2oZYQiYS7V0HQcmhQoIevDB4D07cAIYMLu9K2+cSrkJV+amWkakp8T0r9YUKIcVHYE8jcXtZqZhQA/16QBgtrlawzGleXB+XSFCjo7aSsc9whWznqFsDo39QoUKM9bGf//Z"/>
          <p:cNvSpPr>
            <a:spLocks noChangeAspect="1" noChangeArrowheads="1"/>
          </p:cNvSpPr>
          <p:nvPr/>
        </p:nvSpPr>
        <p:spPr bwMode="auto">
          <a:xfrm>
            <a:off x="155575" y="-1722438"/>
            <a:ext cx="53340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8200" name="Picture 8" descr="http://1.bp.blogspot.com/-JdElDSSYnPM/TWfMsyQoXRI/AAAAAAAAAvA/sy1XJwEnPdI/s400/Naranj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266" y="4922429"/>
            <a:ext cx="2554852" cy="171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4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79308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l’agricultura de mercat?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3528" y="1268760"/>
            <a:ext cx="41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Completa el següent mapa conceptual:</a:t>
            </a:r>
          </a:p>
        </p:txBody>
      </p:sp>
      <p:pic>
        <p:nvPicPr>
          <p:cNvPr id="5" name="4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269976" y="1772816"/>
            <a:ext cx="648072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/>
          </a:bodyPr>
          <a:lstStyle/>
          <a:p>
            <a:r>
              <a:rPr lang="ca-ES" sz="3200" dirty="0"/>
              <a:t>1. </a:t>
            </a:r>
            <a:r>
              <a:rPr lang="ca-ES" sz="3200" u="sng" dirty="0"/>
              <a:t>El sector primari</a:t>
            </a:r>
            <a:r>
              <a:rPr lang="ca-ES" sz="3200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0" y="836712"/>
            <a:ext cx="871296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rgbClr val="FFFFFF"/>
                </a:solidFill>
              </a:rPr>
              <a:t>Anomenem sector primari al conjunt d’activitats que fan les persones per a obtenir recursos de la natura, ja siguin aliments per al consum humà o animal o matèries primeres per a la indústria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1700808"/>
            <a:ext cx="8712968" cy="5760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rgbClr val="FFFFFF"/>
                </a:solidFill>
              </a:rPr>
              <a:t>Activitats del sector primari: agricultura, ramaderia, pesca, explotació forestal, aqüicultura i caça</a:t>
            </a:r>
          </a:p>
        </p:txBody>
      </p:sp>
      <p:pic>
        <p:nvPicPr>
          <p:cNvPr id="4098" name="Picture 2" descr="http://www.ambitorural.com.ar/imagenes/fototrigo_cosech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5156"/>
            <a:ext cx="2808312" cy="17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dnimg.perulactea.com/wp-content/uploads/2012/10/ovinos_cajamar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425156"/>
            <a:ext cx="3384376" cy="17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ecoportal.net/var/ecoportal_net/storage/images/objetos_relacionados/imagenes/372_2_7/1518998-1-esl-ES/372_2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3346"/>
            <a:ext cx="2808312" cy="20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geografia3avilluercas.wikispaces.com/file/view/fot_activ_forestal.jpg/200167612/fot_activ_forest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01" y="4247403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ambientum.com/img_boletin/noticia/acuicultu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26" y="2577070"/>
            <a:ext cx="1932661" cy="159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ierradecadiz.com/noticias/imagenes/reportajes/piscifactoria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28" y="4310153"/>
            <a:ext cx="1659456" cy="23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6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95536" y="79308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 A partir del mapa de sota, respon a les qüestions següents:</a:t>
            </a:r>
          </a:p>
          <a:p>
            <a:r>
              <a:rPr lang="ca-ES" dirty="0"/>
              <a:t>    a) Tema.</a:t>
            </a:r>
          </a:p>
          <a:p>
            <a:r>
              <a:rPr lang="ca-ES" dirty="0"/>
              <a:t>    b) Quins tipus d’agricultura es representen al mapa? On es troben cadascuna    d’elles?</a:t>
            </a:r>
          </a:p>
          <a:p>
            <a:r>
              <a:rPr lang="ca-ES" dirty="0"/>
              <a:t>    c) Explica tot el que sàpigues sobre els diferents tipus d’agricultura de mercat.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582208"/>
            <a:ext cx="6120680" cy="411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99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79308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 A partir del dibuix de sota, respon:</a:t>
            </a:r>
          </a:p>
          <a:p>
            <a:r>
              <a:rPr lang="ca-ES" dirty="0"/>
              <a:t>    a) Quin és el tema?</a:t>
            </a:r>
          </a:p>
          <a:p>
            <a:r>
              <a:rPr lang="ca-ES" dirty="0"/>
              <a:t>    b) A quin tipus d’agricultura fa referència? En quins països es fa?</a:t>
            </a:r>
          </a:p>
          <a:p>
            <a:r>
              <a:rPr lang="ca-ES" dirty="0"/>
              <a:t>    c) Qui s’emporta la major part dels beneficis? Per què? Com es reparteixen la resta? 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91" y="2204864"/>
            <a:ext cx="4248472" cy="381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24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79308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 Completa  la següent taula amb tots els tipus d’agricultures de subsistència i mercat que hem vist: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556070"/>
              </p:ext>
            </p:extLst>
          </p:nvPr>
        </p:nvGraphicFramePr>
        <p:xfrm>
          <a:off x="251519" y="1439420"/>
          <a:ext cx="8640959" cy="5193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02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48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Tipus </a:t>
                      </a:r>
                      <a:r>
                        <a:rPr lang="ca-ES" sz="1200" dirty="0" err="1">
                          <a:effectLst/>
                        </a:rPr>
                        <a:t>d’agricul-tura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Localització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Subsistència o mercat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Intensiva o extensiva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Tamany parcel·les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Tècniques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Regadiu o secà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Cultius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 err="1">
                          <a:effectLst/>
                        </a:rPr>
                        <a:t>Produc-tivitat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5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5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5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5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5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5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 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 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84" marR="670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5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5. </a:t>
            </a:r>
            <a:r>
              <a:rPr lang="ca-ES" sz="3200" u="sng" dirty="0"/>
              <a:t>L’agricultura de mercat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48433" y="6926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· Treballem documents en classe: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18" y="1062028"/>
            <a:ext cx="6705434" cy="56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4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La ramaderia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793088"/>
            <a:ext cx="7704856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Anomenem ramaderia a la cria d’animals amb l’objectiu d’obtenir aliments </a:t>
            </a:r>
          </a:p>
          <a:p>
            <a:pPr algn="ctr"/>
            <a:r>
              <a:rPr lang="ca-ES" dirty="0"/>
              <a:t>(carn, llet, ous,...) i matèries primeres (cuir, llana, pells,...)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1605224"/>
            <a:ext cx="24482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Classificació segons el </a:t>
            </a:r>
          </a:p>
          <a:p>
            <a:pPr algn="ctr"/>
            <a:r>
              <a:rPr lang="ca-ES" dirty="0"/>
              <a:t>destí de la producció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131840" y="1484784"/>
            <a:ext cx="5184576" cy="326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 subsistència: majoritàriament per a consum propi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131840" y="1937999"/>
            <a:ext cx="5832648" cy="321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 mercat o comercial: els productes es destinen a la venda</a:t>
            </a:r>
          </a:p>
        </p:txBody>
      </p:sp>
      <p:cxnSp>
        <p:nvCxnSpPr>
          <p:cNvPr id="8" name="7 Conector angular"/>
          <p:cNvCxnSpPr>
            <a:stCxn id="4" idx="3"/>
            <a:endCxn id="5" idx="1"/>
          </p:cNvCxnSpPr>
          <p:nvPr/>
        </p:nvCxnSpPr>
        <p:spPr>
          <a:xfrm flipV="1">
            <a:off x="2699792" y="1648001"/>
            <a:ext cx="432048" cy="28125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4" idx="3"/>
            <a:endCxn id="6" idx="1"/>
          </p:cNvCxnSpPr>
          <p:nvPr/>
        </p:nvCxnSpPr>
        <p:spPr>
          <a:xfrm>
            <a:off x="2699792" y="1929260"/>
            <a:ext cx="432048" cy="16955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262059" y="2549560"/>
            <a:ext cx="266429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Classificació segons la inversió en capital i treball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347864" y="2359120"/>
            <a:ext cx="49685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Extensiva: inversions escasses, poca mà d’obra, </a:t>
            </a:r>
          </a:p>
          <a:p>
            <a:pPr algn="ctr"/>
            <a:r>
              <a:rPr lang="ca-ES" dirty="0"/>
              <a:t>pastures a l’aire lliure i baixa productivitat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347864" y="2991112"/>
            <a:ext cx="496855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Intensiva: fortes inversions i productivitat alta</a:t>
            </a:r>
          </a:p>
        </p:txBody>
      </p:sp>
      <p:cxnSp>
        <p:nvCxnSpPr>
          <p:cNvPr id="15" name="14 Conector angular"/>
          <p:cNvCxnSpPr>
            <a:stCxn id="11" idx="3"/>
            <a:endCxn id="12" idx="1"/>
          </p:cNvCxnSpPr>
          <p:nvPr/>
        </p:nvCxnSpPr>
        <p:spPr>
          <a:xfrm flipV="1">
            <a:off x="2926355" y="2647152"/>
            <a:ext cx="421509" cy="22644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angular"/>
          <p:cNvCxnSpPr>
            <a:stCxn id="11" idx="3"/>
            <a:endCxn id="13" idx="1"/>
          </p:cNvCxnSpPr>
          <p:nvPr/>
        </p:nvCxnSpPr>
        <p:spPr>
          <a:xfrm>
            <a:off x="2926355" y="2873596"/>
            <a:ext cx="421509" cy="29753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esjuliocarobaroja.educacion.navarra.es/blogs/conlacabezaenlatierra/files/2012/02/pastor-masai-con-gan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4" y="3424822"/>
            <a:ext cx="2658451" cy="14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8" y="4962467"/>
            <a:ext cx="2527378" cy="189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encrypted-tbn0.gstatic.com/images?q=tbn:ANd9GcSSmwTo-7uYwWtmkik-QO_1l4M058FMpU3hRo5UOT9EmsTS4M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99" y="3424822"/>
            <a:ext cx="4138945" cy="14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3272" y="5010233"/>
            <a:ext cx="2421712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6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La ramaderia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19" y="1052736"/>
            <a:ext cx="230425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l’alimentació </a:t>
            </a:r>
          </a:p>
          <a:p>
            <a:pPr algn="ctr"/>
            <a:r>
              <a:rPr lang="ca-ES" dirty="0"/>
              <a:t>del bestiar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987824" y="692696"/>
            <a:ext cx="5472608" cy="33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 estabulada: el ramat s’alimenta de pastures naturals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985447" y="1124744"/>
            <a:ext cx="54726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Estabulada: el ramat està en granges o estables i s’alimenta de pinsos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987824" y="1808820"/>
            <a:ext cx="59766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err="1"/>
              <a:t>Semiestabulada</a:t>
            </a:r>
            <a:r>
              <a:rPr lang="ca-ES" dirty="0"/>
              <a:t>: s’alimenta de pastures naturals quan és possible i de pinsos i farratges quan no hi ha pastures naturals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2555775" y="858524"/>
            <a:ext cx="432049" cy="51824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>
            <a:off x="2555775" y="1376772"/>
            <a:ext cx="429672" cy="3600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2555775" y="1376772"/>
            <a:ext cx="432049" cy="75608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319096" y="2829988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la mobilitat </a:t>
            </a:r>
          </a:p>
          <a:p>
            <a:pPr algn="ctr"/>
            <a:r>
              <a:rPr lang="ca-ES" dirty="0"/>
              <a:t>del bestiar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987824" y="2513397"/>
            <a:ext cx="54726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Nòmada: estan en mobilitat contínua buscant pastures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987824" y="2852936"/>
            <a:ext cx="54726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Transhumant: pasturen en un lloc a l’estiu i en altre </a:t>
            </a:r>
          </a:p>
          <a:p>
            <a:pPr algn="ctr"/>
            <a:r>
              <a:rPr lang="ca-ES" dirty="0"/>
              <a:t>a l’hivern, desplaçant-se dues vegades a l’any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2987824" y="3501008"/>
            <a:ext cx="54726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Sedentària: sempre estan al mateix lloc</a:t>
            </a:r>
          </a:p>
        </p:txBody>
      </p:sp>
      <p:cxnSp>
        <p:nvCxnSpPr>
          <p:cNvPr id="18" name="17 Conector angular"/>
          <p:cNvCxnSpPr>
            <a:stCxn id="13" idx="3"/>
            <a:endCxn id="14" idx="1"/>
          </p:cNvCxnSpPr>
          <p:nvPr/>
        </p:nvCxnSpPr>
        <p:spPr>
          <a:xfrm flipV="1">
            <a:off x="2623352" y="2657413"/>
            <a:ext cx="364472" cy="46060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angular"/>
          <p:cNvCxnSpPr>
            <a:stCxn id="13" idx="3"/>
            <a:endCxn id="15" idx="1"/>
          </p:cNvCxnSpPr>
          <p:nvPr/>
        </p:nvCxnSpPr>
        <p:spPr>
          <a:xfrm>
            <a:off x="2623352" y="3118020"/>
            <a:ext cx="364472" cy="2294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angular"/>
          <p:cNvCxnSpPr>
            <a:stCxn id="13" idx="3"/>
            <a:endCxn id="16" idx="1"/>
          </p:cNvCxnSpPr>
          <p:nvPr/>
        </p:nvCxnSpPr>
        <p:spPr>
          <a:xfrm>
            <a:off x="2623352" y="3118020"/>
            <a:ext cx="364472" cy="52700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5" descr="Rodriguez_fig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8" y="3477657"/>
            <a:ext cx="2322107" cy="16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523" y="5229200"/>
            <a:ext cx="2112235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yak eleve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11" y="3834916"/>
            <a:ext cx="2737493" cy="15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hoy.es/noticias/201210/25/Media/oveja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45224"/>
            <a:ext cx="268240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3589" y="4077072"/>
            <a:ext cx="3330899" cy="2502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8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La ramaderia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5536" y="793088"/>
            <a:ext cx="6624736" cy="33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el tipus de bestiar: bovina, ovina, porcina, caprina, avícola,...</a:t>
            </a:r>
          </a:p>
        </p:txBody>
      </p:sp>
      <p:pic>
        <p:nvPicPr>
          <p:cNvPr id="3074" name="Picture 2" descr="http://2.bp.blogspot.com/-IXAQSf9JIZg/TrrLsqKihKI/AAAAAAAAT4U/5IlolKH77gA/s1600/Ganaderia+Bovina+%2528vacas%2529+ganado+bovino+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655376" cy="180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TK0sUcslAoEz1-fWEL2nxEog1rNG_Ix6d9FEiwg8I7gFiwuunix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46" y="1268760"/>
            <a:ext cx="2411374" cy="180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3.bp.blogspot.com/-NQYFJgl3TmU/TrrLtmC2VoI/AAAAAAAAT4k/zlTwZXP_nYk/s1600/Ganaderia+Caprina+%2528cabras%2529+ganado+caprino+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280606"/>
            <a:ext cx="2403319" cy="180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encrypted-tbn3.gstatic.com/images?q=tbn:ANd9GcS46z52YDotEcF5juTEPA3ZnXL_led3q0UzDa4gzhIH9JE9M_e1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8367"/>
            <a:ext cx="2736304" cy="17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pregonagropecuario.com.ar/assets/images/upload/pollos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58367"/>
            <a:ext cx="2456053" cy="17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photos-g.ak.fbcdn.net/hphotos-ak-ash4/3747_10151544110749762_1906979653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45" y="3158367"/>
            <a:ext cx="2304256" cy="172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agroinformacion.com/images/noticias/grandes/Agroinformacion.com12042013_1428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8" y="5017617"/>
            <a:ext cx="2629512" cy="175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data:image/jpeg;base64,/9j/4AAQSkZJRgABAQAAAQABAAD/2wCEAAkGBxQTEhUUEhQWFRUWFxwYGRcXGRcXGBgXFxwYFhcXFxcYHCggGBwlHRcVITEhJSkrLi4uGB8zODMsNygtLisBCgoKDg0OGxAQGywkHyQsLCwsLCwsLCwsLCwsLCwsLCwsLCwsLCwsLCwsLCwsLCwsLCwsLCwsLCwsLCwsLCwsLP/AABEIAMIBAwMBIgACEQEDEQH/xAAbAAABBQEBAAAAAAAAAAAAAAAFAAIDBAYBB//EAEEQAAEDAgQDBgMFBgQGAwAAAAEAAhEDIQQSMUEFUWEGEyJxgZEyQsEjUqGx8AcUYnLR4VOCsvEVJDNDkqJjwtL/xAAZAQADAQEBAAAAAAAAAAAAAAABAgMABAX/xAAkEQACAgIDAAEFAQEAAAAAAAAAAQIRAyESMUEiBBMyUXFh8P/aAAwDAQACEQMRAD8Ap0sac0lGqOIMAgWWUZZaKlxFvdRuuFOjqkgvV4i1gzOQ7jPGqeQFlzyCp4eq2pAeZRjB4ShNwE3JMXRPw3jTKlIcwNFJh+JAiyG8e4fTa0upmD0QfgGPh3iShoOUKuaqZsFfxWHhhylUatZmcHRdq1zo0rLboBn3OdcORDh3A69X4WwObrD+qv8ADMIzNLnR/F/+QiL6lPTO+OZIaP16Lqx/T1+Qjyfoq0OA0WODa1XM8icrQQAL6uAPI7hWa/ZyjUa7uQczRJOd2wmACDJV/h1ekXBj8vdjQggknqQouN8QdhnPFAtexwMwBLSbajU9VZY49UJyY/geJp0MEcoEkkSby47kbgD8l5X254i91VtCkJIEkfxO6dGx5SjmCxhzOa0y2ZjlN4I5gn2IQ/GVqNFz6jjNR5nbNGwA2GiRaKJbBfDOAto/a1nZnjxXPhaReTzjrZevfsz7UsxVI0g8E0hDTzaNoN5FvQheEdoce+uwGYaDJYNP83OCp+w2KrYav3oOUa9ZGjo5agjcFaSdWwyVnuHaWhXNRxcWhgPhA1LYiZ6/nKzuHbFRp5EH2MrW4ziLcVh2VmfyPH3Sbj03B5FZis3K69lH0kbrAYvN6pnaAP7h1SmXB7SD0iYNvIkoTwXFabjeNloXZgW+IOa8x6bz6fjCIp5X2rpGg2g7MSajHF17Zg4kkejh7LLYjGPcNFof2m1jSqUaP3GPPo55j/SslQx1lGnZ0R6K1XCOiSqFcEarROxYLUA4o2U8HumNRXF91JhnkOuqEkbqwy5BJiE7QAxicWQ3KLlMwuGcY6oW2o4vteFo+EvcXATHopteGDvDg9jYhE6b3ck+kLC666qOaukTbO5ln+K1AXotUxInWyB42M8hEMUD6zvEbJLlUXK6kKUFBTlOcYsmtfZR1CSuNszHNqQreHxLibFUBQJ0TWtLDqlFDuJo1XN5hUaFLLtCM8L423K1jmkk2sJA6k7BVuJV2F1lQysq1nOcQBqiuGZlAGp3Kq4DDkS4k30B+UdPNF8MKYEud6Rf+i7MGKvk+yc2S4LDk3JIHRXX4ek4QQco30/3VP8Af2tENny1UtLizAILZPuukmU6uGaT4A4DlqVP/wANqNbOR8HmDC0mAqNgOc2CdhFuUox3GdpDTqhZjyPiVHuakFuWdiIMG4/GFlu1GBIrhzROdu3MW/KF7Tx3smMVQj4arR4XbExGV3JeeVKBfQY54h7fA8cnDwu/9gFOT3ZaEjNcG4cLh4zWMbgT+cKtkgyjmEbldB9kI4u4Ne8kwJn3SXsc0vY/jhpk03fA8QR0BkeoNx0kLZ8Tw80i6JyEGRuw2+ouvBq3GXz9mcoB138+i9g7Bcd/eaIbIzgEZXaHd9M9NSOh6BJOPok4+juG8QdRqGLjUjmDy6rdYbiDnNY4MhpJBNjrF/y91l8Z2dNqjXBrdsxkCLlpcAZi0ExbyKgdxN+EoPbmEvswWIB3cDO35wp2JVmN7fY395x1VzdGRSB55JzH/wAi5Z9mFhHCxg9UOxVUDRJydliJlENEkqjjqgNlNmLlUrUky72YHVWKPIVcqhQCmSrJhQY4NQbFyj9ChSaZzR6rDPLhuYUeY8yisSezHpn77SGr/wAUwY2gfnXnAcVd/ey/K0CE3AWjd1GUzoZVV4DTEKHB0nBoUrWyZJSvSMNcxvJJT5eiS5ubDZHTEap/eCYO6r4ZxKcKUu8kqWtjFh7SwqAtLtkTxLZAlVHVMoSUKRMNlPhcNmdJ0Fz15BVmHNpui1FuVsfrzVsGPk7fSBJlhzvZPmykoYXMJBFuv0KJYPg2YD7WnPKbr0UQbA+VF+EYD5zE/KD/AKkTwvZozLy0tGwPxf0CvO4Y6ZEeVvZZsFgd7nCq0N53ha/hT5F1n8NgD3jnOsUVov7mHG7d0rMHgIWN7W8MaKhcBDa4Mx/iN38y2/m0rX98C3M0y0hDeO0xUoED4mRUaOeQ3A825h6pGrQYvZ4pjaopv8VjpG8hYvtVVc6sCfhIsNp0PmdLrcftAwOSoHt+YW6x/VY7HMzhkoRR0IB7Iv2d44/C1RUAdlJEgfeF2kdQfwKQ4XN2gwBJiLReVd4Zwp1R0Ux/M92jR/XoEJPwZnu3ZXi7KwyPLS1942DgMxj+Ei49QsD2gxza1d5aAxjSWsaPug6+ZMn1UPZjjDcIctIuqhpILjAa43lojl00Q86SuTK60icVTKnEARcINWrGVfxtYzGypVqY1Rj/AKOQGvsmPrJzmhNNKVTQCI1JXe8ixTTTgq1R4e+sfAPVa0a6KlTxWAkpNwNQ/IVsez/Au7+MAlH24MbNHsqxlSFcjzP/AIbV+4VawPDKoe0ltpXoT6B+6PZQvMbfkm5M3IomkcoUNIQi1ceFCXAyVOTVMK2h3eFJRXXFwUzUOwdPIPFqVdo0gJJULi05STMLv7yHiQQQLWvcK0tI3ZJUfK5SotcfEVWLiDraPhtrznVPJNo3UuLs1F9uFaw2UgO/sPqnZYCa8r0oQ4xoS7GPrkaeq5hiTLpjqqtdyO9kcAKzg3lJ9kyezPSLuFxr2NM6Rq6THp/ddrcWqwIqAeTQD7mUexvCnCcsEbghZjH0LXEFljGkc05MIMxLyC41anoQ3/SEVfgjVw57t9QPj/EeQehExdZ3AUMzXBrpuLHVbDhjcjWg7hZmAvZXilRlTuahOUkgh2rXHe9/NaDi2LNJ9M+Y/squIwgdXY8DSSfTT8U7tW8dy0kXL2weRvP4ApUAyH7QOHB+HLm6MILYHynmegMf5SvNeHYM1QAweK8crTqfZeqdoamamaX36Z/Nw+qA9nuAvbHdMNSuWSRMU6eYky9221rkwYCk9F4vRmqWA7lmfFuc1psKQnM8nQQOfIJzn1asNLe4o7U22cR/G4aeQ91pO1HZ7uK1J1R5q1XU8xMQ1hJIim3bQSTc9NEExGMazVc08u6QUSUWAWgADQCwHkocVVAVOrxOdAh9Ss5xhIov0NE2PqhD6r7KTEUC3W6KcD4IasPNxyVorQbM+9X+FYfvHZVuGcEZ9weytYbhbWGWsAT8RHNAWn2VYdUXwPDWUhDQr4a7koK7iASQmonbY4wuCreJWM7QcXIcMhhVeEcSqOqtBMpvBuBq+M8aFFwDt/1CpVeKd4BlGqC9tC5zmp/CRGTzQGUVRo6shoVSvUAvurfFz4BHJBKFFxnoufJpmXRZzpJozcikuag2LE4e0DZLD04toiDmAQq1R0arbANFO8nRT0i3Owa3N9hAJkn2HqmMdIVenRLTncQA4RvIvffQwFXErlZgu5/LTmq5kTLp9AI6W1VZ+I2aIHNxhQPrH749l38gUT1AtL2AxAbXg76euyyLnkav/BXuCYvLUBDpi/sQgmZrR7VjqVuhWH49RgEj5rH0W8o1BUoNcNwCgOIwraoc0qiZExvCXAVWyYBMLfOoxHIiQsv/AMDaSRcHYgz7rS8JrxSDKt8tp3HVZmZ3BNlzp8h9UI7TV/tWs1yCY5Odv5xHuUcqYPKA6m7M3XqgnGOGE1H1TUaMxmL2gAfRAyAXHBDqdUg92aYbI+9meSDFxYhH6faZtOjNPC1HNaPkFoG5Op6mCqYrsLA3N4Wi53I6g8yu8NxNVvw1IaDYEAnaxJ+kQuOWTbLVox/HeNvxdTO8BgjK0D5W3IudTfVA3YQE3utp2g7OO8VWgJbdzmD4mc4+80e4n1WLNcNddc7vsf8Ah12GYPNUmsykyFPisU0XJQsYh1d2SmNd+SMVJhCcNfAAnqtFwjDd02Au8I4T3dMAgE80RYwjULpjGhG0JtU8081TzT/RckbhUE0RurnmqeLxBDTcK3UaFjuJ4ma5aDaNFhopGd45WzVOV0T7E05rieSFcXbFQeSJdkasYhoVPBn0X+1jP+YA5hOp08uSeaf2uH/MMP62THycnSFNugx3E0GJAcweSGtIDlbe+GgdFAWghc2V2xYl2nxBgGiSH/u4SUg0WXsUVWiCIVvv2zok2oJQVBRDhsPaNt1NWZNsshde78bD9frRMa6T00Xo4cajH+iN7B1anBhpn+EwSoHG92kk8on2KunDtzCplGbQui8cpXa7ByVOJrK1OD/Q2K7Q8DgRomPpEdfz91Ywhk3/AB1S0E9b7C4zvMMWTdlvQ3CjrNyvJCynZHi/7vVB+R1nD6r0TFYNrxnbumTIyVMDMdJmFKT4XeSs08HC4/DxoREiQeU3RFOU6Lg9jAbEX9BdZjt23unU2sHxPcSBqQAzcnSXI7xLEluIGwAaR6kys5+0nEHvKBB1Y73kT/8AX2UcsqiykOwFT4g1romRNzeQfJFzj6OVpNZoGkSJJNgAJkmfzWMxFaGkCM1489ieag7PN8IfU+0c2oYDgCJcb20uCPouLjas6aNtxHihw+LoACrEZngNMNbJYHOc0luXxHU/LsgvbPs6axbicE0FtQkPYHNAa77zSSBlN7bHzsVxvEKTBTz+EAVac3MAEAiCZLCHOEbeHks52U4s80u4fUDQ9oF5Dg4GGvaWzuBMxIlaLrZqM7Q4LUdXdSq+EsMOEg6gGJBI0IWvwHC6VK7IlQdnqjKlIVHXe4nPr8Qsb76aooGsXWlojKRI2oOak7zqq1NwI+EjzEJxeEwhYLuRUZeoDVCpYvFNaCJOZYyRU4vxoteGtIugLmhznP3lNxlLvKkg3aJKg4c6abv5isWSpA/jJmoPJXuz9Miqxy5i8CXODuSIYGnEKc8ySpGYT7Q0S+o08k2i2IVlpkXSqgZVzubkZLVCeM2653UBQ05lXYsp0w0RCqElxJG2CiDNBVmgJUBbfRT0WkT+tU2OHKSRnpEznTJ2FgmtsnPGwUbnL1H0SEBt7JliOql181DVbeUTEbeqv18E5jGPI8L5yu2MWMKsGz/Xb1U1Wq4tawk5WzlE2E6x5pZdBO4cwvQ+yPGszQx21vMc15vScifDMWWPa4bEe26EQSVnqtdhiW3CZgn5jfZSYTFTTD2mxCo8exwp4d1RlOX9IBA1c70ElBuia2WuJ8P7zK4G4XlX7QOKA1gxpzd00tJH3iZcPSGj3XeL9t65DmseWNiLHxH1AEenusPhuIHPOUPuZa64PO8eq5sk+SpHRjx72QYquSZlT4etUh2W5I0iNADLJ+YRC1D+P9xlD8I0hwD2OpMptaWuGji6TIM+kHohvEcVUxdSlXbQDRRcIaXGXiZ0y6bQudZUu1r+nSsTBtfA4yrrSfyAIygDexNkSwXZ6uaHdwKb3GC90OIaZsyNzYajUwr2J7RYk1A1zqLAQXE5HGGwdC5xknyFpQjF8Sxppl3fGD8DmtY0fEBu3lO/LRCOR/4gvGXuxo8WIw4JeaL2w5zblt2RAPJgutSKbROYhsc+cTdYDhnDyHvOZzs9ySRLyCPC4ZtRmJm+oVuqzxMBaQ4Ol4Y5k5iQ1jT4ubmEnS4Hk08krqLAsUXtmqdxKgDHfUyQbgGT0s0E62Vhl9QB01PlNljcS8gvJy7uJAAyj5QBvpv1WmxXEHE5qdPO1wDg4byAT+Mo4JuUtsTNBRjosveAsviMS2tiPDyj2V7EcSqEEGllEaoT2feDLovmI/FdbIRiRU6eWrVHRVuEOytfbcq5nzV36gRobH2UlRjRYKGXIlphbohpEk8lNRaWnmEhSi6loSDdc3Zky2KygxNcgw0Ky8AgLrGBEIGdxMh4aVep4md1DjeHgmd12jhyGnmm0Esd6kqdNhhJLQAg14iVLSrgXKrUCOSk5BV+nfyAyc1fRMNQnWD+uaa33hcLQV3piUca9StdNioi0JzroxZhzPCb6KfGtgtI0LbKB5ixXXVpp5YHhOYHeDYjy0K0ujIYH3Vqi9UWXKtCiUsTM9I7EYvvKD6U+JlwOh5Is+iRTqNNPO/K4saYEnKbSdJ09V5pwzFVKLg9jiHDcfl1C13De1VUvHeNB2JDfFCLJtbPEcSHtJa8EOacrgbEEWII2KjwEd6zzj3str+1DhtSpxBxp0oD6bHSB8Ru0l3Xwx6BCOH9lKghz3ZYMwL6XXJKPaOmMlpl/tHWa2jQcWgxTI0B+F4Zv1eLoVS4vZogAmIF7XjxWETEjXUcxNjjIAp3zmXEX+AAs/7Z2Ji4HTzQN1DMNclRobcEj4YykEdQL9Fx44QcfkdzbvRdfjHOdYQHNIykTa4mPmvAg6SPRlTGmqGtnMBFwW/ZkNvAkTY8huNVVrnLTJJMsgibjNBlwt4ReBJuY9b/AAWqHZu9ytbk8NQd2CAbjKIh3hbqQdFVQjVpdEpSZLh8fTp5jcVG5hBkPABzRtJgaGdE7DMbao5wDpFiRMOztZLbhsENi02bbQoNisUDTc75xVEzGYCJa0EXMFkk7TfUQsDigwZ2uqB4nSCJB3zSdXaa3HUpvtasHIK02ZJYLvJ8b5zNaIkt5nxSekla2ni2tw9J5/wwPVnhP5LA8NP2dXWCJlpzRmGY3m52/wAqPsfPDqLmzDXPZcRrDh9fxSwXGa/7wGRcoEfFeLh7QRoVT7Px4o0zSo6IBpEfwyE3s++zl2HPRO8/8w4ncJ1UjNbRQ4qm41MzdF0tcDBXFmSlIVrZcp3bKZRrJ9IGAFNTot0KmqGVHaRUo+Kdk8tAMBW6DGfOSB0EoOfFWYpmkXXXBTOisPqD5LibdVw1AfNG29gBzsO+dEkWbU6LqNBoH5CBZcYTvqPyU1CoCFyo2RI3T4XU0BjHyu5knFNXooUc4aQnAaKKFIw6eaZAOFRzF1PmuLWOvRMdckQY57FFhRDvZF8BimW7xpI6GPzQhohSxySx0Zo3fB8Vg32bTId/ESfrC1OEoMEWaBtoJXmnAGNZVa6pOUGTC257S0HFssJA0MCyYi0N7d4AltOo15aQ4tsAZBEjXllPusjTw7/8V3/i1aPtxSxWJbTOEewBmYua4El2YNylschPusOMPxD/ABaPq0qLabKRWjuIZ/yzp+Sq0+4yoCabnO2I2ExsfwmDH5Iziqbjh8QxxGeGucW6FzXAuIB21WZxuKcw30ywIN5H9edtN15UIO2l2erehlPG3qUTo6m8RAknUNkX1i+07IdWonLBio2m0QRdpBJMwHTM5xIVuctSWunNF5AzZQcpY9wgXtOmx1Vek4htIwC9rjqSwwQGBstdcybeUXXdBUjmmda4Vu7c8geE5pa0GxLwJIuXAvAzGPhEjaxVpFoAymoHE5hmMwHZjm3zXbeSQM3NOxdVx8RY0FpcIDWtaxwc6G5gYe2zxFvlvJlSYwNLmU2gksdniS7PUcJDcoMzAA1Pw5eUuA7SaGMc0GGRmGUySXjI12Um7SI0gjK7kUb4ZUnBPZeKdSmQDsHA09Dpss4ys5z2knUGQ3PIkjwOpgwWhxaQAbC8WRPgrnOL2g+EsLi0E2yDOJlo0OYEHQkazaU49MZNU0SYigA4gWGWFR7Pt8T26QruLMVv8qiwNItl14OgVpy4xIN6L2XKV3Ej/dNNWxJ9PRMMOjWSuNLlsRCNkMxuONNwNMlx1LSZnoCZI58tEVY1wJzRHXfy8gsnjKhNZzxaLjobwPZVhGmVhGza4PEtqhpbbMLHVs8p23F1aZWiWuif1fyWS4fxTJ4hamSM7R8j/vjoY/ULRVKOeBPiAlrrXBvE7/rqnljTVoEo0xz8SIgKNuLB20UEE+EiCNedlxmQnpK5q3TFLxr9VxC6jGAmKiSfYAm3KBHRKnHPRVnYVwA8XVTU8PYydVPp2jdie6d06i/1UNbDERB2VYFw0lehGWrBQUcbJ1Fv5oeMQTHNEMKLX5qsZWxWItUgbZIuTqeip6AgqUlC9sDUq84KnX0skkkMjTdn+0Lm5Wua1wMD4RPJHcXxDD1e+pGiRVYIBaMpDjoZjTe68x4zSqYZ7G5i4PpMq+A3bnE5esdFNw3tJXpPzUnOkgA5r5o0nNqoyy0qN9q9nqfB6oysaH+PLBzeEzbRsWFkF7QOZRrEOIGYB3S5IMeoPurHZztO7EEtxFNogWe06u0iDO07qv8AtWxFSlh6daiC7K+HwCQKZY45nECwloEqEJOzcd0ZvFZXmuAfC+k7TX4Vj6jmvpuJJv4iTqbQL8oGnRaPs9xBtd9NzZGYFrmn5XQZE7jQz1WcxXhsfL/f+i5trI0ehDcECm4k0i0guLKbpy/Ewu5QTaxO2vmpqNAtOXIyoSS3w1J8TndYykNFibHVcrBha1jiA1rTfLqQS7xnc3IB6ALmHpEAZm5oaBOePARnaQBJLsrnCINiYXanojKNMlfVHeeHM17yGgkkEXINi+CSWgknnfUS+hAlpzAeITAIa0ZS0tAMgS/rESOkVSmxoaGmC+zwCXEhpe3OA5sxIaBlOxsmYkuYHk2aZDRlMZmy4WLYkOcQYMTJRqxSOnmc6m1xLgHEN1JLXOExDTmMZrgzpMIvwbiBpvqOBBa+QXTciPgOYAEhsTaQGuOyFvLc4qTlqSCDlytILjmL2AgglgcSBYhwMiUQwppuqkua7KQzO6IFK7mOhrRo5ggDSCfQSSa2aPZfxZ+2b1ad/wAlPQp+CJIOwVeqAKtOLtAsYi21tlee4E20hQ+olpIhP9Edc+FV2tPL/ZEA0WzCJEibSLwfLVDKL8rQS6DmIg6xNtdlKKdGUSbi2Iysl1pEegufoPVY9+k879en0RHtRjZET/CBz3J/IeizdLEuFgbcjddWODasspKOmGOEEh5O0QRsQdQfwR7h2ILCKRPhJ+zfrlvJY4dCelh5IZwmjDZOv6Klac1aAbU2z/mdYn0FpTRdzoaf4mlrOfIcWX0zMILXNPzEGIjpP5IBjKEE/Q6pmHxtX42PLQDlEEgm832sYHuiGNdnEvcMwIm2p5+/5IZYJbIpAiphnydvwSRCphb7nrKShzAHptfUahcdTLgMqkFGTuSRz1UVWp3Y8VvNSowx7zN12qzRDMRxV0QESo1M7Gu5j8RYrs+nvpgYxovMK5hH58wNiIIVZqnwoh49ldKmB9CdWLSQb31RHDtDmiDsqFZvicPX9eybRa4SWmCCq9MUv1KZVehhRmuLE3iBI3vCsUMXms4XU9OJnkjpgtoZ+0uhhqDMGKbHsfVa4y/7jcsNd1l1v7rINpkjwon+1TiT8QcNnMmmx4nc5izXrZZfhnFnNgOc4OBs6JB5TuD1XLlxPtFoPR6l2RwdUUpcGgE5gXOa2RsACZK2gwQfRdTqgODmlr27ZXWImQBbqSvPuz1Nr8r3Zsw+Jzm95foSTlC19Kgwgl2Z99XOJ/CY/BctCyZla/Yc4Jwq4YvqUe8BcHCXU5tOYWc3rtvzWE44YqVG/de4ecEwvdOCVB3VbKI8eUDpHL1K8v8A2l9nRh6gqNfLa73uDYjJGUkTo67j7BDj8uR0Yst/Fnn+ImDG/qr+Aa2z57sOy5nR4RJNF3gc7xAEk5gREqhVfldlcDEiSOW5HXVWTi2NY2kwPGVjwXkMk5pOUA/KSSeYkcl1JaNJ7Fj8gcx7GuYQS1zM06Q4gTctcBU9x1UrnkUS3LDmCQC0zLDL8ozQPhgxILX6SQo212/ZMABnKDElxAlzS9sABzc8E30d5KHimNYA6m2HkGWkfJYDK0iztIJi4y8kaEbHYrHi4Li0CBAEB48PduyHaGyR1iyG4jHOdlBgBpsAI1Muk3JJN7nnEaKq6sTOYk6ATJsLR0A2TQZFlRRoRyZ6TwqH06ZMQWxP4J3FWd3TlniPRZ7g2Pd3GVsTmJOtiY+gFgpKfESwyII5G64niuWzNbsujGkABxl30UbsSHMJfAMw0AzB5lVPnbbvA4TGkEqPG1IM5dCHG2guIHO4Psm4pFVTYH449zn6Ehlp5nUlU8DRzPARmpSfExI16yb363TMAwkveG+IbbwNfqVZTqNGeP5WF2DI3TQSs9XeSSRqTaNZPKEZx2KhoiDIn02/Ez6IZgWF9Wdm39TZv66I4Y0rYMj8DXA6RkNvlZr11mfMq3lY2oROYk3B1K5hKbms1iXf2mfMFMxzxZwu4bixUskrlQq0Nfj6rSQ2mIBtYJLox43bPUm5SS8QaLdbjzb5RB5qtxLGZ2M8Uk3Qlzc1wPCUqjpa3pZJwVoQkqV7ROiNdnq+Zjm/dP4H/YrNZTr+ijXAHBr/AOYQfMXH1XRH4sLQbIhSMdouOC5TXTJeiInx4uHDcf3/AKqXAukO8x9VDVMsHQ/r80sIdYvum9AWxSIKkpLtGpIvZdNk1ABP7Q+ElmEwuIEnvH1GHpoWf6HrD0sGQA4x5fQr2rEUxiuF18PEvojv6fPwHOQP/Yf515FWLQT4t9PO6k38qKReg9wviTqdVwbLSwwOrRYTzW6w3G5bBi95015rzbgRbVLgHXaMwmTeYIPJFqlKrBiB+cbwubJBqWg0mbyhiyXMpsMGodQfhYNT5mCAuY1tPH0K1N4DnUS59O5mRItGxFv0FisLizSf3jpyMbYA+IEAxY63gqlicdUotJpOh1YBxOjmgjTzUmmhlH9DHYCk75Wuj1+vVTNwVMf9tl9fC3+izP7nysYt+tlPgcZVpH4pHJ/iH46K/JUM4t+hfiWApd1Vd3bMwpuhwaJBgxcaXXnzXRpYX/Fbt2Mp1RFQVGDfI7M0wd2Pv7EKVvAMPULSwtfoIDjRdz0JEnyJK0MiXYrgYOnoYHK+sTyOl7+yKOwNe7XUiCWzlLQ1wZOaWjU/Dte0L1ujhg9pD2Bniixb4mtswmdRB0cNZ81beYBgSeQ/sqXZPnR5p2T4F3tKq5zn03McQAW2+EGSDf8AQUD+HSARObcLfcPpzTzvLruznvABGkCwFgAIJ5aoL2ioBtRj2mx15T8ptzv7Kc1q0NF8nRmWYbxNkkCLif1dUuK4hjQBTOaXzBN4EgT6o1j7nxGCbA6b69IWQxZcHTFogHaNJCWC5PZV3GwtwfiIJuNNfI7+Q19URxVMU3h4gXAc07ibO8lm+E0MzzeLRvebQtPjsW00yCBIiCdidY9LpckKmqHhJuNsCVvE4NbcE5RPK/0BV3hOFLTcCSZ97N9IM+qoNBzsAMXMnpaT5gA+6PYl0U3OAjVoPObHyEAhdL0iLZ1uIBLiHANsJtEC3olSaBOZ4cZm3LZAMQ4xAAA3hPweJyvEm2h8iofb9NZYqNgkeI3KSuVcISZk+gSWALCD7MqCuEkkPTMYzbzKlwB+2b/OPzCSSaIGbHZQrqS630THgeB3ko8FqfJdSQ8RglRXKuqSSdgRqOwH/WeP/id+bV4dxA/aO8z+SSSk/wAho9hDssftHfyj8wtS5cSW9DLsq4g6eai498Y9fqkkufN2Wx9FPDi4UtRojTl9f7LiSh6MU6/0d/pKnpiySSd9GC3Bq7pcMzoAtc28uSOMqEgSSfVJJPi9J5S/QpgvBIB8PJUuK4VgZWhjRdp+Ea6pJKsuiMezB424dN4a8ieeVVC3wt8kklzs7oEfD2jvDYfN9E7imrfX6JJKsfzQsumd4S0GoZE/Zk+uZt0T4qPsvX6pJKkyADd/03fzfRQ4po8Nvlakkggo1XDT9kzySSSUWE//2Q=="/>
          <p:cNvSpPr>
            <a:spLocks noChangeAspect="1" noChangeArrowheads="1"/>
          </p:cNvSpPr>
          <p:nvPr/>
        </p:nvSpPr>
        <p:spPr bwMode="auto">
          <a:xfrm>
            <a:off x="155575" y="-2049463"/>
            <a:ext cx="5705475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AutoShape 18" descr="data:image/jpeg;base64,/9j/4AAQSkZJRgABAQAAAQABAAD/2wCEAAkGBxQTEhUUEhQWFRUWFxwYGRcXGRcXGBgXFxwYFhcXFxcYHCggGBwlHRcVITEhJSkrLi4uGB8zODMsNygtLisBCgoKDg0OGxAQGywkHyQsLCwsLCwsLCwsLCwsLCwsLCwsLCwsLCwsLCwsLCwsLCwsLCwsLCwsLCwsLCwsLCwsLP/AABEIAMIBAwMBIgACEQEDEQH/xAAbAAABBQEBAAAAAAAAAAAAAAAFAAIDBAYBB//EAEEQAAEDAgQDBgMFBgQGAwAAAAEAAhEDIQQSMUEFUWEGEyJxgZEyQsEjUqGx8AcUYnLR4VOCsvEVJDNDkqJjwtL/xAAZAQADAQEBAAAAAAAAAAAAAAABAgMABAX/xAAkEQACAgIDAAEFAQEAAAAAAAAAAQIRAyESMUEiBBMyUXFh8P/aAAwDAQACEQMRAD8Ap0sac0lGqOIMAgWWUZZaKlxFvdRuuFOjqkgvV4i1gzOQ7jPGqeQFlzyCp4eq2pAeZRjB4ShNwE3JMXRPw3jTKlIcwNFJh+JAiyG8e4fTa0upmD0QfgGPh3iShoOUKuaqZsFfxWHhhylUatZmcHRdq1zo0rLboBn3OdcORDh3A69X4WwObrD+qv8ADMIzNLnR/F/+QiL6lPTO+OZIaP16Lqx/T1+Qjyfoq0OA0WODa1XM8icrQQAL6uAPI7hWa/ZyjUa7uQczRJOd2wmACDJV/h1ekXBj8vdjQggknqQouN8QdhnPFAtexwMwBLSbajU9VZY49UJyY/geJp0MEcoEkkSby47kbgD8l5X254i91VtCkJIEkfxO6dGx5SjmCxhzOa0y2ZjlN4I5gn2IQ/GVqNFz6jjNR5nbNGwA2GiRaKJbBfDOAto/a1nZnjxXPhaReTzjrZevfsz7UsxVI0g8E0hDTzaNoN5FvQheEdoce+uwGYaDJYNP83OCp+w2KrYav3oOUa9ZGjo5agjcFaSdWwyVnuHaWhXNRxcWhgPhA1LYiZ6/nKzuHbFRp5EH2MrW4ziLcVh2VmfyPH3Sbj03B5FZis3K69lH0kbrAYvN6pnaAP7h1SmXB7SD0iYNvIkoTwXFabjeNloXZgW+IOa8x6bz6fjCIp5X2rpGg2g7MSajHF17Zg4kkejh7LLYjGPcNFof2m1jSqUaP3GPPo55j/SslQx1lGnZ0R6K1XCOiSqFcEarROxYLUA4o2U8HumNRXF91JhnkOuqEkbqwy5BJiE7QAxicWQ3KLlMwuGcY6oW2o4vteFo+EvcXATHopteGDvDg9jYhE6b3ck+kLC666qOaukTbO5ln+K1AXotUxInWyB42M8hEMUD6zvEbJLlUXK6kKUFBTlOcYsmtfZR1CSuNszHNqQreHxLibFUBQJ0TWtLDqlFDuJo1XN5hUaFLLtCM8L423K1jmkk2sJA6k7BVuJV2F1lQysq1nOcQBqiuGZlAGp3Kq4DDkS4k30B+UdPNF8MKYEud6Rf+i7MGKvk+yc2S4LDk3JIHRXX4ek4QQco30/3VP8Af2tENny1UtLizAILZPuukmU6uGaT4A4DlqVP/wANqNbOR8HmDC0mAqNgOc2CdhFuUox3GdpDTqhZjyPiVHuakFuWdiIMG4/GFlu1GBIrhzROdu3MW/KF7Tx3smMVQj4arR4XbExGV3JeeVKBfQY54h7fA8cnDwu/9gFOT3ZaEjNcG4cLh4zWMbgT+cKtkgyjmEbldB9kI4u4Ne8kwJn3SXsc0vY/jhpk03fA8QR0BkeoNx0kLZ8Tw80i6JyEGRuw2+ouvBq3GXz9mcoB138+i9g7Bcd/eaIbIzgEZXaHd9M9NSOh6BJOPok4+juG8QdRqGLjUjmDy6rdYbiDnNY4MhpJBNjrF/y91l8Z2dNqjXBrdsxkCLlpcAZi0ExbyKgdxN+EoPbmEvswWIB3cDO35wp2JVmN7fY395x1VzdGRSB55JzH/wAi5Z9mFhHCxg9UOxVUDRJydliJlENEkqjjqgNlNmLlUrUky72YHVWKPIVcqhQCmSrJhQY4NQbFyj9ChSaZzR6rDPLhuYUeY8yisSezHpn77SGr/wAUwY2gfnXnAcVd/ey/K0CE3AWjd1GUzoZVV4DTEKHB0nBoUrWyZJSvSMNcxvJJT5eiS5ubDZHTEap/eCYO6r4ZxKcKUu8kqWtjFh7SwqAtLtkTxLZAlVHVMoSUKRMNlPhcNmdJ0Fz15BVmHNpui1FuVsfrzVsGPk7fSBJlhzvZPmykoYXMJBFuv0KJYPg2YD7WnPKbr0UQbA+VF+EYD5zE/KD/AKkTwvZozLy0tGwPxf0CvO4Y6ZEeVvZZsFgd7nCq0N53ha/hT5F1n8NgD3jnOsUVov7mHG7d0rMHgIWN7W8MaKhcBDa4Mx/iN38y2/m0rX98C3M0y0hDeO0xUoED4mRUaOeQ3A825h6pGrQYvZ4pjaopv8VjpG8hYvtVVc6sCfhIsNp0PmdLrcftAwOSoHt+YW6x/VY7HMzhkoRR0IB7Iv2d44/C1RUAdlJEgfeF2kdQfwKQ4XN2gwBJiLReVd4Zwp1R0Ux/M92jR/XoEJPwZnu3ZXi7KwyPLS1942DgMxj+Ei49QsD2gxza1d5aAxjSWsaPug6+ZMn1UPZjjDcIctIuqhpILjAa43lojl00Q86SuTK60icVTKnEARcINWrGVfxtYzGypVqY1Rj/AKOQGvsmPrJzmhNNKVTQCI1JXe8ixTTTgq1R4e+sfAPVa0a6KlTxWAkpNwNQ/IVsez/Au7+MAlH24MbNHsqxlSFcjzP/AIbV+4VawPDKoe0ltpXoT6B+6PZQvMbfkm5M3IomkcoUNIQi1ceFCXAyVOTVMK2h3eFJRXXFwUzUOwdPIPFqVdo0gJJULi05STMLv7yHiQQQLWvcK0tI3ZJUfK5SotcfEVWLiDraPhtrznVPJNo3UuLs1F9uFaw2UgO/sPqnZYCa8r0oQ4xoS7GPrkaeq5hiTLpjqqtdyO9kcAKzg3lJ9kyezPSLuFxr2NM6Rq6THp/ddrcWqwIqAeTQD7mUexvCnCcsEbghZjH0LXEFljGkc05MIMxLyC41anoQ3/SEVfgjVw57t9QPj/EeQehExdZ3AUMzXBrpuLHVbDhjcjWg7hZmAvZXilRlTuahOUkgh2rXHe9/NaDi2LNJ9M+Y/squIwgdXY8DSSfTT8U7tW8dy0kXL2weRvP4ApUAyH7QOHB+HLm6MILYHynmegMf5SvNeHYM1QAweK8crTqfZeqdoamamaX36Z/Nw+qA9nuAvbHdMNSuWSRMU6eYky9221rkwYCk9F4vRmqWA7lmfFuc1psKQnM8nQQOfIJzn1asNLe4o7U22cR/G4aeQ91pO1HZ7uK1J1R5q1XU8xMQ1hJIim3bQSTc9NEExGMazVc08u6QUSUWAWgADQCwHkocVVAVOrxOdAh9Ss5xhIov0NE2PqhD6r7KTEUC3W6KcD4IasPNxyVorQbM+9X+FYfvHZVuGcEZ9weytYbhbWGWsAT8RHNAWn2VYdUXwPDWUhDQr4a7koK7iASQmonbY4wuCreJWM7QcXIcMhhVeEcSqOqtBMpvBuBq+M8aFFwDt/1CpVeKd4BlGqC9tC5zmp/CRGTzQGUVRo6shoVSvUAvurfFz4BHJBKFFxnoufJpmXRZzpJozcikuag2LE4e0DZLD04toiDmAQq1R0arbANFO8nRT0i3Owa3N9hAJkn2HqmMdIVenRLTncQA4RvIvffQwFXErlZgu5/LTmq5kTLp9AI6W1VZ+I2aIHNxhQPrH749l38gUT1AtL2AxAbXg76euyyLnkav/BXuCYvLUBDpi/sQgmZrR7VjqVuhWH49RgEj5rH0W8o1BUoNcNwCgOIwraoc0qiZExvCXAVWyYBMLfOoxHIiQsv/AMDaSRcHYgz7rS8JrxSDKt8tp3HVZmZ3BNlzp8h9UI7TV/tWs1yCY5Odv5xHuUcqYPKA6m7M3XqgnGOGE1H1TUaMxmL2gAfRAyAXHBDqdUg92aYbI+9meSDFxYhH6faZtOjNPC1HNaPkFoG5Op6mCqYrsLA3N4Wi53I6g8yu8NxNVvw1IaDYEAnaxJ+kQuOWTbLVox/HeNvxdTO8BgjK0D5W3IudTfVA3YQE3utp2g7OO8VWgJbdzmD4mc4+80e4n1WLNcNddc7vsf8Ah12GYPNUmsykyFPisU0XJQsYh1d2SmNd+SMVJhCcNfAAnqtFwjDd02Au8I4T3dMAgE80RYwjULpjGhG0JtU8081TzT/RckbhUE0RurnmqeLxBDTcK3UaFjuJ4ma5aDaNFhopGd45WzVOV0T7E05rieSFcXbFQeSJdkasYhoVPBn0X+1jP+YA5hOp08uSeaf2uH/MMP62THycnSFNugx3E0GJAcweSGtIDlbe+GgdFAWghc2V2xYl2nxBgGiSH/u4SUg0WXsUVWiCIVvv2zok2oJQVBRDhsPaNt1NWZNsshde78bD9frRMa6T00Xo4cajH+iN7B1anBhpn+EwSoHG92kk8on2KunDtzCplGbQui8cpXa7ByVOJrK1OD/Q2K7Q8DgRomPpEdfz91Ywhk3/AB1S0E9b7C4zvMMWTdlvQ3CjrNyvJCynZHi/7vVB+R1nD6r0TFYNrxnbumTIyVMDMdJmFKT4XeSs08HC4/DxoREiQeU3RFOU6Lg9jAbEX9BdZjt23unU2sHxPcSBqQAzcnSXI7xLEluIGwAaR6kys5+0nEHvKBB1Y73kT/8AX2UcsqiykOwFT4g1romRNzeQfJFzj6OVpNZoGkSJJNgAJkmfzWMxFaGkCM1489ieag7PN8IfU+0c2oYDgCJcb20uCPouLjas6aNtxHihw+LoACrEZngNMNbJYHOc0luXxHU/LsgvbPs6axbicE0FtQkPYHNAa77zSSBlN7bHzsVxvEKTBTz+EAVac3MAEAiCZLCHOEbeHks52U4s80u4fUDQ9oF5Dg4GGvaWzuBMxIlaLrZqM7Q4LUdXdSq+EsMOEg6gGJBI0IWvwHC6VK7IlQdnqjKlIVHXe4nPr8Qsb76aooGsXWlojKRI2oOak7zqq1NwI+EjzEJxeEwhYLuRUZeoDVCpYvFNaCJOZYyRU4vxoteGtIugLmhznP3lNxlLvKkg3aJKg4c6abv5isWSpA/jJmoPJXuz9Miqxy5i8CXODuSIYGnEKc8ySpGYT7Q0S+o08k2i2IVlpkXSqgZVzubkZLVCeM2653UBQ05lXYsp0w0RCqElxJG2CiDNBVmgJUBbfRT0WkT+tU2OHKSRnpEznTJ2FgmtsnPGwUbnL1H0SEBt7JliOql181DVbeUTEbeqv18E5jGPI8L5yu2MWMKsGz/Xb1U1Wq4tawk5WzlE2E6x5pZdBO4cwvQ+yPGszQx21vMc15vScifDMWWPa4bEe26EQSVnqtdhiW3CZgn5jfZSYTFTTD2mxCo8exwp4d1RlOX9IBA1c70ElBuia2WuJ8P7zK4G4XlX7QOKA1gxpzd00tJH3iZcPSGj3XeL9t65DmseWNiLHxH1AEenusPhuIHPOUPuZa64PO8eq5sk+SpHRjx72QYquSZlT4etUh2W5I0iNADLJ+YRC1D+P9xlD8I0hwD2OpMptaWuGji6TIM+kHohvEcVUxdSlXbQDRRcIaXGXiZ0y6bQudZUu1r+nSsTBtfA4yrrSfyAIygDexNkSwXZ6uaHdwKb3GC90OIaZsyNzYajUwr2J7RYk1A1zqLAQXE5HGGwdC5xknyFpQjF8Sxppl3fGD8DmtY0fEBu3lO/LRCOR/4gvGXuxo8WIw4JeaL2w5zblt2RAPJgutSKbROYhsc+cTdYDhnDyHvOZzs9ySRLyCPC4ZtRmJm+oVuqzxMBaQ4Ol4Y5k5iQ1jT4ubmEnS4Hk08krqLAsUXtmqdxKgDHfUyQbgGT0s0E62Vhl9QB01PlNljcS8gvJy7uJAAyj5QBvpv1WmxXEHE5qdPO1wDg4byAT+Mo4JuUtsTNBRjosveAsviMS2tiPDyj2V7EcSqEEGllEaoT2feDLovmI/FdbIRiRU6eWrVHRVuEOytfbcq5nzV36gRobH2UlRjRYKGXIlphbohpEk8lNRaWnmEhSi6loSDdc3Zky2KygxNcgw0Ky8AgLrGBEIGdxMh4aVep4md1DjeHgmd12jhyGnmm0Esd6kqdNhhJLQAg14iVLSrgXKrUCOSk5BV+nfyAyc1fRMNQnWD+uaa33hcLQV3piUca9StdNioi0JzroxZhzPCb6KfGtgtI0LbKB5ixXXVpp5YHhOYHeDYjy0K0ujIYH3Vqi9UWXKtCiUsTM9I7EYvvKD6U+JlwOh5Is+iRTqNNPO/K4saYEnKbSdJ09V5pwzFVKLg9jiHDcfl1C13De1VUvHeNB2JDfFCLJtbPEcSHtJa8EOacrgbEEWII2KjwEd6zzj3str+1DhtSpxBxp0oD6bHSB8Ru0l3Xwx6BCOH9lKghz3ZYMwL6XXJKPaOmMlpl/tHWa2jQcWgxTI0B+F4Zv1eLoVS4vZogAmIF7XjxWETEjXUcxNjjIAp3zmXEX+AAs/7Z2Ji4HTzQN1DMNclRobcEj4YykEdQL9Fx44QcfkdzbvRdfjHOdYQHNIykTa4mPmvAg6SPRlTGmqGtnMBFwW/ZkNvAkTY8huNVVrnLTJJMsgibjNBlwt4ReBJuY9b/AAWqHZu9ytbk8NQd2CAbjKIh3hbqQdFVQjVpdEpSZLh8fTp5jcVG5hBkPABzRtJgaGdE7DMbao5wDpFiRMOztZLbhsENi02bbQoNisUDTc75xVEzGYCJa0EXMFkk7TfUQsDigwZ2uqB4nSCJB3zSdXaa3HUpvtasHIK02ZJYLvJ8b5zNaIkt5nxSekla2ni2tw9J5/wwPVnhP5LA8NP2dXWCJlpzRmGY3m52/wAqPsfPDqLmzDXPZcRrDh9fxSwXGa/7wGRcoEfFeLh7QRoVT7Px4o0zSo6IBpEfwyE3s++zl2HPRO8/8w4ncJ1UjNbRQ4qm41MzdF0tcDBXFmSlIVrZcp3bKZRrJ9IGAFNTot0KmqGVHaRUo+Kdk8tAMBW6DGfOSB0EoOfFWYpmkXXXBTOisPqD5LibdVw1AfNG29gBzsO+dEkWbU6LqNBoH5CBZcYTvqPyU1CoCFyo2RI3T4XU0BjHyu5knFNXooUc4aQnAaKKFIw6eaZAOFRzF1PmuLWOvRMdckQY57FFhRDvZF8BimW7xpI6GPzQhohSxySx0Zo3fB8Vg32bTId/ESfrC1OEoMEWaBtoJXmnAGNZVa6pOUGTC257S0HFssJA0MCyYi0N7d4AltOo15aQ4tsAZBEjXllPusjTw7/8V3/i1aPtxSxWJbTOEewBmYua4El2YNylschPusOMPxD/ABaPq0qLabKRWjuIZ/yzp+Sq0+4yoCabnO2I2ExsfwmDH5Iziqbjh8QxxGeGucW6FzXAuIB21WZxuKcw30ywIN5H9edtN15UIO2l2erehlPG3qUTo6m8RAknUNkX1i+07IdWonLBio2m0QRdpBJMwHTM5xIVuctSWunNF5AzZQcpY9wgXtOmx1Vek4htIwC9rjqSwwQGBstdcybeUXXdBUjmmda4Vu7c8geE5pa0GxLwJIuXAvAzGPhEjaxVpFoAymoHE5hmMwHZjm3zXbeSQM3NOxdVx8RY0FpcIDWtaxwc6G5gYe2zxFvlvJlSYwNLmU2gksdniS7PUcJDcoMzAA1Pw5eUuA7SaGMc0GGRmGUySXjI12Um7SI0gjK7kUb4ZUnBPZeKdSmQDsHA09Dpss4ys5z2knUGQ3PIkjwOpgwWhxaQAbC8WRPgrnOL2g+EsLi0E2yDOJlo0OYEHQkazaU49MZNU0SYigA4gWGWFR7Pt8T26QruLMVv8qiwNItl14OgVpy4xIN6L2XKV3Ej/dNNWxJ9PRMMOjWSuNLlsRCNkMxuONNwNMlx1LSZnoCZI58tEVY1wJzRHXfy8gsnjKhNZzxaLjobwPZVhGmVhGza4PEtqhpbbMLHVs8p23F1aZWiWuif1fyWS4fxTJ4hamSM7R8j/vjoY/ULRVKOeBPiAlrrXBvE7/rqnljTVoEo0xz8SIgKNuLB20UEE+EiCNedlxmQnpK5q3TFLxr9VxC6jGAmKiSfYAm3KBHRKnHPRVnYVwA8XVTU8PYydVPp2jdie6d06i/1UNbDERB2VYFw0lehGWrBQUcbJ1Fv5oeMQTHNEMKLX5qsZWxWItUgbZIuTqeip6AgqUlC9sDUq84KnX0skkkMjTdn+0Lm5Wua1wMD4RPJHcXxDD1e+pGiRVYIBaMpDjoZjTe68x4zSqYZ7G5i4PpMq+A3bnE5esdFNw3tJXpPzUnOkgA5r5o0nNqoyy0qN9q9nqfB6oysaH+PLBzeEzbRsWFkF7QOZRrEOIGYB3S5IMeoPurHZztO7EEtxFNogWe06u0iDO07qv8AtWxFSlh6daiC7K+HwCQKZY45nECwloEqEJOzcd0ZvFZXmuAfC+k7TX4Vj6jmvpuJJv4iTqbQL8oGnRaPs9xBtd9NzZGYFrmn5XQZE7jQz1WcxXhsfL/f+i5trI0ehDcECm4k0i0guLKbpy/Ewu5QTaxO2vmpqNAtOXIyoSS3w1J8TndYykNFibHVcrBha1jiA1rTfLqQS7xnc3IB6ALmHpEAZm5oaBOePARnaQBJLsrnCINiYXanojKNMlfVHeeHM17yGgkkEXINi+CSWgknnfUS+hAlpzAeITAIa0ZS0tAMgS/rESOkVSmxoaGmC+zwCXEhpe3OA5sxIaBlOxsmYkuYHk2aZDRlMZmy4WLYkOcQYMTJRqxSOnmc6m1xLgHEN1JLXOExDTmMZrgzpMIvwbiBpvqOBBa+QXTciPgOYAEhsTaQGuOyFvLc4qTlqSCDlytILjmL2AgglgcSBYhwMiUQwppuqkua7KQzO6IFK7mOhrRo5ggDSCfQSSa2aPZfxZ+2b1ad/wAlPQp+CJIOwVeqAKtOLtAsYi21tlee4E20hQ+olpIhP9Edc+FV2tPL/ZEA0WzCJEibSLwfLVDKL8rQS6DmIg6xNtdlKKdGUSbi2Iysl1pEegufoPVY9+k879en0RHtRjZET/CBz3J/IeizdLEuFgbcjddWODasspKOmGOEEh5O0QRsQdQfwR7h2ILCKRPhJ+zfrlvJY4dCelh5IZwmjDZOv6Klac1aAbU2z/mdYn0FpTRdzoaf4mlrOfIcWX0zMILXNPzEGIjpP5IBjKEE/Q6pmHxtX42PLQDlEEgm832sYHuiGNdnEvcMwIm2p5+/5IZYJbIpAiphnydvwSRCphb7nrKShzAHptfUahcdTLgMqkFGTuSRz1UVWp3Y8VvNSowx7zN12qzRDMRxV0QESo1M7Gu5j8RYrs+nvpgYxovMK5hH58wNiIIVZqnwoh49ldKmB9CdWLSQb31RHDtDmiDsqFZvicPX9eybRa4SWmCCq9MUv1KZVehhRmuLE3iBI3vCsUMXms4XU9OJnkjpgtoZ+0uhhqDMGKbHsfVa4y/7jcsNd1l1v7rINpkjwon+1TiT8QcNnMmmx4nc5izXrZZfhnFnNgOc4OBs6JB5TuD1XLlxPtFoPR6l2RwdUUpcGgE5gXOa2RsACZK2gwQfRdTqgODmlr27ZXWImQBbqSvPuz1Nr8r3Zsw+Jzm95foSTlC19Kgwgl2Z99XOJ/CY/BctCyZla/Yc4Jwq4YvqUe8BcHCXU5tOYWc3rtvzWE44YqVG/de4ecEwvdOCVB3VbKI8eUDpHL1K8v8A2l9nRh6gqNfLa73uDYjJGUkTo67j7BDj8uR0Yst/Fnn+ImDG/qr+Aa2z57sOy5nR4RJNF3gc7xAEk5gREqhVfldlcDEiSOW5HXVWTi2NY2kwPGVjwXkMk5pOUA/KSSeYkcl1JaNJ7Fj8gcx7GuYQS1zM06Q4gTctcBU9x1UrnkUS3LDmCQC0zLDL8ozQPhgxILX6SQo212/ZMABnKDElxAlzS9sABzc8E30d5KHimNYA6m2HkGWkfJYDK0iztIJi4y8kaEbHYrHi4Li0CBAEB48PduyHaGyR1iyG4jHOdlBgBpsAI1Muk3JJN7nnEaKq6sTOYk6ATJsLR0A2TQZFlRRoRyZ6TwqH06ZMQWxP4J3FWd3TlniPRZ7g2Pd3GVsTmJOtiY+gFgpKfESwyII5G64niuWzNbsujGkABxl30UbsSHMJfAMw0AzB5lVPnbbvA4TGkEqPG1IM5dCHG2guIHO4Psm4pFVTYH449zn6Ehlp5nUlU8DRzPARmpSfExI16yb363TMAwkveG+IbbwNfqVZTqNGeP5WF2DI3TQSs9XeSSRqTaNZPKEZx2KhoiDIn02/Ez6IZgWF9Wdm39TZv66I4Y0rYMj8DXA6RkNvlZr11mfMq3lY2oROYk3B1K5hKbms1iXf2mfMFMxzxZwu4bixUskrlQq0Nfj6rSQ2mIBtYJLox43bPUm5SS8QaLdbjzb5RB5qtxLGZ2M8Uk3Qlzc1wPCUqjpa3pZJwVoQkqV7ROiNdnq+Zjm/dP4H/YrNZTr+ijXAHBr/AOYQfMXH1XRH4sLQbIhSMdouOC5TXTJeiInx4uHDcf3/AKqXAukO8x9VDVMsHQ/r80sIdYvum9AWxSIKkpLtGpIvZdNk1ABP7Q+ElmEwuIEnvH1GHpoWf6HrD0sGQA4x5fQr2rEUxiuF18PEvojv6fPwHOQP/Yf515FWLQT4t9PO6k38qKReg9wviTqdVwbLSwwOrRYTzW6w3G5bBi95015rzbgRbVLgHXaMwmTeYIPJFqlKrBiB+cbwubJBqWg0mbyhiyXMpsMGodQfhYNT5mCAuY1tPH0K1N4DnUS59O5mRItGxFv0FisLizSf3jpyMbYA+IEAxY63gqlicdUotJpOh1YBxOjmgjTzUmmhlH9DHYCk75Wuj1+vVTNwVMf9tl9fC3+izP7nysYt+tlPgcZVpH4pHJ/iH46K/JUM4t+hfiWApd1Vd3bMwpuhwaJBgxcaXXnzXRpYX/Fbt2Mp1RFQVGDfI7M0wd2Pv7EKVvAMPULSwtfoIDjRdz0JEnyJK0MiXYrgYOnoYHK+sTyOl7+yKOwNe7XUiCWzlLQ1wZOaWjU/Dte0L1ujhg9pD2Bniixb4mtswmdRB0cNZ81beYBgSeQ/sqXZPnR5p2T4F3tKq5zn03McQAW2+EGSDf8AQUD+HSARObcLfcPpzTzvLruznvABGkCwFgAIJ5aoL2ioBtRj2mx15T8ptzv7Kc1q0NF8nRmWYbxNkkCLif1dUuK4hjQBTOaXzBN4EgT6o1j7nxGCbA6b69IWQxZcHTFogHaNJCWC5PZV3GwtwfiIJuNNfI7+Q19URxVMU3h4gXAc07ibO8lm+E0MzzeLRvebQtPjsW00yCBIiCdidY9LpckKmqHhJuNsCVvE4NbcE5RPK/0BV3hOFLTcCSZ97N9IM+qoNBzsAMXMnpaT5gA+6PYl0U3OAjVoPObHyEAhdL0iLZ1uIBLiHANsJtEC3olSaBOZ4cZm3LZAMQ4xAAA3hPweJyvEm2h8iofb9NZYqNgkeI3KSuVcISZk+gSWALCD7MqCuEkkPTMYzbzKlwB+2b/OPzCSSaIGbHZQrqS630THgeB3ko8FqfJdSQ8RglRXKuqSSdgRqOwH/WeP/id+bV4dxA/aO8z+SSSk/wAho9hDssftHfyj8wtS5cSW9DLsq4g6eai498Y9fqkkufN2Wx9FPDi4UtRojTl9f7LiSh6MU6/0d/pKnpiySSd9GC3Bq7pcMzoAtc28uSOMqEgSSfVJJPi9J5S/QpgvBIB8PJUuK4VgZWhjRdp+Ea6pJKsuiMezB424dN4a8ieeVVC3wt8kklzs7oEfD2jvDYfN9E7imrfX6JJKsfzQsumd4S0GoZE/Zk+uZt0T4qPsvX6pJKkyADd/03fzfRQ4po8Nvlakkggo1XDT9kzySSSUWE//2Q=="/>
          <p:cNvSpPr>
            <a:spLocks noChangeAspect="1" noChangeArrowheads="1"/>
          </p:cNvSpPr>
          <p:nvPr/>
        </p:nvSpPr>
        <p:spPr bwMode="auto">
          <a:xfrm>
            <a:off x="307975" y="-1897063"/>
            <a:ext cx="5705475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3092" name="Picture 20" descr="http://www.todomiel.net/notas/imagenes/apicultura/apocalipsis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88" y="5014765"/>
            <a:ext cx="2339413" cy="17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us.123rf.com/400wm/400/400/neelsky/neelsky1111/neelsky111100002/11305484-pushkar-india--07-de-noviembre-un-comerciante-de-camellos-guias-de-su-rebano-hacia-la-feria-de-gana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60" y="5017617"/>
            <a:ext cx="2859930" cy="175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La ramaderia</a:t>
            </a:r>
            <a:r>
              <a:rPr lang="ca-ES" sz="3200" dirty="0"/>
              <a:t>.</a:t>
            </a:r>
          </a:p>
        </p:txBody>
      </p:sp>
      <p:pic>
        <p:nvPicPr>
          <p:cNvPr id="3" name="Picture 2" descr="X001_T04_05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9" y="780512"/>
            <a:ext cx="8703518" cy="588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6. </a:t>
            </a:r>
            <a:r>
              <a:rPr lang="ca-ES" sz="3200" u="sng" dirty="0"/>
              <a:t>La ramaderia</a:t>
            </a:r>
            <a:r>
              <a:rPr lang="ca-ES" sz="3200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9244"/>
            <a:ext cx="8466274" cy="568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8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6. </a:t>
            </a:r>
            <a:r>
              <a:rPr lang="ca-ES" sz="3200" u="sng" dirty="0"/>
              <a:t>La ramaderia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95536" y="69269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la ramaderia?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95536" y="112474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Fes totes les classificacions possibles de la ramaderia que apareix en cadascuna de les imatges següents:</a:t>
            </a:r>
          </a:p>
        </p:txBody>
      </p:sp>
      <p:pic>
        <p:nvPicPr>
          <p:cNvPr id="5" name="Picture 2" descr="http://iesjuliocarobaroja.educacion.navarra.es/blogs/conlacabezaenlatierra/files/2012/02/pastor-masai-con-ganad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45638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pregonagropecuario.com.ar/assets/images/upload/pollos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456384" cy="2448272"/>
          </a:xfrm>
          <a:prstGeom prst="rect">
            <a:avLst/>
          </a:prstGeom>
          <a:noFill/>
          <a:extLst/>
        </p:spPr>
      </p:pic>
      <p:pic>
        <p:nvPicPr>
          <p:cNvPr id="7" name="6 Imagen" descr="http://3.bp.blogspot.com/-Om1FS7QqI58/TeYtsXZFZXI/AAAAAAAARSY/uK0HLVWGsbw/s1600/oveja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1075"/>
            <a:ext cx="352839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http://www.agromeat.com/wp-content/uploads/2013/06/Cerdo_Criadero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3" y="4005064"/>
            <a:ext cx="3528392" cy="237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</a:t>
            </a:r>
            <a:r>
              <a:rPr lang="ca-ES" sz="3200" u="sng" dirty="0"/>
              <a:t>El sector primari</a:t>
            </a:r>
            <a:r>
              <a:rPr lang="ca-ES" sz="3200" dirty="0"/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764704"/>
            <a:ext cx="8856984" cy="86409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rgbClr val="FFFFFF"/>
                </a:solidFill>
              </a:rPr>
              <a:t>Importància: actualment es dedica al sector primari un terç de la població mundial, sent major aquest percentatge als països subdesenvolupats i molt menor als desenvolupats, i el pes econòmic del sector a penes arriba al 5% de la riquesa mundial.</a:t>
            </a:r>
          </a:p>
        </p:txBody>
      </p:sp>
      <p:graphicFrame>
        <p:nvGraphicFramePr>
          <p:cNvPr id="9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548669"/>
              </p:ext>
            </p:extLst>
          </p:nvPr>
        </p:nvGraphicFramePr>
        <p:xfrm>
          <a:off x="3274507" y="1714218"/>
          <a:ext cx="5761989" cy="1440160"/>
        </p:xfrm>
        <a:graphic>
          <a:graphicData uri="http://schemas.openxmlformats.org/drawingml/2006/table">
            <a:tbl>
              <a:tblPr/>
              <a:tblGrid>
                <a:gridCol w="19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05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Valor total de la producció mundial</a:t>
                      </a:r>
                      <a:endParaRPr kumimoji="0" lang="ca-ES" altLang="ca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Agricultura</a:t>
                      </a:r>
                      <a:endParaRPr kumimoji="0" lang="ca-ES" altLang="ca-ES" sz="16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Indústria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Serveis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4%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32%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altLang="ca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64%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4979442" cy="356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881951" cy="281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96052"/>
            <a:ext cx="2016225" cy="214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4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7. </a:t>
            </a:r>
            <a:r>
              <a:rPr lang="ca-ES" sz="3200" u="sng" dirty="0"/>
              <a:t>La pesca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67592" y="793088"/>
            <a:ext cx="68407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És la captura de peixos i altres espècies aquàtiques per a utilitzar-los </a:t>
            </a:r>
          </a:p>
          <a:p>
            <a:pPr algn="ctr"/>
            <a:r>
              <a:rPr lang="ca-ES" dirty="0"/>
              <a:t>com a aliment o matèria primera per a la indústria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2340167"/>
            <a:ext cx="20882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les tècniques utilitzades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762137" y="1980127"/>
            <a:ext cx="568863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Pesca tradicional o artesana: es fa prop de la costa, amb </a:t>
            </a:r>
          </a:p>
          <a:p>
            <a:pPr algn="ctr"/>
            <a:r>
              <a:rPr lang="ca-ES" dirty="0"/>
              <a:t>tècniques de pesca tradicionals i la producció és escassa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762137" y="2680458"/>
            <a:ext cx="56886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Pesca industrial: aconsegueix moltes captures amb una tecnologia avançada que requereix fortes inversions</a:t>
            </a:r>
          </a:p>
        </p:txBody>
      </p:sp>
      <p:cxnSp>
        <p:nvCxnSpPr>
          <p:cNvPr id="8" name="7 Conector angular"/>
          <p:cNvCxnSpPr>
            <a:stCxn id="4" idx="3"/>
            <a:endCxn id="5" idx="1"/>
          </p:cNvCxnSpPr>
          <p:nvPr/>
        </p:nvCxnSpPr>
        <p:spPr>
          <a:xfrm flipV="1">
            <a:off x="2339752" y="2304163"/>
            <a:ext cx="422385" cy="32403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4" idx="3"/>
            <a:endCxn id="6" idx="1"/>
          </p:cNvCxnSpPr>
          <p:nvPr/>
        </p:nvCxnSpPr>
        <p:spPr>
          <a:xfrm>
            <a:off x="2339752" y="2628199"/>
            <a:ext cx="422385" cy="34029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251519" y="1484784"/>
            <a:ext cx="684075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zones on les captures de peix són abundants s’anomenen caladors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56992"/>
            <a:ext cx="493524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aporrea.org/imagenes/2009/04/pescadores_artesana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53" y="3340391"/>
            <a:ext cx="2565947" cy="164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barcación de pesca industrial. (Fuente: Internet)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68" y="5040191"/>
            <a:ext cx="2962597" cy="17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7. </a:t>
            </a:r>
            <a:r>
              <a:rPr lang="ca-ES" sz="3200" u="sng" dirty="0"/>
              <a:t>La pesca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1297440"/>
            <a:ext cx="16561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els llocs </a:t>
            </a:r>
          </a:p>
          <a:p>
            <a:pPr algn="ctr"/>
            <a:r>
              <a:rPr lang="ca-ES" dirty="0"/>
              <a:t>on es pesca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309663" y="937104"/>
            <a:ext cx="63367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Costanera o litoral: prop de la costa, amb vaixells petits i diària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309663" y="1318229"/>
            <a:ext cx="511256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D’altura: en alta mar, amb tecnologia avançada </a:t>
            </a:r>
          </a:p>
          <a:p>
            <a:pPr algn="ctr"/>
            <a:r>
              <a:rPr lang="ca-ES" dirty="0"/>
              <a:t>i vaixells grans i durant setmanes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309663" y="1988840"/>
            <a:ext cx="60486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Gran pesca: en aigües llunyanes als continents, amb grans </a:t>
            </a:r>
          </a:p>
          <a:p>
            <a:pPr algn="ctr"/>
            <a:r>
              <a:rPr lang="ca-ES" dirty="0"/>
              <a:t>vaixells molt ben equipats i durant mesos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907704" y="1081120"/>
            <a:ext cx="401959" cy="50435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>
            <a:off x="1907704" y="1585472"/>
            <a:ext cx="401959" cy="2078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907704" y="1585472"/>
            <a:ext cx="401959" cy="65539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esca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1520" y="2623223"/>
            <a:ext cx="3672408" cy="1696709"/>
          </a:xfrm>
          <a:prstGeom prst="rect">
            <a:avLst/>
          </a:prstGeom>
          <a:noFill/>
          <a:ln w="3236">
            <a:solidFill>
              <a:srgbClr val="000000"/>
            </a:solidFill>
            <a:prstDash val="solid"/>
            <a:miter/>
          </a:ln>
        </p:spPr>
      </p:pic>
      <p:pic>
        <p:nvPicPr>
          <p:cNvPr id="13" name="Picture 6" descr="C:\Documents and Settings\Compaq_Propietario\Mis documentos\My Cmaps\sector_primario\gran_pes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21" y="4399244"/>
            <a:ext cx="3528392" cy="234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get-pe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47" y="2623224"/>
            <a:ext cx="4439520" cy="167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atunero-Playa-de-Bakio-2008042411544611h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21222"/>
            <a:ext cx="4032448" cy="230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6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493204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7. </a:t>
            </a:r>
            <a:r>
              <a:rPr lang="ca-ES" sz="3200" u="sng" dirty="0"/>
              <a:t>La pesca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793088"/>
            <a:ext cx="7128792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principals problemes de la pesca són la sobreexplotació dels recursos, </a:t>
            </a:r>
          </a:p>
          <a:p>
            <a:pPr algn="ctr"/>
            <a:r>
              <a:rPr lang="ca-ES" dirty="0"/>
              <a:t>la manca de caladors i la contaminació de les aigües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1484784"/>
            <a:ext cx="713648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 a no acabar amb els peixos cal establir temporades de veda, limitar </a:t>
            </a:r>
          </a:p>
          <a:p>
            <a:pPr algn="ctr"/>
            <a:r>
              <a:rPr lang="ca-ES" dirty="0"/>
              <a:t>les captures i controlar les dimensions mínimes de les espècies </a:t>
            </a:r>
          </a:p>
          <a:p>
            <a:pPr algn="ctr"/>
            <a:r>
              <a:rPr lang="ca-ES" dirty="0"/>
              <a:t>capturades, mirant de fer una explotació sostenible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43832" y="2420888"/>
            <a:ext cx="71364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L’aqüicultura és la reproducció en granges marines o piscifactories d’espècies aquàtiques i és una alternativa interessant a la pesca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3" y="3212976"/>
            <a:ext cx="534659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52" y="746026"/>
            <a:ext cx="1666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76" y="2143641"/>
            <a:ext cx="1634551" cy="12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comunidad.laprovincia.es/servicios/galeriasMultimedia/media/3572/imagenes/1227992502852_piscifactoria_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12" y="3402001"/>
            <a:ext cx="2691433" cy="17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3.bp.blogspot.com/_vNJLDQ_ISCw/TMan0frBzdI/AAAAAAAAADA/gEueo_27JH4/s320/piscifactori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12" y="5223440"/>
            <a:ext cx="2682323" cy="15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3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493204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7. </a:t>
            </a:r>
            <a:r>
              <a:rPr lang="ca-ES" sz="3200" u="sng" dirty="0"/>
              <a:t>La pesca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95536" y="7930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Què és la pesca? I els caladors?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22871" y="1162420"/>
            <a:ext cx="8399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Llegeix el text de sota i respon a les qüestions següents:</a:t>
            </a:r>
          </a:p>
          <a:p>
            <a:r>
              <a:rPr lang="ca-ES" dirty="0"/>
              <a:t>a) Tipus de document.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On està Gran Sol?</a:t>
            </a:r>
          </a:p>
          <a:p>
            <a:r>
              <a:rPr lang="ca-ES" dirty="0"/>
              <a:t>d) Explica de quines dues maneres podem classificar l’activitat pesquera i digues quines correspondrien a la del text i per què.</a:t>
            </a:r>
          </a:p>
          <a:p>
            <a:r>
              <a:rPr lang="ca-ES" dirty="0"/>
              <a:t>e) Com són les condicions de treball dels pescadors?</a:t>
            </a:r>
          </a:p>
        </p:txBody>
      </p:sp>
      <p:pic>
        <p:nvPicPr>
          <p:cNvPr id="5" name="4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422870" y="3284984"/>
            <a:ext cx="8181577" cy="26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493204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7. </a:t>
            </a:r>
            <a:r>
              <a:rPr lang="ca-ES" sz="3200" u="sng" dirty="0"/>
              <a:t>La pesca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95536" y="790495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 A partir del document respon:</a:t>
            </a:r>
          </a:p>
          <a:p>
            <a:r>
              <a:rPr lang="ca-ES" dirty="0"/>
              <a:t>a) Tema.</a:t>
            </a:r>
          </a:p>
          <a:p>
            <a:r>
              <a:rPr lang="ca-ES" dirty="0"/>
              <a:t>b) Explica l’evolució de les captures totals de peix al món.</a:t>
            </a:r>
          </a:p>
          <a:p>
            <a:r>
              <a:rPr lang="ca-ES" dirty="0"/>
              <a:t>c) Fins a l’any 1995, de què depenia fonamentalment la quantitat total de peix capturat? Per què?</a:t>
            </a:r>
          </a:p>
          <a:p>
            <a:r>
              <a:rPr lang="ca-ES" dirty="0"/>
              <a:t>d) Què ha passat des del 1995 fins a l’actualitat? Per què?</a:t>
            </a:r>
          </a:p>
          <a:p>
            <a:r>
              <a:rPr lang="ca-ES" dirty="0"/>
              <a:t>e) Explica quins són els principals problemes de la pesca en l’actualitat i proposa solucions.</a:t>
            </a:r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2699792" y="3212976"/>
            <a:ext cx="3672408" cy="32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2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908720"/>
            <a:ext cx="7128792" cy="907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Des de mitjan segle XX el sector primari ha perdut molta importància </a:t>
            </a:r>
          </a:p>
          <a:p>
            <a:pPr algn="ctr"/>
            <a:r>
              <a:rPr lang="ca-ES" dirty="0"/>
              <a:t>a Espanya i a Catalunya i, en l’actualitat, suposa menys </a:t>
            </a:r>
          </a:p>
          <a:p>
            <a:pPr algn="ctr"/>
            <a:r>
              <a:rPr lang="ca-ES" dirty="0"/>
              <a:t>del 5% de la població ocupada i de la riquesa (PIB)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279386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 descr="http://geo2010.wikispaces.com/file/view/Poblacion1.jpg/204016694/547x502/Poblaci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48880"/>
            <a:ext cx="4248472" cy="38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49817" y="692696"/>
            <a:ext cx="7272808" cy="868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a Espanya és una agricultura moderna i de mercat que utilitza </a:t>
            </a:r>
          </a:p>
          <a:p>
            <a:pPr algn="ctr"/>
            <a:r>
              <a:rPr lang="ca-ES" dirty="0"/>
              <a:t>noves tecnologies, té treballadors ben preparats i formats i destina </a:t>
            </a:r>
          </a:p>
          <a:p>
            <a:pPr algn="ctr"/>
            <a:r>
              <a:rPr lang="ca-ES" dirty="0"/>
              <a:t>la major part de la collita a l’exportació i la indústria alimentària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756" y="1620000"/>
            <a:ext cx="5688632" cy="501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cultius principals són els cereals, l’olivera, la vinya, </a:t>
            </a:r>
          </a:p>
          <a:p>
            <a:pPr algn="ctr"/>
            <a:r>
              <a:rPr lang="ca-ES" dirty="0"/>
              <a:t>els fruiters i les hortalisses (hivernacles)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756" y="2204864"/>
            <a:ext cx="86409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moltes zones s’ha abandonat part de l’activitat agrícola en favor de noves construccions, l’explotació forestal o el turisme rural, amb ajudes europees en molts casos (PAC)</a:t>
            </a:r>
          </a:p>
        </p:txBody>
      </p:sp>
      <p:pic>
        <p:nvPicPr>
          <p:cNvPr id="1026" name="Picture 2" descr="http://e-ducativa.catedu.es/44700165/aula/archivos/repositorio/500/619/html/Unidad_01/imagenes/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06" y="2844081"/>
            <a:ext cx="3847176" cy="202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-jbh1B_G2PUw/UWG8fzFrafI/AAAAAAAAF6g/6HcVLnMnBTE/s640/avanc%CC%A7_ciut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941168"/>
            <a:ext cx="318673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085713"/>
              </p:ext>
            </p:extLst>
          </p:nvPr>
        </p:nvGraphicFramePr>
        <p:xfrm>
          <a:off x="109796" y="2830719"/>
          <a:ext cx="4968554" cy="3995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1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CULTIU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TOTAL (Hectàrees)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SECÀ</a:t>
                      </a:r>
                      <a:endParaRPr lang="ca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(Hectàrees)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REGADIU</a:t>
                      </a:r>
                      <a:endParaRPr lang="ca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(Hectàrees)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HIVERNACLE</a:t>
                      </a:r>
                      <a:endParaRPr lang="ca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(Hectàrees)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Cereals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6.385.886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5.391.133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994.753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Olivera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2.584.564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1.853.539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731.025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Fruiters no cítrics</a:t>
                      </a:r>
                      <a:endParaRPr lang="ca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(incloent ametllers)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1.009.959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754.113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251.182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4.664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Vinya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967.055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632.814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334.240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Cultius industrials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948.003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734.098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213.900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Cultius farratgers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933.578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678.177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255.401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----------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Lleguminoses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393.692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375.903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17.742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Cítrics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305.954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19.364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286.590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----------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Hortalisses i flors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197.081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16.302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161.946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18.832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Tubèrculs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51.341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13.341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38.000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----------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0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796835"/>
            <a:ext cx="856895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Catalunya les terres de conreu es localitzen sobretot a la Depressió Central, el delta de l’Ebre i a les planes del litoral.</a:t>
            </a:r>
          </a:p>
          <a:p>
            <a:pPr algn="ctr"/>
            <a:r>
              <a:rPr lang="ca-ES" dirty="0"/>
              <a:t>Els principals productes són: els de la trilogia mediterrània, plantes farratgeres, arbres fruiters i conreus d’horta</a:t>
            </a:r>
          </a:p>
        </p:txBody>
      </p:sp>
      <p:sp>
        <p:nvSpPr>
          <p:cNvPr id="4" name="AutoShape 7" descr="data:image/jpeg;base64,/9j/4AAQSkZJRgABAQAAAQABAAD/2wCEAAkGBxQTEhUUExQWFRUWGCIYGRgYGBwcHRwdHBsaGB0fHBsaHCggGBwmGxwcITEiJSkrLi4uFyAzODMsNygtLisBCgoKDg0OGxAQGywkHyQsLCw0LDQ0LDQ0LCwsLCwsLCwsLCwsLCwsLCwsLCwsLyw0LCwsLCwsLCwsLCwsLCwsLP/AABEIAJIBWgMBIgACEQEDEQH/xAAbAAACAgMBAAAAAAAAAAAAAAADBAIFAAEGB//EAD0QAAECBAQEBAQEBQQCAwEAAAECEQADITEEEkFRBSJhcRMygZGhscHwBkJS0RQVI2LhU3KS8TPSQ4Kyc//EABkBAAMBAQEAAAAAAAAAAAAAAAABAgMEBf/EACwRAAICAQQCAQIFBQEAAAAAAAABAhEhAxIxQRNRIjJhBBRSgcFCsdHw8ZH/2gAMAwEAAhEDEQA/AA+AY34MdDKwj1ZhDH8AnpHp/mUcniZzCZUE8GOgmcOGkLKwLQ1rpiem0VaZHWDpw51MPjBsHMR/hy9mhOaY1FoBgMNLc53pW7PFonEy0Jo9aMbRXfylSi7waXw2aNQ0ck0r5N4s2jEB6GLvCzSsPmeKhPCrFYPpSGhiZcs6hhp9XjJq+C0x7+I0I9D90gkualagFdu8VuF4lmUymKewHyi3llLcoH1hNUCyFVhgCw7iNpk1q/pCyscQbQ3Lx6CC7D6QrY8DScCCkEK9/ukBxMrIoj4wFXFJYYBRMNycaFpL16Qs9gJqUdIXxM4BCnUAQPjDcxheEeI8NkrSFEF+9opNAUvD8dLznxDrT7EdRw/iYUWBpHGjgKir+mQoblxFhg+GTUGgSW6mKmovsmNo62fJQX0O8VOJ4IglyNdDEDjlghKkgE2GaLCQVKSHDP1eItorDEUcISPKSPWCy0KS/wDUBAD1H7RZFIt91jlMXOWhcxKQSgEjeHH5CeDpsHhc6SUmo0jf8GHZ2Vt/mKTh3E/DQ4VU3Hr8It+G4wzdKPA00CZJUs7wBUoguItMVLYuKvCyQDehgUgoSLm4eITyohmbtFkmVAZk5NUgh+sNSQmir8MtakSRhSYfl4kAEZXPSFcVj1JHKmm4BLRfkZOxBlYNIQ7l9hVz9IFJwy6lOUNcZq9y0U+K46wZAI3Jvu3aE8Nxwoet4dSaDCOuwE1DlJJd71Ht/mGhmlvmZSSfg+0cnwrjuVdVcpNYZncS8SaWU6XpEODsrcjosJiApZT+UCnyt20heZwaUNVMR0+/SEkLyuQWgiOJ5SygCH1gW5cA0nySm8BWA6SFdLFvlCa8EsXSR6GLJHFFJozJ+2gmHxWVjmcG47/WLWrJckvTRSeFGssdFi8EhQJS2b4GKufJylo1jqqRm4UIGMzQyUjaI5BF2TRXmgoKfesQE8hThx0Z4sUMI34o0r0EclnRRXqStTEJvBZmHUaAj77QzIxruDLf2iKJ9WCC3QWgtjoiME2pMTGG7RObLJqEzCPT/ESOMIATlIpqz+7wtz6CkDQlrCAzcUxBDkaj/MEM+hNPW/8AmIy8Woq5Ulmryj6wWAz/ADFK0kKTRorE4OSoEkOX3P0Mb4hgVqL5iBtSI4ThoF1FXQs0CpLDB3ZKTwuSpQYqSOiv3EW8nhyECijZw+sKJwSP0gdqfKDpIG9N3+sS3Y0AXncs4B6PAZnDkrd5in7Q0vEpNC49CYlh1h6H4PDtoRXfyhKaiY5h9CFpbnBHQf5hkYdKtiY0JTGjQnKx0aXLzDmP0gacJsSPWC82wMTzdAPWFYA5WHbU+8MJpAlKjBM3BbtCA3isIlYqA+8Lz1zEJZnSP0mGF4hg4BLXpAF8Q2ENWBqRjVFBdwT9iFUYNQBckJN6OYyZLnVIAyu4qHhrCTiKKBI7RXHAikxeAUV/06jQQ3gZU6XdCvaGl4+WicE50hSnIS9S1T2i0lYjM7GuxhuboEjcjEKI5swPW0YslR5SM33SBTsUFOmnvFTPK5ZcGm8KMbBsulSZwSSCnsXimxWNWxCgm7uPr/mLLA8WCxlUaml29jpFZxjCMp0lQBA3PpFQw6YpcYGOHTApNA6hpWvaLPAqzBTgk9BHKypKkspKwehpFhhMZMBel3Nf2EOcfQossOI8KkrIzUJLUMLTfw9JH5ARuFH94FM4tmJzAfGHMHj5aUsog9GJ+cT80h/FiJ4Hhw1Fv3/xDkrgkqhQrL8Y1NxqCeXy/ERLD49Dsq36gbQ/lQYHJnD5ZFXcdbwL+Dl6Jtq7wATkm62e2r/GCyMQlL1cj77wsjwMJyE84YHXeN4lKEEMkZSLj99KQlPxijol21t7QNOOVZgBs7wbWFlvhMTLVqKdb+sTVhJag4JPqIQlTZTeVvb6CB4rEN5SGOmsCTvAnXYytYScoQHeilW6kmDDN/qS4r0TnDZgxFnP7NBBgpf6B/yhv7gvsVAQdjEVIIL2gE/jCEJKlqACbmpZ7Owpp7xVTPxth3ypIL0dw1e5+kLeG0vkyDS/SIKkVq4PcxRSvxPPmf8AiQGZw503qw0PtFOr8WTVV8RI7Jc+xcxPkXsew7pBahWw7mNqZql9o4SV+K5oFyp9Sgsf+LRh43i1sCVoeyUyCKb5ik0heSPsex+jtjiQA2Ud42jHKG4G7RwuXEqWpLzVEAEf1ClJf/7B/QG0V07BYgpClEAFWUOc1ywLlyz6xPm0yvHI9BxHGpaEJMxaczVrfU0H7QmPxnhArzhtsqvmBHGTPw+rxChc1lZQobF6UOlR8YxP4fZi61VZQCQ4f3f03iPNBD2SO6k/ivDKZpiR/wAh8xDv84lsGmSztzJ+UebfyUO3jEE2BS3a2kDmcDBylEw1S9dxftoQ+8Hn0w8cj1KTx6WXSqbKU+mdN/3jUzGSh+dP/ID6x5HP4JMplVnr1FCL1+UBVwhY+26atFLW0+mhPTl6PWZ3FpCUlp6EnRlh/gYir8WYUOFTg/ZR+IEeVS+HzHuB/wDdI+ahA1cHnbAk9QfrD8kH2hbJej1dP4qwlv4hI75h8xBZf4hwyvLPldeePH/5ZNZ8tO4+VzG0cLm0OW/9yflmcdiIrfD2g2T9M9eVx2QC3jygf/6J/eHJfECRRQUDsQR8I8ZRw6af8kdobwmDWgsZiUE2ZQBeBzghbZHq/wDFqqxhY4hQJNK3jjpeNxKKeKVd8p+dYLJ4riDUeGsd0v8ABUC1tMNkjrBi1b0Ozwnxz8RDDSSpSuiQ91MSzsWoDFNN4xOA/wDGlJ6qB+sVHHp8zEyvDVLSaulQSSUkUcEGlC3rFeSDWBbJJ5OalcSmLnZ85JNSSd9R1ePSfw3xxU6WSoVBZxrHmn8qWkuoAZlZbGvuPWOm4bjpkpGVKXrVwdox0rjP7FTVo7dWKq+sbVjiQ0ckOPTNUJ9j+8S/nqv0p+P7x2b4GO2R0yZpjc7FKIqSfWOZ/na6URXof3jf86I8yR6EweSIbZF0qcYivGFAKirKAKklg0VUvi6TZJLdf8Ry34z4mtakoylMtqjQn2gnqxSBabbPQBNJq7g6ivxiYUqOE/B3FRLKkEHLdg5Y0FA9B23jrE8YlHU+xhw1VJWKUGmWiJyo4L8V/i3xFKko5UAsogkFTUI7dGLx1n8wlEMTQ0qDHlPFpBlz5gdxmJSpyXDuC6qn1rvGeu8YK01kLiOKzFZASpkJYO9HJdve8NcO40uVN8RJLjm8xZWlQ9dmhabwxeQzMyVpo2Uv1ItcB3gfD+HrWSEkDlKgSWBa4ewJNA7RzbWa4PR/wt+KF4grE0pBDqBJYBNKel3jqsir211jxCQVS3cKSCG29OtW9o9S4RxhIwI5050yzRyS4BZ3/NG2nqPhkSiiyx3GESZiJa1gLXUDoSwJOgf5GLVCF9PePC8dxiZPnKmzGKqC1gA1o9K/C/HBNkDOoJKeUOakACvvFx1HJ0JwpWdsiawqlJ6wXx0/pV8I53+MR/qJ9xGv4tH+on/kIrxi3HP8P46SrmbKaFIqCNiO0ZjJiEPklJUgpfyfA0r/AJhQzikqaUEqAzHkBoaaesF/mcxn8zlgXPMWAAG4civ9uxjw79HetORHA4xSmV4ddAHSAxc2pFji8TNTMJTLSUEVZhVme9XMIzETPEKUKIJTnDpJBsCCbAila3tSqwxE4lIIIWQF5QmwdKVEqTy5Wc03MLcnwV4n2W8rGTFhQVyghner9h3eILWt0NMSQBUOTzBorschUoFc6YpKXKUb1FH0HoPhDPBpOdInFIqnkAL8pArW5Jet27xLmktxa0G3Qafi8yS01i5UKaC+tWaBTeJZkBBUSr9VHLF6QlhkK8VchQfwznzAgFIVZlAB3pR/lEMbw1QSoJAUQBQllHWqkitnruYe5XTBaOLGp2PSpKUnMRbM4ctWrDr8o1O4igs6TygF3IbZ2OxdoXmKQpWWWWnAMAQBzUU5BY6X/u6RHF8MWEpUlisKBIUCxsCAH8oIzemghbl3grx+shTxPmzFOhpfY6W179aRocRJbKlIcjrc9R60iS+FVSZbkEjO4pQOVIILhyECjMYglCM6U3lpGpTmUtIyiruSMqnG49IluLLUXEEriRIDvUPQ9AaD1+cQ/iuhJHr8fu0alyc2IUhlJUFhbNRID0dq5i9m+EQAUolpJypUBkDvmR1AIy3DEuQo9He2I98iRxqdXH2OvWIrxKXY07pqfR6fGHP5b53FWOU2q+ao6EBn0pGl8FzHKpZZqgAAUTl9KhwW0iU9MdzETikeprQW9Wr7GM8dA1Hsflf4iCY2fIlZ6KUp8hSTcUcJagZw/YdIH4cyakGShMtOYpJI2obVoql9OkaL3lIzb6wyaVJNvQMK9y2VIgqZSVkAKCiC5ZiAOhb09YJhuEAH+oVTT1dt7OxvrFklQSGAAAsBTpGctWvpbLWnfKRVqkHnCTVNq9NWMJHICCGHvmSeozW6wafiijEBVWJYgauCx7RbYnDoWOdIUOo077dopzlGrbyQtOMrpFBMxSvyzANbkv2OcP2IEAOKm38RJ7g/+zxZY3hBSP6aiBYIPNq9c1he3TaFjlCQFyQ6iEuilWfSzB/bpXWOr6/gzel7X9zX8wmnKFLTyqCgxs2gBpXfrDP81O/yMZh8JLWApCqEmjJO1zpS3cGI/wAtKRVIUSzNyuXD1SaJYBgNzrB5V2PxejY4qRq3/GNHiNfMX7p+ggK5YzFJQRnJQlVw7ElVejAbsdXMEmYdAoTLzZuYqLctC9WdTt05oe8XjITMeSQSXatxpbSoiX8aHukF9W/aB4iSyVZUvUBLEFQFCnlP919aH03MwaUrKCgnOXQoAbOXLszizAVpB5PuJ6bJTOJEMRlVqwyfGogeIxapiClaafpIT6Ec2haNKwyQMgAVNVcV5Bq16V816wwcMlUyYlhlyJaxqAahqhhRu+8PygtN+/7f4FcLISlWZJSCQAQ1z7sNYaZ9z0H3vCqMMGUQh5iC5SxGYB2YMwKmFBTTUxuZg0gbhNwliokpyl3omv1ivLnkXjMVi2NJcw9W6P8AUQviskwF5CnNyxB6VCfmIZOECRmmICQDROp0dZ+JbvE8HI/orUocygWYOyTagZuusV58C8IsrEJ8NCPDUAGCgEnaulyY14qUghCFp5WHKq7kn8sOpkAyUrZJISMwsD0I3BArekCRhEqAUhJUhVgCXSaBwdmFfrD/ADBPgFgAuWkKFSwYvSldNT8Gg6MT4aWSktVgAfqPrEZckKCSBflFGe55g7pFqjdukYpKSlakhwGAIepzOrq7gB9LQed2LwYByZ7jmkh8zuUNe/wi2kTkJ5QkDoKDftWEpstIKnB5KnLsXIZ6BiT6X6DUhNjTUnmJIBADNqR84f5iXQeBFl/Fk0CGPqrUDRoAcdM/0B/yV/6QNCSlQUDky0zKuQHdhYU12PSEzNkj/wCZXoT9KQ1+JnfIP8OkdXwjFGconKpKGyvQZiDXXMwJIArQHeGZ+FS8sqy5ZZdLA7MxrbvBcJhxLGVLtUuz+Zy96VOlOjRR8UxOIRiZYSkBC1JylTpSCASoHUuS/pHmL5ydYPQfxjnI3xeWmaciCtOailZDlUkjmBJDDvSopeLOSnKkFy4cVNakO5e37RqQ+UZmzDzMCztoNnO+npGTZi9GD7ufv7rGcpXgtRrJznHuKpKjKmBSR5wMh5mIIfVgQQWuPYX8tQKUlmo7VDagCoDdPlCaeGkzkTpiwtSAQAhGUAEVepJb0Z4tShiOrWILvZhU/wDUVOSpKIoRdtsouKySopEp0KzAKpldJvch2uQ7FiDFmuWpKQkKYg1Kg+mwVrU+8JcXxSpfhrCDkChmUPypYh1A3FW6XgGA4gZil5QVJfzEsBlSkZRSrqJr0PSHUpRvoVxUqG1YPJMM1SsxKRLZKNAehKtfYxrHy0ISpLoluaVCau4qLmgiONx6kDMmWpQvfo7nlOnf4xDBT/FAK5eRegN2FqN22t3ac8seOCPAppmSkqKQkWAd8rMn6V7wGfwtpvjGjWShT8yiXUXDCmm5MW8pYFA3MLFwKAPQ9vjG/HUAU3fpUAdbgNYE3h73ubQtqpJgZeDlg52zPRy2j7WufesbStgSbN6ANW+lzEf4pLKGYM9XF0u9Do/TYxHEzUEhDoYgpYHSoar6n7tE0+ysEE4wLAUhQLEBLVDmzMXDAuxG96RQcRx8yaTKMsmZLOYsAUkAOKvYlra9mhbBcBfETEZ1ZZSgE5Vfqqn2T979Pg8BkKlZlKKgnzbJDBiEine8dDcNN4yYpSmslfhOGJSrxFkLUpIQp0kOXux/MKCu0WpUCHFdnppShqDpGEtR3cvW/uDTT5RFCq2FN/u20c8pOWWaqKXBjFrfW4q4PeNTKCjdHU337RKZSjN9Pg1oDMQ4bf8AUmEhnN8SQUrEyWuWFqLEBWYOaZgANtGvuYvcDikLQBLUCEgAENoA7NQU077RV8ckkylciUpHmKWejF2AcsBvYwfgWMzgpSGAS6iRQHlISkCm+tAneOua3ad+jnjidFpY1proKt6aN8YFNS+w93vtdn+sTlrCiHcP1YOOh17RuYh7gg99PUW1eObg3KjF4PKVLAUVhISjKlgCHIevYFxYRHgC5viKRNFmW6rl3DJNgH+sW02UFBsxrq+z2p3rCuLw0sDmExTjJdSix+H/AHGynapmThTtDK5qHIIDhhUC7JI0D3Ft4ivBJdVEqcZS7nlGlTau0U/C8GpU5SipXhoLof8AM9Berhku+wPWLDG8TMpZSpLBiUuzEh6EtrTq+7vA4O6iwU1VyNfwoRK8NCyhYS2ZKFVIGrDXu8aw/wDTlGZNLrKcyqCj3ApQD6GH5E0KSFJLvY9K0peI4jDFYIKlD/aQK+sTvd0ytvaK3hWJTNKpqUqFMrqIqBVksKsYbMhPipmFnCSBqam7mzBwP9xiWHkJkJypKgAKWPU3HwO8VExapk9KUzCZZqqjMRYBXVh7RS+TbWES8JJ8j2MPMgS2SSsBTOzZTcAigYNBpWHylSg5UpidqagD7oNoaFEsCGNr96nNCK8UnMpHiAKbNRqelbXf/MSrapFNJZYliMKJ01PK2XNmYh1AMwO4cn3LRZ4vykEhjSv38oChIlgqzKUZhFS1XSEjQDSN45XIQFFJ0IS7EF/ynp84pu2kTVJsHwkESQMoA05jrUE0v+0LYuWJJM0y+VKQgAKNBVyx6lI+MF4PMmLAVMUK0A7amw0p/u7M5iMFnDZlZSzgM1KtWsU3tm7ElccC2FSADMIMsrSLjKzO1NCx+XqqAqZKFAlRIUGNi+ZRILip0hnF8VRLmeEt3oLant0b3jePWpUsmXmzAOkBr7EEW6UvDynlcixRDGS0y0pWcxEsbua0cl6h4W4WonMEJCZYTyEMDU0Hej13G8Npw2ZJExS1ZvNRg9KACw6Q3lpqw/aFupUG23YgjBC85Tlg+gcG7W/66xIYyWmmVQajBJYNs1PaBq4imbnlpCiagm3Srt7XpCkvhU0gPNU7V7xaX63RLf6Tt1OvKy1MoOQG7g1S+rUIvAf5YlRQxWShRKRmJObXzvoTRtTtDcwpURVINU1FyXDAuCPWsCmYVC0qDqASyiyiDQ3f83UMdy8cabXB1NLsK5U7DM1wGJ1sQxBbfpCGOxqk5QMmaru4GYMWLPldyQ/0hyeokZiSXDhuY0D+VmDtTeOL4/jSZoGHWtRKwVpMuykgAEFtRcXod4vRhueSdWe1YOqw2LTOAm5AA76ULAGlGoT9RBJy1JqlIU1hlDNcDSjVqdPSBcKlFMsJdZOUZioFKyqoFxQsB0pUmHZqUg8qkqGjmpdnoLBqsNxSIl9WOC48Z5KucidMSpP9FAUlqZl6MwsB/mCcKwvgyggny6tel3OuZ6fCHShVXKVB3qkgjS5JGpGjxkuWXDJc2YVNGejhj6n9zfihbc2QRP5czG9y1dQ42f1D2pA8ViUjIFqA70Y23NWPs8HE3MnlKQSzA0s+9j6G1o5fiuYJmo8OoZlocsQM7lIdWrEgCgchorSjulknUlSwdFMuQQzVFctLDYdOvrG5bFru1SC5u++/yjn1/iAeCSFJ8QpcB6EVLk9gTv3hjCcLmrlIAntmGdSlCrKIIBIoW7amLei4r5OiVqpvAn+IJ2Jk1ZK0LZOZsrOSQCAWcuz2L2GreD4OgSwFqM5eV3WaA/2tQcz1PYwFXAg6xNmqWVEVOYJFbnmKVBwG+EWqZKwV86nYOasQLXJAZtP1CKlqVGkxKFu2geHw6EeVAdTOAHrZiGoHu9n1hlc06gMTU1Fe7s3SJYiafNlJIqHJdgkBuz694U8SYFEaEOl+XYFy516a+2LtvJrhB5igKsB23pUv2vECrQj3tT1OvxMTE5KhmS6iL8zhxSgD62B9Yh4iyCw03alK9K6XveEkDZJKGDVY0Ffr9kxEkmxDmg1+xSNS5oaygoXZRq7mj/doSxnFMqgky1kEsSwaxNHZz+1HilFt4E5JIr+J8QnSgoLEvKt0pZwSS9wFemjPAOD8dShIlGWSpqZXckksMrAJI1JIrDeJ4uFUVJWUHRQApXNmGwA23tC/4awHhZlqSUqX5Xd8pJN6u9yxJpHVSWm9yOe3v+LL4qUQHDU3FDtQkEdRVjTrCWVPUNzDqOtWffeJrIZmBBuwoe7j6XaILyJS5DObGg6M7Nf/ALjlOgOhaSzEg2DudA1Xf329tYmYx8pU9KG13dvW28QUslqJD3BJf05YxVDzEOb11djpv9iCgJGbfKkvapI+FdopcZhVTpsvPKIQhyoBQOYlg2hp3i1mTL0Bq1CD7jbrGKnBJAOUXa/f6PFRe3hEyV8mJWmqX8rAh6gs4FOjRkqakpBABBrm1I67gfCKHj80EiYhVcuQPnB3oQmtCRzaaiGuCYYBEtSlXQwT+l1ZlE6l6dot6aUNxKm3Ki3zjuGr9tAQq5DZTY/4aJLKaPr2jWcE/l2d72L0vt7xmkWyKhfzN0rt076a9YpcdhDPmoJlqTLSCFE3ILs/6Xq9NYuc7CpAH/RFjG15aVB1t+0XGTiyJR3IxATShagYaWsbHT5QDG4tMtKlqFBVnDnRxb327QZgSwYFnqOg61rFP+IMygUlDk+VQU5DnYCmx0oYqCUpZFJtIY4bxLOEhYYlPLV3ahLiwJpWvvFicQs0TlDHU0+cUn4dwploKlJqpvYPRiIuQlyGu9nAGxfQQ9SlJ0TG3HIrOwClTUTFhJCAzNrd3NyIdVXQfv26QLElVaF7M+lqjQ9oqP5oTiEoYooUlKruWIIqxqB3cwKLn+w21EulqLFkl2fv7/dYp8FxcrUJeUhgxv0u4pcv2MPpmJWkFBBqbfXbvAMNgEpX4hdSmqXDMxGlL69IIpJNMUrbVBsLLCSspfmLmxcs3pQDWDeJ95DEVFhUKqbONOv0+cRTMoHBfsr94nkrg6mfhwSmg5XIF7tuKAxtXlyu4Nw/pYekJrQFpbzJNXala3olwoDW46QQqW3KQpqtQGx1JpRj/mObJ0YNTsEhR5koIGhFLV16QFPD0ISRkTkPmSkXZ68tX6107Qylawl/S2ve13+xAJuMypcDNSrubOSSQNIacuApB8OpEsLCpfiA2KlqGVTqYkuSo1Fej6xoKL8qdGIJHmB1OoylwGvrEf4xBCWdzoAbs925fXpG84LMtjdnevY69OkFvsVI3OCCSZaFilUqVmD1JIILgO9200iClFSHUZdCAAxcdyQzOA5JLVpGzNTlJdkh60GhdyKAisRxCUpc5ilIoXPLWv8Atbroxik7fAqoKJeZOZMxNTzAKdh5SkWF/wBJHrCGMxiEJzKZKCKl6kG4AuS70ekaSpJS6VZgPK1HUKk0IBdXyJhRXC5MxYZMtZGgNTRgTlqa7m42ikleSW3WDkeB4BC8QpMznSHLjWxB5iAzl2OzR3nDpIUklKlLIJTlUkJYA6lLAhTMCLhXQQinhKZUzNJTlUpwo51Zq3cKBGU09KwyJIluHmJJUCVJWz8wDnMCzgu4fvaNdXUWoZ6cHA3h5+UpTnlqQA2YOVZ9a2Nxo9xpE8Vyl1qQyhUlTJ9SHDAUq1oBPmJWJeaWtKlEhYLqajgkpplJDUNauC7xHMFZnSAoggEDNlDjRQ1Be+li0ZVmzS8B8XhyA+ZK0KoFSlZgNeZlNS4NGr6wQSoEpAU4YKSXBKqnVwbXP7RKZJKFOKKMoAhCkpSohzmUBZZcV2SN4GD4ksEpdSeclLLYgMVBVWS1KNqDeHQWZLmFSwkAEk5SFHK4aqXFSHq5a5uwjc/MhQStJSAGFFA6iik6M0bMsglwDpcOaHQh31obmBCWTMKspoHUTY96g/OFgA8h1ZQnmOpymrMH5RQ1Gh1jc2am1Dpr9067xpE4oYpzUrmq4BYsog3AFmFnhDGcSTLc8ylKDgFSkpIIBCgScje2t4FC3gHKuSs/EC1oUmYiiCU+JuCksKULHNXf1ieM4qAJZQUnMks5GUMxBU9XcNTZUaxXG5SjkWgGWoMqoo+xSHPoYovw7gEzJpzklCTUgO9aXpUVY3jshH4/Lo5ZSz8ezscLOf8AIUiwzctWzUBHMG1JFXhtKaUNLs7tR27bQjOxQJOVIKLBiDQEhWYigUGtEpOJAUQLPlF2L1oT3+VY5ZJs6Exr+FKlAG6Q7MXte1vaBTEBJNeYFzalCXIBBD/e8ZIUMpzjKy2SAlsz3JWEgA7VLs2kFWEskMpqEkjRyAR+qnyMDTGmQRR7i52Zw9LA77xDlUlyxF3ezU7uGuGhxWHUEDmcOzAKSHA6mneoe0BWfzAOLNQejBTXGkSMTXKl3KUklm/br26QyioowpYinvqPtoglXJn8OYpB8qwMwQb8wd0A9d71EaxS0pAUFhlO7uCMpYFiGFd6MavFUybRuehJNHByuK3c6VvHMy+NeGiauil5gl6kEgM55qJetNRrFnj8cov4UrlIYuphZ3FeV77HSOUxOCKlgIQUoPlezChykk5wG02IakdOhBU1Iw1Z/pOh/DGJVNzglWQABOr7kk+YmhL0i3mKoQkA5SPS2zs/10gHCcNLkywClZq1CHC9TT2IcUEH/iASMqWccxa7MWLUf4t6xlqNOTaNIJqNM2SxZrC7b+VyDR60O0Sy6V9B7afbQmMbzqSlvM2psApwNAx6C0RkeMlNFEkgEglz1qRr2L/GE4MakWLm4BIIo4vR7WiJqzpDC5cUPY9zAM/lzHXXdvhs0ZisOFhnNbUc1t3qXaJUclWFmz0puabpchurU0jnfxLPQQhSFAqDsQ9izXFKvFt4CWYrJCbbhJsXFbvWtCWgKuEIUBYsRYN7m7920jXT2xdsynukqRPgCBJlZVXIegA07u4YwdU1gx5tidR8zG14Z2zFXq/Z60J9Il4AS7VB6El7HoPaJlJN2Uk0qBmaGoK2dRJHUNc77xsKH+mk9cqqwZUp2oGrbr7v3uIVOGH6fif3gTQNHVmeUjmDgD8oYtWoZ3NSLa+hVncQllGcqCykZgS4oQbFn8rlrhtBYhnhyGoKD8oI1IBAfpvveIFLkCoN8zpFXDDWhDveOZfc3f2G/EQ4ZRIUrRRIFzQ6P0epraAZQS6JmYKJpdqOAHTXy/MxCTIoqhC1qzlJBoo8zO7CpOhoSC7xNUksRzOkBlVUzPYqJJYdDSDA8mwQCnNLJBSxvQqJFcoFGD1qGvURLGKUZRlgIKSTkMtDF01qpSjzPrTV7mIutzmoSKAgg0vV3sdBq7QrLXNI8zGo5aUqHuatvuNoaEBxeEGR5aZinTWWUEKc0I6UDUpUxzOOx5EtSUTl55aOVJlgKBoGd9qenWt3xbjq0FcszvDzpFk1a7UTyqZ9KmxjjcEgJExAC1igzSwo1agtTW9aR2aEaVs5daXosuHCatKSkuVqJMoFlPTM+he7szaax1PD8ZLObyslVQBqpyTS4NasLHcRUfg3EoUui+bKzhLunUEMbgAUqGcR0aErCgEBCpb5SlJIUSDcPUMkqOneI/ESt7StCNKyPiEjlWPNQEndiWSbN9IhLtVikOdQDYEAA0tEcZh2UQVOHJcP1bMdSNah29IUlKIBAIp+nMH3a9vp3jBI3Hp2HBYpIcXDsWsWSTWp0qL7xqfh8oCSG5fy11a5GV3ApSAKzskFSVC7tYN6mjvtSlq7IIJSSjKCAC6WpQ/lAs3tpBQBSlkgpoo3CrghOpSKnX0O8KqYFRcB0+VVLlL0LChu7+btDYWU8zEZk7uGuLFVbiFF4oBWYksA4LliLHyk67gO93hrkTJzMQXAKQkk+ZwavUMSHcbVfSkCKy1QTzNQjcEEAgAXvsYak4kFBUSKKYg0VQkHl2O9NDCyMahah/UFKFqOycxqdWD+kOvsTZrE4JBAJKik8+XVy1CwZtWf8sAlSEgHMmWgigUCHILEAlSdBb/dB8NiUywlRnLYF6kFwot5UpOYX9KwzLxCVy1pQUqB7FSTd0uPVukPKFhlJjpedQQpSQlgWCgebNl5nABBzAgdGh7BKCfECUICkzCSwysWplS5y3AubCukUnH8GuVOXPlgMEgliKGgdiwIoLXe0DwGOVM58ueaZZQKgORUgEMUku/qKGOrbuhh/wDTBy2yyjqxNUUgqRmcZVZgCHIsG+sQUynoALZQAQxToMzjcCOdC1rVLSqaTNmMvIkBkpZR9aOGLguY6OdPCWBAINCUlw7O5dlD219uecHGjaMtxFBSOWoCgWTdlBg6cwq4Gr2gXggOk5QfzMSlySaqALAnUsH1iUqYAWLIckp0dixZzWvSJrmJmGhSoBiQ+hAIIILFjvs0RbKpApTB3LkNqSfejai0bnSF+YkZej2exDsaakX0akamlKbUejjmb2qK+giedIAIYB3LaOK9/v1HY8AZc5TqlpSoA1Y+VVa7g9iz9IKZBJzEcwFAW00vzC9/2jRnk2zFqsGqz62Ip8YJOmpzNmY9qdakft1gdhgXOHJIodgBQAU0eum0QXhlswJIFASnyVKgEpVRrvZ29IOFABlKJYs/KLnoABUxGfl/N0uU97N+/RjApMTSBTMIosBb8xZtKkUI9Kd4mlAZmVenRgzbs40a59MmcQQDYEiwFTdjQCzmJnEpJYgA3rbX2Uwh/IMHLqntNXMQSrQoapAACgHN6O/WCo/ESAQkSVAuzGpfrSHeL4BEw5knKtgQXu9KluYUvS8cxLMxM0tmTNVymtXLA+41jtgoaiyuDklug+TqMFxYLmZVgggkEA1Fy40vRn99LZM5FXJ1L1LF2tfZorOHcOMlGVxmNVEV1FKg6bAvBlykGodeXbNQ3oQHB6DcRzT2t4N4WlkbmYkA1KgGoW36kcp7tcQIzwC4zEjfX2oYjh5/9qkg0AITdrXDv71gM5V3CknVuXtUF3ft8XiEimxqZPKiwS3UDXvWBCZMKtMt7gVY6aRJLp8udRb835TbUuoDWtK01iMjEKFSlCru6aDSlmGorTrDSCzRJ/SoU8wDpfYqFujxLwT9vCeKmrYZxVzQhh8spDWd77wEyZ2iEt3P/rFbfuTZ2ktxlSpJUDQMgl6PXK7J3Ja5iKMMnO6SbMEs1KhhzFqsXrbrGZyijqV1o4d+gFNNYMicFPQN2Ics+lH/AG9uROjpoSzLSpAIABVrWjUIcDLRnDmuhguIVMIZaXSugILuli7pDtQgO++0TnrKKOfDPKzAgUrmrYUoQQ0RwqXdCkpylRWhMtRLpoXAYAXNBFCNS8QrKJZSpSdCSMz7cty2vWFMRhhMWwnAMpiKBbksU3JSHNSOsNYdQAzHMRmANCVJsQVNVgC5VQUGtYMvCylZJk0CdlUUqzJIUmrBksCz1qDp3hrkT4Kc/hlGfxS8x6sovZruObSh7Q4cOELBlywjmSykmwS4ICTQhjWxd9qmVIZKiDMBSoOU2ZwKDsQSdQI2qUo5cqlKylJAdiS2Uu6gSNwXt0h7pdsW1dIgZMtE5S0SwnOolQRlCVPlY6FKqKNKOXJtEp08g5SEgpSedKUpIHKSFB/MHb6C8bWuqnaoDuAWqdUkE3FHp8IVnS2olRTWrm35mDgsLUOj+pd8hVcEspDBK1HNa9bl/bUkv6FgzVqzUCEnZTUrszimoOveJZFLzFxMF8qeVjqxzGhIPYmkG8PmKOY05VqZ7ZiH81GNxodoOwsBLkqSoqKU2/J6OD6h4IJKXLJyv5iFMC4cHqaXiSp7eZP9tWcs4odXp8YnNQUtylNXOYEgij2IZ/prCAGQwIzbip6OxSlnDQviZDoKWzuHoou/TVqCnaGcLIBcDIQ2ZQKqaucqjS/xgcxCABoTT9VzXXyv1+UUhMRwK5SpYlpWoqyMpMxNbmnMKgF/pDk/AFCQAhGwo4GZqOLXvYMdIiXzCvlDKBBPmAIq9KOXeNLkrOU86VV5knMXy/3hkgsKEUMUSLSpWR/6aUguPMrQPR0tdqaNpDs/hKZctGIGVfiByAOYEBw93ULO4/etnzCrRIFbrboOXL5ur/5W8IhBJXd6JWoBO2YGruGcMItRbJckg3F8GFyiMy0hTMcrguvM5SOYVuWpTSkcZMMySooV0JDuD16HTfSLRHHlIOWuRKiRWoDOznT71eFJ2P8AGnhZVmYJDtWguR+Zjrq3pHXpQlHHRzak4yz2WnCeFrK1TcpC8xXzhanGwUAz9L097+WvlWjxEoNMyRX+5iwdwCDbaAkpTlWnImgAUVEDWjsfj1iRnJSStKQxoaF1MbuEvow9i0c05OTOiEVFG8DOSPPMCCDTN1ZwouLtv1gONkTMywFoykk5S5KQQDQszggkNDM1aVJqQXZqhVGqCkp0v6GkZhiggBJcChYpqCdjsQGBalGo8RdZKrojICinKVBQDIzVB3Dpy5QSGqDAJ0sprmQqrUDEAlq8tnDPbtDS1sA/a6RmOxAqxNHSH6XiUyUkkKllaVHzpJdJNCaNy0AalbgwrGV2IwxXlT4hS1lCxetS7uCAafqhlSCpDqWhSWSAEpJ1J/K4tR7iloMkZQcxUoDcUpTW9q94Wy5SpQLqFQnNRiAbgXo7VakO7FVBE+GElTMwDk0eh3PvQfGALUlKgEy2oXKnKS+oIDK6p/aMwKhnWk+GRfKMwUzkbO/Zx0hoElI8NgGdmB3ZnbLTfV3geA5FZspJFZYUfLQFbCpB8u8KycepNBIWoUzGrk0FNydr+0WSZhKgySCzGzODu9tfcGBTJalVLpahINDe4YxSa7E76BrxKygshRe4ykFjQgEFgW3+MUeIQqfiCtJTQgc6kglQ5bC5oPaOhXhdCsA/3l2JtUkNZoDJ4SEgHLVNStg4FSXNnD6be1wnGOURKLkFyqejUDqDpPSjivcae8GMpZSAqZMOXcp3oGDWDgE9YiUApuSHcB2ILU6v221gyJQSwFHo5ryvXmLGz63MZNmiQpiMMg/n81WdlUJLljlP0jFyQLhSiK1UaPSgIq0Tw0xyQQtJenOpYNWfMHIfezGDywEJPMh3JCdzQd3I6aVgyGCUiYlF0ulsoSQe1kscznrAfBCWFVVKuYnVw4GtaM5D9IGpYUkgJKy9CMqkmj6B31diD0tE5q3AUFAJ3ULaAvVKn6WgoLIYhTLCQpAcOASVD0dmNNRGKzPcf8jGTk0cZVKGoBD6iyqvY0G0BUgfqHsf/eKRLLDHzlCcQFEDOqjnQUiwmKImpALDKD8VRkZHPM2iOT5hc1PvDGGQM6QwYio3of2HtGRkSimIzgylNRy1NsqB8ob4Wc6khfMPCRRVfyp3jIyK6ZPYrjNehp05hEcEXmzgagGxqLDSNRkQuCnyDxslLIGUMVB6CvfeKrAzD47OW8Lf9M1KR7JoNhGRkaw+lmcuUXcuWM1hfbpApWvZJ9cor3jcZELgtlRxxZE2QkEhJzOBY/09Rrc+8WuDDoJNS7V2eZ+w9hGRka/0L/fZl/UxBWp1zJD90l/eISph/pByxJet+RR+YB9IyMgX+/8Ag2KY5Z8NdTZPzA+p94D+IMQtKpakqUD4rOCQWPURkZGseUZvgu8RKSCGADitNwHjjuLLJJcksaOXbttGoyL/AA31MjX4Qiqq0g1D2NtNI6LhMhPgJOVLvdhu3yjIyNNd/FEaP1AcSnKqaBQeEFMKBwpwW3fWLwyU/wAQgZRUKBoK8ij8wD6RkZHNL+P4OiPJMJCEy8oy82lPzDaJfmX/ALAfnGRkZssVn4ZGd8iXBYUFB02g2GkJKqpSXAuBsYyMgbe0Esk8cgBNhcf/AJTFQkutT6ZG6Oli2zxkZF6fBM+Sw/1egp0qP3PvEJlEoIofEAfoUSiR2jIyJQ3wOJFB3H/6hXGn+sf9v0MZGRK5KYRB/qNowLehhPiB5X1JY9RnAY7hifeMjI0XKIfAtxQtMlAU5k/EJf3iwP8A5Zg0zW/+gjIyH1+zF3+5rFf/ACDRKQw2vbaAJrlJqciS/V1h+7axkZBHgHyAlLImIYkZndtWys+7RZ4RAPjUHt/fGRkE+giL4fDo8VHKn/xnQdITmKqe8bjIEDP/2Q=="/>
          <p:cNvSpPr>
            <a:spLocks noChangeAspect="1" noChangeArrowheads="1"/>
          </p:cNvSpPr>
          <p:nvPr/>
        </p:nvSpPr>
        <p:spPr bwMode="auto">
          <a:xfrm>
            <a:off x="155575" y="-1570038"/>
            <a:ext cx="776287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057" name="Picture 9" descr="https://encrypted-tbn0.gstatic.com/images?q=tbn:ANd9GcSpMI0j3tdH3y5r7Uux9LyqZh_MiCejg1fl8_fAVV2wgn0FmLy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11" y="4712081"/>
            <a:ext cx="2524385" cy="189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7444CC8C-F2BC-4419-B6B2-334E96E3F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8" y="2028027"/>
            <a:ext cx="2881626" cy="260499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EA3FA1AA-F5B9-421E-B7BA-35D6D06BB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08" y="4747862"/>
            <a:ext cx="2466975" cy="184785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6AB5681C-5CE9-4F73-9524-F2A5D7236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" t="8965" r="29856" b="1074"/>
          <a:stretch/>
        </p:blipFill>
        <p:spPr>
          <a:xfrm>
            <a:off x="5117076" y="2087993"/>
            <a:ext cx="3987371" cy="398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796835"/>
            <a:ext cx="85689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la ramaderia espanyola destaquen el porcí (Mediterrani i vall de l’Ebre), el boví (nord d’Espanya), l’oví (interior i Andalusia) i l’avícola (granges prop de les ciutats)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62" y="1916833"/>
            <a:ext cx="2495884" cy="245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/>
          <a:stretch>
            <a:fillRect/>
          </a:stretch>
        </p:blipFill>
        <p:spPr bwMode="auto">
          <a:xfrm>
            <a:off x="155575" y="1916832"/>
            <a:ext cx="2975464" cy="245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4641" y="1484784"/>
            <a:ext cx="856895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la ramaderia catalana cal destacar la ramaderia intensiva avícola i porcina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24" y="1916830"/>
            <a:ext cx="2885060" cy="245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data:image/jpeg;base64,/9j/4AAQSkZJRgABAQAAAQABAAD/2wCEAAkGBhQSERUTExQWFBUWGRcYGBgYGB0aGxwYHBsYHRgbHBoaHCYeGBojGhUYHy8gIycpLCwsGB4xNTAqNSYsLCkBCQoKDgwOGg8PGiwgHyQsLCwsKSwpLCwpLCosKSwpKSwsKSksLCwpLCkpLCwsKSksLCwsKSwsLCwsKSwsLCksLP/AABEIAMMA7AMBIgACEQEDEQH/xAAcAAACAwEBAQEAAAAAAAAAAAAFBgMEBwIAAQj/xABAEAABAgQEAwUGBQIEBgMAAAABAhEAAwQhBRIxQQZRYRMicYGRMqGxwdHwBxQjQlLh8TNTYoIVFkNykrIkY9L/xAAZAQADAQEBAAAAAAAAAAAAAAABAgMEAAX/xAAnEQACAgICAgICAgMBAAAAAAAAAQIRAyESMSJBE1EEMnGRFFJhI//aAAwDAQACEQMRAD8AMzZQSoWsw6ftBb3wGqcGlLR2RcFLBBe4YAWMM1RK7w10T/6/0gRPlArMebPH9GyMzPMd4bWLrYD9qkiyuh5K8dYufhtVZDPkm3srAPTuq+IhonnVJYglmN4WqnAv1DMDI7yWZWU5d3Y5jCxbScX0VlNNGiTsKWZKSBYgF9ReFqrl5El7qZ2b7tGgTOL6b8klAqBKWJadHdwA4Fjy1hWk8QUCcgzSkZEs2mYG5dTZne7R0oL0yKm0K6sFmzr5S2cJYAAs7E5iGAZRI5xSqMHnIXMkpSEpIJCg+ZSH3JLuC2jbRqcriuiHZHtJBUB2RyzB7DAZxz210aLSuIqJPsKkr7LvpPaJUSlX+IH/AJe0w3YQVjS9nfLXow7GMHImFJdQTlRfWyU69Yea7BlyMDRLfMpWQkgNZSs133ZouccYjKNTJTSKlS+07q1gS1AgqBzMQWILwIxXAZ5EsKrpqpZWArKpICUqYJ7oLMFN6x0U6abHc+WxfwWVMkTRMTLCiBbMLOx9Nddod+Kpip2GyGDdqUKU+oADt/5RTlfhulSspnzlc76HQ730isfw+lGrVKmrmKBlhUrkQnurDHcd025wEnQ0nFtbFmXhaRcqQlhd1AaeO0cVNChKkLzoIHdWygpkH9xb+J90PUj8MqUy3UFFRYlyCxOwtpF5PAMjLlSCAsEPYgA5XOnN4SMWmNKcaEZNHIB9oP0STz6cr+ESEU+juxuGuWD+8B30hmwHCJa5ZkrT+rKKpa9LoyNLXpuLP4w3/kpYqAzgJRPU7mylZUhurJI8DeFWLeznlVGXdhJNxKmKvLAKUKIOcjI3U8jrtFpGFXGWmnF5vZDus6uTnQ9C0axJw6V7OozSWDlgkAMluQ2G0SSaWWtaTchM2YO8SQosbl/aysADqLsYosC+xPnr0ZTLw+YErV+VmACZ2QUosArugdoNZd1DmIsjBajPOT+XAMlOZctSwFqDXUg6KRGmyqJITKsSe3Vcklw6vav39P3O0fK+mlGRUBrZjlubHKkWu4DnQWazNaGf48PsX539GbS8DqEpkrXLQJc4t2iXPZd0khaANmubDeI6Th5aqpdOmamQtTlKyAsFSdhcAhQLv0EatOlo/MyFsM2WYCRyYW5G8JfF1CmVPFRLlpMsLuhu6S3eDdQTDLHFKkK8jbspYOata5kqfUGRNQFZAC6JmUqBylR/0+zqzwRw7Damop/1aibImlJWlsoSpNyGLFwzZhYh4N4RJkrp5yVJCpeRGVKg4YIdOu4zawUr5Us0JSsAgSxrsbMehBvBjBPd+ugPI1qhHlcNf/HetUqSoI7QLSpIQXBIAUA4XtlOr2i3w9wkoyUGrfLMSDmSqwcDurDW8XhuXkn0qswSqWENcOCoJ1vqAbA8x4QSoZY7FAs2RI9wh4/jYwPPKjPcH4MUlU5Q78lE1aEoSpQVkDEKCgWUb6RPiXAEqdUS1U8zs+6rOq6lOCMoIJcWtciHLh+nSiSyAAnPMYDRsxZujNEkmnQKhakpAUpIzEBiS9n5lob/ABsddA+ed3Yp1XD8gSJkuoShE3IoIU5yqJBCSlz7Tkd3WI6H8LpXZS3mKByJzWBu12e48IbcepkLlMtIV3kFLh2UFBlDkRrF+T7I8BHf4+Nypo75ppaZki66et1dmiWEgPnJJYeFtH8GirWhBdSlrAYGygHsCNA+4gVjOMq7apQklI/LlTMCCWNxy1OvPSKqMPnrCQlM1XaIQxCAdpYfuezZJu+0I69jKLfQXpqT8wmaiSVywgAqXmSGKgWDq/cW06RYrJGZImgiTKlBKV2SpSyB3jmzEpV1Ii9wrgEynlLlzkpBmLCjewASyXJLv7VhzggunlgKRLlomLUHWAhk/wC7vBx1UYX+BkhWr8WkGUCQkpUf00qYrNxZiRnO1mAihi9CqUEpXLLrzE9wLItYd2yWOzvDVh1JUzpollEhCEjVSe6A+iWLkvsGgljWBTUKH6/6d8yEpZ/+0qUrL7z1gVyQ7dOhSouE0KAQZZKykZlAo9lgVAAkZC501gfxDwwE2p5IlBmUpc0FZ5WBN3hsocXSpSZMrvKyls6llxvfKe8G3gPXcIrCiqdOBlu4lt3vAqbR4DSrRyf2Z6jhycosGWsexkCuZzP3T8Y7Xw5Nld5SAhYIsAoON3UQEjw3eHenw6dOnJk0qQhLFwFBAYNdx3ib9Yl4hwibTyihalzQzWmOx6HLmPrHc5UdxVmdpUUOO0yqDZR2pbW4IBBU4t0i3KqpyFDPPJCSSmYFqcEaoBJsCMztDxgfAiFyU1FTLSrMAUJK02T/ACV3WJNj0hXxTD5U6YaZEqYqYPZ7MjR7gDKwHW0M5dIHFXokTxfOAYT7XZphJGuV3tuNtonouNqrOhP5ixYFSyClO+YEF7kN5wEqPw6mym7RaUltAyi/XvActzFvBqdElK0zErmHupSMqQN75s5u490dJKO07OSvtBOTxqtM4zBMAnBpcwFIZUsEDu37zM4NtdIYaPj0rUoqXLCihQDkX71g+UDf3QmVFNJTO7USliaS5YuLhjZ2YvAXG6daVpUUqKAzpZmSCH8y5jlUnpncK7NWnfijLlzsoKVd8AqAOUEJ1zMxvbpB3C+NHFO6ZSlK7R2ny7dSCp7xiQmpKFqTMUc1gAhybOQ7Fj57RTVh0wNMRImWY3R8iGMcosLjFo3zAeOZdSmSEILpmzULcgZVJzHUliCli+l4IzMU/RmEo1nFOo/kBYbgx+cUYjMl9rNy5Zk0hN0BilQVmASwALpGggph9XLlS0dqylG5crsDoGSRDTTjsnCPLSP0SvEEfmUoLpKZSlbaZgH15xTqclTTTgkKIzqILOHHX1jEv+YhmKkqy90JBExZe73KlFXlFpGMBaT2VStCmJXLMxXZKzWVvmB19Ympux3iZpfDdUlNPOlqJzA9T3DlA0GguIO4rVpEsSfaz5M7uAlBIvpubARmtZNVMkpVLWpDgBeVRGgGZLjqxD8ogXWVSJH5g1U9SDlMwomh0keyohSSyRYcvWGb2IoWa7WzkJpilKkgDKkAEWDi0FHCZWuiXfwEYseOxPv+emjJKGYLRLLkzUCzJuQlKlHwtvBXEvxWpwhaJdWqaopUlJVSDK7MLgpLdWh462JKBpmDJaRLAJFn98dUsx50zow90IR487GllqE6mmHswyRKmO7soKyrIS2t2ixw/wATzpq5gApSVKdIK5sslPMOlQfo8dz6VnfG9sbMVVmMoE3KtPCJFTVJslmhQxDHqtM6Ug0iFq7RSWl1QUHCNO+hOV82+ukXv+NVX7sNnv0nyP8A9Ry27A46MVxWcVzaopIbskJuTmWk6BKRb2gA2t23MbCOH00oQoqBZOUpCcibgNZ7ENFHhf8ADNCJiZy1qYGTNMsgBQmoTZKz/FLg5ecPFdQJU5UAfEfWG46H5boy/HOJadKsmS4BLuQ3m5cw44JhAlSErKUpVMGchydR3Xf2i3kNoF4/gFIpSSuQgZdCl0+rajyizU4+52AsANmawia0/Io6aVAniusZPdmBKuRBv4EQq0WMzMoKlqUhxmRmItvfaLvFdXLUbKZQ5aiEbDeJ2qh+iqegFyhIJJIdnA1DsW3aI8ZTnopqMbZrEvDJi5aV0wVJllJIJVkcnoxKh1hWxhM5Fp01fU53+QtGloqDOlIJeXYOG72gszd2AWN4Kif3SoB9QoE28NPfFJJ+icZbECSusI7SiUvMHAWVgBiCFM9iQ+zxbwnCK+apImTM4T7aisKSnxYegg9WcPp7ROWoXLSlIBQiWkIJG9y++giSdOm01GqXSFCpxVmWuYGzPyYsCAwD2gVfiMnuylimAlEtEs1E5aUAgAEIQbklwBm3bWFtHEc2QkplS0pctmZ1lnsSXccobJM2ZWKMsESygJ7TMCQSdEpI1dlFxozwflYbJp0DIiWktcs5J/7lXgODbtD6jpmdS8QSsZp5mS1HdQCk+4BoGYpMKXKcpzBV0p5aaFrvD3iFe5YqtAyoLJdDFw7ED56QlU9jIQKMzphAMxAWliyub2duhhvwukqJie5LkzG1WEltd1Es/QQawzCDPAIp0EnVWRLdSVNcQ0YfgEyWADMOVOktIAQB4N8Gij8utCt8VQpDBqxQzJ7BBGg71zu+XS0dSsHClH81NQlm7slKjcc1K+kN1VJb2rdQYBYjTXJDK93wgPQi2A8V4GpF5CiapJQXDr+OYdIWOIcCWlKrhYuxCiDq7MxBPnDVUVCswSpIyqe4+BeKs2lABcN926QvyMdRFjhSilzGRUAtMKkoDlN0hOh6uof7YZaTCqeXMXToJRlShTlluFc3FmNoW8bop2dCkLvKulz1cXilU8Sql1YnqlkK7oVexGUBQG2oJi8Gp9f0Rm5Lsev+IiQqZKWkzAcqswADE62fTTTkYhoeH11JzSqf9EkpUoBI02sQD74R+J+JM9QtUs/wZXQJHreNy4LkoRSSkoLFcinmFJL3UglRAOjqXBlB9smpL0IuI/h93WEtY1YpQfgl3hRVhYlubKAIDJCgXe42vG/CToS4I5GM647CkzZq0G4QhWVI9qYxyk+Bu28I1RWE23QmzqSagqyImZVZSVFbWdyCnmGg0KpMmSqbKmzc6ZZ7iy5chgoEBrE78oKYYpRAlrAzqk51W72f9znpp5QLo6skqBl5TcOfH5xN6LuLRa4Nx/8AL0y5gmpE5nQVsxWoskqcXD3MfKj8TsZUtWWfToAJDJQkptuCoEkHXWJ1UGZASHSEgpAGl+jQNm0cxJZKRbXujWHWWUFok8cZPZrPCWLOOzWXJUpebqbn4wbxLEwAzAje8ZvLxBEqWpWbvt3Eh3IuNB4n0ibDsWXNWEMW1P2dIaOSlQ2TGuVjNNSiccur7At8opVmESk2KVHZgs/KJJVKy0quACknawN4CY1Jn5zMl5iQTYHUPy2gSYIx5OrO6LDKIzCTTSyqzlaiTbmlRaDUrEpUpOWWlCBr3EhI9AA947wrGUqSlC5eWbkSsskBwrRyd+cQVtIlZe6H3T9CGjukK+6ZbwyemYictZUyA7q2YE28LesKM7iroTq7R1xxxOmRR9jLcAsknVwdT4mM8VjAYBySRdy3xMTm36KQx3tjdWcUa92/K136wRwinnVQ/SR3X7y1Fkg8gW7xHIRT4Q4T7QCpqwlCSO5LLgqHNT3CeXPpDTUY0EskqCUiwy2A6MNBHJf7HSaWkVjgnZD/ABluWBKGTvzLnS2xuYjxWrCncEa6K08jrHl4r3spHR7MfCBlfXpTZW7gRzlS0LtsF1mCT56kpkzEd4hJKzly9Tq/JheHTDeA5EhA7QmcsAOVWT5JG3iTCXhuPoWlWxHXbbwhrwLibtE5FFykWPNPXqIaDT1IaTlQ4UaUswYAWYWHpEs4hjAqjrLeEWO1DAk7PFyFAfF5audtYBprxkUCHIeDOI1Nzm5QIwyQZ9WTlT2CEBSlPczHLIbk3efpEZRd6Kx62Q4XhM2YCub3JX7bd5Q5gbDqYKTkJAZCUt6k+ZgpX1CUglQdhYeWkBZNV2gzaByGB08Y7jWjrvZRrJaFOkoSRZ+6Pi0KXFfDMpSMzlFw5SARezlJbnzENeJLyl+cLvEtY8koDnNYAavsw1JdoRadhS+yHDuH8PkJSmZJM5W61qID9EpsBDrQop5klPZlSAEiUkOUkJSXCQXuH3hGwXg2vnoGcJkIZnmuVG2oQLi3Nof8N4W7NKAuaqZkAA7qUiw2Fz74u3K9iuMEvE+y+G8oLT6lj/8Acq3hyjhfDMsWIUvd1KJJINiecG0pbn9+UdMxcvBaT7FsX5vDiELROIZaAoJbRlC7jfn4wsy+F0OVJMxJzE+27uXO0aBVDPZ2iinD0gP7R90SlG9BU2BKWiBtmU45m8TrwX/Wr1i/UEpAsx8Iq/nj/Ywn8hTYRw7gpCUS+3spIfIlRIBNy6zcjoNI74noZYpZiUJDd3OANUvudSNIOzwke0pzyH1iguYlajKCbLSoH06npFnFVSFU22mwMMY7qbn2U63dgAb83ivNxPMLRTwzFFyM0lSiQlRYcuYvEi8TCgSyVPe/3rELKOOzqXiaklweja2hgpMZkrlKUo5FJZxyfRv5O2kK0ikE6YlIKkObjUZRdRfaz6wH4h4gDCUghIzkJSNgCznmTA5uI8MXydFPHKM10xcqSpeYqBT2uUItqLXFnUCf4kcoYcG4FpabKVkVE4F3UO6D/pSbN1LxNg2H9l2K1M5UnxBNvS5gqurM2Z2cpKll9ABYdf4jxisX4nZNOl0cV1YpIJWoDqQ8BpKF1E1pbzg7Kypf1Oghrk8MIcKqlmYf8pJZA5Zjqo+DCCKpwCQmWAhA/ahIHwhfjvbI866F48NLPtrQjzJNvC3vhexzgtaycs9FyFBKkkAK5ggn4Q7LlrPNjuWA9Iqqw/XvEvyH1huK9A5MyKn4SqKeUQpKVArDqlqzONxzAEXsKxPs5wSo5E5VAHTQBvhGkzqOVfMCdrq+kDa7h6jmkFUgEizuQW3u9/OFe5WysZ0qoo4ZxODYqBBOXz+zDQjEwoEgg5Tl8C2hhIm8C06CTKVOQFD2QsFjz7ySemsXMqkSsnaOq9yMr6as4e0U5xWhWkznGuIsswJBF73g5wFUA0iph1mTVnWzBkhvSMV4tnzxUq7QKQ/sjbL0Oh8oeOFeIOyw6nHVf/uXinGlysXkn4LscOJq4FWVn3Phu0DE4v2dPLcAEhy3U29zQqY/xWvM4bKH8S+kL1ZxIpSUBRJYg+m0Bq+i/DxNRoMOXVhKkFJFwovdJGriGbCeHJUlilLq/mq58v4+AgX+FOGiVRdsv26hRWx2Roge4nzhmq5xGghVD7Iye6O1AfWPJRtEKJ1njg1YBvFUkIWZkkRBMl+scJqCYjXPLx1HHkSy145MuOhOeJENAoJVmIgfMw1BPstBqbLfSIexhXEBTrazUwOwvEWrJIJN1Zf/ACBHzifEVAvt0gRQ0qlT5eRJJC0KLbAEOYhJvkVjDQx4jwpnmqV7IN+rxEjhyXL/AGk+p+bDyhxrKlLt9/djAqrrQL8vqG8IrKMSPJspplgSZjDKQGKWZgRr1tGA8QT1SKsk3ZeYcrGN0xXGEkEght25XcdYyDj3CxMV2iGfRhe338YC48lZfHKcYvj2aJh6RPpBckkAuAPa2Y+MXKfjCWhPZ91JAGbLuWuTuYocHUZlUKUKsUod9S5vbq9gI74Z4OUV9vPQArVIUAWS+pG6m5+kJUk6iGVNbD0hPaDPdIO51I6DVotSSU2Asf3KN/SLGQJHz3iCdUWitUZzufUW1eBtTNB/rHE2Zff3xUWLwjY6R8mVB1uYiWt9t/t44M27RGuc3lEx0iVYgctBCiDdJ+Pzi3OnDK/SB0zEEmwvub6QkkhkiKbRImJKFpC0H9qr/wBjCTxTh66SUgSn7LMognVJP7Sdx1h3RXJd/WKtYuXMQpCiClTgjp5biDCXB76A4e12ZNUVylbmOZLrWlJ3IHqWjvE6Iypq5Z/aSB1Gx9Is4FhE6dNR2MpcwhSfZSSAxe50HnHqKqtGFzm3tn6Ro2ShKE2SgBIAtYAAW8omVMB1gdS0s0C7AdTePk9aw7B25GMyZqLyqiB8yqYkwInYudFd08jrHyirs5Y3PSA5BoZZKu68QCbePpqAEgRTXUA3Pl5QWxQgme5YRKlW8CkVYTrbz3iYVoO8cmdQR7SO+16wNRPeLiJoaGAAq5QO7x3wzRGdP7i8pQCp2dthY23e8UJSe0lGYs5QXyDdR5jkkEa84n/50RTSxKRKErNqvM4JbVahd22jKn5WzRwlxpDXj+KCWFXABtc6CM94h4gmZQUAkG7+A1PXVvGIarGxNUrtTmFm8Dox+UDqnF0DulRYCxf3PCyk2CGJrsF1mKT0SkrCQEuCFhfeOhfr5kx94fwypxGcOxcALBWs+ygFySTuSNocMC/DRVRkVUfpyGfICyiNg37U++NCpqeTTyxKkIShA0CRb6nxi0VatoM81aR8w7C5chIA7xH7jr4xNMnDUxCqYfGB9RWW1Yw9mbb7LFXVgffSBdRWjn9/OB2I4gBzJ+UVMOpZtQo9mgkfyLhIPjpeElP0isY6L02uHP3dIgXWjeCNPwkxebNc2slgH3uRflpE8mkkILISjMLd659VfSEp+zrXoDy0EsQkkeB9XiGbImXZHvFzq3vgliM5ZsQw5g38gPfAVTh3JVr6263iUnQyYHxPFFptlUkNclJA6X5vCbVcRlAUEm5cGNCVlBJuRt3g2+gOn9oq1nDlJPcqlAEj2klj7rbR0JRb8hnJpaM0PEk19YjRjs0KcKP1gnxLwUqmHaS1drK5t3h4gbdRAzhyh7WplpZw7nwF49BRxuPJIyPLlTpml8Efh4mpUKmrSVE3Es+z0Ktz4aRrdPSIloCUJAAYAAAAeQEUuH6fJKSOl4vT1taEXRz7KtQvcMID1BJO0EJqiTow1ikVnLdJTrY+e49fOJsdA7EcORNSyn6EajqDCzS4iilmGTMLTNQTYLSdFJO/IjZobVrHO0KH4jYN2lKZg9qUc46C2cA8jYtzELGr2NbSDIxhKrODFapxYJ3BMIHCcmrqTll/4YACpi3ypHj+49BBrieTLkUylpmrXMSpKRmDAu7kN4HWHkt0GLTXIOLxgNdv6xFTY0Dvpt9BGarx9SrO3WJJeNrBB2fnA4SQ/jLpmtU+LAMXaL8vEgQ/0jNMPxVKiHVpGkUEhAlps7h3bnDWJJUKmC1tOpQVOWtM+ndKU5mQpLFjl83PUQNrJiBNmTFVDSlay3zOWs3S0LXELLZSbKTr/eACppOpJh8aU4opkzfFLa/gNTcZUSEy+8XIG5LmwHONY/Dz8PjKAqawZpuqJZuJfUjQr+EQfhRwEJMoVc9LzVgFAI9hHO/7iL+DRoSau5HoIHGMdIlLNPJt/wBFzttun2IimICQSQ5jkSzqb7xWrKg7RwlFKprctjaBs5ZVoCXs13eJp6ipWVIcmwa9/nDHhWFJkDMq8zny6em8TrkPfFAfDuFQj9Sf3j/lvYcn3PhE1fjIQGTYAizMA9g20E6ufy/rAWpqQbNuRpuI5pLoW2+yirGQdFC4tdn5RVxIBszWWm7b/Pzi5+XTYkAn9ttIjr1ASRodfIctYkrfZWPYEk48EBSV3Nmb93VXIgDXeKtRjMpTJJyvuettfPWB1fIStSgQ2h0gFXoKA6TYag/fWJNNnoR/HhIbKmjyhgQdXUnRtPK0Vk1RlqILkBm6v9++BOBcRZimXM5sCT6C+0EcYSrK6Q5Rdrv1bcjwvCSg10Rli4uipWVwQkixQpyx66gcrQrYJMEqtQUXClAN0JFo+YlipU457DzsOcNH4c8CT5k5NTOQZUpN0Z+6VHmEkOw5+Ea8ONxi2yGZxVL2bHRzGQAOX35x3MWfsxGJiUhhpziFa0m7tpD2ZjrLEE8hvnHcyYWtcRBW1aZUsrXsHAPuJ+kCxkr0D6yYiX3lqCPj6awJquIZJSpLBaSCDmslt7fWFLHeKAZh3Nz0cwPoJi5t1WTyESd+jfD8ZVchtXizpypYACyRZI8ALC0KXH88JkSZf7lKKy3IBvio+kMFBTJS41F9d+d94CfifJeXIXoAVJbxAI+Bh8Kudsl+TUcbUTP4uYZhsyesS5QKlH0HUnQCKiEuYdeHpglpSmSoBRYqUQ9333jXlycEedhxObHDhb8OJMgBU79aZY39hJ6J3PU+kN0yaAWtAugxEhIzKdgOQ8bRYNe93jK5cuzUo1oxDE5jEh4tcB4SmfWIC7oR31Dm2g8HZ+jw28S8AS5jqlEy5h/aS6Cd+qfh0gJwrRzKOpaanLmsDqDe7KFopCajDXYuVvLNX0bvTVLpFmaO5MoFRI++kA8MrhkB3MFUVwFvv+ojuxaLs6YB4QKqlsN2iSfWA+BPk0SYTKC1ZzoNORP0jn/w7rZcwTCRKHar9tW38R9TvE1VV+Hg0SLWVdExUWnX3EwOkLdvYNnzi+97/bQPm5g5AdgzfP1aCVQT5xSL7jnf3fSIsogXU1ZAa+nl1vFiUoLpyNSkm8SVAADW+9zA013ZEue4XB+P23OEWmUiBZ62WQUkBvacbnSFnGKiWQU5rptcfODuOT0rSVyzmA1G48RtCTW1ecvDVs9XEtcrIqWoCZgJ5/esP+J1eWaFJuf2tzNwB484zgynvya3PoOsbBwzhYCfzE6ysoACm7rBifGKSjZky5N7OOH6SaDnmIlocO4QArmHPmYaJNSDYqJPWIUVCVsWJBdjpaIe1CTYX+Wl4VeJik7YUngO4Oo1j4aEs/3pFZVYFWcXY/0+cRz+JJcshBV3uQD8vrB5RFSfosUcooJKyGF/7/GFPjbFnkrLtpfz6dIM1VaJgIextb6iM443mTEyTLUbBVjuR10+G0HT0Xx+PkK5WCSRDTw5SAh1EecJlNcCHfh2mDJ1DXtbyPMQZRSdG5ZHKFjLTS0lwAbcxbxHR4V/xHmfoICj3jMcNowTf4w4InCyXvGf/iDPM2fKkIzKUP2jdStGHNm9YONeSMOeXgxLCoIYTMVmsWhw4f8AwjnTCTVL7BALAABSlcyLskdT6Q/YJwXR0eUoliYsXzzO+fFrJHkIvkkmqMeFuLti1wxR1dQQ0sIlBnmTHSP9rh1+UOqMAkIASpayRuGAixOrVKAe/T68h4RAVecZKSNEpuQmzsTdiDmGzn6xX/4g5IIHgdPHpFCsFlKCbN4G3nA/tdzp8bRhVsvFDfRYmwABYC/9H3grQ4sFqsXbYD1vGf09c4vofIM0X8Px0JIRowHnGrFN9ME8Y/pmFakpDXNh8z0huopICQBoLCETgueZqlLPsgsC4N/3F+WgjQJRAS7+/XyjUnZkkvRMsMNfswLqKhz49Pto6q55UoBj08Y92ba+kCTAkUzKKnOmsRzZFtbP9bxbqJ3LzgXOqdB7/va4iTKFappLG/MA8v6xNQYUiZJmJUbu4O4tr7oqTJ5KiPuzRYwKqdawdh8D/WEXYd0ZtxLRLlzFBJyrFne5D6Ho2ghOrJl9Mp3HX5Rr3HdASgzEjNlsoM9uflGV4pSjUbw2N8ZcWbYyc4a7OuH6iWFJK794W8WHu1jV6nEFflwZaFTSCAEpD5j8AH1O0YlhcvNUS0ndaR6kR+kMJw9KEAEaAONvCNE40zH83JbXRNQUjSwpQZTC2urOB57xyaVCLqYHqR1+scYvj6ZIdRAtYb9PAQj4tjxmubs4u9olN30Ux4ZT2wvi83Kc98r6i7coFVLLWmYT7OnV+e+0BaPGiglnyvdJ3HnBenloUQqWbHa3o8ZqfspLC8bBE3EUyZ5OcuQDc6gnlp6Rfx+ZLmSTmZiGvtb46RBi2DoWoKIAUB3VfxN3B6HWEbGMTWxlnwPr9mLw8noVyVcmdCnCd9D42s0NWAVYAN7C/lGdiqVzgthFJPqFBCXCdy1gPnFpYmtthX5cJLikx3qcblrUBKZUxixaw6mCnCuCS5BE1u0nl3mrub6hIPshvOJOHeFZclOhc6qIv/aDa5TZWOg0+ES2umTySU6JPzNw5JDsrwu8RJmunLdT77a7+XKIjLOhLgknk/Ie6OhJYd42uMoLOPrAEpFgLNnJ5MA3m8fcx5q9f7R8lBgWYHZg+3Pcx2kn+Z8h/SCKZbNmhyQPW0D6iaCMyQ3h77AxdVP1dha/X1ePlPgEyd+ohkSx/wBRfdR6m58hGbGt7NipAddccrGB02vL2Jt96w01mG0YvMqFzFb9mAlL9CpyR5CLVBS4e4aSF9VzFH3JIEbIyhFW0RzPJLUdD3+G0oopJT6kOR46e5oeEvqfIPCBS8SolJCUoAAFkpvYaawbouNEHUXhVkiRcJDQmWEjMfabX6QNrK8DcQFqsZVN090DapMwgub6i/I/SFcvoEV9h6dVB3drP7oodvsd3Hrf5RCgOH1c7+Fh74rTpZSUudLe4xOUhiZBclHJ2/r4QW4aoh35nTKOrlzAeRI/c51vvy+kMVOrs6dPVyfX+0NBbs5v0Q1YFwb7EdDGZ43wLNVOX+XCVI1bM2Qna+ojRJ05y7xBMRluBY6/OC3uysG4dGPYdg82krpKp8spSFjvapfbvC2sbjLxMCW/P49YS8bkqBIPelqBILWI5HqIo0vEGQmVNUAGOUm3lDfNydMVYqVgHjSsqJiyRnXmJdknpygzg9ApFHLTNDLckjcJfug9WeIqzH+zIK2Y/uSQQTrcA2MVqjipC9FPoCYr3HRs7nyv10BeKatcuYjKGDa8y9xDBgS1BCSSO8xYbQKTi8skk5T4x9reIUoT3dW108gOUJLaqtjU1blLQz45iSEoN2LfKMsxOqzrJiXEMYXNUSSWivTSCpUVx4+HlI8zJNT/APOBewTAlT1D+L3MatgGFpkoCQkJFvs/e8DuG5SEy0gJ2fSDa6wJSS1mOnk3ujPLLydlFjUFSLq17B9beF2irmLHfUC131PlA5OLOoZQ4bXTYuekWqOrcAC/PzifO2HjRdz2Hxtu7xMQkEX6ffo8QLnBra/e0Q5ynRTcvsWhrBRbE3mSw+vrHaJgAuffA5SmDnV/sa9BEgqU7kR3IFCfUKpqS6iKmaNv+kk9f80+gHWF7G+JJlQXUosLAbAcgBYCB86aXY6xWUHsNYpDGl2bJVBa2V588mOJcwguI7mU5dt4+LewjYqqjy5cnJyYzYTVLW1yCASCW9AN4Y6CSpw9r6gFn8zAHhCj74BBL+6NGp6IJ0FgL2EedOFydGxzaWzulmBI+9Yr1tWVPlciznkdNPGLYw8q1LNf+/jFtFKhFxqWHqYDT6JWlsr0kkhKXPet8YsrlA3N3P8Af1jy5RCyf2j4akeMdJJISBYk26C59wh0hGyKVTByNSSGHUQQrZCgjJ/BvOIKVDTE3trHFfVFBIBtBSGjtlVUxxElLNzApMU5q3DiKmFTlAkKLsbHpCvTNPHVljEJWZ5R11T4/wBRCZxFRmZLUkA50d4eI190P2Oyu4lY9oKF/vaFTGahOUTiCGLKa+V9z/pfeBTTtDRdqn7M0nYipScrADoAH8YrJUxgnxBhfZTCR7C7pI08PKBMejGmrR5eRzjLy7RP+Y5REtZOsfZUkqISkEk6AXhownglaiDMtpaObjDbCueTQBoMMVMLgWDOfGHDCuHUJZSjoX6W+UMlFgUuUnQAc+nWJ5lKlknQ3B++jCMWScpmzGo41SIaOQmWE3ZW97B9fhFWasubnK4I6kj4W90W6qQkeIY5RtfeB655SbnUabnrbSMzHTJEU6koZR10sxudVNu1vjBOkCUIAA8ncwEk1xfvXV0Fm6crReTirBki51ABNjptATQasurnEFg48fLYaR9VUsBe9vH4xRE59STuwsPSOs+a+hAHnpBsFUTiscbHwPzjxnjeB1XJAOdJA5jTo7bGKdRioCiGJ846wpWZ2qaX1i6iaQmx1+9Y9Ho9SfohgbbkRyTc+cdrTb1j0ehH2aIfqOHC2svqb+hjQ0XKfKPseiMieX9iws3UNgzRXUNfA/GPR6EkRYSnH3s/mLxRqZhAWRYu3kxj5Ho4Uo1ayBLYnRPu0ixi6nAJ1j0ejo+yuPsGIUxieQgZxbcx6PQTSwtiCXkK8vhCfRf46RspKgRsQ+8ej0Sl+yFj+rFrFqZKa1UhIaUq5RqHvo/s+TQm1SAFqA0BI98ej0ehj/ZmP8j9UOvAdKnLnyjMc1/Bm8IbSph43j0ejLk7Y+P9S5LkBQuHsNzvHdfJABUBcMx8Wj5Hog+h12DFhvJJI8dH90D5tpaiNW115c/Ex6PRNhQIBKiXJOW4ud2jqWGLixy8/GPR6FKxCVKruA7sYsEuk9A/vj0ego4oVMwsfEDy0+ELFVUqC1AGwJ+Mej0VxK2ysOj/2Q=="/>
          <p:cNvSpPr>
            <a:spLocks noChangeAspect="1" noChangeArrowheads="1"/>
          </p:cNvSpPr>
          <p:nvPr/>
        </p:nvSpPr>
        <p:spPr bwMode="auto">
          <a:xfrm>
            <a:off x="155575" y="-1112838"/>
            <a:ext cx="280987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3078" name="Picture 6" descr="http://www.elobservador.com.do/app/articlefiles/20061-granja-porcina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09119"/>
            <a:ext cx="2562660" cy="21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hyundai4x4.com/foros/files/posted_images/user_1071_vac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88" y="4509119"/>
            <a:ext cx="2841732" cy="213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ages02.olx.com.co/ui/8/91/68/1281129993_109438368_2-Fotos-de--GRANJA-AVICOLA-SAN-NICOLAS-128112999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08" y="4658492"/>
            <a:ext cx="3062876" cy="17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38532" y="1690045"/>
            <a:ext cx="116511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Paisatges</a:t>
            </a:r>
          </a:p>
          <a:p>
            <a:pPr algn="ctr"/>
            <a:r>
              <a:rPr lang="ca-ES" dirty="0"/>
              <a:t>agraris a Espanya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835696" y="793088"/>
            <a:ext cx="6480720" cy="547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Continental o d’interior (interior peninsular): agricultura de secà </a:t>
            </a:r>
          </a:p>
          <a:p>
            <a:pPr algn="ctr"/>
            <a:r>
              <a:rPr lang="ca-ES" dirty="0"/>
              <a:t>(cereal, vinya i oliveres) amb ramaderia ovina sobretot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835696" y="1412776"/>
            <a:ext cx="64881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Atlàntic (costa cantàbrica): ramaderia bovina, explotació forestal </a:t>
            </a:r>
          </a:p>
          <a:p>
            <a:pPr algn="ctr"/>
            <a:r>
              <a:rPr lang="ca-ES" dirty="0"/>
              <a:t>i poca importància de l’agricultura (patates, blat de moro ...)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835696" y="2060848"/>
            <a:ext cx="648072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Mediterrani (costa mediterrània, Andalusia i Balears): agricultura molt productiva d’exportació (cítrics, fruiters, hortalisses, arròs, flors,...) i ramaderia porcina i avícola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835696" y="2996952"/>
            <a:ext cx="648072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Canàries (illes Canàries): agricultura d’hortalisses (tomaques), fruites tropicals (plàtans), tabac,...</a:t>
            </a:r>
          </a:p>
        </p:txBody>
      </p:sp>
      <p:cxnSp>
        <p:nvCxnSpPr>
          <p:cNvPr id="9" name="8 Conector angular"/>
          <p:cNvCxnSpPr>
            <a:stCxn id="3" idx="3"/>
            <a:endCxn id="4" idx="1"/>
          </p:cNvCxnSpPr>
          <p:nvPr/>
        </p:nvCxnSpPr>
        <p:spPr>
          <a:xfrm flipV="1">
            <a:off x="1403647" y="1066928"/>
            <a:ext cx="432049" cy="105516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angular"/>
          <p:cNvCxnSpPr>
            <a:stCxn id="3" idx="3"/>
            <a:endCxn id="5" idx="1"/>
          </p:cNvCxnSpPr>
          <p:nvPr/>
        </p:nvCxnSpPr>
        <p:spPr>
          <a:xfrm flipV="1">
            <a:off x="1403647" y="1700808"/>
            <a:ext cx="432049" cy="42128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angular"/>
          <p:cNvCxnSpPr>
            <a:stCxn id="3" idx="3"/>
            <a:endCxn id="6" idx="1"/>
          </p:cNvCxnSpPr>
          <p:nvPr/>
        </p:nvCxnSpPr>
        <p:spPr>
          <a:xfrm>
            <a:off x="1403647" y="2122093"/>
            <a:ext cx="432049" cy="37080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3" idx="3"/>
            <a:endCxn id="7" idx="1"/>
          </p:cNvCxnSpPr>
          <p:nvPr/>
        </p:nvCxnSpPr>
        <p:spPr>
          <a:xfrm>
            <a:off x="1403647" y="2122093"/>
            <a:ext cx="432049" cy="116289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221383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74677"/>
            <a:ext cx="3464607" cy="231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0" descr="ANd9GcQFRptOogydEwSOrBVgeYUOKI8oDUQ4aXo7OpdwBKxz42FygSZe4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74678"/>
            <a:ext cx="2923172" cy="231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812999"/>
            <a:ext cx="3007125" cy="228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19" y="3812999"/>
            <a:ext cx="3421621" cy="228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637183"/>
            <a:ext cx="2081482" cy="1457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0351" y="5211680"/>
            <a:ext cx="2061363" cy="1546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 descr="http://upload.wikimedia.org/wikipedia/commons/b/bd/Huerto_Valencian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6" y="3774676"/>
            <a:ext cx="4020971" cy="267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6" y="3705929"/>
            <a:ext cx="3721345" cy="281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http://upload.wikimedia.org/wikipedia/commons/8/84/Banana_plantatio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20" y="4119209"/>
            <a:ext cx="2488694" cy="18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6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</a:t>
            </a:r>
            <a:r>
              <a:rPr lang="ca-ES" sz="3200" u="sng" dirty="0"/>
              <a:t>El sector primari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52177" y="692696"/>
            <a:ext cx="8856984" cy="11521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rgbClr val="FFFFFF"/>
                </a:solidFill>
              </a:rPr>
              <a:t>Història: la caça, la pesca i l’explotació forestal són les activitats humanes més antigues, existint des de l’origen de l’espècie, mentre que l’agricultura i la ramaderia són descobriments del Neolític (fa uns deu mil anys) i van canviar l’estil de vida humà (producció de més recursos, sedentarisme, augment de la població,...)</a:t>
            </a:r>
          </a:p>
        </p:txBody>
      </p:sp>
      <p:pic>
        <p:nvPicPr>
          <p:cNvPr id="3074" name="Picture 2" descr="http://4.bp.blogspot.com/_Y_VW1n5Z54A/SrvypBzGCAI/AAAAAAAABb0/HbIyrxsvX80/s1600/Neolitic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36" y="2132856"/>
            <a:ext cx="557717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-r_iE33BCKl0/TxXQM1y5HSI/AAAAAAAAAq4/IJqGaRTmAlg/s1600/paleolitico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7" y="2636912"/>
            <a:ext cx="3215740" cy="25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8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8" y="793088"/>
            <a:ext cx="8568952" cy="835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la pesca, Espanya té una flota pesquera important, especialment a la costa cantàbrica (destaca Galícia) i Andalusia, però l’esgotament d’espècies i caladors ha obligat a </a:t>
            </a:r>
          </a:p>
          <a:p>
            <a:pPr algn="ctr"/>
            <a:r>
              <a:rPr lang="ca-ES" dirty="0"/>
              <a:t>restringir les captures, disminuir la flota i buscar nous caladors en zones llunyanes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528" y="1700808"/>
            <a:ext cx="684076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Catalunya la pesca ocupa a poca població i és costanera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97535"/>
            <a:ext cx="3878610" cy="23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868144" y="456673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Aqüicultura a Espanya (2011)</a:t>
            </a:r>
          </a:p>
        </p:txBody>
      </p:sp>
      <p:pic>
        <p:nvPicPr>
          <p:cNvPr id="4100" name="Picture 4" descr="https://lh3.googleusercontent.com/-cFLv5I6hd6Y/TXNy9F__HBI/AAAAAAAABFw/mxTDD_4vQrA/s1600/Caladeros+espa%25C3%25B1o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2060849"/>
            <a:ext cx="2875841" cy="239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" y="2213693"/>
            <a:ext cx="496059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4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548680"/>
            <a:ext cx="856895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500" dirty="0"/>
              <a:t>1. A partir dels documents de sota, el primer referent a Espanya i el segon a Catalunya, respon a les qüestions següents:</a:t>
            </a:r>
          </a:p>
          <a:p>
            <a:r>
              <a:rPr lang="ca-ES" sz="1500" dirty="0"/>
              <a:t>a) Tema conjunt als dos documents.</a:t>
            </a:r>
          </a:p>
          <a:p>
            <a:r>
              <a:rPr lang="ca-ES" sz="1500" dirty="0"/>
              <a:t>b) Què predomina a Espanya: el secà o el regadiu? Quina és la diferència de superfície entre un i altre de manera aproximada?</a:t>
            </a:r>
          </a:p>
          <a:p>
            <a:r>
              <a:rPr lang="ca-ES" sz="1500" dirty="0"/>
              <a:t>c) Confecciona amb les dades totals d’Espanya una gràfica de barres.</a:t>
            </a:r>
          </a:p>
          <a:p>
            <a:r>
              <a:rPr lang="ca-ES" sz="1500" dirty="0"/>
              <a:t>d) Quin és el cultiu que més superfície ocupa a Espanya? Quins el segueixen?</a:t>
            </a:r>
          </a:p>
          <a:p>
            <a:r>
              <a:rPr lang="ca-ES" sz="1500" dirty="0"/>
              <a:t>e) Quins cultius ocupen més superfície de regadiu a Espanya? I quins es cultiven més en hivernacles?</a:t>
            </a:r>
          </a:p>
          <a:p>
            <a:r>
              <a:rPr lang="ca-ES" sz="1500" dirty="0"/>
              <a:t>f) Quin és el principal cultiu a Catalunya? Quins el segueixen? Quins diries que són de regadiu i quins de secà?</a:t>
            </a:r>
            <a:br>
              <a:rPr lang="ca-ES" sz="1500" dirty="0"/>
            </a:br>
            <a:r>
              <a:rPr lang="ca-ES" sz="1500" dirty="0"/>
              <a:t>g) Explica el que sàpigues sobre l’agricultura en Espanya i de Catalunya.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59738"/>
              </p:ext>
            </p:extLst>
          </p:nvPr>
        </p:nvGraphicFramePr>
        <p:xfrm>
          <a:off x="107504" y="3645024"/>
          <a:ext cx="6622443" cy="2974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CULTIU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TOTAL (Hectàrees)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SECÀ</a:t>
                      </a:r>
                      <a:endParaRPr lang="ca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(Hectàrees)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REGADIU</a:t>
                      </a:r>
                      <a:endParaRPr lang="ca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(Hectàrees)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HIVERNACLE</a:t>
                      </a:r>
                      <a:endParaRPr lang="ca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(Hectàrees)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Cereals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6.385.886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5.391.133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994.753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Olivera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2.584.564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1.853.539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731.025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Fruiters no cítrics</a:t>
                      </a:r>
                      <a:endParaRPr lang="ca-E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1.009.959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754.113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251.182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4.664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Vinya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967.055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632.814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334.240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Cultius industrials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948.003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734.098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213.900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Cultius farratgers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933.578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678.177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255.401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----------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Lleguminoses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393.692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375.903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17.742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----------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Cítrics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305.954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19.364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286.590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----------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Hortalisses i flors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197.081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16.302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161.946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18.832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Tubèrculs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51.341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13.341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effectLst/>
                        </a:rPr>
                        <a:t>38.000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effectLst/>
                        </a:rPr>
                        <a:t>----------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Imatge 5">
            <a:extLst>
              <a:ext uri="{FF2B5EF4-FFF2-40B4-BE49-F238E27FC236}">
                <a16:creationId xmlns:a16="http://schemas.microsoft.com/office/drawing/2014/main" id="{017DFA35-506D-4A79-982A-623C0D030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324" y="3789040"/>
            <a:ext cx="2322314" cy="20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424936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8. </a:t>
            </a:r>
            <a:r>
              <a:rPr lang="ca-ES" sz="3200" u="sng" dirty="0"/>
              <a:t>El sector primari a Espanya i Catalunya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548680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A partir del documents de baix, i tenint en compte que el primer correspon a Espanya i el segon a Catalunya , respon:</a:t>
            </a:r>
          </a:p>
          <a:p>
            <a:r>
              <a:rPr lang="ca-ES" dirty="0"/>
              <a:t>a) Tipus de cada document.</a:t>
            </a:r>
          </a:p>
          <a:p>
            <a:r>
              <a:rPr lang="ca-ES" dirty="0"/>
              <a:t>b) Tema de cada document.</a:t>
            </a:r>
          </a:p>
          <a:p>
            <a:r>
              <a:rPr lang="ca-ES" dirty="0"/>
              <a:t>c) Explica a partir de les gràfiques, i comparant-les, la ramaderia a Espanya i a Catalunya</a:t>
            </a:r>
          </a:p>
          <a:p>
            <a:r>
              <a:rPr lang="ca-ES" dirty="0"/>
              <a:t>d) Quina ramaderia que no apareix als documents és molt important? Per què?</a:t>
            </a:r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/>
          <a:stretch>
            <a:fillRect/>
          </a:stretch>
        </p:blipFill>
        <p:spPr bwMode="auto">
          <a:xfrm>
            <a:off x="1115616" y="2636913"/>
            <a:ext cx="2664296" cy="21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80006"/>
            <a:ext cx="2650343" cy="22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1520" y="49411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 Quins són els quatre grans paisatges agraris espanyols? Explica’ls.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51520" y="544522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  Quines característiques i quins problemes té la pesca a Espanya? Com creus que es poden solucionar eixos problemes?</a:t>
            </a:r>
          </a:p>
        </p:txBody>
      </p:sp>
    </p:spTree>
    <p:extLst>
      <p:ext uri="{BB962C8B-B14F-4D97-AF65-F5344CB8AC3E}">
        <p14:creationId xmlns:p14="http://schemas.microsoft.com/office/powerpoint/2010/main" val="24677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2736" y="211472"/>
            <a:ext cx="8229600" cy="490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>
                <a:latin typeface="Times New Roman" panose="02020603050405020304" pitchFamily="18" charset="0"/>
              </a:rPr>
              <a:t>Exercicis de síntesi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76470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Vocabulari: sector primari, agricultura, parcel·la, sistema de cultiu, poblament rural, ramaderia, pesca, calador, aqüicultura, explotació sostenible.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3528" y="1556792"/>
            <a:ext cx="8511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 Explica la diferència entre: </a:t>
            </a:r>
          </a:p>
          <a:p>
            <a:r>
              <a:rPr lang="ca-ES" dirty="0"/>
              <a:t>a) règim directe i règim indirecte.</a:t>
            </a:r>
          </a:p>
          <a:p>
            <a:r>
              <a:rPr lang="ca-ES" dirty="0"/>
              <a:t>b) paisatge agrari i paisatge agrícola.</a:t>
            </a:r>
          </a:p>
          <a:p>
            <a:r>
              <a:rPr lang="ca-ES" dirty="0"/>
              <a:t>c) minifundi, i latifundi.</a:t>
            </a:r>
          </a:p>
          <a:p>
            <a:r>
              <a:rPr lang="ca-ES" dirty="0"/>
              <a:t>d) camp clos o </a:t>
            </a:r>
            <a:r>
              <a:rPr lang="ca-ES" i="1" dirty="0" err="1"/>
              <a:t>bocage</a:t>
            </a:r>
            <a:r>
              <a:rPr lang="ca-ES" dirty="0"/>
              <a:t> i camp obert o </a:t>
            </a:r>
            <a:r>
              <a:rPr lang="ca-ES" i="1" dirty="0" err="1"/>
              <a:t>openfield</a:t>
            </a:r>
            <a:r>
              <a:rPr lang="ca-ES" dirty="0"/>
              <a:t>.</a:t>
            </a:r>
          </a:p>
          <a:p>
            <a:r>
              <a:rPr lang="ca-ES" dirty="0"/>
              <a:t>e) regadiu i secà.</a:t>
            </a:r>
          </a:p>
          <a:p>
            <a:r>
              <a:rPr lang="ca-ES" dirty="0"/>
              <a:t>f) monocultiu i policultiu.</a:t>
            </a:r>
          </a:p>
          <a:p>
            <a:r>
              <a:rPr lang="ca-ES" dirty="0"/>
              <a:t>g) agricultura intensiva i extensiva.</a:t>
            </a:r>
          </a:p>
          <a:p>
            <a:r>
              <a:rPr lang="ca-ES" dirty="0"/>
              <a:t>h) poblament dispers i  concentrat </a:t>
            </a:r>
          </a:p>
          <a:p>
            <a:r>
              <a:rPr lang="ca-ES" dirty="0"/>
              <a:t>i) agricultura de subsistència i agricultura de mercat.</a:t>
            </a:r>
          </a:p>
          <a:p>
            <a:r>
              <a:rPr lang="ca-ES" dirty="0"/>
              <a:t>j) ramaderia estabulada, </a:t>
            </a:r>
            <a:r>
              <a:rPr lang="ca-ES" dirty="0" err="1"/>
              <a:t>semiestabulada</a:t>
            </a:r>
            <a:r>
              <a:rPr lang="ca-ES" dirty="0"/>
              <a:t> i no estabulada.</a:t>
            </a:r>
          </a:p>
          <a:p>
            <a:r>
              <a:rPr lang="ca-ES" dirty="0"/>
              <a:t>k) ramaderia nòmada, transhumant i sedentària.</a:t>
            </a:r>
          </a:p>
          <a:p>
            <a:r>
              <a:rPr lang="ca-ES" dirty="0"/>
              <a:t>l) pesca costanera, pesca d’altura i gran pesca.</a:t>
            </a:r>
          </a:p>
        </p:txBody>
      </p:sp>
    </p:spTree>
    <p:extLst>
      <p:ext uri="{BB962C8B-B14F-4D97-AF65-F5344CB8AC3E}">
        <p14:creationId xmlns:p14="http://schemas.microsoft.com/office/powerpoint/2010/main" val="37798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92696"/>
            <a:ext cx="8187171" cy="5974473"/>
          </a:xfrm>
          <a:prstGeom prst="rect">
            <a:avLst/>
          </a:prstGeom>
          <a:noFill/>
          <a:ln w="349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</a:t>
            </a:r>
            <a:r>
              <a:rPr lang="ca-ES" sz="3200" u="sng" dirty="0"/>
              <a:t>El sector primari</a:t>
            </a:r>
            <a:r>
              <a:rPr lang="ca-E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08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1. </a:t>
            </a:r>
            <a:r>
              <a:rPr lang="ca-ES" sz="3200" u="sng" dirty="0"/>
              <a:t>El sector primari</a:t>
            </a:r>
            <a:r>
              <a:rPr lang="ca-ES" sz="3200" dirty="0"/>
              <a:t>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692696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 A partir dels tres documents de sota i els teus coneixements, respon:</a:t>
            </a:r>
          </a:p>
          <a:p>
            <a:r>
              <a:rPr lang="ca-ES" dirty="0"/>
              <a:t>a) De quin tipus és cadascun dels documents?</a:t>
            </a:r>
          </a:p>
          <a:p>
            <a:r>
              <a:rPr lang="ca-ES" dirty="0"/>
              <a:t>b) Quin és el tema conjunt als tres documents?</a:t>
            </a:r>
          </a:p>
          <a:p>
            <a:r>
              <a:rPr lang="ca-ES" dirty="0"/>
              <a:t>c) Què es el sector primari? Quines activitats comprèn? Des de quan existeixen?</a:t>
            </a:r>
          </a:p>
          <a:p>
            <a:r>
              <a:rPr lang="ca-ES" dirty="0"/>
              <a:t>d) Segons la primera gràfica, quina importància té actualment el sector primari segons la població activa? És la mateixa segons la riquesa que genera?</a:t>
            </a:r>
          </a:p>
          <a:p>
            <a:r>
              <a:rPr lang="ca-ES" dirty="0"/>
              <a:t>e) Segons el mapa, en quines zones del món treballa més gent en sector primari i en quines menys?</a:t>
            </a:r>
          </a:p>
          <a:p>
            <a:r>
              <a:rPr lang="ca-ES" dirty="0"/>
              <a:t>f) Segons la segona gràfica, quins dos continents tenen més gent treballant en el sector primari  i quins dos tenen menys gent treballant en aquest sector?</a:t>
            </a:r>
          </a:p>
          <a:p>
            <a:r>
              <a:rPr lang="ca-ES" dirty="0"/>
              <a:t>g) Com explicaries aquestes fortes diferències entre zones i continents?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6" y="4051186"/>
            <a:ext cx="2175604" cy="231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90" y="4051186"/>
            <a:ext cx="2363744" cy="231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25" y="3752770"/>
            <a:ext cx="3977069" cy="284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7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</a:t>
            </a:r>
            <a:r>
              <a:rPr lang="ca-ES" sz="3200" u="sng" dirty="0"/>
              <a:t>L’agricultura i els factors que la condicionen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793088"/>
            <a:ext cx="7992888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Anomenem agricultura al cultiu de la terra per a obtenir productes vegetals destinats </a:t>
            </a:r>
          </a:p>
          <a:p>
            <a:pPr algn="ctr"/>
            <a:r>
              <a:rPr lang="ca-ES" dirty="0"/>
              <a:t>al consum humà o animal i matèries primeres per a la indústria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1556792"/>
            <a:ext cx="79928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L’agricultura està condicionada en cada lloc per molts factors que els podem dividir </a:t>
            </a:r>
          </a:p>
          <a:p>
            <a:pPr algn="ctr"/>
            <a:r>
              <a:rPr lang="ca-ES" dirty="0"/>
              <a:t>en factors físics (naturals) i humans (derivats de l’acció humana)</a:t>
            </a:r>
          </a:p>
        </p:txBody>
      </p:sp>
      <p:pic>
        <p:nvPicPr>
          <p:cNvPr id="1026" name="Picture 2" descr="http://2.bp.blogspot.com/_JgQt2kTzNp8/TNrjGh5f0hI/AAAAAAAAAJY/awzA-ehcmhI/s1600/abancalamien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1" y="2620895"/>
            <a:ext cx="4168303" cy="312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rchivo.presidencia.gub.uy/_web/fotos/2006/03/20060304A05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61" y="2620895"/>
            <a:ext cx="4401318" cy="311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</a:t>
            </a:r>
            <a:r>
              <a:rPr lang="ca-ES" sz="3200" u="sng" dirty="0"/>
              <a:t>L’agricultura i els factors que la condicionen</a:t>
            </a:r>
            <a:r>
              <a:rPr lang="ca-ES" sz="3200" dirty="0"/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1646802"/>
            <a:ext cx="864096" cy="55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Factors físics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620228" y="793088"/>
            <a:ext cx="7149480" cy="61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clima: cada conreu necessita unes temperatures i humitat (precipitacions) </a:t>
            </a:r>
          </a:p>
          <a:p>
            <a:pPr algn="ctr"/>
            <a:r>
              <a:rPr lang="ca-ES" dirty="0"/>
              <a:t>i s’han d’evitar els agents climàtics adversos (pluges torrencials, granís,...)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20228" y="1484784"/>
            <a:ext cx="7149480" cy="828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El relleu: les zones planes, les àrees de solana i les valls dels rius </a:t>
            </a:r>
          </a:p>
          <a:p>
            <a:pPr algn="just"/>
            <a:r>
              <a:rPr lang="ca-ES" dirty="0"/>
              <a:t>són les més aptes per al conreu, mentre que les zones amb pendents, </a:t>
            </a:r>
          </a:p>
          <a:p>
            <a:pPr algn="just"/>
            <a:r>
              <a:rPr lang="ca-ES" dirty="0"/>
              <a:t>en altituds d’altes i d’ombra dificulten els cultius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20228" y="2420888"/>
            <a:ext cx="71494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a-ES" dirty="0"/>
              <a:t>El sòl: textura, acidesa, nutrients</a:t>
            </a:r>
          </a:p>
        </p:txBody>
      </p:sp>
      <p:cxnSp>
        <p:nvCxnSpPr>
          <p:cNvPr id="8" name="7 Conector angular"/>
          <p:cNvCxnSpPr>
            <a:stCxn id="3" idx="3"/>
            <a:endCxn id="4" idx="1"/>
          </p:cNvCxnSpPr>
          <p:nvPr/>
        </p:nvCxnSpPr>
        <p:spPr>
          <a:xfrm flipV="1">
            <a:off x="1115616" y="1102932"/>
            <a:ext cx="504612" cy="82290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3" idx="3"/>
            <a:endCxn id="5" idx="1"/>
          </p:cNvCxnSpPr>
          <p:nvPr/>
        </p:nvCxnSpPr>
        <p:spPr>
          <a:xfrm flipV="1">
            <a:off x="1115616" y="1898830"/>
            <a:ext cx="504612" cy="2700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3" idx="3"/>
            <a:endCxn id="6" idx="1"/>
          </p:cNvCxnSpPr>
          <p:nvPr/>
        </p:nvCxnSpPr>
        <p:spPr>
          <a:xfrm>
            <a:off x="1115616" y="1925833"/>
            <a:ext cx="504612" cy="78308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lum/>
            <a:alphaModFix/>
            <a:grayscl/>
          </a:blip>
          <a:srcRect/>
          <a:stretch>
            <a:fillRect/>
          </a:stretch>
        </p:blipFill>
        <p:spPr>
          <a:xfrm>
            <a:off x="474118" y="4447025"/>
            <a:ext cx="3405290" cy="2339844"/>
          </a:xfrm>
          <a:prstGeom prst="rect">
            <a:avLst/>
          </a:prstGeom>
          <a:noFill/>
          <a:ln w="3236">
            <a:solidFill>
              <a:srgbClr val="000000"/>
            </a:solidFill>
            <a:prstDash val="solid"/>
            <a:miter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08612"/>
            <a:ext cx="4867949" cy="3678256"/>
          </a:xfrm>
          <a:prstGeom prst="rect">
            <a:avLst/>
          </a:prstGeom>
          <a:noFill/>
          <a:ln w="9525" algn="ctr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5" y="3102683"/>
            <a:ext cx="1956167" cy="130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upload.wikimedia.org/wikipedia/commons/0/08/TulancingoValleyHuasca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351" y="3096757"/>
            <a:ext cx="1966620" cy="13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lieve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36366" y="3090573"/>
            <a:ext cx="2855906" cy="1559661"/>
          </a:xfrm>
          <a:prstGeom prst="rect">
            <a:avLst/>
          </a:prstGeom>
          <a:noFill/>
          <a:ln w="3236">
            <a:solidFill>
              <a:srgbClr val="000000"/>
            </a:solidFill>
            <a:prstDash val="solid"/>
            <a:miter/>
          </a:ln>
        </p:spPr>
      </p:pic>
      <p:pic>
        <p:nvPicPr>
          <p:cNvPr id="15" name="relieve1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129239" y="3090574"/>
            <a:ext cx="2855905" cy="1559660"/>
          </a:xfrm>
          <a:prstGeom prst="rect">
            <a:avLst/>
          </a:prstGeom>
          <a:noFill/>
          <a:ln w="3236">
            <a:solidFill>
              <a:srgbClr val="000000"/>
            </a:solidFill>
            <a:prstDash val="solid"/>
            <a:miter/>
          </a:ln>
        </p:spPr>
      </p:pic>
      <p:pic>
        <p:nvPicPr>
          <p:cNvPr id="16" name="Terrazas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057007" y="3080848"/>
            <a:ext cx="2923733" cy="1569386"/>
          </a:xfrm>
          <a:prstGeom prst="rect">
            <a:avLst/>
          </a:prstGeom>
          <a:noFill/>
          <a:ln w="3236">
            <a:solidFill>
              <a:srgbClr val="000000"/>
            </a:solidFill>
            <a:prstDash val="solid"/>
            <a:miter/>
          </a:ln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5" y="4673461"/>
            <a:ext cx="2630467" cy="2104761"/>
          </a:xfrm>
          <a:prstGeom prst="rect">
            <a:avLst/>
          </a:prstGeom>
          <a:noFill/>
          <a:ln w="9525" algn="ctr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bp.blogspot.com/-XSqqgxN8stY/TaSAcJHH5nI/AAAAAAAABBk/nan2tLqSy60/s1600/arroz+junto+a+la+albufer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80645"/>
            <a:ext cx="2106224" cy="21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09458"/>
            <a:ext cx="2999036" cy="2068764"/>
          </a:xfrm>
          <a:prstGeom prst="rect">
            <a:avLst/>
          </a:prstGeom>
          <a:noFill/>
          <a:ln w="34925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virtual.unal.edu.co/cursos/ciencias/2000088/lecciones/seccion1/capitulo04/tema03/imagen0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3500"/>
            <a:ext cx="199377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agenes.forociudad.com/fotos/226688-morro-jable-suelo-arido-de-la-isla-de-fuerteventur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280" y="3358717"/>
            <a:ext cx="3953428" cy="264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madrimasd.org/blogs/universo/wp-content/blogs.dir/42/files/255/o_Oxiso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80848"/>
            <a:ext cx="2310726" cy="34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Verd">
      <a:dk1>
        <a:sysClr val="windowText" lastClr="000000"/>
      </a:dk1>
      <a:lt1>
        <a:srgbClr val="FFFFFF"/>
      </a:lt1>
      <a:dk2>
        <a:srgbClr val="3E3D2D"/>
      </a:dk2>
      <a:lt2>
        <a:srgbClr val="DAFF6E"/>
      </a:lt2>
      <a:accent1>
        <a:srgbClr val="6F9400"/>
      </a:accent1>
      <a:accent2>
        <a:srgbClr val="6F9400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000000"/>
      </a:hlink>
      <a:folHlink>
        <a:srgbClr val="00000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3783</Words>
  <Application>Microsoft Office PowerPoint</Application>
  <PresentationFormat>Presentació en pantalla (4:3)</PresentationFormat>
  <Paragraphs>566</Paragraphs>
  <Slides>53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Tema de Office</vt:lpstr>
      <vt:lpstr>UNITAT 7  EL SECTOR PRIMARI</vt:lpstr>
      <vt:lpstr>TEMA 2. EL SECTOR PRIMARI.</vt:lpstr>
      <vt:lpstr>1. El sector primari.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2  EL SECTOR PRIMARI</dc:title>
  <dc:creator>Salva</dc:creator>
  <cp:lastModifiedBy>Àlex Resa Valdivia</cp:lastModifiedBy>
  <cp:revision>95</cp:revision>
  <dcterms:created xsi:type="dcterms:W3CDTF">2013-10-05T10:27:40Z</dcterms:created>
  <dcterms:modified xsi:type="dcterms:W3CDTF">2018-03-03T21:01:01Z</dcterms:modified>
</cp:coreProperties>
</file>