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6" r:id="rId3"/>
    <p:sldId id="257" r:id="rId4"/>
    <p:sldId id="258" r:id="rId5"/>
    <p:sldId id="259" r:id="rId6"/>
    <p:sldId id="263" r:id="rId7"/>
    <p:sldId id="261" r:id="rId8"/>
    <p:sldId id="262" r:id="rId9"/>
    <p:sldId id="265" r:id="rId10"/>
    <p:sldId id="264"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95" autoAdjust="0"/>
    <p:restoredTop sz="94660"/>
  </p:normalViewPr>
  <p:slideViewPr>
    <p:cSldViewPr>
      <p:cViewPr varScale="1">
        <p:scale>
          <a:sx n="79" d="100"/>
          <a:sy n="79"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1"/>
      </p:bgRef>
    </p:bg>
    <p:spTree>
      <p:nvGrpSpPr>
        <p:cNvPr id="1" name=""/>
        <p:cNvGrpSpPr/>
        <p:nvPr/>
      </p:nvGrpSpPr>
      <p:grpSpPr>
        <a:xfrm>
          <a:off x="0" y="0"/>
          <a:ext cx="0" cy="0"/>
          <a:chOff x="0" y="0"/>
          <a:chExt cx="0" cy="0"/>
        </a:xfrm>
      </p:grpSpPr>
      <p:sp>
        <p:nvSpPr>
          <p:cNvPr id="12" name="11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Subtítulo"/>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lIns="0" tIns="0" rIns="0" bIns="0">
            <a:noAutofit/>
          </a:bodyPr>
          <a:lstStyle>
            <a:lvl1pPr>
              <a:defRPr sz="1400">
                <a:solidFill>
                  <a:srgbClr val="FFFFFF"/>
                </a:solidFill>
              </a:defRPr>
            </a:lvl1pPr>
          </a:lstStyle>
          <a:p>
            <a:fld id="{CC61370E-DF16-4725-A5A1-0DB842CE61A4}" type="slidenum">
              <a:rPr lang="es-ES" smtClean="0"/>
              <a:t>‹Nº›</a:t>
            </a:fld>
            <a:endParaRPr lang="es-ES"/>
          </a:p>
        </p:txBody>
      </p:sp>
      <p:sp>
        <p:nvSpPr>
          <p:cNvPr id="7" name="6 Rectángulo"/>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s-ES" smtClean="0"/>
              <a:t>Haga clic para modificar el estilo de título del patrón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41"/>
            <a:ext cx="201168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914400" y="274640"/>
            <a:ext cx="55626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
        <p:nvSpPr>
          <p:cNvPr id="8" name="7 Marcador de contenido"/>
          <p:cNvSpPr>
            <a:spLocks noGrp="1"/>
          </p:cNvSpPr>
          <p:nvPr>
            <p:ph sz="quarter" idx="1"/>
          </p:nvPr>
        </p:nvSpPr>
        <p:spPr>
          <a:xfrm>
            <a:off x="914400" y="1447800"/>
            <a:ext cx="777240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11" name="10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Rectángulo redondeado"/>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22313" y="952500"/>
            <a:ext cx="7772400" cy="1362075"/>
          </a:xfrm>
        </p:spPr>
        <p:txBody>
          <a:bodyPr anchor="b" anchorCtr="0"/>
          <a:lstStyle>
            <a:lvl1pPr algn="l">
              <a:buNone/>
              <a:defRPr sz="4000" b="0" cap="none"/>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5" name="4 Marcador de pie de página"/>
          <p:cNvSpPr>
            <a:spLocks noGrp="1"/>
          </p:cNvSpPr>
          <p:nvPr>
            <p:ph type="ftr" sz="quarter" idx="11"/>
          </p:nvPr>
        </p:nvSpPr>
        <p:spPr>
          <a:xfrm>
            <a:off x="800100" y="6172200"/>
            <a:ext cx="4000500" cy="457200"/>
          </a:xfrm>
        </p:spPr>
        <p:txBody>
          <a:bodyPr/>
          <a:lstStyle/>
          <a:p>
            <a:endParaRPr lang="es-ES"/>
          </a:p>
        </p:txBody>
      </p:sp>
      <p:sp>
        <p:nvSpPr>
          <p:cNvPr id="7" name="6 Rectángulo"/>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Marcador de número de diapositiva"/>
          <p:cNvSpPr>
            <a:spLocks noGrp="1"/>
          </p:cNvSpPr>
          <p:nvPr>
            <p:ph type="sldNum" sz="quarter" idx="12"/>
          </p:nvPr>
        </p:nvSpPr>
        <p:spPr>
          <a:xfrm>
            <a:off x="146304" y="6208776"/>
            <a:ext cx="457200" cy="457200"/>
          </a:xfrm>
        </p:spPr>
        <p:txBody>
          <a:bodyPr/>
          <a:lstStyle/>
          <a:p>
            <a:fld id="{CC61370E-DF16-4725-A5A1-0DB842CE61A4}"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
        <p:nvSpPr>
          <p:cNvPr id="9" name="8 Marcador de contenido"/>
          <p:cNvSpPr>
            <a:spLocks noGrp="1"/>
          </p:cNvSpPr>
          <p:nvPr>
            <p:ph sz="quarter" idx="1"/>
          </p:nvPr>
        </p:nvSpPr>
        <p:spPr>
          <a:xfrm>
            <a:off x="91440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933950" y="1447800"/>
            <a:ext cx="3749040" cy="45720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914400" y="273050"/>
            <a:ext cx="7772400" cy="1143000"/>
          </a:xfrm>
        </p:spPr>
        <p:txBody>
          <a:bodyPr anchor="b" anchorCtr="0"/>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7" name="6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
        <p:nvSpPr>
          <p:cNvPr id="11" name="10 Marcador de contenido"/>
          <p:cNvSpPr>
            <a:spLocks noGrp="1"/>
          </p:cNvSpPr>
          <p:nvPr>
            <p:ph sz="half" idx="2"/>
          </p:nvPr>
        </p:nvSpPr>
        <p:spPr>
          <a:xfrm>
            <a:off x="9144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half" idx="4"/>
          </p:nvPr>
        </p:nvSpPr>
        <p:spPr>
          <a:xfrm>
            <a:off x="4953000" y="2247900"/>
            <a:ext cx="3733800" cy="38862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8" name="7 Rectángulo"/>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914400" y="273050"/>
            <a:ext cx="7772400" cy="1143000"/>
          </a:xfrm>
        </p:spPr>
        <p:txBody>
          <a:bodyPr anchor="b" anchorCtr="0"/>
          <a:lstStyle>
            <a:lvl1pPr algn="l">
              <a:buNone/>
              <a:defRPr sz="40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CC61370E-DF16-4725-A5A1-0DB842CE61A4}" type="slidenum">
              <a:rPr lang="es-ES" smtClean="0"/>
              <a:t>‹Nº›</a:t>
            </a:fld>
            <a:endParaRPr lang="es-ES"/>
          </a:p>
        </p:txBody>
      </p:sp>
      <p:sp>
        <p:nvSpPr>
          <p:cNvPr id="11" name="10 Marcador de contenido"/>
          <p:cNvSpPr>
            <a:spLocks noGrp="1"/>
          </p:cNvSpPr>
          <p:nvPr>
            <p:ph sz="quarter" idx="1"/>
          </p:nvPr>
        </p:nvSpPr>
        <p:spPr>
          <a:xfrm>
            <a:off x="2971800" y="1600200"/>
            <a:ext cx="5715000" cy="4495800"/>
          </a:xfrm>
        </p:spPr>
        <p:txBody>
          <a:bodyPr vert="horz"/>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0038906-9996-4022-9E30-94984509CCFB}" type="datetimeFigureOut">
              <a:rPr lang="es-ES" smtClean="0"/>
              <a:t>01/02/2020</a:t>
            </a:fld>
            <a:endParaRPr lang="es-ES"/>
          </a:p>
        </p:txBody>
      </p:sp>
      <p:sp>
        <p:nvSpPr>
          <p:cNvPr id="6" name="5 Marcador de pie de página"/>
          <p:cNvSpPr>
            <a:spLocks noGrp="1"/>
          </p:cNvSpPr>
          <p:nvPr>
            <p:ph type="ftr" sz="quarter" idx="11"/>
          </p:nvPr>
        </p:nvSpPr>
        <p:spPr>
          <a:xfrm>
            <a:off x="914400" y="6172200"/>
            <a:ext cx="3886200" cy="457200"/>
          </a:xfrm>
        </p:spPr>
        <p:txBody>
          <a:bodyPr/>
          <a:lstStyle/>
          <a:p>
            <a:endParaRPr lang="es-ES"/>
          </a:p>
        </p:txBody>
      </p:sp>
      <p:sp>
        <p:nvSpPr>
          <p:cNvPr id="7" name="6 Marcador de número de diapositiva"/>
          <p:cNvSpPr>
            <a:spLocks noGrp="1"/>
          </p:cNvSpPr>
          <p:nvPr>
            <p:ph type="sldNum" sz="quarter" idx="12"/>
          </p:nvPr>
        </p:nvSpPr>
        <p:spPr>
          <a:xfrm>
            <a:off x="146304" y="6208776"/>
            <a:ext cx="457200" cy="457200"/>
          </a:xfrm>
        </p:spPr>
        <p:txBody>
          <a:bodyPr/>
          <a:lstStyle/>
          <a:p>
            <a:fld id="{CC61370E-DF16-4725-A5A1-0DB842CE61A4}" type="slidenum">
              <a:rPr lang="es-ES" smtClean="0"/>
              <a:t>‹Nº›</a:t>
            </a:fld>
            <a:endParaRPr lang="es-ES"/>
          </a:p>
        </p:txBody>
      </p:sp>
      <p:sp>
        <p:nvSpPr>
          <p:cNvPr id="11" name="10 Rectángulo"/>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Rectángulo"/>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Marcador de posición de imagen"/>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Rectángulo"/>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Rectángulo redondeado"/>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Marcador de título"/>
          <p:cNvSpPr>
            <a:spLocks noGrp="1"/>
          </p:cNvSpPr>
          <p:nvPr>
            <p:ph type="title"/>
          </p:nvPr>
        </p:nvSpPr>
        <p:spPr>
          <a:xfrm>
            <a:off x="914400" y="274638"/>
            <a:ext cx="7772400" cy="1143000"/>
          </a:xfrm>
          <a:prstGeom prst="rect">
            <a:avLst/>
          </a:prstGeom>
        </p:spPr>
        <p:txBody>
          <a:bodyPr bIns="91440" anchor="b" anchorCtr="0">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0038906-9996-4022-9E30-94984509CCFB}" type="datetimeFigureOut">
              <a:rPr lang="es-ES" smtClean="0"/>
              <a:t>01/02/2020</a:t>
            </a:fld>
            <a:endParaRPr lang="es-ES"/>
          </a:p>
        </p:txBody>
      </p:sp>
      <p:sp>
        <p:nvSpPr>
          <p:cNvPr id="3" name="2 Marcador de pie de página"/>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s-ES"/>
          </a:p>
        </p:txBody>
      </p:sp>
      <p:sp>
        <p:nvSpPr>
          <p:cNvPr id="23" name="22 Marcador de número de diapositiva"/>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CC61370E-DF16-4725-A5A1-0DB842CE61A4}"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LITERATURA DEL S.XX</a:t>
            </a:r>
            <a:endParaRPr lang="es-ES" dirty="0"/>
          </a:p>
        </p:txBody>
      </p:sp>
      <p:sp>
        <p:nvSpPr>
          <p:cNvPr id="3" name="2 Marcador de texto"/>
          <p:cNvSpPr>
            <a:spLocks noGrp="1"/>
          </p:cNvSpPr>
          <p:nvPr>
            <p:ph type="body" idx="1"/>
          </p:nvPr>
        </p:nvSpPr>
        <p:spPr>
          <a:xfrm>
            <a:off x="722313" y="2547938"/>
            <a:ext cx="7772400" cy="3689374"/>
          </a:xfrm>
        </p:spPr>
        <p:txBody>
          <a:bodyPr>
            <a:normAutofit/>
          </a:bodyPr>
          <a:lstStyle/>
          <a:p>
            <a:pPr>
              <a:buFontTx/>
              <a:buChar char="-"/>
            </a:pPr>
            <a:r>
              <a:rPr lang="es-ES" sz="2750" b="1" dirty="0" smtClean="0"/>
              <a:t>Primera etapa (antes de la Primera Guerra Mundial – 1914): Modernismo y Generación del 98 (Unidad 4 y 5 del libro de texto</a:t>
            </a:r>
            <a:r>
              <a:rPr lang="es-ES" sz="2750" dirty="0" smtClean="0"/>
              <a:t>)</a:t>
            </a:r>
          </a:p>
          <a:p>
            <a:pPr>
              <a:buFontTx/>
              <a:buChar char="-"/>
            </a:pPr>
            <a:r>
              <a:rPr lang="es-ES" sz="2750" dirty="0" smtClean="0"/>
              <a:t>Segunda etapa (entre la Primera Guerra Mundial y el final de la Guerra Civil Española): Vanguardias y Generación del 27 (Unidades 6 y 7)</a:t>
            </a:r>
          </a:p>
          <a:p>
            <a:pPr>
              <a:buFontTx/>
              <a:buChar char="-"/>
            </a:pPr>
            <a:r>
              <a:rPr lang="es-ES" sz="2750" dirty="0" smtClean="0"/>
              <a:t>Tercera etapa: desde el fin del Guerra Civil hasta fin de siglo XX</a:t>
            </a:r>
            <a:endParaRPr lang="es-ES" sz="275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EVALUACIÓN </a:t>
            </a:r>
            <a:endParaRPr lang="es-ES" dirty="0"/>
          </a:p>
        </p:txBody>
      </p:sp>
      <p:sp>
        <p:nvSpPr>
          <p:cNvPr id="3" name="2 Marcador de contenido"/>
          <p:cNvSpPr>
            <a:spLocks noGrp="1"/>
          </p:cNvSpPr>
          <p:nvPr>
            <p:ph sz="quarter" idx="1"/>
          </p:nvPr>
        </p:nvSpPr>
        <p:spPr/>
        <p:txBody>
          <a:bodyPr>
            <a:normAutofit/>
          </a:bodyPr>
          <a:lstStyle/>
          <a:p>
            <a:pPr>
              <a:buNone/>
            </a:pPr>
            <a:r>
              <a:rPr lang="es-ES" sz="3000" dirty="0" smtClean="0"/>
              <a:t>Seréis evaluados a partir de una rúbrica que compartiré con vosotros:</a:t>
            </a:r>
          </a:p>
          <a:p>
            <a:pPr>
              <a:buNone/>
            </a:pPr>
            <a:r>
              <a:rPr lang="es-ES" sz="3000" dirty="0" smtClean="0"/>
              <a:t>	</a:t>
            </a:r>
            <a:r>
              <a:rPr lang="es-ES" sz="3000" dirty="0" smtClean="0"/>
              <a:t>- se valorará tanto el proceso de trabajo en clase como el resultado final</a:t>
            </a:r>
          </a:p>
          <a:p>
            <a:pPr>
              <a:buNone/>
            </a:pPr>
            <a:r>
              <a:rPr lang="es-ES" sz="3000" dirty="0" smtClean="0"/>
              <a:t>	</a:t>
            </a:r>
            <a:r>
              <a:rPr lang="es-ES" sz="3000" dirty="0" smtClean="0"/>
              <a:t>- os vais a autoevaluar y también os evaluaréis entre vosotros </a:t>
            </a:r>
          </a:p>
          <a:p>
            <a:pPr>
              <a:buNone/>
            </a:pPr>
            <a:endParaRPr lang="es-ES" sz="3000" b="1" dirty="0" smtClean="0"/>
          </a:p>
          <a:p>
            <a:pPr>
              <a:buNone/>
            </a:pPr>
            <a:endParaRPr lang="es-ES" dirty="0" smtClean="0"/>
          </a:p>
          <a:p>
            <a:endParaRPr lang="es-ES" dirty="0" smtClean="0"/>
          </a:p>
          <a:p>
            <a:endParaRPr lang="es-ES" dirty="0" smtClean="0"/>
          </a:p>
          <a:p>
            <a:pPr lvl="1"/>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sz="quarter" idx="1"/>
          </p:nvPr>
        </p:nvSpPr>
        <p:spPr/>
        <p:txBody>
          <a:bodyPr/>
          <a:lstStyle/>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004048" y="3645024"/>
            <a:ext cx="3448472" cy="2808312"/>
          </a:xfrm>
        </p:spPr>
        <p:txBody>
          <a:bodyPr>
            <a:normAutofit fontScale="77500" lnSpcReduction="20000"/>
          </a:bodyPr>
          <a:lstStyle/>
          <a:p>
            <a:r>
              <a:rPr lang="es-ES" b="1" i="1" dirty="0"/>
              <a:t>"... Esto es una miseria, una completa miseria. A nadie le importa nada de nada. Y cuando alguno trata de agitar aisladamente este o aquel problema, una u otra cuestión, se lo atribuyen o a negocio o a afán de notoriedad y ansia de singularizarse."             </a:t>
            </a:r>
            <a:endParaRPr lang="es-ES" b="1" i="1" dirty="0" smtClean="0"/>
          </a:p>
          <a:p>
            <a:r>
              <a:rPr lang="es-ES" b="1" dirty="0" smtClean="0"/>
              <a:t>Miguel </a:t>
            </a:r>
            <a:r>
              <a:rPr lang="es-ES" b="1" dirty="0"/>
              <a:t>de Unamuno</a:t>
            </a:r>
            <a:endParaRPr lang="es-ES" dirty="0"/>
          </a:p>
        </p:txBody>
      </p:sp>
      <p:sp>
        <p:nvSpPr>
          <p:cNvPr id="2" name="1 Título"/>
          <p:cNvSpPr>
            <a:spLocks noGrp="1"/>
          </p:cNvSpPr>
          <p:nvPr>
            <p:ph type="ctrTitle"/>
          </p:nvPr>
        </p:nvSpPr>
        <p:spPr>
          <a:xfrm>
            <a:off x="4427984" y="1505930"/>
            <a:ext cx="4258816" cy="1470025"/>
          </a:xfrm>
        </p:spPr>
        <p:txBody>
          <a:bodyPr>
            <a:normAutofit fontScale="90000"/>
          </a:bodyPr>
          <a:lstStyle/>
          <a:p>
            <a:r>
              <a:rPr lang="es-ES" dirty="0" smtClean="0"/>
              <a:t>MODERNISMO Y </a:t>
            </a:r>
            <a:br>
              <a:rPr lang="es-ES" dirty="0" smtClean="0"/>
            </a:br>
            <a:r>
              <a:rPr lang="es-ES" dirty="0" smtClean="0"/>
              <a:t>GENERACIÓN DEL 98</a:t>
            </a:r>
            <a:endParaRPr lang="es-ES" dirty="0"/>
          </a:p>
        </p:txBody>
      </p:sp>
      <p:pic>
        <p:nvPicPr>
          <p:cNvPr id="17410" name="Picture 2" descr="http://museolazarogaldiano.files.wordpress.com/2011/11/portada-revista-espac3b1a-moderna-numero-1.jpg"/>
          <p:cNvPicPr>
            <a:picLocks noChangeAspect="1" noChangeArrowheads="1"/>
          </p:cNvPicPr>
          <p:nvPr/>
        </p:nvPicPr>
        <p:blipFill>
          <a:blip r:embed="rId2" cstate="print"/>
          <a:srcRect/>
          <a:stretch>
            <a:fillRect/>
          </a:stretch>
        </p:blipFill>
        <p:spPr bwMode="auto">
          <a:xfrm>
            <a:off x="179512" y="116632"/>
            <a:ext cx="4186009" cy="643808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smtClean="0"/>
              <a:t>Benito Pérez Galdós, Cánovas (1912)</a:t>
            </a:r>
            <a:br>
              <a:rPr lang="es-ES" b="1" i="1" dirty="0" smtClean="0"/>
            </a:br>
            <a:endParaRPr lang="es-ES" dirty="0"/>
          </a:p>
        </p:txBody>
      </p:sp>
      <p:sp>
        <p:nvSpPr>
          <p:cNvPr id="3" name="2 Marcador de contenido"/>
          <p:cNvSpPr>
            <a:spLocks noGrp="1"/>
          </p:cNvSpPr>
          <p:nvPr>
            <p:ph sz="quarter" idx="1"/>
          </p:nvPr>
        </p:nvSpPr>
        <p:spPr/>
        <p:txBody>
          <a:bodyPr>
            <a:normAutofit fontScale="25000" lnSpcReduction="20000"/>
          </a:bodyPr>
          <a:lstStyle/>
          <a:p>
            <a:pPr>
              <a:buNone/>
            </a:pPr>
            <a:r>
              <a:rPr lang="es-ES" sz="8000" i="1" dirty="0" smtClean="0"/>
              <a:t>	</a:t>
            </a:r>
            <a:r>
              <a:rPr lang="es-ES" sz="8800" i="1" dirty="0" smtClean="0"/>
              <a:t>“Los </a:t>
            </a:r>
            <a:r>
              <a:rPr lang="es-ES" sz="8800" i="1" dirty="0"/>
              <a:t>dos partidos que se han concordado para turnarse pacíficamente en el Poder son dos manadas de hombres que no aspiran más que a pastar en el presupuesto. Carecen de ideales, ningún fin elevado los mueve; no mejorarán en lo más mínimo las condiciones de vida de esta infeliz raza, pobrísima y analfabeta. Pasarán unos tras otros dejando todo como hoy se halla, y llevarán a España a un estado de consunción que, de fijo, ha de acabar en muerte. No acometerán ni el problema religioso, ni el económico, ni el educativo; no harán más que burocracia pura, caciquismo, estéril trabajo de recomendaciones, favores a los amigotes, legislar sin ninguna eficacia práctica, y adelante con los farolitos...</a:t>
            </a:r>
            <a:br>
              <a:rPr lang="es-ES" sz="8800" i="1" dirty="0"/>
            </a:br>
            <a:r>
              <a:rPr lang="es-ES" sz="8800" i="1" dirty="0"/>
              <a:t>La España que aspira a un cambio radical y violento de la política se está quedando, a mi entender, tan anémica como la otra. Han de pasar años, tal vez lustros, antes de que este Régimen, atacado de tuberculosis étnica, sea sustituido por otro que traiga nueva sangre y nuevos focos de lumbre mental.</a:t>
            </a:r>
          </a:p>
          <a:p>
            <a:pPr>
              <a:buNone/>
            </a:pPr>
            <a:r>
              <a:rPr lang="es-ES" sz="8800" i="1" dirty="0" smtClean="0"/>
              <a:t>	Tendremos </a:t>
            </a:r>
            <a:r>
              <a:rPr lang="es-ES" sz="8800" i="1" dirty="0"/>
              <a:t>que esperar como mínimo 100 años más para que en este tiempo, si hay mucha suerte, nazcan personas más sabias y menos chorizos de los que tenemos actualmente</a:t>
            </a:r>
            <a:r>
              <a:rPr lang="es-ES" sz="8800" i="1" dirty="0" smtClean="0"/>
              <a:t>.”</a:t>
            </a:r>
            <a:endParaRPr lang="es-ES" sz="8800" i="1" dirty="0"/>
          </a:p>
          <a:p>
            <a:endParaRPr lang="es-ES" sz="8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74638"/>
            <a:ext cx="8219256" cy="202034"/>
          </a:xfrm>
        </p:spPr>
        <p:txBody>
          <a:bodyPr>
            <a:normAutofit fontScale="90000"/>
          </a:bodyPr>
          <a:lstStyle/>
          <a:p>
            <a:endParaRPr lang="es-ES" dirty="0"/>
          </a:p>
        </p:txBody>
      </p:sp>
      <p:sp>
        <p:nvSpPr>
          <p:cNvPr id="5" name="4 Marcador de contenido"/>
          <p:cNvSpPr>
            <a:spLocks noGrp="1"/>
          </p:cNvSpPr>
          <p:nvPr>
            <p:ph sz="quarter" idx="1"/>
          </p:nvPr>
        </p:nvSpPr>
        <p:spPr>
          <a:xfrm>
            <a:off x="457200" y="620688"/>
            <a:ext cx="8229600" cy="5505475"/>
          </a:xfrm>
        </p:spPr>
        <p:txBody>
          <a:bodyPr>
            <a:normAutofit fontScale="77500" lnSpcReduction="20000"/>
          </a:bodyPr>
          <a:lstStyle/>
          <a:p>
            <a:pPr>
              <a:buNone/>
            </a:pPr>
            <a:r>
              <a:rPr lang="es-ES" b="1" dirty="0" smtClean="0"/>
              <a:t>	Estas </a:t>
            </a:r>
            <a:r>
              <a:rPr lang="es-ES" b="1" dirty="0"/>
              <a:t>palabras fueron escritas por Galdós (1843-1920) refiriéndose a la Restauración </a:t>
            </a:r>
            <a:r>
              <a:rPr lang="es-ES" b="1" dirty="0" smtClean="0"/>
              <a:t>borbónica </a:t>
            </a:r>
            <a:r>
              <a:rPr lang="es-ES" b="1" dirty="0"/>
              <a:t>y su sistema político, el </a:t>
            </a:r>
            <a:r>
              <a:rPr lang="es-ES" b="1" dirty="0" err="1"/>
              <a:t>turnismo</a:t>
            </a:r>
            <a:r>
              <a:rPr lang="es-ES" b="1" dirty="0"/>
              <a:t> entre los partidos liberal y conservador. Sin embargo, en nuestros días no es difícil escuchar afirmaciones de la misma rotundidad referidas a la situación actual. Han pasado esos cien años que pedía Galdós en su novela, pero ¿no ha cambiado nada realmente? ¿Qué semejanzas y diferencias encontramos entre la España del pasado y la actual? Por ceñirnos a unas fechas: ¿en qué se parecen las crisis de 1898 y la </a:t>
            </a:r>
            <a:r>
              <a:rPr lang="es-ES" b="1" dirty="0" smtClean="0"/>
              <a:t>actual?</a:t>
            </a:r>
          </a:p>
          <a:p>
            <a:pPr>
              <a:buNone/>
            </a:pPr>
            <a:r>
              <a:rPr lang="es-ES" b="1" dirty="0"/>
              <a:t/>
            </a:r>
            <a:br>
              <a:rPr lang="es-ES" b="1" dirty="0"/>
            </a:br>
            <a:r>
              <a:rPr lang="es-ES" b="1" dirty="0"/>
              <a:t>Un grupo de intelectuales de entonces (los llamados "regeneracionistas" y los miembros de la Generación del 98), preocupados por la situación española tras el Desastre de 1898, propusieron una batería de medidas que debían transformar la realidad económica, política y social de su tiempo e incorporar el país a la modernidad europea.</a:t>
            </a:r>
          </a:p>
          <a:p>
            <a:pPr>
              <a:buNone/>
            </a:pPr>
            <a:endParaRPr lang="es-ES" dirty="0" smtClean="0"/>
          </a:p>
          <a:p>
            <a:pPr>
              <a:buNone/>
            </a:pPr>
            <a:r>
              <a:rPr lang="es-ES" b="1" dirty="0" smtClean="0"/>
              <a:t>	VAMOS A DESCUBRIR QUIÉNES FUERON ESTOS INTELECTUALES Y LITERATOS, Y A CONOCER COMO PENSABAN Y QUÉ ESCRIBIERON.</a:t>
            </a:r>
            <a:br>
              <a:rPr lang="es-ES" b="1" dirty="0" smtClean="0"/>
            </a:br>
            <a:endParaRPr lang="es-E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TRABAJO EN GRUPO</a:t>
            </a:r>
            <a:endParaRPr lang="es-ES" dirty="0"/>
          </a:p>
        </p:txBody>
      </p:sp>
      <p:sp>
        <p:nvSpPr>
          <p:cNvPr id="3" name="2 Marcador de contenido"/>
          <p:cNvSpPr>
            <a:spLocks noGrp="1"/>
          </p:cNvSpPr>
          <p:nvPr>
            <p:ph sz="quarter" idx="1"/>
          </p:nvPr>
        </p:nvSpPr>
        <p:spPr/>
        <p:txBody>
          <a:bodyPr>
            <a:normAutofit fontScale="92500"/>
          </a:bodyPr>
          <a:lstStyle/>
          <a:p>
            <a:r>
              <a:rPr lang="es-ES" b="1" dirty="0" smtClean="0"/>
              <a:t>CARACTERÍSTICAS DEL PRODUCTO </a:t>
            </a:r>
            <a:r>
              <a:rPr lang="es-ES" b="1" dirty="0" smtClean="0"/>
              <a:t>FINAL:</a:t>
            </a:r>
          </a:p>
          <a:p>
            <a:pPr lvl="1">
              <a:buNone/>
            </a:pPr>
            <a:r>
              <a:rPr lang="es-ES" b="1" dirty="0" smtClean="0"/>
              <a:t>	El </a:t>
            </a:r>
            <a:r>
              <a:rPr lang="es-ES" b="1" dirty="0" smtClean="0"/>
              <a:t>trabajo final consiste en la publicación </a:t>
            </a:r>
            <a:r>
              <a:rPr lang="es-ES" b="1" dirty="0" smtClean="0"/>
              <a:t>y entrega de </a:t>
            </a:r>
            <a:r>
              <a:rPr lang="es-ES" b="1" dirty="0" smtClean="0"/>
              <a:t>una revista </a:t>
            </a:r>
            <a:r>
              <a:rPr lang="es-ES" b="1" dirty="0" smtClean="0"/>
              <a:t>cultural y literaria elaborada por vosotros,</a:t>
            </a:r>
            <a:r>
              <a:rPr lang="es-ES" b="1" dirty="0" smtClean="0"/>
              <a:t>  </a:t>
            </a:r>
            <a:r>
              <a:rPr lang="es-ES" b="1" dirty="0" smtClean="0"/>
              <a:t>de un mínimo de cinco páginas, con los siguientes apartados:</a:t>
            </a:r>
          </a:p>
          <a:p>
            <a:pPr lvl="1">
              <a:buFontTx/>
              <a:buChar char="-"/>
            </a:pPr>
            <a:r>
              <a:rPr lang="es-ES" b="1" dirty="0" smtClean="0"/>
              <a:t>Cabecera</a:t>
            </a:r>
          </a:p>
          <a:p>
            <a:pPr lvl="1">
              <a:buFontTx/>
              <a:buChar char="-"/>
            </a:pPr>
            <a:r>
              <a:rPr lang="es-ES" b="1" dirty="0" smtClean="0"/>
              <a:t>Portada</a:t>
            </a:r>
          </a:p>
          <a:p>
            <a:pPr lvl="1">
              <a:buFontTx/>
              <a:buChar char="-"/>
            </a:pPr>
            <a:r>
              <a:rPr lang="es-ES" b="1" dirty="0" smtClean="0"/>
              <a:t>Editorial</a:t>
            </a:r>
          </a:p>
          <a:p>
            <a:pPr lvl="1">
              <a:buFontTx/>
              <a:buChar char="-"/>
            </a:pPr>
            <a:r>
              <a:rPr lang="es-ES" b="1" dirty="0" smtClean="0"/>
              <a:t>Secciones de la revista</a:t>
            </a:r>
          </a:p>
          <a:p>
            <a:pPr lvl="1">
              <a:buFontTx/>
              <a:buChar char="-"/>
            </a:pPr>
            <a:endParaRPr lang="es-ES" b="1" dirty="0" smtClean="0"/>
          </a:p>
          <a:p>
            <a:pPr lvl="1">
              <a:buFontTx/>
              <a:buChar char="-"/>
            </a:pPr>
            <a:r>
              <a:rPr lang="es-ES" b="1" dirty="0" smtClean="0"/>
              <a:t>El grupo será también responsable del nombre de la </a:t>
            </a:r>
            <a:r>
              <a:rPr lang="es-ES" b="1" dirty="0" smtClean="0"/>
              <a:t>revista, </a:t>
            </a:r>
            <a:r>
              <a:rPr lang="es-ES" b="1" dirty="0" smtClean="0"/>
              <a:t>de su aspecto visual y de la corrección ortográfica y gramatical de los diferentes textos. </a:t>
            </a:r>
            <a:endParaRPr lang="es-ES" b="1"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COMO ELABORAR LA EDITORIAL</a:t>
            </a:r>
            <a:endParaRPr lang="es-ES" dirty="0"/>
          </a:p>
        </p:txBody>
      </p:sp>
      <p:sp>
        <p:nvSpPr>
          <p:cNvPr id="3" name="2 Marcador de contenido"/>
          <p:cNvSpPr>
            <a:spLocks noGrp="1"/>
          </p:cNvSpPr>
          <p:nvPr>
            <p:ph sz="quarter" idx="1"/>
          </p:nvPr>
        </p:nvSpPr>
        <p:spPr/>
        <p:txBody>
          <a:bodyPr>
            <a:normAutofit/>
          </a:bodyPr>
          <a:lstStyle/>
          <a:p>
            <a:r>
              <a:rPr lang="es-ES" dirty="0" smtClean="0"/>
              <a:t>Vamos a ver una presentación </a:t>
            </a:r>
            <a:r>
              <a:rPr lang="es-ES" dirty="0" err="1" smtClean="0"/>
              <a:t>Power</a:t>
            </a:r>
            <a:r>
              <a:rPr lang="es-ES" dirty="0" smtClean="0"/>
              <a:t> Point y leeréis un artículo titulado “ESPAÑA SIN PULSO” de Francisco </a:t>
            </a:r>
            <a:r>
              <a:rPr lang="es-ES" dirty="0" err="1" smtClean="0"/>
              <a:t>Silvela</a:t>
            </a:r>
            <a:r>
              <a:rPr lang="es-ES" dirty="0" smtClean="0"/>
              <a:t>. Transformaréis toda la información recibida en conocimiento, para poder elaborar una editorial propia cuyo objetivo sea poner de manifiesto la falta de respuesta de la ciudadanía ante la crisis política, económica y social.</a:t>
            </a:r>
          </a:p>
          <a:p>
            <a:pPr>
              <a:buNone/>
            </a:pPr>
            <a:r>
              <a:rPr lang="es-ES" dirty="0" smtClean="0"/>
              <a:t>	</a:t>
            </a:r>
            <a:r>
              <a:rPr lang="es-ES" b="1" dirty="0" smtClean="0"/>
              <a:t>(1 sesión)</a:t>
            </a:r>
            <a:endParaRPr lang="es-ES" dirty="0" smtClean="0"/>
          </a:p>
          <a:p>
            <a:endParaRPr lang="es-ES" dirty="0" smtClean="0"/>
          </a:p>
          <a:p>
            <a:pPr lvl="1"/>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COMO ELABORAR LAS SECCIONES</a:t>
            </a:r>
            <a:endParaRPr lang="es-ES" dirty="0"/>
          </a:p>
        </p:txBody>
      </p:sp>
      <p:sp>
        <p:nvSpPr>
          <p:cNvPr id="3" name="2 Marcador de contenido"/>
          <p:cNvSpPr>
            <a:spLocks noGrp="1"/>
          </p:cNvSpPr>
          <p:nvPr>
            <p:ph sz="quarter" idx="1"/>
          </p:nvPr>
        </p:nvSpPr>
        <p:spPr/>
        <p:txBody>
          <a:bodyPr>
            <a:normAutofit fontScale="92500" lnSpcReduction="20000"/>
          </a:bodyPr>
          <a:lstStyle/>
          <a:p>
            <a:r>
              <a:rPr lang="es-ES" dirty="0" smtClean="0"/>
              <a:t>Debéis escribir un artículo propio sobre qué es el Modernismo o sobre la Generación del 98, basándoos en los contenidos del libro (página 85) o en otros que queráis consultar.</a:t>
            </a:r>
            <a:r>
              <a:rPr lang="es-ES" dirty="0" smtClean="0"/>
              <a:t> </a:t>
            </a:r>
            <a:endParaRPr lang="es-ES" dirty="0" smtClean="0"/>
          </a:p>
          <a:p>
            <a:pPr>
              <a:buNone/>
            </a:pPr>
            <a:r>
              <a:rPr lang="es-ES" dirty="0" smtClean="0"/>
              <a:t>	</a:t>
            </a:r>
            <a:r>
              <a:rPr lang="es-ES" b="1" dirty="0" smtClean="0"/>
              <a:t>(1 sesión)</a:t>
            </a:r>
            <a:endParaRPr lang="es-ES" dirty="0" smtClean="0"/>
          </a:p>
          <a:p>
            <a:r>
              <a:rPr lang="es-ES" dirty="0" smtClean="0"/>
              <a:t>Tiene </a:t>
            </a:r>
            <a:r>
              <a:rPr lang="es-ES" dirty="0" smtClean="0"/>
              <a:t>que haber una muestra de textos de </a:t>
            </a:r>
            <a:r>
              <a:rPr lang="es-ES" dirty="0" smtClean="0"/>
              <a:t>poesía y de teatro de los autores y autoras más relevantes de estos movimientos literarios. Tenéis que exponer en la introducción de la sección en la que exponéis dichos fragmentos literarios cuál es el motivo o hilo conductor por el que ´habéis escogido dichos textos (puede ser porque queréis publicar una pequeña antología poética, porque deseáis ilustrar un determinado recurso estilístico típico del movimiento, porque queréis comentar una obra pictórica de la época, etc.)</a:t>
            </a:r>
          </a:p>
          <a:p>
            <a:pPr>
              <a:buNone/>
            </a:pPr>
            <a:r>
              <a:rPr lang="es-ES" b="1" dirty="0" smtClean="0"/>
              <a:t>	</a:t>
            </a:r>
            <a:r>
              <a:rPr lang="es-ES" b="1" dirty="0" smtClean="0"/>
              <a:t>(3 sesiones)</a:t>
            </a:r>
          </a:p>
          <a:p>
            <a:pPr>
              <a:buNone/>
            </a:pPr>
            <a:endParaRPr lang="es-ES" b="1" dirty="0" smtClean="0"/>
          </a:p>
          <a:p>
            <a:pPr>
              <a:buNone/>
            </a:pPr>
            <a:endParaRPr lang="es-ES" b="1" dirty="0" smtClean="0"/>
          </a:p>
          <a:p>
            <a:endParaRPr lang="es-ES" dirty="0" smtClean="0"/>
          </a:p>
          <a:p>
            <a:endParaRPr lang="es-ES" dirty="0" smtClean="0"/>
          </a:p>
          <a:p>
            <a:pPr lvl="1"/>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COMO ELABORAR LAS SECCIONES</a:t>
            </a:r>
            <a:endParaRPr lang="es-ES" dirty="0"/>
          </a:p>
        </p:txBody>
      </p:sp>
      <p:sp>
        <p:nvSpPr>
          <p:cNvPr id="3" name="2 Marcador de contenido"/>
          <p:cNvSpPr>
            <a:spLocks noGrp="1"/>
          </p:cNvSpPr>
          <p:nvPr>
            <p:ph sz="quarter" idx="1"/>
          </p:nvPr>
        </p:nvSpPr>
        <p:spPr/>
        <p:txBody>
          <a:bodyPr>
            <a:normAutofit fontScale="62500" lnSpcReduction="20000"/>
          </a:bodyPr>
          <a:lstStyle/>
          <a:p>
            <a:r>
              <a:rPr lang="es-ES" sz="3000" dirty="0" smtClean="0"/>
              <a:t>Recomendad a los lectores de vuestra revista la lectura de dos o tres novelas de la época, haciéndote eco del argumento de las mismas y por qué resultan imprescindibles (páginas 106-109 del libro)</a:t>
            </a:r>
          </a:p>
          <a:p>
            <a:pPr>
              <a:buNone/>
            </a:pPr>
            <a:r>
              <a:rPr lang="es-ES" sz="3000" dirty="0" smtClean="0"/>
              <a:t>	</a:t>
            </a:r>
            <a:r>
              <a:rPr lang="es-ES" sz="3000" b="1" dirty="0" smtClean="0"/>
              <a:t>(1 sesión)</a:t>
            </a:r>
          </a:p>
          <a:p>
            <a:r>
              <a:rPr lang="es-ES" sz="3000" dirty="0" smtClean="0"/>
              <a:t>Vais a publicar una entrevista (apuntes en la página 119 del libro) a uno de los autores o autoras de este período, en la que deberéis elaborar tanto las preguntas como transcribir las respuestas que imagináis que vuestro autor o autora os habrá facilitado.</a:t>
            </a:r>
          </a:p>
          <a:p>
            <a:pPr>
              <a:buNone/>
            </a:pPr>
            <a:r>
              <a:rPr lang="es-ES" sz="3000" dirty="0" smtClean="0"/>
              <a:t>	</a:t>
            </a:r>
            <a:r>
              <a:rPr lang="es-ES" sz="3000" b="1" dirty="0" smtClean="0"/>
              <a:t>(2 sesiones)</a:t>
            </a:r>
            <a:endParaRPr lang="es-ES" sz="3000" dirty="0" smtClean="0"/>
          </a:p>
          <a:p>
            <a:r>
              <a:rPr lang="es-ES" sz="3000" dirty="0" smtClean="0"/>
              <a:t> Va a haber una sección de “</a:t>
            </a:r>
            <a:r>
              <a:rPr lang="es-ES" sz="3000" dirty="0" err="1" smtClean="0"/>
              <a:t>Twits</a:t>
            </a:r>
            <a:r>
              <a:rPr lang="es-ES" sz="3000" dirty="0" smtClean="0"/>
              <a:t>” en la que, en respuesta a una pregunta concreta que habréis planteado los redactores de la revista, algunos de los autores darán su opinión al respecto de manera breve y concisa a través de alguna frase o sentencia procedente de sus obras originales.</a:t>
            </a:r>
          </a:p>
          <a:p>
            <a:pPr>
              <a:buNone/>
            </a:pPr>
            <a:r>
              <a:rPr lang="es-ES" sz="3000" dirty="0" smtClean="0"/>
              <a:t>	</a:t>
            </a:r>
            <a:r>
              <a:rPr lang="es-ES" sz="3000" b="1" dirty="0" smtClean="0"/>
              <a:t>(1 sesión)</a:t>
            </a:r>
          </a:p>
          <a:p>
            <a:pPr>
              <a:buNone/>
            </a:pPr>
            <a:endParaRPr lang="es-ES" sz="3000" dirty="0" smtClean="0"/>
          </a:p>
          <a:p>
            <a:pPr>
              <a:buNone/>
            </a:pPr>
            <a:r>
              <a:rPr lang="es-ES" sz="3000" dirty="0" smtClean="0"/>
              <a:t>En previsión del trabajo de maquetación y diseño de la revista, se proveerá al alumnado de </a:t>
            </a:r>
            <a:r>
              <a:rPr lang="es-ES" sz="3000" b="1" dirty="0" smtClean="0"/>
              <a:t>una sesión más </a:t>
            </a:r>
            <a:r>
              <a:rPr lang="es-ES" sz="3000" dirty="0" smtClean="0"/>
              <a:t> de trabajo en clase.</a:t>
            </a:r>
          </a:p>
          <a:p>
            <a:pPr>
              <a:buNone/>
            </a:pPr>
            <a:endParaRPr lang="es-ES" sz="3000" dirty="0" smtClean="0"/>
          </a:p>
          <a:p>
            <a:pPr>
              <a:buNone/>
            </a:pPr>
            <a:endParaRPr lang="es-ES" sz="3000" b="1" dirty="0" smtClean="0"/>
          </a:p>
          <a:p>
            <a:pPr>
              <a:buNone/>
            </a:pPr>
            <a:endParaRPr lang="es-ES" dirty="0" smtClean="0"/>
          </a:p>
          <a:p>
            <a:endParaRPr lang="es-ES" dirty="0" smtClean="0"/>
          </a:p>
          <a:p>
            <a:endParaRPr lang="es-ES" dirty="0" smtClean="0"/>
          </a:p>
          <a:p>
            <a:pPr lvl="1"/>
            <a:endParaRPr lang="es-E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EL PAPEL DE LA PROFESORA Y DE LOS ALUMNOS</a:t>
            </a:r>
            <a:endParaRPr lang="es-ES" dirty="0"/>
          </a:p>
        </p:txBody>
      </p:sp>
      <p:sp>
        <p:nvSpPr>
          <p:cNvPr id="3" name="2 Marcador de contenido"/>
          <p:cNvSpPr>
            <a:spLocks noGrp="1"/>
          </p:cNvSpPr>
          <p:nvPr>
            <p:ph sz="quarter" idx="1"/>
          </p:nvPr>
        </p:nvSpPr>
        <p:spPr/>
        <p:txBody>
          <a:bodyPr>
            <a:noAutofit/>
          </a:bodyPr>
          <a:lstStyle/>
          <a:p>
            <a:pPr>
              <a:buNone/>
            </a:pPr>
            <a:r>
              <a:rPr lang="es-ES" sz="2500" dirty="0" smtClean="0"/>
              <a:t>En este tipo de trabajo, voy a tener el papel de guía, os ayudaré en las dudas que os surjan y si, en alguna situación os encontráis encallados, trataré de daros pistas para poder salir adelante.</a:t>
            </a:r>
          </a:p>
          <a:p>
            <a:pPr>
              <a:buNone/>
            </a:pPr>
            <a:endParaRPr lang="es-ES" sz="2500" dirty="0" smtClean="0"/>
          </a:p>
          <a:p>
            <a:pPr>
              <a:buNone/>
            </a:pPr>
            <a:r>
              <a:rPr lang="es-ES" sz="2500" dirty="0" smtClean="0"/>
              <a:t>Se espera que los alumnos puedan trabajar de manera autónoma y colaborativamente. Es muy recomendable formar grupos con personas de distinto perfil al nuestro, que colaboren bien juntas (normalmente suele haber alguien que puede guiar en las tareas que hay que hacer, hay personas que son buenas trabajando, otras que son resolutivas y animan al grupo, y otras que son buenas en tareas más visuales de diseño y maquetación). Organizaos bien y aprovechad al máximo el tiempo de clase.</a:t>
            </a:r>
            <a:endParaRPr lang="es-ES" sz="25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dad">
  <a:themeElements>
    <a:clrScheme name="Equida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dad">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102</TotalTime>
  <Words>430</Words>
  <Application>Microsoft Office PowerPoint</Application>
  <PresentationFormat>Presentación en pantalla (4:3)</PresentationFormat>
  <Paragraphs>58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Equidad</vt:lpstr>
      <vt:lpstr>LITERATURA DEL S.XX</vt:lpstr>
      <vt:lpstr>MODERNISMO Y  GENERACIÓN DEL 98</vt:lpstr>
      <vt:lpstr>Benito Pérez Galdós, Cánovas (1912) </vt:lpstr>
      <vt:lpstr>Diapositiva 4</vt:lpstr>
      <vt:lpstr>TRABAJO EN GRUPO</vt:lpstr>
      <vt:lpstr>COMO ELABORAR LA EDITORIAL</vt:lpstr>
      <vt:lpstr>COMO ELABORAR LAS SECCIONES</vt:lpstr>
      <vt:lpstr>COMO ELABORAR LAS SECCIONES</vt:lpstr>
      <vt:lpstr>EL PAPEL DE LA PROFESORA Y DE LOS ALUMNOS</vt:lpstr>
      <vt:lpstr>EVALUACIÓN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MODERNISMO Y  GENERACIÓN DEL 98</dc:title>
  <dc:creator>Susana i Joan Ramon</dc:creator>
  <cp:lastModifiedBy>Susana i Joan Ramon</cp:lastModifiedBy>
  <cp:revision>7</cp:revision>
  <dcterms:created xsi:type="dcterms:W3CDTF">2020-02-01T21:40:46Z</dcterms:created>
  <dcterms:modified xsi:type="dcterms:W3CDTF">2020-02-01T23:23:14Z</dcterms:modified>
</cp:coreProperties>
</file>