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300" r:id="rId9"/>
    <p:sldId id="263" r:id="rId10"/>
    <p:sldId id="264" r:id="rId11"/>
    <p:sldId id="265" r:id="rId12"/>
    <p:sldId id="267" r:id="rId13"/>
    <p:sldId id="268" r:id="rId14"/>
    <p:sldId id="301" r:id="rId15"/>
    <p:sldId id="269" r:id="rId16"/>
    <p:sldId id="298" r:id="rId17"/>
    <p:sldId id="270" r:id="rId18"/>
    <p:sldId id="302" r:id="rId19"/>
    <p:sldId id="303" r:id="rId20"/>
    <p:sldId id="299" r:id="rId21"/>
    <p:sldId id="271" r:id="rId22"/>
    <p:sldId id="272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304" r:id="rId33"/>
    <p:sldId id="283" r:id="rId34"/>
    <p:sldId id="284" r:id="rId35"/>
    <p:sldId id="285" r:id="rId36"/>
    <p:sldId id="286" r:id="rId37"/>
    <p:sldId id="305" r:id="rId38"/>
    <p:sldId id="287" r:id="rId39"/>
    <p:sldId id="306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307" r:id="rId50"/>
    <p:sldId id="308" r:id="rId51"/>
    <p:sldId id="309" r:id="rId52"/>
    <p:sldId id="315" r:id="rId53"/>
    <p:sldId id="316" r:id="rId54"/>
    <p:sldId id="317" r:id="rId55"/>
    <p:sldId id="318" r:id="rId56"/>
    <p:sldId id="319" r:id="rId57"/>
    <p:sldId id="311" r:id="rId58"/>
    <p:sldId id="312" r:id="rId59"/>
    <p:sldId id="313" r:id="rId60"/>
    <p:sldId id="324" r:id="rId61"/>
    <p:sldId id="314" r:id="rId62"/>
    <p:sldId id="320" r:id="rId63"/>
    <p:sldId id="321" r:id="rId64"/>
    <p:sldId id="323" r:id="rId65"/>
  </p:sldIdLst>
  <p:sldSz cx="9144000" cy="6858000" type="screen4x3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FCC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7378" autoAdjust="0"/>
  </p:normalViewPr>
  <p:slideViewPr>
    <p:cSldViewPr>
      <p:cViewPr varScale="1">
        <p:scale>
          <a:sx n="73" d="100"/>
          <a:sy n="73" d="100"/>
        </p:scale>
        <p:origin x="129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FABA0-5AA7-48DA-A73C-28A53297915F}" type="datetimeFigureOut">
              <a:rPr lang="ca-ES" smtClean="0"/>
              <a:t>06/03/2018</a:t>
            </a:fld>
            <a:endParaRPr lang="ca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D03618-DC32-4FEA-BDE8-E04049C7F73C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08977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03618-DC32-4FEA-BDE8-E04049C7F73C}" type="slidenum">
              <a:rPr lang="ca-ES" smtClean="0"/>
              <a:t>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60180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95AB2-08EA-4FE4-95BE-338B61B00C3A}" type="datetimeFigureOut">
              <a:rPr lang="ca-ES" smtClean="0"/>
              <a:t>06/03/2018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A19C-D811-420D-B237-B9E98AB08165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46971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95AB2-08EA-4FE4-95BE-338B61B00C3A}" type="datetimeFigureOut">
              <a:rPr lang="ca-ES" smtClean="0"/>
              <a:t>06/03/2018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A19C-D811-420D-B237-B9E98AB08165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07249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95AB2-08EA-4FE4-95BE-338B61B00C3A}" type="datetimeFigureOut">
              <a:rPr lang="ca-ES" smtClean="0"/>
              <a:t>06/03/2018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A19C-D811-420D-B237-B9E98AB08165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19901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95AB2-08EA-4FE4-95BE-338B61B00C3A}" type="datetimeFigureOut">
              <a:rPr lang="ca-ES" smtClean="0"/>
              <a:t>06/03/2018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A19C-D811-420D-B237-B9E98AB08165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62462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95AB2-08EA-4FE4-95BE-338B61B00C3A}" type="datetimeFigureOut">
              <a:rPr lang="ca-ES" smtClean="0"/>
              <a:t>06/03/2018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A19C-D811-420D-B237-B9E98AB08165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69040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95AB2-08EA-4FE4-95BE-338B61B00C3A}" type="datetimeFigureOut">
              <a:rPr lang="ca-ES" smtClean="0"/>
              <a:t>06/03/2018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A19C-D811-420D-B237-B9E98AB08165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58452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95AB2-08EA-4FE4-95BE-338B61B00C3A}" type="datetimeFigureOut">
              <a:rPr lang="ca-ES" smtClean="0"/>
              <a:t>06/03/2018</a:t>
            </a:fld>
            <a:endParaRPr lang="ca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A19C-D811-420D-B237-B9E98AB08165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55984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95AB2-08EA-4FE4-95BE-338B61B00C3A}" type="datetimeFigureOut">
              <a:rPr lang="ca-ES" smtClean="0"/>
              <a:t>06/03/2018</a:t>
            </a:fld>
            <a:endParaRPr lang="ca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A19C-D811-420D-B237-B9E98AB08165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07238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95AB2-08EA-4FE4-95BE-338B61B00C3A}" type="datetimeFigureOut">
              <a:rPr lang="ca-ES" smtClean="0"/>
              <a:t>06/03/2018</a:t>
            </a:fld>
            <a:endParaRPr lang="ca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A19C-D811-420D-B237-B9E98AB08165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78927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95AB2-08EA-4FE4-95BE-338B61B00C3A}" type="datetimeFigureOut">
              <a:rPr lang="ca-ES" smtClean="0"/>
              <a:t>06/03/2018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A19C-D811-420D-B237-B9E98AB08165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16092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95AB2-08EA-4FE4-95BE-338B61B00C3A}" type="datetimeFigureOut">
              <a:rPr lang="ca-ES" smtClean="0"/>
              <a:t>06/03/2018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A19C-D811-420D-B237-B9E98AB08165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55035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66"/>
            </a:gs>
            <a:gs pos="100000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95AB2-08EA-4FE4-95BE-338B61B00C3A}" type="datetimeFigureOut">
              <a:rPr lang="ca-ES" smtClean="0"/>
              <a:t>06/03/2018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4A19C-D811-420D-B237-B9E98AB08165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15425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gif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gif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gi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png"/><Relationship Id="rId4" Type="http://schemas.openxmlformats.org/officeDocument/2006/relationships/image" Target="../media/image1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Relationship Id="rId9" Type="http://schemas.openxmlformats.org/officeDocument/2006/relationships/image" Target="../media/image12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jpeg"/><Relationship Id="rId5" Type="http://schemas.openxmlformats.org/officeDocument/2006/relationships/image" Target="../media/image137.gif"/><Relationship Id="rId4" Type="http://schemas.openxmlformats.org/officeDocument/2006/relationships/image" Target="../media/image13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gif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2.gif"/><Relationship Id="rId4" Type="http://schemas.openxmlformats.org/officeDocument/2006/relationships/image" Target="../media/image14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9.jpeg"/><Relationship Id="rId4" Type="http://schemas.openxmlformats.org/officeDocument/2006/relationships/image" Target="../media/image148.g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gif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56.gi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611560" y="1628800"/>
            <a:ext cx="7772400" cy="1872208"/>
          </a:xfrm>
        </p:spPr>
        <p:txBody>
          <a:bodyPr>
            <a:noAutofit/>
          </a:bodyPr>
          <a:lstStyle/>
          <a:p>
            <a:r>
              <a:rPr lang="ca-ES" sz="6000" dirty="0">
                <a:latin typeface="Cambria" panose="02040503050406030204" pitchFamily="18" charset="0"/>
                <a:cs typeface="Times New Roman" panose="02020603050405020304" pitchFamily="18" charset="0"/>
              </a:rPr>
              <a:t>Unitat 4</a:t>
            </a:r>
            <a:br>
              <a:rPr lang="ca-ES" sz="6000" dirty="0">
                <a:latin typeface="Cambria" panose="02040503050406030204" pitchFamily="18" charset="0"/>
                <a:cs typeface="Times New Roman" panose="02020603050405020304" pitchFamily="18" charset="0"/>
              </a:rPr>
            </a:br>
            <a:r>
              <a:rPr lang="ca-ES" sz="6000" dirty="0">
                <a:latin typeface="Cambria" panose="02040503050406030204" pitchFamily="18" charset="0"/>
                <a:cs typeface="Times New Roman" panose="02020603050405020304" pitchFamily="18" charset="0"/>
              </a:rPr>
              <a:t> EL SECTOR TERCIARI</a:t>
            </a:r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>
          <a:xfrm>
            <a:off x="2483768" y="4581128"/>
            <a:ext cx="6400800" cy="1752600"/>
          </a:xfrm>
        </p:spPr>
        <p:txBody>
          <a:bodyPr>
            <a:normAutofit/>
          </a:bodyPr>
          <a:lstStyle/>
          <a:p>
            <a:pPr algn="r"/>
            <a:r>
              <a:rPr lang="ca-ES" sz="2800" dirty="0">
                <a:solidFill>
                  <a:schemeClr val="tx1"/>
                </a:solidFill>
                <a:latin typeface="Cambria" panose="02040503050406030204" pitchFamily="18" charset="0"/>
              </a:rPr>
              <a:t>Salvador Vila Esteve</a:t>
            </a:r>
          </a:p>
          <a:p>
            <a:pPr algn="r"/>
            <a:r>
              <a:rPr lang="ca-ES" sz="2800" dirty="0">
                <a:solidFill>
                  <a:schemeClr val="tx1"/>
                </a:solidFill>
                <a:latin typeface="Cambria" panose="02040503050406030204" pitchFamily="18" charset="0"/>
              </a:rPr>
              <a:t>Geografia</a:t>
            </a:r>
          </a:p>
          <a:p>
            <a:pPr algn="r"/>
            <a:r>
              <a:rPr lang="ca-ES" sz="2800" dirty="0">
                <a:solidFill>
                  <a:schemeClr val="tx1"/>
                </a:solidFill>
                <a:latin typeface="Cambria" panose="02040503050406030204" pitchFamily="18" charset="0"/>
              </a:rPr>
              <a:t>1r d’ESO</a:t>
            </a:r>
          </a:p>
        </p:txBody>
      </p:sp>
    </p:spTree>
    <p:extLst>
      <p:ext uri="{BB962C8B-B14F-4D97-AF65-F5344CB8AC3E}">
        <p14:creationId xmlns:p14="http://schemas.microsoft.com/office/powerpoint/2010/main" val="289698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2. </a:t>
            </a:r>
            <a:r>
              <a:rPr lang="ca-ES" sz="3200" u="sng" dirty="0"/>
              <a:t>El sector terciari en el món actual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204397" y="1901777"/>
            <a:ext cx="1343267" cy="743597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>
                <a:solidFill>
                  <a:schemeClr val="tx1"/>
                </a:solidFill>
              </a:rPr>
              <a:t>Causes del creixement</a:t>
            </a:r>
          </a:p>
        </p:txBody>
      </p:sp>
      <p:cxnSp>
        <p:nvCxnSpPr>
          <p:cNvPr id="4" name="3 Conector angular"/>
          <p:cNvCxnSpPr>
            <a:stCxn id="3" idx="3"/>
            <a:endCxn id="6" idx="1"/>
          </p:cNvCxnSpPr>
          <p:nvPr/>
        </p:nvCxnSpPr>
        <p:spPr>
          <a:xfrm flipV="1">
            <a:off x="1547664" y="1099837"/>
            <a:ext cx="288032" cy="1173739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Rectángulo"/>
          <p:cNvSpPr/>
          <p:nvPr/>
        </p:nvSpPr>
        <p:spPr>
          <a:xfrm>
            <a:off x="1835696" y="793088"/>
            <a:ext cx="5616624" cy="613498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L’augment de l’esperança de vida: necessitat </a:t>
            </a:r>
          </a:p>
          <a:p>
            <a:pPr algn="ctr"/>
            <a:r>
              <a:rPr lang="ca-ES" dirty="0"/>
              <a:t>de més serveis per part de la gent major</a:t>
            </a:r>
            <a:endParaRPr lang="ca-ES" dirty="0">
              <a:solidFill>
                <a:schemeClr val="tx1"/>
              </a:solidFill>
            </a:endParaRPr>
          </a:p>
        </p:txBody>
      </p:sp>
      <p:cxnSp>
        <p:nvCxnSpPr>
          <p:cNvPr id="14" name="13 Conector angular"/>
          <p:cNvCxnSpPr>
            <a:stCxn id="3" idx="3"/>
            <a:endCxn id="17" idx="1"/>
          </p:cNvCxnSpPr>
          <p:nvPr/>
        </p:nvCxnSpPr>
        <p:spPr>
          <a:xfrm flipV="1">
            <a:off x="1547664" y="1809204"/>
            <a:ext cx="288032" cy="46437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16 Rectángulo"/>
          <p:cNvSpPr/>
          <p:nvPr/>
        </p:nvSpPr>
        <p:spPr>
          <a:xfrm>
            <a:off x="1835696" y="1502455"/>
            <a:ext cx="5616624" cy="613498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La incorporació de la dona al món laboral: serveis </a:t>
            </a:r>
          </a:p>
          <a:p>
            <a:pPr algn="ctr"/>
            <a:r>
              <a:rPr lang="ca-ES" dirty="0"/>
              <a:t>per a conciliar la vida laboral i familiar</a:t>
            </a:r>
            <a:endParaRPr lang="ca-ES" dirty="0">
              <a:solidFill>
                <a:schemeClr val="tx1"/>
              </a:solidFill>
            </a:endParaRPr>
          </a:p>
        </p:txBody>
      </p:sp>
      <p:cxnSp>
        <p:nvCxnSpPr>
          <p:cNvPr id="20" name="19 Conector angular"/>
          <p:cNvCxnSpPr>
            <a:stCxn id="3" idx="3"/>
            <a:endCxn id="22" idx="1"/>
          </p:cNvCxnSpPr>
          <p:nvPr/>
        </p:nvCxnSpPr>
        <p:spPr>
          <a:xfrm>
            <a:off x="1547664" y="2273576"/>
            <a:ext cx="288032" cy="23803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21 Rectángulo"/>
          <p:cNvSpPr/>
          <p:nvPr/>
        </p:nvSpPr>
        <p:spPr>
          <a:xfrm>
            <a:off x="1835696" y="2204864"/>
            <a:ext cx="5616624" cy="613498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La reducció de la jornada laboral i la generalització </a:t>
            </a:r>
          </a:p>
          <a:p>
            <a:pPr algn="ctr"/>
            <a:r>
              <a:rPr lang="ca-ES" dirty="0"/>
              <a:t>de les vacances pagades (més temps lliure)</a:t>
            </a:r>
            <a:endParaRPr lang="ca-ES" dirty="0">
              <a:solidFill>
                <a:schemeClr val="tx1"/>
              </a:solidFill>
            </a:endParaRPr>
          </a:p>
        </p:txBody>
      </p:sp>
      <p:cxnSp>
        <p:nvCxnSpPr>
          <p:cNvPr id="24" name="23 Conector angular"/>
          <p:cNvCxnSpPr>
            <a:stCxn id="3" idx="3"/>
            <a:endCxn id="26" idx="1"/>
          </p:cNvCxnSpPr>
          <p:nvPr/>
        </p:nvCxnSpPr>
        <p:spPr>
          <a:xfrm>
            <a:off x="1547664" y="2273576"/>
            <a:ext cx="288032" cy="82359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25 Rectángulo"/>
          <p:cNvSpPr/>
          <p:nvPr/>
        </p:nvSpPr>
        <p:spPr>
          <a:xfrm>
            <a:off x="1835696" y="2943799"/>
            <a:ext cx="4680520" cy="306749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El major nivell de renda</a:t>
            </a:r>
            <a:endParaRPr lang="ca-ES" dirty="0">
              <a:solidFill>
                <a:schemeClr val="tx1"/>
              </a:solidFill>
            </a:endParaRPr>
          </a:p>
        </p:txBody>
      </p:sp>
      <p:cxnSp>
        <p:nvCxnSpPr>
          <p:cNvPr id="28" name="27 Conector angular"/>
          <p:cNvCxnSpPr>
            <a:stCxn id="3" idx="3"/>
            <a:endCxn id="30" idx="1"/>
          </p:cNvCxnSpPr>
          <p:nvPr/>
        </p:nvCxnSpPr>
        <p:spPr>
          <a:xfrm>
            <a:off x="1547664" y="2273576"/>
            <a:ext cx="288032" cy="125993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29 Rectángulo"/>
          <p:cNvSpPr/>
          <p:nvPr/>
        </p:nvSpPr>
        <p:spPr>
          <a:xfrm>
            <a:off x="1835696" y="3380133"/>
            <a:ext cx="4680520" cy="306749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La urbanització</a:t>
            </a:r>
            <a:endParaRPr lang="ca-ES" dirty="0">
              <a:solidFill>
                <a:schemeClr val="tx1"/>
              </a:solidFill>
            </a:endParaRPr>
          </a:p>
        </p:txBody>
      </p:sp>
      <p:pic>
        <p:nvPicPr>
          <p:cNvPr id="6146" name="Picture 2" descr="http://www.terra.org/sites/default/files/bd_imagenes/000448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847136"/>
            <a:ext cx="2403185" cy="186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catalunyapress.cat/es/img2/2013/05/redidencias-307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752873"/>
            <a:ext cx="3051257" cy="200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cosasdepeques.com/wp-content/uploads/8-DE-JUNIO_GUARDERI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26" y="3768725"/>
            <a:ext cx="2425681" cy="147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AutoShape 8" descr="data:image/jpeg;base64,/9j/4AAQSkZJRgABAQAAAQABAAD/2wCEAAkGBhQSERUUExQUFBUWFhcVFxgYFRUXFxYYFxcXGBgYFxUZHSceFxwjGhgXHy8gJScpLCwsFR4xNTAqNSYrLCkBCQoKDgwOGg8PGikkHyQsLCwpLywsKSwsLC8sLCksLCwsLCksKSwpLCwsLCwsLCkpLCwsLCwsLCksLCksKSwsLP/AABEIAMIBAwMBIgACEQEDEQH/xAAcAAABBQEBAQAAAAAAAAAAAAADAAIEBQYBBwj/xABEEAACAQMDAQYDBAgEBQIHAAABAhEAAyEEEjFBBQYTIlFhcYGRBzKhsRQjQlLB0eHwM3Ki8SRigpKyFdIlQ1Nzg5PC/8QAGgEAAwEBAQEAAAAAAAAAAAAAAAECAwQFBv/EACgRAAICAQQCAQQCAwAAAAAAAAABAhEDBBIhMUFREyJhgZEUUkJicf/aAAwDAQACEQMRAD8A88inqtd208CvoEjzWxoWnha6Fp4WrRm2NCURVroWiKtUiWxgSnqlPC09VqjNsbspwSiBKcFpmbYwLTwtPVacFqibGBKeEp4SnBaBDNlOC0TZTlSmIGFp2yiBacFoCwYSu7KKEp2ygVggldC0YJXQlA7A7K6LdH2V0JSAB4dLZR9lLZSGA2UtlSNlc2UWMBsrhSpGylspWURilNKVJKVwpQMi7aVH2V2jgfJkAtPAru2nhaySOlnAtPVacq08LVENjVWiKtdC0RUqjJsaFogWnBaeq0yGNVaeFpwWnhKokYFp4WnhKeEoJsGFp4SiBKeEoE2DC1X6jWPaNwvt2RuRgJjHDKM4OZ/KrYJUbV9mb2RwYZJg54YQQYI/OonbXHZeNq/q6MGe8moBJ8Q5PoI+QjFSNF3tvKwLtvHUQM/OMf0FWHebsMW7ZuTJlVkgLz6Ac+5Pv8aN2b3RtuFL71kTtGZng+IRtPyryFizqe1Sf7PVc8LhuaVEjsvvalwhXXw8Eliw2j059a0arWD13ZV+00pZ2riCdjkEDnfxzJHyoWh1usdiFuOTwZfA+p/LNbw1OSH05E2/+GE9LCX1Y2keiBK6Equ7CsagCb7AyODyCD7CMj58YEZtwlehGTkrqjhlHa6uwWyu7KKEruyqJBbKWyj7KWykygGylso+ylspDAbK5so+yubKAQApXClH2VzbQUR9ldo2ylSGYwLTgtOC08LUGzZwLRFWgprbZMb0n03CpSU1JPpkSTOBaIq11VogWrM2NC0QLTlWiBKZIxUp6pRFSnhKZNg1SnhaIEogSiyAYSnhKIEpwSlYUDCU8JRAlOC0WBme/BjTAYk3F/8AFjWitpgfCs537HlsLBzcPHwAge+a1ip7R/ftWEHeWX4OifGKP5A+HWV7L7bs2buqN19pOoaB5mJHEiAfStXrNCLiFSWWeqmD/Ij2ODXlXamgCPeG4kpeKZBkgbskxE46msdVklCpI20sI5E4tm/s97NKwxcz6FWDE8QBGTmrpRNeP6SNw8231PB94MGPpW07uaDULcRVufqQRcJALKQVHl3QAJHQcR8Kzwaqc+Gv0Vn0sYq0/wBmvCV3ZRQtOCV32eeBCUtlGCV3ZSspANlLZR9lLZRYwHh1wpUjZXNlKyiPsppSpJSmlKLGRilKpGylRYGHC1XdpdpWjbdRcXdGIOZGRBHwrN/+s3tu3e0ER0n681DDV5WTXWqiv2erHS822dJp9nUsplSVI4g+vNdv2toXP3l3fiR/CiW0lWMxAjjJ9h6COvwrgSaZ1OiRb7dvDb5ydpkT1+J6j2rT93u2mvEq+2YkRgn1x1+NZu72eF8IblJbkqwIEsBB4gia2/Y3Y6WlBUAk53QJI9jnHzr0NKsm/vhdnHqXjUOiaqURUoipRFSvXs8oYqU8JRAlPCUrFQwJTglECUQJRYgQSnNABJIAGSSYA+J6UYJQtZoFu22tuJVhB/mPcHPypN+hJ+wNrtC00xdtmOYdTE+ufcfWo+p7x6a3E3VM8bfP6ZOyYGetefdsdh3EdotNt3FRCEglTt/ZBAPt71V2rZJgD8hGYzOBmvNyazJHjaelHRQlzuNt3o33Luj84AuXZQADy+e2FaT94wQfScR67cJXk2t7WdfASEnTncpVg4aWVxJBIwRwD1qt1WuuXGl3d29WYk+/wqFq1Bt1y6LlpHNJXwrPbSlea9oW2/SNQu4BG1ttWXaCSWa6QRPoAcdd1D7r96rmnYIxe5b4CDJk/uyCfkImj9o6tE7QfxCVQaq1ebGYVWPB/wA0R71WTPHLBPrknDglhm13wXfdrupZe2Lp3Es1wGDtUqLjKABEgQOJ+dazT6NEEIqr/lUCfjHNYTsjv3a0+nCKjvclzE7UG64zDMkjBGAKNpftOfd+ssLtjlGIP4yI/v4648+KCSMsuDNNt+DeBK7sofZnaFu+m+2ZHB4kH0YdDGY96mbK61JPlHE006YDZS2UfZXdlFjoBsrmypGymX7iopZiFVRJJMAD1JpWUCKVzZVBd+0PSBo3XGzEhDHHOSD7fKtFp7y3FDIwZTwQQRjByKiOSMuEy3jlHloGUpvh0XV31tozvhVEkwTA+AzWO70d90UBNM6u8gsY3Lt/d3TzxxOPQ0SyKKtlwxubpGne6oMFlB9CQD9KVeMX/FLEwwzwZJHtLZx70q5P5j/qda0a/sQLViRJIAnbJjGDyOR9KaLXmhfl74GKkLbQEfeY7z0gFZEEZ5Ofwo+nJe4WQTCrIxzsAJz7ia82l0ehyV7KZzPHX0q51XZpXSpcLNkcQAJwQIOWH3ju9hjrVdrbhJUnaPKo8vWByY6kGrXU9qj9HS3i55DOHUW/KFXrtYjJmBmqi4x3X+CZJuqKS1YJMDnA+uK3XdrWuqlbpGxQYdjAUiZXcxG/HoMetZHs9j4ogbjuUwMEwQYHvXpfZGq0t+2v6y220IpZ7JBYqijcHZvN6cTMiqwZfjdiy4vkjTCHVIJlgICkmRHmmM+p2mol7vHZVlVD4rEri35sEkHjqAJj3HylaXXWA1lQqs93LqE37BsYgxHmBdQOevtQX7P1ACqlrxJJFx/0dEYDeIILLBOzd0wQMRXZLWSfSOVaOPlhbHbKbZdbls9Va3clckZIWPf4U3Vd5LKAGS5keVVJYAzJIMcR+Iq3Gkvc+Ar+hJtz9Ngj604aa+rD9VpLa5LbwN3BjG6Bk846e9L+XOvAPR478lLa702vD3sGWSNoIPmBYDcGICxmfgCalr2/YG0NcVWbaCCw8pZS3mJjGCJ4yOJrva+rtHaLz6ZtplVVWcD5LdA+WRUZ+39xPg6fxCIEiwIAUQJwxA+lVHUZX4REtLi+5btq7YEm4gHqXWPrNVWu75aa022WciQQizBAGDuI9+J4NZC7d1AHgsIDeYFyxMKBuA34Ufd/H1oNvUbHcm3aY7yVlSwwoWAeAPMPn8qt6iVeiI6SH3Yr3fG7+kM6Em0bm8WrkMAcTgdQZiDinazU27wVvOTtI2iSdx1Ny6QCCBPhsIOZJxxUbTdmu6teS0AkEcHauVVjG4boycyPar7sTuLuuKLu7bInafqRx9fwri3Td2zu2RXKRl+1GtFlayDtjrzIJ5kmTBHU8emAtL2eLm+CAQF2gkZm6qc+waeP2fjXrNz7J9IFIDXRIMMbnDEYbbEESAY9qxmo+yfXhv1aW746G3cXj4PtI+H41jfNmlcUO0/czbYt3/E8EbVZm3ifPAwVGIDDrOTWe72WiuruAv4h/VnfjzbrSGfKAOtS+1uxNZoQEvi5a8VdwXxQQ4tsBLBGIwY+GKqrt1rhZn3O5KyxkscbQJMzIGP8orSeSLjSREISUrbI1u1M+vT6/wAqNYdkG4NEkgYUg8jg8delMsTDdPKfTg4PPrPxzVr2JetoYvf4eSWVNzwdmEYnyGQucRHOc5RqzSSdHovcPW2m06oqhGXoSm5xkh4Uz68+hjFA7Z+0axZcoiPdIJDfsAEEiJYSfpS7v29MHt3lvXU8RIUNJEKMq9w29oII24aDEc1K736y1cDWlXTXbgt3GYOTvQLg7do+8OdpYYU4Ir1FNqHDPKeNPJzFkbsf7R7F5trq1meGYgrxOWERx6ZrXBKyvd77Obaqty9ZJYhSFFwshx1kCcn1IrdaDQBsEhFAjiQI6QOIohmpfWxTwXL6EUXavbFnTKDdcLPAySfWAKwffLvul1DZs7ijCGMFGDBuM9IwQRmTxGY/2idoo2oYAnykKfMrKYBi4mAYOMxkRngDGBo98e3PzGa582pd1E6sOmUeZdg4zWz7i95Bp22XX/VvAicW8/eJPAzkDOQelY25dLHPTgdB7AdKYDXHGbg9yOqUFNUz1TvJ3ntuFGl1aBxyN7IrDB/xAv3pA6jk1UKLN4hrijfBz49llYT6sSZ9sH8KwLU+1eI4/M4/v1rp/lNvlGH8ZJUmWPaK2BdYKRtnGzzKMcAkEn4zXaBa1SAAFJPrPNcqfkT54NVA1SdxrBUf8VtaIxaxnmdzD19aqtX3e/R2LWdVbYcESyOQeRC7lPJ/a6cVs7/bdxVLeGFUAsZdjgDMDaJ+tZu923bvwSLS/dJm0xI3mBnceCc/Ks9kfJs36KK9oWuAndbMKMSd8AqgAnLcTA4E1F1PZNxCAyspIngxxPPFbO53WUqfOJ9VtsSPgJAn3oh7AYH9Qqr5WVt8KCCVzttGSIDcnrRKC/xFH/Yxeg0jSScCOY+P3SYE49fmKtbna11rFuyhNoAktsYw53oAX28bYXifu1tez+w0CDclt7nUhSFOTwDOOOat9NpUGFtqh9Qgkn48/wB+9PbFLgXNmT7P7Rvhbe1W3JbW2Cmn3naAB95z7DpU+1qdex+7fPpKqv8ApkAfjWrN/G3lozg/E/hH1HrTE1EcZYEH7rTziAOZzWikvRDi/ZRW/wBNckFGnqW1G0fS21SbXd69MsmjBPJKXLrfElj+Zq60RgSQeeqsQZj9qZIBz8jXbVwE7p3RgSPMJHoQPXPxpOXpC2+yuTsy+DA1CpH7mltj/Ueeehp9zsu4wk6i+3qN4g9fujH581aloJ95HBAjPyH9aatzaeJB9Ax/IHPT6VO5hSKVe6a9YPudxP13ED5Cip3TsId5Cyd07jIYNAMyfMOMHHHtVhdu3B5ggGOv06lT+HIrM3xduahbnhXm2q4A8NVyxkRuj0/5uR6VXMgVLonXNRZt3f0VVEPaZx4cQT591twmQCBPPqKsu5/a3jNeS5sFxHhbfhi3dVdqkllBMjc2G6jJ5rO9301Avm9qbTteUBV/XWktr97HhlgQfO/19c1YDRXH1WovqPCe5pHtqULXGW9jYwKKYML948YjpGTTNFVG71GilfKQDjHT3kfxHrUbRX2U7dkADIH3hMEEdPXGcqIkcd7u+MNLZGoP60INxPM+8dYifepeovLIkNI4IRzH/UBEcT61mpDapge1dBp9ZaVb6hwG3KRyrD90niQIKnBBiDivJO8/2c6q3eZ7FlXtEkp4RkgSDm253DPQSPSOK3neLsy7duL4N66ilAWW2jAll1FgliQJnYzH/o6gVpf0I8AyPfNKh2eDWe4mse46Lp23AZmFHmGIZyAY9QTxmpZ+zbXKmbMwxOLtozxAjf6/wr3DwiPX+/796Bq7Tsp8Jxac8My7hn2OPwNFBZku6vdG4+gVXv6rQshcOgLKmLm6XtuFj13Bsg84gWfZul0HaVzzKb96xAe6VVTd2mJYoSlxSRwcjMRVh2J2w1yypK29QAGRntNbZSRKsDacqyyMFOnzrBJ2Dqez9a17RKxsuSBaZbqMqnlCrAboHDqT90SQSZrkXZf/AGidzLyIL3ZyC2ij9YmnDW7pmckIQLiieAJEmAZxgO72suWPJ+jW3aCGFxLwc7mnIDAqfKIZYPxrb92ftCs6ZBbvNqFY3I2urFrQJbLbom2IXIg+b7pgsfQdZ3ksWyFv3EQsQBvlZkgCCYnkZEgdaqMqYpI+YO21i8wggzwXLFf+WSAccZE1XzXrX2jazRai072dRbfzHdgbty7YUEp4pWA0bfJ8BXksVMuxpDTSrpamioGI10rS210SPyzQMbPtSpzKa7SsRsv/AFFiMgt8SQM9IBHT29aXZHZEw8BR5MQBhX3iTxMgfQVoLPYe7EmPQKADz1gnr61MtdkBVCKvlWAFE9Mdf411NpjVoi2j6k+2PepNq2xOI9fbn1iifouY8sekifpNcOpVSBhR8+kenrRZIeygkAQPjGPkYovibW2CSx/dAPrwCc01dEt1YNu2VPLMWLR8FGPbNStB2FZtR4doBo5Ek/GWzStBRHOju5/xZIiVCr8Mg4P9mpdixtPLlsnNsGecycnMH5VztDU2bFstcPhqOSQyzP7I6EtmOtUmk796V7iW1F39aUHiTtRGaDtYk/eEiYkSeeaW4VGnuXiFyGJ6EQOmTjMU3R5kQ56g7OCROQfY/nVf2F2uNXZ8RdwhipUvx1GYzIj06/NnePXppdO10qS/3bcMDLlTs3AEGBEn2B9qVqgp3Rbi0Twf9JEzyII/2+VOtWiTELx6ETnB4x60Bu0UGm8dvueF4vM+UrOOpxED1Mdaf2LeF/TWrwWN6BoG4wxGROCRIjjpRuDbRPRuh5469ep9v760RfQ1xII6iPjIx611gVBJyAJ652jiPX+dSIOie5H9/wB/SpaWz715f3d+0Xxr9tdQfDS4HXG8bXN2bYLLE+QhSYjAnMmrfsvvPpriX2u22W5Y3mA9+7uRZ2uoVidv3SSYA3KZE1PDLcWuSd3i7ev2rzhYW3ZuaeYnc/ircO1ifLsJ2j4gVrAZErBByCDII6EEcj3rzzuv2/b1LM1y2stasMBsMLdt71ciCXZNxVgCTEmPfH9j6t1vWxqh4lo3CLgkrtB8hKhY2hW2kKOmIzVKN9if2PXO0e9Fqyyq11PMWAhg23arMS0HAxHxIHrVBqvtVtLcKKGcq6qSIAO5SQVJyfNjgcE+lR9J3b07Kr3Abe25c8t26ELWYdUT74I+8Dvgzt6gzVB2z3bttc1S2l3K1u09kWd98qV3AlmO0KDsIJlo8QRMY0qKXFkq2+S0f7YmYstpFEA5Yk/dmeIBwJqFo++msu37120dwYWkO21vQbFYiAQdv+ISeuTVd3H7DcXUu3rJaytr9KMoh3h0ZNp3cqRu6/szg1ofsq1zLZvKlpWl1uSXCwCoUIxgk7QqgGM59DQppVwhODrsj9qd8NdZstdKoiGBu8BU3N05EtABPpg1P7N7xdo6m2WtIpAYq4UINp6A7yZ56elUn2idpnW6hLAKKtkXS5DOw3kQwkqswqnMRk5qx7s39RZXSveDK2o1V12TFtSBat2U8qgAqQSwxBIVuuXOVSTcUPGri0pE06PtS7G61ZIH/wBQWSP/ACMfKofaT9oQNK9uwBcVjbUgBPJBBCs20QcgEQdpGYIr0LWdrWrKl7rhEUbmJzAHqBJrwrQ9433FxfuNdN646byGIlR4RkknD+bbgYA6mqWS+KRG3zbGd2e71zWXX8M23ZQLjKX8OQLiyJ2nJGOIBf2yzR9iW7ti5cbyeCpuNLsjPaHlUW0Nsg+drayWmXGBNarunoks3L9/cbXiaZgkI5Fu5dZ1bbsU+QG3IEggOBnmqDuJ2at5tVadS6mxcUZKhW3WzbY5EDcinP7tZ9GhlX04OSQnk3LIMNAIgY5JUgHiZqba7PtBEc3Z3s4K+G0psUtJb7pk7YAz5p6Vre1O672FDbVvW00L2maQFV28YhlkjdDsjevmrDeISu2TAJYD3IAJ+gArJ8dmm2+i7td3SyWnslrguNsgqoAcpKqrbvNjy7iFgicVYp2UP0XU29SUQ6d7bBltLcvL4gnaGVwAp8gIMwSeDWg+yHtZVS5Ye6EcsHtpALuCp37AQcDaDA9SehrJ9/NUza/Uq8/4ixKKCVVAEJgDO0/jniqjTVifdFee7pMEbiCAw8o6gHo3vSq17I7IN2yj/q8yM3CpwSuR8qVO8ZFs9JRR/QU+3pVzgZ5wKJbX1ooAqTZgl0ij9lf+0URNMp/Zz6x/KirHv/fyogaP7NK2IzXfvX3NPpN1ltjm4igwSYO4nbiJheT0nrFWnYRGo09u5IJKLvPUPtG7gxzn4EVA7/WS+ifau4h7ZEDI80T9CR/1VQ93O1v0O6ll0Q+N4TEu5ARCGAIwQCOI5I2ZwKi3ZooJx+5Xfah2rN5dOp8toBnHQ3GEiZ/dQj/vNN7MtW/B0tgoSbmtS7uEkJa3IrBjjMYjmM4xMT7R9JaTWFkM+KguP6BtzpAAHEIK9A+zpha0NlN5LXWusFkYgmQAMkBQpPOXHqKafInzCqHdw+wWs6ci6GRzcLRvXjaoH3CRG7dHXNSu9vd4anT+CJlnDbskoFDNKzwTGz/8lX/jVwatTxtn0mT9IxTMisXswfoYtum/bZUG2Bt3MiA7JMRLADNO7u9lixpbNqcoigzkzyZ9Mk4qx/TwDDLn0VWuH6IDFNe6G5t3DnG5EX8LkEf0piF4R6OoHSQf5iuakFbbtu3EK0Kgyxg7VGSZJgDE1zUOy23YWydqM0BwpO1SYGw9YiqvuZ25+m6Vbu1VMlXUvecAg4jfMgqQeTyaBU2eV9td3jptRp7XmQsLUtcgKrnw1uHeMMguE5npzW4s2rz6jtC5cS3cs3rjaZttwBrYAVA0bwGQo6lirkgo2PLFajtPunavXNzwAbF3TlQi5F0qSxY9V24xMmZq6t2QoA3MYAEyBx8AKFxyU5tpJ+DyLub2fdta3RoTs8SwXadrApsLlQNo2NMhg2QfaK21juCF1Pji6keIW2G0GUo6kMsSBO4yDECODzWjXsy14vjbQbu3YHJJYLk7QScCSePWpZH95/nTslsh2uy1X7p2/wCVbafktEGhWdxLExEljMcwSORzg0Q2WP7UfBc/iSKDe0Dt/wDPugf8otqfrsmn+SSN2p2YWtutkoLhXaviG54cfusqEEqQSPaZg8HFfZL2UifpoPm2XbdrzAYKC5uxkDJj5Vvj2WsQ1y6w4zcOZ+ETQrHd3TqTtUiYkLduqDGBIVgDE9RRaHyeZfaD2Ns1rNpytphbVioUDe729a5b4ldOF45cfPT94NJbvfoqqwum1qbbNbUW2KK6uxnqqgEcmPKog4rVDsiwM+Ek4zsB4EZJGTBP1qFf7U0lhjuNu2558m0t8wM9KHKwS9Ii96+xDqNLesxcO5TB8QxuWGWUBg+ZR0rwS1aVdqth55xKnpM8+4PrXv697NJcH6vUWd3Tc0D5yQT8jXgvbpB1l91ModRdhhwQbjEEfEZouxxpdnuPYXdI2rIW6ttz5W/ZO1jbQXF3NMjxAxEYg1Q94O5oRLt829oUtqG2agK0rvYgBbX/ADHHw83Nbiw0KAH37RAMAltuJMcsY6daqu8PbdsaO+bp8IG3cQC6NniEow2orgF59IqkyKtlb3ZY6vSreQWLKuGWWts10FSULb3JngwwNYbvt3W0eh04CXTcuuyhUBtwFTfLMctHnjnJ2+lWX2N6pn8ey+10VUuKr+YKSxBgHicHHpV7387mNqgbm61bSxYuFFCxNw+YsSDEQgEweuMU3z2UuHwYDuIEt62xcdjA+6FQNJIICgkyMvM+0da0F3uNrNVrrt+6gthvEANxpVQ9u4igJ97y7kjAEg+1ZPsjs9nbSKHVDecqjHOwo+2WHIIMEAcyK98TUE/e2zzIkSfaahIpvwYHT/ZQVWDqF5YwLTwJYmB+s4Ex8qVegb29B+NKltQrZmUujEZnOCD/ABpxuv0tk/NP4moLXbhOFI/zNbx6xtU06briJtpHWSfp5BTo2JAv6gnFpAsftPmfisiPaPnT4vRJNtfaGY/mKjPZvQIcHoSNwIHqJeDTD2QxOdRej2Zl/In60Ege379xbLKzhi5CKq2uSTgTvJnE8dOK857aN5dcRbUs9vaE2jczFAq7tonaCQSDGRB4r0e73V05YNdZ3ZSGVmuFSGGQQ4AafnVppeybKDaFEYByxmMCT+185qZJNUCbi7R5T30v3b99Ga2yjwhtJdWdkksWKgAqoJIAI56mtn9mehFywHuWrZ2MfBubULQSd20/sgEe3WtdpdDbUnaqD12oAT/mgfhRNoXPT0hjHwAEj6dKmjT5Ftca7JaLHX6x/f8AtQ3a2Whgsn1BzzxHPFOImR09iY+o/lQDZnkLIzlrnz9DTMSbbvgeWc5gSx+WZj4VC1vb1m26o1xQzbjAdZCqpklePvbV+Le1cvad2ACOqY5Frc0DiGZiPwqmu/Zzp7ji5duai+8YL3VIAGQNqosCScYHNUkvLJKzv737t2tMU090m9dEBk2HaAwDkuD5SRKiJPPETVH9lnaN0alrVr/DKFoeYXgjI5EkD5/E16Bre5elukNftG8VEBnuXG2iZPDDrU7szu/YsBhZtBAx3nzM0mInzExzUySZrDI4WvaJoDdVUD2c/kVpMCRGevUfyPp/tRFToAP7/Kux7Z68/X2oMgc9Yc54wPzFOaB0fPp094n296cpI/nmOY/lRRdxj5/09qYgTD3OJOVOaQLDqCPSGEfP+dPafTIE/wBxUW/2lbUee6ifG4i+nqf4U6Ak+KwGI+uKX6Q3VPp0qqbvNpQTGpRiMbVIuHnoqgk03R9oM7E7He3+yP0a6hxkFmvMFPyUVW1+ibRcm4SOD85H4025dMf7flUNLlwmBpz8TctD6hGYigam5dU/sp/++5ngQEWB/TihIdhX09rxAxspuBEMbaGPmRP0rwh9F/8AD7bGT4uuYSBkhLQXA6mbjY9/evYe0dReUA7NXdY9EDIB7yRn/sNUh0L7fNpLFhVnadUwubcAHZZAVUxEkAcVooWhbqN02pWDgwMQVOOg6VB12vthSPCOoJEeEqBpBwQS3lUH1YgYrJ2XdgqjVXnVfKLej0e22BP3RcYbAPbirD/0csoJ/SmjMXtd4Yx7WFYDrin8ddk7jDfZ9qhY1+pS4qWPvbvELRbVbnmtgqQgOQASQPLiZg3vfvv7Ze2lnTu9wM6+MVDAeGudgYj9ox6iF94J9Ra01vcHu6DTEyP1KHU3c8zdZfKfcgnNETsvTqobT29ZqnEMHFskD4G4oQdMqp4p/Eq5Hvp2jzy52Jd0/wDxptmzbt6q2EQmSo3NcjcfMdu1RJUbtwNeqd4dBqdSy/o+stWLPI2By7+5YHj2ED1npn9To+07xgWrir0N1dPuA/zlFI+Qqw0PczWuNuo1ThP3UZyT/wBRWB+NHxpdtAp+kaKx2tatKtu7q7LuoAZi6KSY5Kz5T7UqBp+7Fm2oQWpA6ktJ9yQACa7UbYFWyCgn3+f8KfdQcfwoW4HjHSOPY05bizkyeBJ6e1QbsPuHBOfj/Zp6AEfPqBH5/D60y3aM8z7GPqP60/7vRsnoJj2GcUhBrMH5H4QaIhA6R8h/Q0wtAyw5hc/TnrziKeOgIEmen5fSpALJ4+eB/Cc9KXifvR854+BGaj2QJO2JB6ztn+/zqYhMdROfUH4UCFbIHsPlz9KK3/NkdBHNRvF28ExzmI6zgxHwNGR/YEH0E5+A/vFAh9vDTHtGQVmTBinTByOfTIn3I6UJ/LM+b0AUA495in+MsfmARKnjMkUCCkZBge8E9PTFG256cZHH41Fu6rYMqxE8gbvyz09KKtwMpIPm4iT6eoz/AHxRQh5EnnIIOCPxxT7hxnr7Dk/n05oK3IUAnHEMZJ/7p/OnO27kCMYIPsep5oA54T8I6oP/ALZZvjJeP9NRr/Z7GQ16+JP7JtKIIxt2JuHzM81ORweM44BIP16/Wm2zEksVA6E/xJn8apMTKle6Onad4e7GQXvXmPzG/FF0XdjS22GyxbB6SqtPwLyfxq2DExHmGOZP4/xmm7vVRzxIg/MT9Oae+T8i2obbt7cKqqP+VQJ+QgUa20iSD6GM/wAcGhvdC+ZtwB9BcMGSZgKaaW3SVJx7ZE/EZHypDCXr4WCflgT+PWl+lAjhun7LdfYj3rlszndJ6RH8sdaYEOCVWf76xNAjl6wHEMCR6bnUEH12c/A1BbsYK02E09nqW8Al/juFxDHxqxuOT5VlYzhQZ+ArlrUwclZ4A2spn2DH3/GqTYqII0NyfPqrjnkBUtpx8ELgZ/eptzsK0cvNz18W5df/AEOSo+Qqw1DCDKyOJEg/TmKHagmUmeIO+fofzppsKRB0vZVlCStuwpGABZtgjAnzRn14HIqV4SiC2yOgKr/IRTNRE7QWQjMgA+33Zn16U+ACILEjor7R8ShI9KOWFHdilZUiDwQNw/0n+NNtooJ8wk8+dvrtZv5UR1kcgEzBO4Cek7W/I0M3TEP4ZI/dkH/tefzoGcOmH7y/6v8A3VygN2fOd10ew8KPlINKivuBnw0ZA4945H05zT2IY5B68jHpg9KjizJxx6GYPPtjMjB6UV7JEEifcTjpx9Kk6GSEbzRDY98GPnH+1SAQDmY9pk++KjNqhbEzjAPoBHr06elEVjMgypjBJ/pn2pCHowzliRxnOPTHE/xp9u8Y8xLH4AgZ6ER+VcNkDjAn94gE8y2cn41xhiNpyfNP9Jx8M8UhMkKnl4AziOPYzHNKwxIPmJkcHp819/jTUsFF8knpkAbo6YIApnibSZGeZwfzgzHvQIk2ncBdyb/UqZA64DQw/vmhvZt3SGdZ2SBuGTxxMEfl1rq2jukAMYjBgfEpMH0+dOsna8EPnjkJ1PG45+XSgQ7TWipnzQcDzEgQOnJ+vp9DNqiTDB4OCdoaPpn/AGFOtrGYDfKPyE4rtlpEhcfM45jiR1pCBJdVSQB5Tkz4nz8rAiI6D/cosKzAjy9eSJ9TGAfmKiXZkrBM8HcRPtuPH5/nU20I4EGI+80R7LP9zzTENuuysJG5TM5G5R6ic/70hdZXwPKQIJYGekBZlevH0pXXNs7ouASRKuzD6TA/v4UPTOH/AFltgJMkbBJjJyM/CaBEm1q/ExAwRyPTnMcf3zSu31aQYjr0BjHBP0HWKZrr0R+z6FQ56+oGOfwqLc1O5fNtkZG0NujIkBkn14pgTrKrG5dyR0G4sOmQhyMzH4Yotq4CBHngn8+s8YHxqJb1ygL5QwPSAjAehDQcD2/o7Tau0xlYUn95oJJ980UKwrBQJO+z7khQDPqDANGmVB3HB5JUz15I5qMC4BG0tjgXLMeoiVX161zTdsJcuFPKLixuXBA9twxPGOfamASCJJA9gQgnqMqxBBEfhROBIt8nI4IPqIBBpam5wNyrxndHPoDMzS0+oJBB8Njx5SMexE5/jQB22ASQVPGMwY+E/wABXC3mgHbjIMCJGMYmmX7eYDqpMEBiZkcxJiPnTTqyu0GCcZVxj0xIOfYcUxBxfPB2mB0M/hHpQtwY4ST18qnj3Ef2KU5xBHpKqOfcTM+lc1l5FMODJiJ6n2mATjoaAOvdWfvEHiJn8CDXLtsxgA+nMnnEyM0Jbe4xuDLElSLZj5GDH1ptzSqQU2OBkjZBX5CcetPgZy47dC1qOS6LdBx6gg+vWoz3VuL52t3GEGfBUjpkKxJ9+aENX4UAm8w/am05cc5LJKnj0qS94XFDJdHXjYeh5DAenAiKroQK32XYjC2yPXaM+vQ/nSoLDJ/4lvkNP/FCaVPn2MokDKRI8hA6Fo9o49qmWHHtgyZkE8jg/wAPSohfqG6ZHQH15x8OKbbZsQwBkYhsxMwZAPUZHp1rI6Sa6eUmMzwGiZwJnE5j59K7bUgcg8TyIHwAiY9Pao6aslQGEK2PXPoZGJMcinqrSQYAOPVYwZ4B596CSTdQmGxGMCOIz9Men4UYiRj3mQJPzj8KFZuNA3CPYmYb1nr8KZbuWyxLjzDqVKiY9eJgn60hErTKCJCFY6jykn1jEf1px1I6xg5E8fUyMxUNdOpEW2bB3EA5Jxweh6/zo5vEjLuQ04ZUI4zDAQwJP50UIk3dKtweZQYHSQY6DAOJj1oem8RW4ME/dlCAOkMdpYR1gnEc1AudoMqMId2w0WwN4HrsnjjkdDx0N2f2oWUtLj9nzqVPvOSRBJ5+PFOiSabO597C4AuAFCFeDk+Uv/qiRij3dQUg7WdTAMKSw+IJED8aFb1AYQMFQc+Uj3wpn16fs1wJ+t3KzbgONxnrEASep4+kikBMNldv3yf3QdhiAT7H60NUXcCQDx5gsEZ4kfLE9fSh/p3iL5rb+bqAQ4PA5gg4/wB6e2kVlYqCJWRBCsAQBwAIOOZ6xSEGAJyu0qcnBBk9DtEZ9zn5Goeq0yJ5lVFMSYBHxyoOMnp6ZpOpQ8sQykjcQOR91ifMDnmPlQtZdcFQHdWwDtBcejSDnb7z1qkhMttGG8PcpDDPUkQOJMTVdqu8FtX2O+x/dGMzmAdoB+P4VKsOU53yYJO1VBJHQMOfnTtVpLdxZuIDIxKjIkkYMifzihV5Act0smGBMfuwfoTHpT7eqQCPLjJEiRAmCBwOsmqjcu5UDPbYif8AD8uJxJG0f05qcNM55RyYmVuEh/8ApJG04nH1p0Ilaa3bZdywCekgn26GfnTDZujzLufPQncvPBXkfXpxzQl11wIAqqzCMOxVseo9YHM80axcaJNvrPkdTBPPQT/GlQEO13kJO1rNyZIzGGk+U7jIPJj8KlKEJP6jaTncoUR1hohpn0mnnRhrm8QW6yqNI6ceYY9T1NM1F5YJISB6jjJwRA2jnk0+PAgeo3WiPDZypOUZSw+RLCPxwIqQNZbuDIYQQT5XPPUEdPcTQ7S7EAiQT5chT7fej+dQ10yXQS1spDCDCk46wvHJ6ZpgHFyf8I2Wj9lhc3RnpBI+EHE8c0X9IRl+8EaB92Wx8CoJXPp9KFettIFzw2XMFlU9MQ04+lQtTq2TLJbZcndhiJEY5J46TxTSsCXcAUiXtbSOdsAnH7QafqOv1ddtwpdbh2gAyHkDER6GfSeuIqN2d20HUEdccCDj1YCZo1zXLukqVaM4MN8GTr7e9AyPpu0LpBDlGnKsLZPyYboJAig2zbWYt2y3rbsbDnA8hI3iT+ySRIxVhptTuOJ+O4tJziCJ+R/hQk0yElmC5PKAANwMgyQRgc/TimIqt+sGAuljpK6kGOkgCK5Vhd0wDEFLh94uH/8Ak/nXKqxFDaMg/T8qcB5o6TSpVijrZG1B229RtxCuRGIIAgj3FWaoPGQwJIeccwVifqfrSpUyCbdtgjgZ5xzQNUgVhAAyOMdT/IfSlSpCJWlPkQ9fXr0qFq12tcjHmXjHKgn6mlSpIQ5mlXnPmjPpBxUK1eba3mOEWMnGV/mfrSpVouhMuLCygnOH/wDGuWjKyc+UfnSpVIBNCZEHIIYEHrExRx1/6T88mlSpMkka77jf51/GJqBqRNmTmOPmTP1gfSlSoQeRruQHMngf+LVM7Rb/AIcnrt56/WlSoKRmu0Dv0r7/ADRcxuzHlQ4n3q87voDp8gGDAkTgTFKlWkujPyTFuGBk/X3NLRH9aw6HdI9cj+dKlUAB1bfrXHQER/2VP0xm2ZzmM5xJxSpUmBH7NtDKwNomBAgQcQPana3TrvU7V59B6muUqsQftK0DbEgGQZkAzKtM+vA+lVWrsLaa2tpVtqWEhAFB8jHIHOaVKiPkYBNW/iIN7QSkjcYMqDn1zVzqXO7k8/ypUqXoGUvbN5sZON0ZOINurTs0SFnMgTPXjn1pUqvwAG4IOMUqVKsxH//Z"/>
          <p:cNvSpPr>
            <a:spLocks noChangeAspect="1" noChangeArrowheads="1"/>
          </p:cNvSpPr>
          <p:nvPr/>
        </p:nvSpPr>
        <p:spPr bwMode="auto">
          <a:xfrm>
            <a:off x="155575" y="-2141538"/>
            <a:ext cx="5953125" cy="446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sp>
        <p:nvSpPr>
          <p:cNvPr id="45" name="AutoShape 10" descr="data:image/jpeg;base64,/9j/4AAQSkZJRgABAQAAAQABAAD/2wCEAAkGBhQSERUUExQUFBUWFhcVFxgYFRUXFxYYFxcXGBgYFxUZHSceFxwjGhgXHy8gJScpLCwsFR4xNTAqNSYrLCkBCQoKDgwOGg8PGikkHyQsLCwpLywsKSwsLC8sLCksLCwsLCksKSwpLCwsLCwsLCkpLCwsLCwsLCksLCksKSwsLP/AABEIAMIBAwMBIgACEQEDEQH/xAAcAAABBQEBAQAAAAAAAAAAAAADAAIEBQYBBwj/xABEEAACAQMDAQYDBAgEBQIHAAABAhEAAyEEEjFBBQYTIlFhcYGRBzKhsRQjQlLB0eHwM3Ki8SRigpKyFdIlQ1Nzg5PC/8QAGgEAAwEBAQEAAAAAAAAAAAAAAAECAwQFBv/EACgRAAICAQQCAQQCAwAAAAAAAAABAhEDBBIhMUFREyJhgZEUUkJicf/aAAwDAQACEQMRAD8A88inqtd208CvoEjzWxoWnha6Fp4WrRm2NCURVroWiKtUiWxgSnqlPC09VqjNsbspwSiBKcFpmbYwLTwtPVacFqibGBKeEp4SnBaBDNlOC0TZTlSmIGFp2yiBacFoCwYSu7KKEp2ygVggldC0YJXQlA7A7K6LdH2V0JSAB4dLZR9lLZSGA2UtlSNlc2UWMBsrhSpGylspWURilNKVJKVwpQMi7aVH2V2jgfJkAtPAru2nhaySOlnAtPVacq08LVENjVWiKtdC0RUqjJsaFogWnBaeq0yGNVaeFpwWnhKokYFp4WnhKeEoJsGFp4SiBKeEoE2DC1X6jWPaNwvt2RuRgJjHDKM4OZ/KrYJUbV9mb2RwYZJg54YQQYI/OonbXHZeNq/q6MGe8moBJ8Q5PoI+QjFSNF3tvKwLtvHUQM/OMf0FWHebsMW7ZuTJlVkgLz6Ac+5Pv8aN2b3RtuFL71kTtGZng+IRtPyryFizqe1Sf7PVc8LhuaVEjsvvalwhXXw8Eliw2j059a0arWD13ZV+00pZ2riCdjkEDnfxzJHyoWh1usdiFuOTwZfA+p/LNbw1OSH05E2/+GE9LCX1Y2keiBK6Equ7CsagCb7AyODyCD7CMj58YEZtwlehGTkrqjhlHa6uwWyu7KKEruyqJBbKWyj7KWykygGylso+ylspDAbK5so+yubKAQApXClH2VzbQUR9ldo2ylSGYwLTgtOC08LUGzZwLRFWgprbZMb0n03CpSU1JPpkSTOBaIq11VogWrM2NC0QLTlWiBKZIxUp6pRFSnhKZNg1SnhaIEogSiyAYSnhKIEpwSlYUDCU8JRAlOC0WBme/BjTAYk3F/8AFjWitpgfCs537HlsLBzcPHwAge+a1ip7R/ftWEHeWX4OifGKP5A+HWV7L7bs2buqN19pOoaB5mJHEiAfStXrNCLiFSWWeqmD/Ij2ODXlXamgCPeG4kpeKZBkgbskxE46msdVklCpI20sI5E4tm/s97NKwxcz6FWDE8QBGTmrpRNeP6SNw8231PB94MGPpW07uaDULcRVufqQRcJALKQVHl3QAJHQcR8Kzwaqc+Gv0Vn0sYq0/wBmvCV3ZRQtOCV32eeBCUtlGCV3ZSspANlLZR9lLZRYwHh1wpUjZXNlKyiPsppSpJSmlKLGRilKpGylRYGHC1XdpdpWjbdRcXdGIOZGRBHwrN/+s3tu3e0ER0n681DDV5WTXWqiv2erHS822dJp9nUsplSVI4g+vNdv2toXP3l3fiR/CiW0lWMxAjjJ9h6COvwrgSaZ1OiRb7dvDb5ydpkT1+J6j2rT93u2mvEq+2YkRgn1x1+NZu72eF8IblJbkqwIEsBB4gia2/Y3Y6WlBUAk53QJI9jnHzr0NKsm/vhdnHqXjUOiaqURUoipRFSvXs8oYqU8JRAlPCUrFQwJTglECUQJRYgQSnNABJIAGSSYA+J6UYJQtZoFu22tuJVhB/mPcHPypN+hJ+wNrtC00xdtmOYdTE+ufcfWo+p7x6a3E3VM8bfP6ZOyYGetefdsdh3EdotNt3FRCEglTt/ZBAPt71V2rZJgD8hGYzOBmvNyazJHjaelHRQlzuNt3o33Luj84AuXZQADy+e2FaT94wQfScR67cJXk2t7WdfASEnTncpVg4aWVxJBIwRwD1qt1WuuXGl3d29WYk+/wqFq1Bt1y6LlpHNJXwrPbSlea9oW2/SNQu4BG1ttWXaCSWa6QRPoAcdd1D7r96rmnYIxe5b4CDJk/uyCfkImj9o6tE7QfxCVQaq1ebGYVWPB/wA0R71WTPHLBPrknDglhm13wXfdrupZe2Lp3Es1wGDtUqLjKABEgQOJ+dazT6NEEIqr/lUCfjHNYTsjv3a0+nCKjvclzE7UG64zDMkjBGAKNpftOfd+ssLtjlGIP4yI/v4648+KCSMsuDNNt+DeBK7sofZnaFu+m+2ZHB4kH0YdDGY96mbK61JPlHE006YDZS2UfZXdlFjoBsrmypGymX7iopZiFVRJJMAD1JpWUCKVzZVBd+0PSBo3XGzEhDHHOSD7fKtFp7y3FDIwZTwQQRjByKiOSMuEy3jlHloGUpvh0XV31tozvhVEkwTA+AzWO70d90UBNM6u8gsY3Lt/d3TzxxOPQ0SyKKtlwxubpGne6oMFlB9CQD9KVeMX/FLEwwzwZJHtLZx70q5P5j/qda0a/sQLViRJIAnbJjGDyOR9KaLXmhfl74GKkLbQEfeY7z0gFZEEZ5Ofwo+nJe4WQTCrIxzsAJz7ia82l0ehyV7KZzPHX0q51XZpXSpcLNkcQAJwQIOWH3ju9hjrVdrbhJUnaPKo8vWByY6kGrXU9qj9HS3i55DOHUW/KFXrtYjJmBmqi4x3X+CZJuqKS1YJMDnA+uK3XdrWuqlbpGxQYdjAUiZXcxG/HoMetZHs9j4ogbjuUwMEwQYHvXpfZGq0t+2v6y220IpZ7JBYqijcHZvN6cTMiqwZfjdiy4vkjTCHVIJlgICkmRHmmM+p2mol7vHZVlVD4rEri35sEkHjqAJj3HylaXXWA1lQqs93LqE37BsYgxHmBdQOevtQX7P1ACqlrxJJFx/0dEYDeIILLBOzd0wQMRXZLWSfSOVaOPlhbHbKbZdbls9Va3clckZIWPf4U3Vd5LKAGS5keVVJYAzJIMcR+Iq3Gkvc+Ar+hJtz9Ngj604aa+rD9VpLa5LbwN3BjG6Bk846e9L+XOvAPR478lLa702vD3sGWSNoIPmBYDcGICxmfgCalr2/YG0NcVWbaCCw8pZS3mJjGCJ4yOJrva+rtHaLz6ZtplVVWcD5LdA+WRUZ+39xPg6fxCIEiwIAUQJwxA+lVHUZX4REtLi+5btq7YEm4gHqXWPrNVWu75aa022WciQQizBAGDuI9+J4NZC7d1AHgsIDeYFyxMKBuA34Ufd/H1oNvUbHcm3aY7yVlSwwoWAeAPMPn8qt6iVeiI6SH3Yr3fG7+kM6Em0bm8WrkMAcTgdQZiDinazU27wVvOTtI2iSdx1Ny6QCCBPhsIOZJxxUbTdmu6teS0AkEcHauVVjG4boycyPar7sTuLuuKLu7bInafqRx9fwri3Td2zu2RXKRl+1GtFlayDtjrzIJ5kmTBHU8emAtL2eLm+CAQF2gkZm6qc+waeP2fjXrNz7J9IFIDXRIMMbnDEYbbEESAY9qxmo+yfXhv1aW746G3cXj4PtI+H41jfNmlcUO0/czbYt3/E8EbVZm3ifPAwVGIDDrOTWe72WiuruAv4h/VnfjzbrSGfKAOtS+1uxNZoQEvi5a8VdwXxQQ4tsBLBGIwY+GKqrt1rhZn3O5KyxkscbQJMzIGP8orSeSLjSREISUrbI1u1M+vT6/wAqNYdkG4NEkgYUg8jg8delMsTDdPKfTg4PPrPxzVr2JetoYvf4eSWVNzwdmEYnyGQucRHOc5RqzSSdHovcPW2m06oqhGXoSm5xkh4Uz68+hjFA7Z+0axZcoiPdIJDfsAEEiJYSfpS7v29MHt3lvXU8RIUNJEKMq9w29oII24aDEc1K736y1cDWlXTXbgt3GYOTvQLg7do+8OdpYYU4Ir1FNqHDPKeNPJzFkbsf7R7F5trq1meGYgrxOWERx6ZrXBKyvd77Obaqty9ZJYhSFFwshx1kCcn1IrdaDQBsEhFAjiQI6QOIohmpfWxTwXL6EUXavbFnTKDdcLPAySfWAKwffLvul1DZs7ijCGMFGDBuM9IwQRmTxGY/2idoo2oYAnykKfMrKYBi4mAYOMxkRngDGBo98e3PzGa582pd1E6sOmUeZdg4zWz7i95Bp22XX/VvAicW8/eJPAzkDOQelY25dLHPTgdB7AdKYDXHGbg9yOqUFNUz1TvJ3ntuFGl1aBxyN7IrDB/xAv3pA6jk1UKLN4hrijfBz49llYT6sSZ9sH8KwLU+1eI4/M4/v1rp/lNvlGH8ZJUmWPaK2BdYKRtnGzzKMcAkEn4zXaBa1SAAFJPrPNcqfkT54NVA1SdxrBUf8VtaIxaxnmdzD19aqtX3e/R2LWdVbYcESyOQeRC7lPJ/a6cVs7/bdxVLeGFUAsZdjgDMDaJ+tZu923bvwSLS/dJm0xI3mBnceCc/Ks9kfJs36KK9oWuAndbMKMSd8AqgAnLcTA4E1F1PZNxCAyspIngxxPPFbO53WUqfOJ9VtsSPgJAn3oh7AYH9Qqr5WVt8KCCVzttGSIDcnrRKC/xFH/Yxeg0jSScCOY+P3SYE49fmKtbna11rFuyhNoAktsYw53oAX28bYXifu1tez+w0CDclt7nUhSFOTwDOOOat9NpUGFtqh9Qgkn48/wB+9PbFLgXNmT7P7Rvhbe1W3JbW2Cmn3naAB95z7DpU+1qdex+7fPpKqv8ApkAfjWrN/G3lozg/E/hH1HrTE1EcZYEH7rTziAOZzWikvRDi/ZRW/wBNckFGnqW1G0fS21SbXd69MsmjBPJKXLrfElj+Zq60RgSQeeqsQZj9qZIBz8jXbVwE7p3RgSPMJHoQPXPxpOXpC2+yuTsy+DA1CpH7mltj/Ueeehp9zsu4wk6i+3qN4g9fujH581aloJ95HBAjPyH9aatzaeJB9Ax/IHPT6VO5hSKVe6a9YPudxP13ED5Cip3TsId5Cyd07jIYNAMyfMOMHHHtVhdu3B5ggGOv06lT+HIrM3xduahbnhXm2q4A8NVyxkRuj0/5uR6VXMgVLonXNRZt3f0VVEPaZx4cQT591twmQCBPPqKsu5/a3jNeS5sFxHhbfhi3dVdqkllBMjc2G6jJ5rO9301Avm9qbTteUBV/XWktr97HhlgQfO/19c1YDRXH1WovqPCe5pHtqULXGW9jYwKKYML948YjpGTTNFVG71GilfKQDjHT3kfxHrUbRX2U7dkADIH3hMEEdPXGcqIkcd7u+MNLZGoP60INxPM+8dYifepeovLIkNI4IRzH/UBEcT61mpDapge1dBp9ZaVb6hwG3KRyrD90niQIKnBBiDivJO8/2c6q3eZ7FlXtEkp4RkgSDm253DPQSPSOK3neLsy7duL4N66ilAWW2jAll1FgliQJnYzH/o6gVpf0I8AyPfNKh2eDWe4mse46Lp23AZmFHmGIZyAY9QTxmpZ+zbXKmbMwxOLtozxAjf6/wr3DwiPX+/796Bq7Tsp8Jxac8My7hn2OPwNFBZku6vdG4+gVXv6rQshcOgLKmLm6XtuFj13Bsg84gWfZul0HaVzzKb96xAe6VVTd2mJYoSlxSRwcjMRVh2J2w1yypK29QAGRntNbZSRKsDacqyyMFOnzrBJ2Dqez9a17RKxsuSBaZbqMqnlCrAboHDqT90SQSZrkXZf/AGidzLyIL3ZyC2ij9YmnDW7pmckIQLiieAJEmAZxgO72suWPJ+jW3aCGFxLwc7mnIDAqfKIZYPxrb92ftCs6ZBbvNqFY3I2urFrQJbLbom2IXIg+b7pgsfQdZ3ksWyFv3EQsQBvlZkgCCYnkZEgdaqMqYpI+YO21i8wggzwXLFf+WSAccZE1XzXrX2jazRai072dRbfzHdgbty7YUEp4pWA0bfJ8BXksVMuxpDTSrpamioGI10rS210SPyzQMbPtSpzKa7SsRsv/AFFiMgt8SQM9IBHT29aXZHZEw8BR5MQBhX3iTxMgfQVoLPYe7EmPQKADz1gnr61MtdkBVCKvlWAFE9Mdf411NpjVoi2j6k+2PepNq2xOI9fbn1iifouY8sekifpNcOpVSBhR8+kenrRZIeygkAQPjGPkYovibW2CSx/dAPrwCc01dEt1YNu2VPLMWLR8FGPbNStB2FZtR4doBo5Ek/GWzStBRHOju5/xZIiVCr8Mg4P9mpdixtPLlsnNsGecycnMH5VztDU2bFstcPhqOSQyzP7I6EtmOtUmk796V7iW1F39aUHiTtRGaDtYk/eEiYkSeeaW4VGnuXiFyGJ6EQOmTjMU3R5kQ56g7OCROQfY/nVf2F2uNXZ8RdwhipUvx1GYzIj06/NnePXppdO10qS/3bcMDLlTs3AEGBEn2B9qVqgp3Rbi0Twf9JEzyII/2+VOtWiTELx6ETnB4x60Bu0UGm8dvueF4vM+UrOOpxED1Mdaf2LeF/TWrwWN6BoG4wxGROCRIjjpRuDbRPRuh5469ep9v760RfQ1xII6iPjIx611gVBJyAJ652jiPX+dSIOie5H9/wB/SpaWz715f3d+0Xxr9tdQfDS4HXG8bXN2bYLLE+QhSYjAnMmrfsvvPpriX2u22W5Y3mA9+7uRZ2uoVidv3SSYA3KZE1PDLcWuSd3i7ev2rzhYW3ZuaeYnc/ircO1ifLsJ2j4gVrAZErBByCDII6EEcj3rzzuv2/b1LM1y2stasMBsMLdt71ciCXZNxVgCTEmPfH9j6t1vWxqh4lo3CLgkrtB8hKhY2hW2kKOmIzVKN9if2PXO0e9Fqyyq11PMWAhg23arMS0HAxHxIHrVBqvtVtLcKKGcq6qSIAO5SQVJyfNjgcE+lR9J3b07Kr3Abe25c8t26ELWYdUT74I+8Dvgzt6gzVB2z3bttc1S2l3K1u09kWd98qV3AlmO0KDsIJlo8QRMY0qKXFkq2+S0f7YmYstpFEA5Yk/dmeIBwJqFo++msu37120dwYWkO21vQbFYiAQdv+ISeuTVd3H7DcXUu3rJaytr9KMoh3h0ZNp3cqRu6/szg1ofsq1zLZvKlpWl1uSXCwCoUIxgk7QqgGM59DQppVwhODrsj9qd8NdZstdKoiGBu8BU3N05EtABPpg1P7N7xdo6m2WtIpAYq4UINp6A7yZ56elUn2idpnW6hLAKKtkXS5DOw3kQwkqswqnMRk5qx7s39RZXSveDK2o1V12TFtSBat2U8qgAqQSwxBIVuuXOVSTcUPGri0pE06PtS7G61ZIH/wBQWSP/ACMfKofaT9oQNK9uwBcVjbUgBPJBBCs20QcgEQdpGYIr0LWdrWrKl7rhEUbmJzAHqBJrwrQ9433FxfuNdN646byGIlR4RkknD+bbgYA6mqWS+KRG3zbGd2e71zWXX8M23ZQLjKX8OQLiyJ2nJGOIBf2yzR9iW7ti5cbyeCpuNLsjPaHlUW0Nsg+drayWmXGBNarunoks3L9/cbXiaZgkI5Fu5dZ1bbsU+QG3IEggOBnmqDuJ2at5tVadS6mxcUZKhW3WzbY5EDcinP7tZ9GhlX04OSQnk3LIMNAIgY5JUgHiZqba7PtBEc3Z3s4K+G0psUtJb7pk7YAz5p6Vre1O672FDbVvW00L2maQFV28YhlkjdDsjevmrDeISu2TAJYD3IAJ+gArJ8dmm2+i7td3SyWnslrguNsgqoAcpKqrbvNjy7iFgicVYp2UP0XU29SUQ6d7bBltLcvL4gnaGVwAp8gIMwSeDWg+yHtZVS5Ye6EcsHtpALuCp37AQcDaDA9SehrJ9/NUza/Uq8/4ixKKCVVAEJgDO0/jniqjTVifdFee7pMEbiCAw8o6gHo3vSq17I7IN2yj/q8yM3CpwSuR8qVO8ZFs9JRR/QU+3pVzgZ5wKJbX1ooAqTZgl0ij9lf+0URNMp/Zz6x/KirHv/fyogaP7NK2IzXfvX3NPpN1ltjm4igwSYO4nbiJheT0nrFWnYRGo09u5IJKLvPUPtG7gxzn4EVA7/WS+ifau4h7ZEDI80T9CR/1VQ93O1v0O6ll0Q+N4TEu5ARCGAIwQCOI5I2ZwKi3ZooJx+5Xfah2rN5dOp8toBnHQ3GEiZ/dQj/vNN7MtW/B0tgoSbmtS7uEkJa3IrBjjMYjmM4xMT7R9JaTWFkM+KguP6BtzpAAHEIK9A+zpha0NlN5LXWusFkYgmQAMkBQpPOXHqKafInzCqHdw+wWs6ci6GRzcLRvXjaoH3CRG7dHXNSu9vd4anT+CJlnDbskoFDNKzwTGz/8lX/jVwatTxtn0mT9IxTMisXswfoYtum/bZUG2Bt3MiA7JMRLADNO7u9lixpbNqcoigzkzyZ9Mk4qx/TwDDLn0VWuH6IDFNe6G5t3DnG5EX8LkEf0piF4R6OoHSQf5iuakFbbtu3EK0Kgyxg7VGSZJgDE1zUOy23YWydqM0BwpO1SYGw9YiqvuZ25+m6Vbu1VMlXUvecAg4jfMgqQeTyaBU2eV9td3jptRp7XmQsLUtcgKrnw1uHeMMguE5npzW4s2rz6jtC5cS3cs3rjaZttwBrYAVA0bwGQo6lirkgo2PLFajtPunavXNzwAbF3TlQi5F0qSxY9V24xMmZq6t2QoA3MYAEyBx8AKFxyU5tpJ+DyLub2fdta3RoTs8SwXadrApsLlQNo2NMhg2QfaK21juCF1Pji6keIW2G0GUo6kMsSBO4yDECODzWjXsy14vjbQbu3YHJJYLk7QScCSePWpZH95/nTslsh2uy1X7p2/wCVbafktEGhWdxLExEljMcwSORzg0Q2WP7UfBc/iSKDe0Dt/wDPugf8otqfrsmn+SSN2p2YWtutkoLhXaviG54cfusqEEqQSPaZg8HFfZL2UifpoPm2XbdrzAYKC5uxkDJj5Vvj2WsQ1y6w4zcOZ+ETQrHd3TqTtUiYkLduqDGBIVgDE9RRaHyeZfaD2Ns1rNpytphbVioUDe729a5b4ldOF45cfPT94NJbvfoqqwum1qbbNbUW2KK6uxnqqgEcmPKog4rVDsiwM+Ek4zsB4EZJGTBP1qFf7U0lhjuNu2558m0t8wM9KHKwS9Ii96+xDqNLesxcO5TB8QxuWGWUBg+ZR0rwS1aVdqth55xKnpM8+4PrXv697NJcH6vUWd3Tc0D5yQT8jXgvbpB1l91ModRdhhwQbjEEfEZouxxpdnuPYXdI2rIW6ttz5W/ZO1jbQXF3NMjxAxEYg1Q94O5oRLt829oUtqG2agK0rvYgBbX/ADHHw83Nbiw0KAH37RAMAltuJMcsY6daqu8PbdsaO+bp8IG3cQC6NniEow2orgF59IqkyKtlb3ZY6vSreQWLKuGWWts10FSULb3JngwwNYbvt3W0eh04CXTcuuyhUBtwFTfLMctHnjnJ2+lWX2N6pn8ey+10VUuKr+YKSxBgHicHHpV7387mNqgbm61bSxYuFFCxNw+YsSDEQgEweuMU3z2UuHwYDuIEt62xcdjA+6FQNJIICgkyMvM+0da0F3uNrNVrrt+6gthvEANxpVQ9u4igJ97y7kjAEg+1ZPsjs9nbSKHVDecqjHOwo+2WHIIMEAcyK98TUE/e2zzIkSfaahIpvwYHT/ZQVWDqF5YwLTwJYmB+s4Ex8qVegb29B+NKltQrZmUujEZnOCD/ABpxuv0tk/NP4moLXbhOFI/zNbx6xtU06briJtpHWSfp5BTo2JAv6gnFpAsftPmfisiPaPnT4vRJNtfaGY/mKjPZvQIcHoSNwIHqJeDTD2QxOdRej2Zl/In60Ege379xbLKzhi5CKq2uSTgTvJnE8dOK857aN5dcRbUs9vaE2jczFAq7tonaCQSDGRB4r0e73V05YNdZ3ZSGVmuFSGGQQ4AafnVppeybKDaFEYByxmMCT+185qZJNUCbi7R5T30v3b99Ga2yjwhtJdWdkksWKgAqoJIAI56mtn9mehFywHuWrZ2MfBubULQSd20/sgEe3WtdpdDbUnaqD12oAT/mgfhRNoXPT0hjHwAEj6dKmjT5Ftca7JaLHX6x/f8AtQ3a2Whgsn1BzzxHPFOImR09iY+o/lQDZnkLIzlrnz9DTMSbbvgeWc5gSx+WZj4VC1vb1m26o1xQzbjAdZCqpklePvbV+Le1cvad2ACOqY5Frc0DiGZiPwqmu/Zzp7ji5duai+8YL3VIAGQNqosCScYHNUkvLJKzv737t2tMU090m9dEBk2HaAwDkuD5SRKiJPPETVH9lnaN0alrVr/DKFoeYXgjI5EkD5/E16Bre5elukNftG8VEBnuXG2iZPDDrU7szu/YsBhZtBAx3nzM0mInzExzUySZrDI4WvaJoDdVUD2c/kVpMCRGevUfyPp/tRFToAP7/Kux7Z68/X2oMgc9Yc54wPzFOaB0fPp094n296cpI/nmOY/lRRdxj5/09qYgTD3OJOVOaQLDqCPSGEfP+dPafTIE/wBxUW/2lbUee6ifG4i+nqf4U6Ak+KwGI+uKX6Q3VPp0qqbvNpQTGpRiMbVIuHnoqgk03R9oM7E7He3+yP0a6hxkFmvMFPyUVW1+ibRcm4SOD85H4025dMf7flUNLlwmBpz8TctD6hGYigam5dU/sp/++5ngQEWB/TihIdhX09rxAxspuBEMbaGPmRP0rwh9F/8AD7bGT4uuYSBkhLQXA6mbjY9/evYe0dReUA7NXdY9EDIB7yRn/sNUh0L7fNpLFhVnadUwubcAHZZAVUxEkAcVooWhbqN02pWDgwMQVOOg6VB12vthSPCOoJEeEqBpBwQS3lUH1YgYrJ2XdgqjVXnVfKLej0e22BP3RcYbAPbirD/0csoJ/SmjMXtd4Yx7WFYDrin8ddk7jDfZ9qhY1+pS4qWPvbvELRbVbnmtgqQgOQASQPLiZg3vfvv7Ze2lnTu9wM6+MVDAeGudgYj9ox6iF94J9Ra01vcHu6DTEyP1KHU3c8zdZfKfcgnNETsvTqobT29ZqnEMHFskD4G4oQdMqp4p/Eq5Hvp2jzy52Jd0/wDxptmzbt6q2EQmSo3NcjcfMdu1RJUbtwNeqd4dBqdSy/o+stWLPI2By7+5YHj2ED1npn9To+07xgWrir0N1dPuA/zlFI+Qqw0PczWuNuo1ThP3UZyT/wBRWB+NHxpdtAp+kaKx2tatKtu7q7LuoAZi6KSY5Kz5T7UqBp+7Fm2oQWpA6ktJ9yQACa7UbYFWyCgn3+f8KfdQcfwoW4HjHSOPY05bizkyeBJ6e1QbsPuHBOfj/Zp6AEfPqBH5/D60y3aM8z7GPqP60/7vRsnoJj2GcUhBrMH5H4QaIhA6R8h/Q0wtAyw5hc/TnrziKeOgIEmen5fSpALJ4+eB/Cc9KXifvR854+BGaj2QJO2JB6ztn+/zqYhMdROfUH4UCFbIHsPlz9KK3/NkdBHNRvF28ExzmI6zgxHwNGR/YEH0E5+A/vFAh9vDTHtGQVmTBinTByOfTIn3I6UJ/LM+b0AUA495in+MsfmARKnjMkUCCkZBge8E9PTFG256cZHH41Fu6rYMqxE8gbvyz09KKtwMpIPm4iT6eoz/AHxRQh5EnnIIOCPxxT7hxnr7Dk/n05oK3IUAnHEMZJ/7p/OnO27kCMYIPsep5oA54T8I6oP/ALZZvjJeP9NRr/Z7GQ16+JP7JtKIIxt2JuHzM81ORweM44BIP16/Wm2zEksVA6E/xJn8apMTKle6Onad4e7GQXvXmPzG/FF0XdjS22GyxbB6SqtPwLyfxq2DExHmGOZP4/xmm7vVRzxIg/MT9Oae+T8i2obbt7cKqqP+VQJ+QgUa20iSD6GM/wAcGhvdC+ZtwB9BcMGSZgKaaW3SVJx7ZE/EZHypDCXr4WCflgT+PWl+lAjhun7LdfYj3rlszndJ6RH8sdaYEOCVWf76xNAjl6wHEMCR6bnUEH12c/A1BbsYK02E09nqW8Al/juFxDHxqxuOT5VlYzhQZ+ArlrUwclZ4A2spn2DH3/GqTYqII0NyfPqrjnkBUtpx8ELgZ/eptzsK0cvNz18W5df/AEOSo+Qqw1DCDKyOJEg/TmKHagmUmeIO+fofzppsKRB0vZVlCStuwpGABZtgjAnzRn14HIqV4SiC2yOgKr/IRTNRE7QWQjMgA+33Zn16U+ACILEjor7R8ShI9KOWFHdilZUiDwQNw/0n+NNtooJ8wk8+dvrtZv5UR1kcgEzBO4Cek7W/I0M3TEP4ZI/dkH/tefzoGcOmH7y/6v8A3VygN2fOd10ew8KPlINKivuBnw0ZA4945H05zT2IY5B68jHpg9KjizJxx6GYPPtjMjB6UV7JEEifcTjpx9Kk6GSEbzRDY98GPnH+1SAQDmY9pk++KjNqhbEzjAPoBHr06elEVjMgypjBJ/pn2pCHowzliRxnOPTHE/xp9u8Y8xLH4AgZ6ER+VcNkDjAn94gE8y2cn41xhiNpyfNP9Jx8M8UhMkKnl4AziOPYzHNKwxIPmJkcHp819/jTUsFF8knpkAbo6YIApnibSZGeZwfzgzHvQIk2ncBdyb/UqZA64DQw/vmhvZt3SGdZ2SBuGTxxMEfl1rq2jukAMYjBgfEpMH0+dOsna8EPnjkJ1PG45+XSgQ7TWipnzQcDzEgQOnJ+vp9DNqiTDB4OCdoaPpn/AGFOtrGYDfKPyE4rtlpEhcfM45jiR1pCBJdVSQB5Tkz4nz8rAiI6D/cosKzAjy9eSJ9TGAfmKiXZkrBM8HcRPtuPH5/nU20I4EGI+80R7LP9zzTENuuysJG5TM5G5R6ic/70hdZXwPKQIJYGekBZlevH0pXXNs7ouASRKuzD6TA/v4UPTOH/AFltgJMkbBJjJyM/CaBEm1q/ExAwRyPTnMcf3zSu31aQYjr0BjHBP0HWKZrr0R+z6FQ56+oGOfwqLc1O5fNtkZG0NujIkBkn14pgTrKrG5dyR0G4sOmQhyMzH4Yotq4CBHngn8+s8YHxqJb1ygL5QwPSAjAehDQcD2/o7Tau0xlYUn95oJJ980UKwrBQJO+z7khQDPqDANGmVB3HB5JUz15I5qMC4BG0tjgXLMeoiVX161zTdsJcuFPKLixuXBA9twxPGOfamASCJJA9gQgnqMqxBBEfhROBIt8nI4IPqIBBpam5wNyrxndHPoDMzS0+oJBB8Njx5SMexE5/jQB22ASQVPGMwY+E/wABXC3mgHbjIMCJGMYmmX7eYDqpMEBiZkcxJiPnTTqyu0GCcZVxj0xIOfYcUxBxfPB2mB0M/hHpQtwY4ST18qnj3Ef2KU5xBHpKqOfcTM+lc1l5FMODJiJ6n2mATjoaAOvdWfvEHiJn8CDXLtsxgA+nMnnEyM0Jbe4xuDLElSLZj5GDH1ptzSqQU2OBkjZBX5CcetPgZy47dC1qOS6LdBx6gg+vWoz3VuL52t3GEGfBUjpkKxJ9+aENX4UAm8w/am05cc5LJKnj0qS94XFDJdHXjYeh5DAenAiKroQK32XYjC2yPXaM+vQ/nSoLDJ/4lvkNP/FCaVPn2MokDKRI8hA6Fo9o49qmWHHtgyZkE8jg/wAPSohfqG6ZHQH15x8OKbbZsQwBkYhsxMwZAPUZHp1rI6Sa6eUmMzwGiZwJnE5j59K7bUgcg8TyIHwAiY9Pao6aslQGEK2PXPoZGJMcinqrSQYAOPVYwZ4B596CSTdQmGxGMCOIz9Men4UYiRj3mQJPzj8KFZuNA3CPYmYb1nr8KZbuWyxLjzDqVKiY9eJgn60hErTKCJCFY6jykn1jEf1px1I6xg5E8fUyMxUNdOpEW2bB3EA5Jxweh6/zo5vEjLuQ04ZUI4zDAQwJP50UIk3dKtweZQYHSQY6DAOJj1oem8RW4ME/dlCAOkMdpYR1gnEc1AudoMqMId2w0WwN4HrsnjjkdDx0N2f2oWUtLj9nzqVPvOSRBJ5+PFOiSabO597C4AuAFCFeDk+Uv/qiRij3dQUg7WdTAMKSw+IJED8aFb1AYQMFQc+Uj3wpn16fs1wJ+t3KzbgONxnrEASep4+kikBMNldv3yf3QdhiAT7H60NUXcCQDx5gsEZ4kfLE9fSh/p3iL5rb+bqAQ4PA5gg4/wB6e2kVlYqCJWRBCsAQBwAIOOZ6xSEGAJyu0qcnBBk9DtEZ9zn5Goeq0yJ5lVFMSYBHxyoOMnp6ZpOpQ8sQykjcQOR91ifMDnmPlQtZdcFQHdWwDtBcejSDnb7z1qkhMttGG8PcpDDPUkQOJMTVdqu8FtX2O+x/dGMzmAdoB+P4VKsOU53yYJO1VBJHQMOfnTtVpLdxZuIDIxKjIkkYMifzihV5Act0smGBMfuwfoTHpT7eqQCPLjJEiRAmCBwOsmqjcu5UDPbYif8AD8uJxJG0f05qcNM55RyYmVuEh/8ApJG04nH1p0Ilaa3bZdywCekgn26GfnTDZujzLufPQncvPBXkfXpxzQl11wIAqqzCMOxVseo9YHM80axcaJNvrPkdTBPPQT/GlQEO13kJO1rNyZIzGGk+U7jIPJj8KlKEJP6jaTncoUR1hohpn0mnnRhrm8QW6yqNI6ceYY9T1NM1F5YJISB6jjJwRA2jnk0+PAgeo3WiPDZypOUZSw+RLCPxwIqQNZbuDIYQQT5XPPUEdPcTQ7S7EAiQT5chT7fej+dQ10yXQS1spDCDCk46wvHJ6ZpgHFyf8I2Wj9lhc3RnpBI+EHE8c0X9IRl+8EaB92Wx8CoJXPp9KFettIFzw2XMFlU9MQ04+lQtTq2TLJbZcndhiJEY5J46TxTSsCXcAUiXtbSOdsAnH7QafqOv1ddtwpdbh2gAyHkDER6GfSeuIqN2d20HUEdccCDj1YCZo1zXLukqVaM4MN8GTr7e9AyPpu0LpBDlGnKsLZPyYboJAig2zbWYt2y3rbsbDnA8hI3iT+ySRIxVhptTuOJ+O4tJziCJ+R/hQk0yElmC5PKAANwMgyQRgc/TimIqt+sGAuljpK6kGOkgCK5Vhd0wDEFLh94uH/8Ak/nXKqxFDaMg/T8qcB5o6TSpVijrZG1B229RtxCuRGIIAgj3FWaoPGQwJIeccwVifqfrSpUyCbdtgjgZ5xzQNUgVhAAyOMdT/IfSlSpCJWlPkQ9fXr0qFq12tcjHmXjHKgn6mlSpIQ5mlXnPmjPpBxUK1eba3mOEWMnGV/mfrSpVouhMuLCygnOH/wDGuWjKyc+UfnSpVIBNCZEHIIYEHrExRx1/6T88mlSpMkka77jf51/GJqBqRNmTmOPmTP1gfSlSoQeRruQHMngf+LVM7Rb/AIcnrt56/WlSoKRmu0Dv0r7/ADRcxuzHlQ4n3q87voDp8gGDAkTgTFKlWkujPyTFuGBk/X3NLRH9aw6HdI9cj+dKlUAB1bfrXHQER/2VP0xm2ZzmM5xJxSpUmBH7NtDKwNomBAgQcQPana3TrvU7V59B6muUqsQftK0DbEgGQZkAzKtM+vA+lVWrsLaa2tpVtqWEhAFB8jHIHOaVKiPkYBNW/iIN7QSkjcYMqDn1zVzqXO7k8/ypUqXoGUvbN5sZON0ZOINurTs0SFnMgTPXjn1pUqvwAG4IOMUqVKsxH//Z"/>
          <p:cNvSpPr>
            <a:spLocks noChangeAspect="1" noChangeArrowheads="1"/>
          </p:cNvSpPr>
          <p:nvPr/>
        </p:nvSpPr>
        <p:spPr bwMode="auto">
          <a:xfrm>
            <a:off x="307975" y="-1989138"/>
            <a:ext cx="5953125" cy="446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sp>
        <p:nvSpPr>
          <p:cNvPr id="46" name="AutoShape 12" descr="data:image/jpeg;base64,/9j/4AAQSkZJRgABAQAAAQABAAD/2wCEAAkGBhQSERUUExQUFBUWFhcVFxgYFRUXFxYYFxcXGBgYFxUZHSceFxwjGhgXHy8gJScpLCwsFR4xNTAqNSYrLCkBCQoKDgwOGg8PGikkHyQsLCwpLywsKSwsLC8sLCksLCwsLCksKSwpLCwsLCwsLCkpLCwsLCwsLCksLCksKSwsLP/AABEIAMIBAwMBIgACEQEDEQH/xAAcAAABBQEBAQAAAAAAAAAAAAADAAIEBQYBBwj/xABEEAACAQMDAQYDBAgEBQIHAAABAhEAAyEEEjFBBQYTIlFhcYGRBzKhsRQjQlLB0eHwM3Ki8SRigpKyFdIlQ1Nzg5PC/8QAGgEAAwEBAQEAAAAAAAAAAAAAAAECAwQFBv/EACgRAAICAQQCAQQCAwAAAAAAAAABAhEDBBIhMUFREyJhgZEUUkJicf/aAAwDAQACEQMRAD8A88inqtd208CvoEjzWxoWnha6Fp4WrRm2NCURVroWiKtUiWxgSnqlPC09VqjNsbspwSiBKcFpmbYwLTwtPVacFqibGBKeEp4SnBaBDNlOC0TZTlSmIGFp2yiBacFoCwYSu7KKEp2ygVggldC0YJXQlA7A7K6LdH2V0JSAB4dLZR9lLZSGA2UtlSNlc2UWMBsrhSpGylspWURilNKVJKVwpQMi7aVH2V2jgfJkAtPAru2nhaySOlnAtPVacq08LVENjVWiKtdC0RUqjJsaFogWnBaeq0yGNVaeFpwWnhKokYFp4WnhKeEoJsGFp4SiBKeEoE2DC1X6jWPaNwvt2RuRgJjHDKM4OZ/KrYJUbV9mb2RwYZJg54YQQYI/OonbXHZeNq/q6MGe8moBJ8Q5PoI+QjFSNF3tvKwLtvHUQM/OMf0FWHebsMW7ZuTJlVkgLz6Ac+5Pv8aN2b3RtuFL71kTtGZng+IRtPyryFizqe1Sf7PVc8LhuaVEjsvvalwhXXw8Eliw2j059a0arWD13ZV+00pZ2riCdjkEDnfxzJHyoWh1usdiFuOTwZfA+p/LNbw1OSH05E2/+GE9LCX1Y2keiBK6Equ7CsagCb7AyODyCD7CMj58YEZtwlehGTkrqjhlHa6uwWyu7KKEruyqJBbKWyj7KWykygGylso+ylspDAbK5so+yubKAQApXClH2VzbQUR9ldo2ylSGYwLTgtOC08LUGzZwLRFWgprbZMb0n03CpSU1JPpkSTOBaIq11VogWrM2NC0QLTlWiBKZIxUp6pRFSnhKZNg1SnhaIEogSiyAYSnhKIEpwSlYUDCU8JRAlOC0WBme/BjTAYk3F/8AFjWitpgfCs537HlsLBzcPHwAge+a1ip7R/ftWEHeWX4OifGKP5A+HWV7L7bs2buqN19pOoaB5mJHEiAfStXrNCLiFSWWeqmD/Ij2ODXlXamgCPeG4kpeKZBkgbskxE46msdVklCpI20sI5E4tm/s97NKwxcz6FWDE8QBGTmrpRNeP6SNw8231PB94MGPpW07uaDULcRVufqQRcJALKQVHl3QAJHQcR8Kzwaqc+Gv0Vn0sYq0/wBmvCV3ZRQtOCV32eeBCUtlGCV3ZSspANlLZR9lLZRYwHh1wpUjZXNlKyiPsppSpJSmlKLGRilKpGylRYGHC1XdpdpWjbdRcXdGIOZGRBHwrN/+s3tu3e0ER0n681DDV5WTXWqiv2erHS822dJp9nUsplSVI4g+vNdv2toXP3l3fiR/CiW0lWMxAjjJ9h6COvwrgSaZ1OiRb7dvDb5ydpkT1+J6j2rT93u2mvEq+2YkRgn1x1+NZu72eF8IblJbkqwIEsBB4gia2/Y3Y6WlBUAk53QJI9jnHzr0NKsm/vhdnHqXjUOiaqURUoipRFSvXs8oYqU8JRAlPCUrFQwJTglECUQJRYgQSnNABJIAGSSYA+J6UYJQtZoFu22tuJVhB/mPcHPypN+hJ+wNrtC00xdtmOYdTE+ufcfWo+p7x6a3E3VM8bfP6ZOyYGetefdsdh3EdotNt3FRCEglTt/ZBAPt71V2rZJgD8hGYzOBmvNyazJHjaelHRQlzuNt3o33Luj84AuXZQADy+e2FaT94wQfScR67cJXk2t7WdfASEnTncpVg4aWVxJBIwRwD1qt1WuuXGl3d29WYk+/wqFq1Bt1y6LlpHNJXwrPbSlea9oW2/SNQu4BG1ttWXaCSWa6QRPoAcdd1D7r96rmnYIxe5b4CDJk/uyCfkImj9o6tE7QfxCVQaq1ebGYVWPB/wA0R71WTPHLBPrknDglhm13wXfdrupZe2Lp3Es1wGDtUqLjKABEgQOJ+dazT6NEEIqr/lUCfjHNYTsjv3a0+nCKjvclzE7UG64zDMkjBGAKNpftOfd+ssLtjlGIP4yI/v4648+KCSMsuDNNt+DeBK7sofZnaFu+m+2ZHB4kH0YdDGY96mbK61JPlHE006YDZS2UfZXdlFjoBsrmypGymX7iopZiFVRJJMAD1JpWUCKVzZVBd+0PSBo3XGzEhDHHOSD7fKtFp7y3FDIwZTwQQRjByKiOSMuEy3jlHloGUpvh0XV31tozvhVEkwTA+AzWO70d90UBNM6u8gsY3Lt/d3TzxxOPQ0SyKKtlwxubpGne6oMFlB9CQD9KVeMX/FLEwwzwZJHtLZx70q5P5j/qda0a/sQLViRJIAnbJjGDyOR9KaLXmhfl74GKkLbQEfeY7z0gFZEEZ5Ofwo+nJe4WQTCrIxzsAJz7ia82l0ehyV7KZzPHX0q51XZpXSpcLNkcQAJwQIOWH3ju9hjrVdrbhJUnaPKo8vWByY6kGrXU9qj9HS3i55DOHUW/KFXrtYjJmBmqi4x3X+CZJuqKS1YJMDnA+uK3XdrWuqlbpGxQYdjAUiZXcxG/HoMetZHs9j4ogbjuUwMEwQYHvXpfZGq0t+2v6y220IpZ7JBYqijcHZvN6cTMiqwZfjdiy4vkjTCHVIJlgICkmRHmmM+p2mol7vHZVlVD4rEri35sEkHjqAJj3HylaXXWA1lQqs93LqE37BsYgxHmBdQOevtQX7P1ACqlrxJJFx/0dEYDeIILLBOzd0wQMRXZLWSfSOVaOPlhbHbKbZdbls9Va3clckZIWPf4U3Vd5LKAGS5keVVJYAzJIMcR+Iq3Gkvc+Ar+hJtz9Ngj604aa+rD9VpLa5LbwN3BjG6Bk846e9L+XOvAPR478lLa702vD3sGWSNoIPmBYDcGICxmfgCalr2/YG0NcVWbaCCw8pZS3mJjGCJ4yOJrva+rtHaLz6ZtplVVWcD5LdA+WRUZ+39xPg6fxCIEiwIAUQJwxA+lVHUZX4REtLi+5btq7YEm4gHqXWPrNVWu75aa022WciQQizBAGDuI9+J4NZC7d1AHgsIDeYFyxMKBuA34Ufd/H1oNvUbHcm3aY7yVlSwwoWAeAPMPn8qt6iVeiI6SH3Yr3fG7+kM6Em0bm8WrkMAcTgdQZiDinazU27wVvOTtI2iSdx1Ny6QCCBPhsIOZJxxUbTdmu6teS0AkEcHauVVjG4boycyPar7sTuLuuKLu7bInafqRx9fwri3Td2zu2RXKRl+1GtFlayDtjrzIJ5kmTBHU8emAtL2eLm+CAQF2gkZm6qc+waeP2fjXrNz7J9IFIDXRIMMbnDEYbbEESAY9qxmo+yfXhv1aW746G3cXj4PtI+H41jfNmlcUO0/czbYt3/E8EbVZm3ifPAwVGIDDrOTWe72WiuruAv4h/VnfjzbrSGfKAOtS+1uxNZoQEvi5a8VdwXxQQ4tsBLBGIwY+GKqrt1rhZn3O5KyxkscbQJMzIGP8orSeSLjSREISUrbI1u1M+vT6/wAqNYdkG4NEkgYUg8jg8delMsTDdPKfTg4PPrPxzVr2JetoYvf4eSWVNzwdmEYnyGQucRHOc5RqzSSdHovcPW2m06oqhGXoSm5xkh4Uz68+hjFA7Z+0axZcoiPdIJDfsAEEiJYSfpS7v29MHt3lvXU8RIUNJEKMq9w29oII24aDEc1K736y1cDWlXTXbgt3GYOTvQLg7do+8OdpYYU4Ir1FNqHDPKeNPJzFkbsf7R7F5trq1meGYgrxOWERx6ZrXBKyvd77Obaqty9ZJYhSFFwshx1kCcn1IrdaDQBsEhFAjiQI6QOIohmpfWxTwXL6EUXavbFnTKDdcLPAySfWAKwffLvul1DZs7ijCGMFGDBuM9IwQRmTxGY/2idoo2oYAnykKfMrKYBi4mAYOMxkRngDGBo98e3PzGa582pd1E6sOmUeZdg4zWz7i95Bp22XX/VvAicW8/eJPAzkDOQelY25dLHPTgdB7AdKYDXHGbg9yOqUFNUz1TvJ3ntuFGl1aBxyN7IrDB/xAv3pA6jk1UKLN4hrijfBz49llYT6sSZ9sH8KwLU+1eI4/M4/v1rp/lNvlGH8ZJUmWPaK2BdYKRtnGzzKMcAkEn4zXaBa1SAAFJPrPNcqfkT54NVA1SdxrBUf8VtaIxaxnmdzD19aqtX3e/R2LWdVbYcESyOQeRC7lPJ/a6cVs7/bdxVLeGFUAsZdjgDMDaJ+tZu923bvwSLS/dJm0xI3mBnceCc/Ks9kfJs36KK9oWuAndbMKMSd8AqgAnLcTA4E1F1PZNxCAyspIngxxPPFbO53WUqfOJ9VtsSPgJAn3oh7AYH9Qqr5WVt8KCCVzttGSIDcnrRKC/xFH/Yxeg0jSScCOY+P3SYE49fmKtbna11rFuyhNoAktsYw53oAX28bYXifu1tez+w0CDclt7nUhSFOTwDOOOat9NpUGFtqh9Qgkn48/wB+9PbFLgXNmT7P7Rvhbe1W3JbW2Cmn3naAB95z7DpU+1qdex+7fPpKqv8ApkAfjWrN/G3lozg/E/hH1HrTE1EcZYEH7rTziAOZzWikvRDi/ZRW/wBNckFGnqW1G0fS21SbXd69MsmjBPJKXLrfElj+Zq60RgSQeeqsQZj9qZIBz8jXbVwE7p3RgSPMJHoQPXPxpOXpC2+yuTsy+DA1CpH7mltj/Ueeehp9zsu4wk6i+3qN4g9fujH581aloJ95HBAjPyH9aatzaeJB9Ax/IHPT6VO5hSKVe6a9YPudxP13ED5Cip3TsId5Cyd07jIYNAMyfMOMHHHtVhdu3B5ggGOv06lT+HIrM3xduahbnhXm2q4A8NVyxkRuj0/5uR6VXMgVLonXNRZt3f0VVEPaZx4cQT591twmQCBPPqKsu5/a3jNeS5sFxHhbfhi3dVdqkllBMjc2G6jJ5rO9301Avm9qbTteUBV/XWktr97HhlgQfO/19c1YDRXH1WovqPCe5pHtqULXGW9jYwKKYML948YjpGTTNFVG71GilfKQDjHT3kfxHrUbRX2U7dkADIH3hMEEdPXGcqIkcd7u+MNLZGoP60INxPM+8dYifepeovLIkNI4IRzH/UBEcT61mpDapge1dBp9ZaVb6hwG3KRyrD90niQIKnBBiDivJO8/2c6q3eZ7FlXtEkp4RkgSDm253DPQSPSOK3neLsy7duL4N66ilAWW2jAll1FgliQJnYzH/o6gVpf0I8AyPfNKh2eDWe4mse46Lp23AZmFHmGIZyAY9QTxmpZ+zbXKmbMwxOLtozxAjf6/wr3DwiPX+/796Bq7Tsp8Jxac8My7hn2OPwNFBZku6vdG4+gVXv6rQshcOgLKmLm6XtuFj13Bsg84gWfZul0HaVzzKb96xAe6VVTd2mJYoSlxSRwcjMRVh2J2w1yypK29QAGRntNbZSRKsDacqyyMFOnzrBJ2Dqez9a17RKxsuSBaZbqMqnlCrAboHDqT90SQSZrkXZf/AGidzLyIL3ZyC2ij9YmnDW7pmckIQLiieAJEmAZxgO72suWPJ+jW3aCGFxLwc7mnIDAqfKIZYPxrb92ftCs6ZBbvNqFY3I2urFrQJbLbom2IXIg+b7pgsfQdZ3ksWyFv3EQsQBvlZkgCCYnkZEgdaqMqYpI+YO21i8wggzwXLFf+WSAccZE1XzXrX2jazRai072dRbfzHdgbty7YUEp4pWA0bfJ8BXksVMuxpDTSrpamioGI10rS210SPyzQMbPtSpzKa7SsRsv/AFFiMgt8SQM9IBHT29aXZHZEw8BR5MQBhX3iTxMgfQVoLPYe7EmPQKADz1gnr61MtdkBVCKvlWAFE9Mdf411NpjVoi2j6k+2PepNq2xOI9fbn1iifouY8sekifpNcOpVSBhR8+kenrRZIeygkAQPjGPkYovibW2CSx/dAPrwCc01dEt1YNu2VPLMWLR8FGPbNStB2FZtR4doBo5Ek/GWzStBRHOju5/xZIiVCr8Mg4P9mpdixtPLlsnNsGecycnMH5VztDU2bFstcPhqOSQyzP7I6EtmOtUmk796V7iW1F39aUHiTtRGaDtYk/eEiYkSeeaW4VGnuXiFyGJ6EQOmTjMU3R5kQ56g7OCROQfY/nVf2F2uNXZ8RdwhipUvx1GYzIj06/NnePXppdO10qS/3bcMDLlTs3AEGBEn2B9qVqgp3Rbi0Twf9JEzyII/2+VOtWiTELx6ETnB4x60Bu0UGm8dvueF4vM+UrOOpxED1Mdaf2LeF/TWrwWN6BoG4wxGROCRIjjpRuDbRPRuh5469ep9v760RfQ1xII6iPjIx611gVBJyAJ652jiPX+dSIOie5H9/wB/SpaWz715f3d+0Xxr9tdQfDS4HXG8bXN2bYLLE+QhSYjAnMmrfsvvPpriX2u22W5Y3mA9+7uRZ2uoVidv3SSYA3KZE1PDLcWuSd3i7ev2rzhYW3ZuaeYnc/ircO1ifLsJ2j4gVrAZErBByCDII6EEcj3rzzuv2/b1LM1y2stasMBsMLdt71ciCXZNxVgCTEmPfH9j6t1vWxqh4lo3CLgkrtB8hKhY2hW2kKOmIzVKN9if2PXO0e9Fqyyq11PMWAhg23arMS0HAxHxIHrVBqvtVtLcKKGcq6qSIAO5SQVJyfNjgcE+lR9J3b07Kr3Abe25c8t26ELWYdUT74I+8Dvgzt6gzVB2z3bttc1S2l3K1u09kWd98qV3AlmO0KDsIJlo8QRMY0qKXFkq2+S0f7YmYstpFEA5Yk/dmeIBwJqFo++msu37120dwYWkO21vQbFYiAQdv+ISeuTVd3H7DcXUu3rJaytr9KMoh3h0ZNp3cqRu6/szg1ofsq1zLZvKlpWl1uSXCwCoUIxgk7QqgGM59DQppVwhODrsj9qd8NdZstdKoiGBu8BU3N05EtABPpg1P7N7xdo6m2WtIpAYq4UINp6A7yZ56elUn2idpnW6hLAKKtkXS5DOw3kQwkqswqnMRk5qx7s39RZXSveDK2o1V12TFtSBat2U8qgAqQSwxBIVuuXOVSTcUPGri0pE06PtS7G61ZIH/wBQWSP/ACMfKofaT9oQNK9uwBcVjbUgBPJBBCs20QcgEQdpGYIr0LWdrWrKl7rhEUbmJzAHqBJrwrQ9433FxfuNdN646byGIlR4RkknD+bbgYA6mqWS+KRG3zbGd2e71zWXX8M23ZQLjKX8OQLiyJ2nJGOIBf2yzR9iW7ti5cbyeCpuNLsjPaHlUW0Nsg+drayWmXGBNarunoks3L9/cbXiaZgkI5Fu5dZ1bbsU+QG3IEggOBnmqDuJ2at5tVadS6mxcUZKhW3WzbY5EDcinP7tZ9GhlX04OSQnk3LIMNAIgY5JUgHiZqba7PtBEc3Z3s4K+G0psUtJb7pk7YAz5p6Vre1O672FDbVvW00L2maQFV28YhlkjdDsjevmrDeISu2TAJYD3IAJ+gArJ8dmm2+i7td3SyWnslrguNsgqoAcpKqrbvNjy7iFgicVYp2UP0XU29SUQ6d7bBltLcvL4gnaGVwAp8gIMwSeDWg+yHtZVS5Ye6EcsHtpALuCp37AQcDaDA9SehrJ9/NUza/Uq8/4ixKKCVVAEJgDO0/jniqjTVifdFee7pMEbiCAw8o6gHo3vSq17I7IN2yj/q8yM3CpwSuR8qVO8ZFs9JRR/QU+3pVzgZ5wKJbX1ooAqTZgl0ij9lf+0URNMp/Zz6x/KirHv/fyogaP7NK2IzXfvX3NPpN1ltjm4igwSYO4nbiJheT0nrFWnYRGo09u5IJKLvPUPtG7gxzn4EVA7/WS+ifau4h7ZEDI80T9CR/1VQ93O1v0O6ll0Q+N4TEu5ARCGAIwQCOI5I2ZwKi3ZooJx+5Xfah2rN5dOp8toBnHQ3GEiZ/dQj/vNN7MtW/B0tgoSbmtS7uEkJa3IrBjjMYjmM4xMT7R9JaTWFkM+KguP6BtzpAAHEIK9A+zpha0NlN5LXWusFkYgmQAMkBQpPOXHqKafInzCqHdw+wWs6ci6GRzcLRvXjaoH3CRG7dHXNSu9vd4anT+CJlnDbskoFDNKzwTGz/8lX/jVwatTxtn0mT9IxTMisXswfoYtum/bZUG2Bt3MiA7JMRLADNO7u9lixpbNqcoigzkzyZ9Mk4qx/TwDDLn0VWuH6IDFNe6G5t3DnG5EX8LkEf0piF4R6OoHSQf5iuakFbbtu3EK0Kgyxg7VGSZJgDE1zUOy23YWydqM0BwpO1SYGw9YiqvuZ25+m6Vbu1VMlXUvecAg4jfMgqQeTyaBU2eV9td3jptRp7XmQsLUtcgKrnw1uHeMMguE5npzW4s2rz6jtC5cS3cs3rjaZttwBrYAVA0bwGQo6lirkgo2PLFajtPunavXNzwAbF3TlQi5F0qSxY9V24xMmZq6t2QoA3MYAEyBx8AKFxyU5tpJ+DyLub2fdta3RoTs8SwXadrApsLlQNo2NMhg2QfaK21juCF1Pji6keIW2G0GUo6kMsSBO4yDECODzWjXsy14vjbQbu3YHJJYLk7QScCSePWpZH95/nTslsh2uy1X7p2/wCVbafktEGhWdxLExEljMcwSORzg0Q2WP7UfBc/iSKDe0Dt/wDPugf8otqfrsmn+SSN2p2YWtutkoLhXaviG54cfusqEEqQSPaZg8HFfZL2UifpoPm2XbdrzAYKC5uxkDJj5Vvj2WsQ1y6w4zcOZ+ETQrHd3TqTtUiYkLduqDGBIVgDE9RRaHyeZfaD2Ns1rNpytphbVioUDe729a5b4ldOF45cfPT94NJbvfoqqwum1qbbNbUW2KK6uxnqqgEcmPKog4rVDsiwM+Ek4zsB4EZJGTBP1qFf7U0lhjuNu2558m0t8wM9KHKwS9Ii96+xDqNLesxcO5TB8QxuWGWUBg+ZR0rwS1aVdqth55xKnpM8+4PrXv697NJcH6vUWd3Tc0D5yQT8jXgvbpB1l91ModRdhhwQbjEEfEZouxxpdnuPYXdI2rIW6ttz5W/ZO1jbQXF3NMjxAxEYg1Q94O5oRLt829oUtqG2agK0rvYgBbX/ADHHw83Nbiw0KAH37RAMAltuJMcsY6daqu8PbdsaO+bp8IG3cQC6NniEow2orgF59IqkyKtlb3ZY6vSreQWLKuGWWts10FSULb3JngwwNYbvt3W0eh04CXTcuuyhUBtwFTfLMctHnjnJ2+lWX2N6pn8ey+10VUuKr+YKSxBgHicHHpV7387mNqgbm61bSxYuFFCxNw+YsSDEQgEweuMU3z2UuHwYDuIEt62xcdjA+6FQNJIICgkyMvM+0da0F3uNrNVrrt+6gthvEANxpVQ9u4igJ97y7kjAEg+1ZPsjs9nbSKHVDecqjHOwo+2WHIIMEAcyK98TUE/e2zzIkSfaahIpvwYHT/ZQVWDqF5YwLTwJYmB+s4Ex8qVegb29B+NKltQrZmUujEZnOCD/ABpxuv0tk/NP4moLXbhOFI/zNbx6xtU06briJtpHWSfp5BTo2JAv6gnFpAsftPmfisiPaPnT4vRJNtfaGY/mKjPZvQIcHoSNwIHqJeDTD2QxOdRej2Zl/In60Ege379xbLKzhi5CKq2uSTgTvJnE8dOK857aN5dcRbUs9vaE2jczFAq7tonaCQSDGRB4r0e73V05YNdZ3ZSGVmuFSGGQQ4AafnVppeybKDaFEYByxmMCT+185qZJNUCbi7R5T30v3b99Ga2yjwhtJdWdkksWKgAqoJIAI56mtn9mehFywHuWrZ2MfBubULQSd20/sgEe3WtdpdDbUnaqD12oAT/mgfhRNoXPT0hjHwAEj6dKmjT5Ftca7JaLHX6x/f8AtQ3a2Whgsn1BzzxHPFOImR09iY+o/lQDZnkLIzlrnz9DTMSbbvgeWc5gSx+WZj4VC1vb1m26o1xQzbjAdZCqpklePvbV+Le1cvad2ACOqY5Frc0DiGZiPwqmu/Zzp7ji5duai+8YL3VIAGQNqosCScYHNUkvLJKzv737t2tMU090m9dEBk2HaAwDkuD5SRKiJPPETVH9lnaN0alrVr/DKFoeYXgjI5EkD5/E16Bre5elukNftG8VEBnuXG2iZPDDrU7szu/YsBhZtBAx3nzM0mInzExzUySZrDI4WvaJoDdVUD2c/kVpMCRGevUfyPp/tRFToAP7/Kux7Z68/X2oMgc9Yc54wPzFOaB0fPp094n296cpI/nmOY/lRRdxj5/09qYgTD3OJOVOaQLDqCPSGEfP+dPafTIE/wBxUW/2lbUee6ifG4i+nqf4U6Ak+KwGI+uKX6Q3VPp0qqbvNpQTGpRiMbVIuHnoqgk03R9oM7E7He3+yP0a6hxkFmvMFPyUVW1+ibRcm4SOD85H4025dMf7flUNLlwmBpz8TctD6hGYigam5dU/sp/++5ngQEWB/TihIdhX09rxAxspuBEMbaGPmRP0rwh9F/8AD7bGT4uuYSBkhLQXA6mbjY9/evYe0dReUA7NXdY9EDIB7yRn/sNUh0L7fNpLFhVnadUwubcAHZZAVUxEkAcVooWhbqN02pWDgwMQVOOg6VB12vthSPCOoJEeEqBpBwQS3lUH1YgYrJ2XdgqjVXnVfKLej0e22BP3RcYbAPbirD/0csoJ/SmjMXtd4Yx7WFYDrin8ddk7jDfZ9qhY1+pS4qWPvbvELRbVbnmtgqQgOQASQPLiZg3vfvv7Ze2lnTu9wM6+MVDAeGudgYj9ox6iF94J9Ra01vcHu6DTEyP1KHU3c8zdZfKfcgnNETsvTqobT29ZqnEMHFskD4G4oQdMqp4p/Eq5Hvp2jzy52Jd0/wDxptmzbt6q2EQmSo3NcjcfMdu1RJUbtwNeqd4dBqdSy/o+stWLPI2By7+5YHj2ED1npn9To+07xgWrir0N1dPuA/zlFI+Qqw0PczWuNuo1ThP3UZyT/wBRWB+NHxpdtAp+kaKx2tatKtu7q7LuoAZi6KSY5Kz5T7UqBp+7Fm2oQWpA6ktJ9yQACa7UbYFWyCgn3+f8KfdQcfwoW4HjHSOPY05bizkyeBJ6e1QbsPuHBOfj/Zp6AEfPqBH5/D60y3aM8z7GPqP60/7vRsnoJj2GcUhBrMH5H4QaIhA6R8h/Q0wtAyw5hc/TnrziKeOgIEmen5fSpALJ4+eB/Cc9KXifvR854+BGaj2QJO2JB6ztn+/zqYhMdROfUH4UCFbIHsPlz9KK3/NkdBHNRvF28ExzmI6zgxHwNGR/YEH0E5+A/vFAh9vDTHtGQVmTBinTByOfTIn3I6UJ/LM+b0AUA495in+MsfmARKnjMkUCCkZBge8E9PTFG256cZHH41Fu6rYMqxE8gbvyz09KKtwMpIPm4iT6eoz/AHxRQh5EnnIIOCPxxT7hxnr7Dk/n05oK3IUAnHEMZJ/7p/OnO27kCMYIPsep5oA54T8I6oP/ALZZvjJeP9NRr/Z7GQ16+JP7JtKIIxt2JuHzM81ORweM44BIP16/Wm2zEksVA6E/xJn8apMTKle6Onad4e7GQXvXmPzG/FF0XdjS22GyxbB6SqtPwLyfxq2DExHmGOZP4/xmm7vVRzxIg/MT9Oae+T8i2obbt7cKqqP+VQJ+QgUa20iSD6GM/wAcGhvdC+ZtwB9BcMGSZgKaaW3SVJx7ZE/EZHypDCXr4WCflgT+PWl+lAjhun7LdfYj3rlszndJ6RH8sdaYEOCVWf76xNAjl6wHEMCR6bnUEH12c/A1BbsYK02E09nqW8Al/juFxDHxqxuOT5VlYzhQZ+ArlrUwclZ4A2spn2DH3/GqTYqII0NyfPqrjnkBUtpx8ELgZ/eptzsK0cvNz18W5df/AEOSo+Qqw1DCDKyOJEg/TmKHagmUmeIO+fofzppsKRB0vZVlCStuwpGABZtgjAnzRn14HIqV4SiC2yOgKr/IRTNRE7QWQjMgA+33Zn16U+ACILEjor7R8ShI9KOWFHdilZUiDwQNw/0n+NNtooJ8wk8+dvrtZv5UR1kcgEzBO4Cek7W/I0M3TEP4ZI/dkH/tefzoGcOmH7y/6v8A3VygN2fOd10ew8KPlINKivuBnw0ZA4945H05zT2IY5B68jHpg9KjizJxx6GYPPtjMjB6UV7JEEifcTjpx9Kk6GSEbzRDY98GPnH+1SAQDmY9pk++KjNqhbEzjAPoBHr06elEVjMgypjBJ/pn2pCHowzliRxnOPTHE/xp9u8Y8xLH4AgZ6ER+VcNkDjAn94gE8y2cn41xhiNpyfNP9Jx8M8UhMkKnl4AziOPYzHNKwxIPmJkcHp819/jTUsFF8knpkAbo6YIApnibSZGeZwfzgzHvQIk2ncBdyb/UqZA64DQw/vmhvZt3SGdZ2SBuGTxxMEfl1rq2jukAMYjBgfEpMH0+dOsna8EPnjkJ1PG45+XSgQ7TWipnzQcDzEgQOnJ+vp9DNqiTDB4OCdoaPpn/AGFOtrGYDfKPyE4rtlpEhcfM45jiR1pCBJdVSQB5Tkz4nz8rAiI6D/cosKzAjy9eSJ9TGAfmKiXZkrBM8HcRPtuPH5/nU20I4EGI+80R7LP9zzTENuuysJG5TM5G5R6ic/70hdZXwPKQIJYGekBZlevH0pXXNs7ouASRKuzD6TA/v4UPTOH/AFltgJMkbBJjJyM/CaBEm1q/ExAwRyPTnMcf3zSu31aQYjr0BjHBP0HWKZrr0R+z6FQ56+oGOfwqLc1O5fNtkZG0NujIkBkn14pgTrKrG5dyR0G4sOmQhyMzH4Yotq4CBHngn8+s8YHxqJb1ygL5QwPSAjAehDQcD2/o7Tau0xlYUn95oJJ980UKwrBQJO+z7khQDPqDANGmVB3HB5JUz15I5qMC4BG0tjgXLMeoiVX161zTdsJcuFPKLixuXBA9twxPGOfamASCJJA9gQgnqMqxBBEfhROBIt8nI4IPqIBBpam5wNyrxndHPoDMzS0+oJBB8Njx5SMexE5/jQB22ASQVPGMwY+E/wABXC3mgHbjIMCJGMYmmX7eYDqpMEBiZkcxJiPnTTqyu0GCcZVxj0xIOfYcUxBxfPB2mB0M/hHpQtwY4ST18qnj3Ef2KU5xBHpKqOfcTM+lc1l5FMODJiJ6n2mATjoaAOvdWfvEHiJn8CDXLtsxgA+nMnnEyM0Jbe4xuDLElSLZj5GDH1ptzSqQU2OBkjZBX5CcetPgZy47dC1qOS6LdBx6gg+vWoz3VuL52t3GEGfBUjpkKxJ9+aENX4UAm8w/am05cc5LJKnj0qS94XFDJdHXjYeh5DAenAiKroQK32XYjC2yPXaM+vQ/nSoLDJ/4lvkNP/FCaVPn2MokDKRI8hA6Fo9o49qmWHHtgyZkE8jg/wAPSohfqG6ZHQH15x8OKbbZsQwBkYhsxMwZAPUZHp1rI6Sa6eUmMzwGiZwJnE5j59K7bUgcg8TyIHwAiY9Pao6aslQGEK2PXPoZGJMcinqrSQYAOPVYwZ4B596CSTdQmGxGMCOIz9Men4UYiRj3mQJPzj8KFZuNA3CPYmYb1nr8KZbuWyxLjzDqVKiY9eJgn60hErTKCJCFY6jykn1jEf1px1I6xg5E8fUyMxUNdOpEW2bB3EA5Jxweh6/zo5vEjLuQ04ZUI4zDAQwJP50UIk3dKtweZQYHSQY6DAOJj1oem8RW4ME/dlCAOkMdpYR1gnEc1AudoMqMId2w0WwN4HrsnjjkdDx0N2f2oWUtLj9nzqVPvOSRBJ5+PFOiSabO597C4AuAFCFeDk+Uv/qiRij3dQUg7WdTAMKSw+IJED8aFb1AYQMFQc+Uj3wpn16fs1wJ+t3KzbgONxnrEASep4+kikBMNldv3yf3QdhiAT7H60NUXcCQDx5gsEZ4kfLE9fSh/p3iL5rb+bqAQ4PA5gg4/wB6e2kVlYqCJWRBCsAQBwAIOOZ6xSEGAJyu0qcnBBk9DtEZ9zn5Goeq0yJ5lVFMSYBHxyoOMnp6ZpOpQ8sQykjcQOR91ifMDnmPlQtZdcFQHdWwDtBcejSDnb7z1qkhMttGG8PcpDDPUkQOJMTVdqu8FtX2O+x/dGMzmAdoB+P4VKsOU53yYJO1VBJHQMOfnTtVpLdxZuIDIxKjIkkYMifzihV5Act0smGBMfuwfoTHpT7eqQCPLjJEiRAmCBwOsmqjcu5UDPbYif8AD8uJxJG0f05qcNM55RyYmVuEh/8ApJG04nH1p0Ilaa3bZdywCekgn26GfnTDZujzLufPQncvPBXkfXpxzQl11wIAqqzCMOxVseo9YHM80axcaJNvrPkdTBPPQT/GlQEO13kJO1rNyZIzGGk+U7jIPJj8KlKEJP6jaTncoUR1hohpn0mnnRhrm8QW6yqNI6ceYY9T1NM1F5YJISB6jjJwRA2jnk0+PAgeo3WiPDZypOUZSw+RLCPxwIqQNZbuDIYQQT5XPPUEdPcTQ7S7EAiQT5chT7fej+dQ10yXQS1spDCDCk46wvHJ6ZpgHFyf8I2Wj9lhc3RnpBI+EHE8c0X9IRl+8EaB92Wx8CoJXPp9KFettIFzw2XMFlU9MQ04+lQtTq2TLJbZcndhiJEY5J46TxTSsCXcAUiXtbSOdsAnH7QafqOv1ddtwpdbh2gAyHkDER6GfSeuIqN2d20HUEdccCDj1YCZo1zXLukqVaM4MN8GTr7e9AyPpu0LpBDlGnKsLZPyYboJAig2zbWYt2y3rbsbDnA8hI3iT+ySRIxVhptTuOJ+O4tJziCJ+R/hQk0yElmC5PKAANwMgyQRgc/TimIqt+sGAuljpK6kGOkgCK5Vhd0wDEFLh94uH/8Ak/nXKqxFDaMg/T8qcB5o6TSpVijrZG1B229RtxCuRGIIAgj3FWaoPGQwJIeccwVifqfrSpUyCbdtgjgZ5xzQNUgVhAAyOMdT/IfSlSpCJWlPkQ9fXr0qFq12tcjHmXjHKgn6mlSpIQ5mlXnPmjPpBxUK1eba3mOEWMnGV/mfrSpVouhMuLCygnOH/wDGuWjKyc+UfnSpVIBNCZEHIIYEHrExRx1/6T88mlSpMkka77jf51/GJqBqRNmTmOPmTP1gfSlSoQeRruQHMngf+LVM7Rb/AIcnrt56/WlSoKRmu0Dv0r7/ADRcxuzHlQ4n3q87voDp8gGDAkTgTFKlWkujPyTFuGBk/X3NLRH9aw6HdI9cj+dKlUAB1bfrXHQER/2VP0xm2ZzmM5xJxSpUmBH7NtDKwNomBAgQcQPana3TrvU7V59B6muUqsQftK0DbEgGQZkAzKtM+vA+lVWrsLaa2tpVtqWEhAFB8jHIHOaVKiPkYBNW/iIN7QSkjcYMqDn1zVzqXO7k8/ypUqXoGUvbN5sZON0ZOINurTs0SFnMgTPXjn1pUqvwAG4IOMUqVKsxH//Z"/>
          <p:cNvSpPr>
            <a:spLocks noChangeAspect="1" noChangeArrowheads="1"/>
          </p:cNvSpPr>
          <p:nvPr/>
        </p:nvSpPr>
        <p:spPr bwMode="auto">
          <a:xfrm>
            <a:off x="460375" y="-1836738"/>
            <a:ext cx="5953125" cy="446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pic>
        <p:nvPicPr>
          <p:cNvPr id="6158" name="Picture 14" descr="http://www.nevasport.com/fotos/180608/2067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5295902"/>
            <a:ext cx="1958840" cy="146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http://www.prb.org/images2/s-PopLivingUrban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7" y="3790951"/>
            <a:ext cx="2105025" cy="300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34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animBg="1"/>
      <p:bldP spid="17" grpId="0" animBg="1"/>
      <p:bldP spid="22" grpId="0" animBg="1"/>
      <p:bldP spid="26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2. </a:t>
            </a:r>
            <a:r>
              <a:rPr lang="ca-ES" sz="3200" u="sng" dirty="0"/>
              <a:t>El sector terciari en el món actual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79512" y="815688"/>
            <a:ext cx="6696744" cy="648072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És el sector més heterogeni (amb més varietat), les seves activitats </a:t>
            </a:r>
          </a:p>
          <a:p>
            <a:pPr algn="ctr"/>
            <a:r>
              <a:rPr lang="ca-ES" dirty="0"/>
              <a:t>són intangibles i immaterials i no es poden emmagatzemar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79512" y="1556792"/>
            <a:ext cx="8784976" cy="648072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Tradicionalment s’ha situat prop del consumidor, encara que les noves tecnologies, i especialment Internet, estan canviant el model i propiciant la deslocalització d’alguns serveis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79512" y="2276872"/>
            <a:ext cx="8784976" cy="648072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Encara que són activitats amb un nivell de mecanització relativament baix, han augmentat molt la seva productivitat amb les noves tecnologies de la informació i la comunicació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79512" y="2996952"/>
            <a:ext cx="8784976" cy="648072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Estan retrocedint els serveis bàsics prestats pels estats com sanitat, educació i serveis socials i augmenta el pes en aquests del sector privat, que, per damunt de tot, busca fer negoci</a:t>
            </a:r>
            <a:endParaRPr lang="ca-ES" dirty="0">
              <a:solidFill>
                <a:schemeClr val="tx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78326"/>
            <a:ext cx="3822208" cy="2603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336" y="3784779"/>
            <a:ext cx="4312376" cy="2596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http://2.bp.blogspot.com/-In33fiBGIz8/UOyW2_6KuZI/AAAAAAAACBA/SMdXMTPhpx4/s1600/PRIVADO+DE+FONDO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13366"/>
            <a:ext cx="3290616" cy="246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http://www.david-fernandez.net/wp-content/uploads/2012/02/sanidad-publica-el-roto1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723877"/>
            <a:ext cx="2464177" cy="301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http://4.bp.blogspot.com/-GY8c8sRpfto/TnWPjk_W3TI/AAAAAAAABVo/llEVvbrvqmY/s1600/crisis-el-rot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609" y="3723877"/>
            <a:ext cx="2503450" cy="301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64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Exercicis punt 2. </a:t>
            </a:r>
            <a:r>
              <a:rPr lang="ca-ES" sz="3200" u="sng" dirty="0"/>
              <a:t>El sector terciari en el món actual</a:t>
            </a:r>
            <a:r>
              <a:rPr lang="ca-ES" sz="3200" dirty="0"/>
              <a:t>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52870" y="1556792"/>
            <a:ext cx="48245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1.- A partir del document, respon:</a:t>
            </a:r>
          </a:p>
          <a:p>
            <a:r>
              <a:rPr lang="ca-ES" dirty="0"/>
              <a:t>a) Classificació.</a:t>
            </a:r>
          </a:p>
          <a:p>
            <a:r>
              <a:rPr lang="ca-ES" dirty="0"/>
              <a:t>b) Tema.</a:t>
            </a:r>
          </a:p>
          <a:p>
            <a:r>
              <a:rPr lang="ca-ES" dirty="0"/>
              <a:t>c) Classifica els països de la taula segons el percentatge de població que es dedica al sector terciari.</a:t>
            </a:r>
          </a:p>
          <a:p>
            <a:r>
              <a:rPr lang="ca-ES" dirty="0"/>
              <a:t>d) Segons la classificació anterior, quins països diries que són desenvolupats i quins no? Per què?</a:t>
            </a:r>
          </a:p>
          <a:p>
            <a:r>
              <a:rPr lang="ca-ES" dirty="0"/>
              <a:t>e) Per què ha crescut tant el sector terciari?</a:t>
            </a:r>
          </a:p>
          <a:p>
            <a:r>
              <a:rPr lang="ca-ES" dirty="0"/>
              <a:t>f) Fes un llistat amb les sis característiques més importants del sector terciari en l’actualitat.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525" y="793088"/>
            <a:ext cx="3866963" cy="5347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04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Exercicis punt 2. </a:t>
            </a:r>
            <a:r>
              <a:rPr lang="ca-ES" sz="3200" u="sng" dirty="0"/>
              <a:t>El sector terciari en el món actual</a:t>
            </a:r>
            <a:r>
              <a:rPr lang="ca-ES" sz="3200" dirty="0"/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1" y="2098017"/>
            <a:ext cx="3465641" cy="4564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23528" y="620688"/>
            <a:ext cx="85689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2.- A partir del text, respon:</a:t>
            </a:r>
          </a:p>
          <a:p>
            <a:r>
              <a:rPr lang="ca-ES" dirty="0"/>
              <a:t>a) Quin tipus de text és? De quin llibre s’ha tret? Qui el va escriure? Quan?</a:t>
            </a:r>
          </a:p>
          <a:p>
            <a:r>
              <a:rPr lang="ca-ES" dirty="0"/>
              <a:t>b) Tema.</a:t>
            </a:r>
          </a:p>
          <a:p>
            <a:r>
              <a:rPr lang="ca-ES" dirty="0"/>
              <a:t>c) Des d’on s’opera la megafonia de l’aeroport de Tegel (Berlín, Alemanya) al vespre i per la nit? Per què? Explica, amb les teves paraules, què ha fet possible això.</a:t>
            </a:r>
          </a:p>
        </p:txBody>
      </p:sp>
    </p:spTree>
    <p:extLst>
      <p:ext uri="{BB962C8B-B14F-4D97-AF65-F5344CB8AC3E}">
        <p14:creationId xmlns:p14="http://schemas.microsoft.com/office/powerpoint/2010/main" val="285089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Exercicis punt 2. </a:t>
            </a:r>
            <a:r>
              <a:rPr lang="ca-ES" sz="3200" u="sng" dirty="0"/>
              <a:t>El sector terciari en el món actual</a:t>
            </a:r>
            <a:r>
              <a:rPr lang="ca-ES" sz="3200" dirty="0"/>
              <a:t>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323528" y="79308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3.- Relaciona:</a:t>
            </a:r>
          </a:p>
        </p:txBody>
      </p:sp>
      <p:pic>
        <p:nvPicPr>
          <p:cNvPr id="4" name="3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1403648" y="1211160"/>
            <a:ext cx="5616624" cy="2016224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323528" y="3284984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4.- Explica el significat de les imatges:</a:t>
            </a:r>
          </a:p>
        </p:txBody>
      </p:sp>
      <p:pic>
        <p:nvPicPr>
          <p:cNvPr id="6" name="Picture 5" descr="http://2.bp.blogspot.com/-In33fiBGIz8/UOyW2_6KuZI/AAAAAAAACBA/SMdXMTPhpx4/s1600/PRIVADO+DE+FONDO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52237"/>
            <a:ext cx="3462066" cy="259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http://www.david-fernandez.net/wp-content/uploads/2012/02/sanidad-publica-el-roto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631994"/>
            <a:ext cx="2525948" cy="309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http://4.bp.blogspot.com/-GY8c8sRpfto/TnWPjk_W3TI/AAAAAAAABVo/llEVvbrvqmY/s1600/crisis-el-rot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654316"/>
            <a:ext cx="2503450" cy="301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04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3. </a:t>
            </a:r>
            <a:r>
              <a:rPr lang="ca-ES" sz="3200" u="sng" dirty="0"/>
              <a:t>Els serveis socials bàsics: educació i sanitat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79512" y="815688"/>
            <a:ext cx="8784976" cy="885120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Entre els serveis socials a què tot el món ha de tenir accés es troben el dret a l’educació </a:t>
            </a:r>
          </a:p>
          <a:p>
            <a:pPr algn="ctr"/>
            <a:r>
              <a:rPr lang="ca-ES" dirty="0"/>
              <a:t>i el dret a la salut: per això els estats dels països desenvolupats han de garantir-ne </a:t>
            </a:r>
          </a:p>
          <a:p>
            <a:pPr algn="ctr"/>
            <a:r>
              <a:rPr lang="ca-ES" dirty="0"/>
              <a:t>l’accés a la seva població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79512" y="1772816"/>
            <a:ext cx="8136904" cy="1152128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En la pràctica, als països pobres no es garanteixen aquests drets (amb excepcions </a:t>
            </a:r>
          </a:p>
          <a:p>
            <a:pPr algn="ctr"/>
            <a:r>
              <a:rPr lang="ca-ES" dirty="0"/>
              <a:t>com Cuba), mentre la major part dels països rics sí que ho fan a través de centres d’ensenyament i de salut públic, però cada vegada s’està retallant més en les seves prestacions i s’estan deixant en mans privades</a:t>
            </a:r>
            <a:endParaRPr lang="ca-ES" dirty="0">
              <a:solidFill>
                <a:schemeClr val="tx1"/>
              </a:solidFill>
            </a:endParaRPr>
          </a:p>
        </p:txBody>
      </p:sp>
      <p:pic>
        <p:nvPicPr>
          <p:cNvPr id="12290" name="Picture 2" descr="http://asturiasrebelate.files.wordpress.com/2012/03/se-ruega-a-los-snres-clientes-se-vayan-mejorand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060520"/>
            <a:ext cx="3039176" cy="370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043787"/>
            <a:ext cx="4072045" cy="3719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62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3. </a:t>
            </a:r>
            <a:r>
              <a:rPr lang="ca-ES" sz="3200" u="sng" dirty="0"/>
              <a:t>Els serveis socials bàsics: educació i sanitat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79512" y="806414"/>
            <a:ext cx="8784976" cy="894393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Quan l’estat no se’n fa càrrec d’aquests serveis bàsics augmenten les diferències socials: </a:t>
            </a:r>
          </a:p>
          <a:p>
            <a:pPr algn="ctr"/>
            <a:r>
              <a:rPr lang="ca-ES" dirty="0"/>
              <a:t>sols els rics es poden pagar aquests serveis, de manera que els pobres moren molt </a:t>
            </a:r>
          </a:p>
          <a:p>
            <a:pPr algn="ctr"/>
            <a:r>
              <a:rPr lang="ca-ES" dirty="0"/>
              <a:t>abans i tenen més difícil el seu progrés social per no tenir una educació bàsica</a:t>
            </a:r>
            <a:endParaRPr lang="ca-ES" dirty="0">
              <a:solidFill>
                <a:schemeClr val="tx1"/>
              </a:solidFill>
            </a:endParaRPr>
          </a:p>
        </p:txBody>
      </p:sp>
      <p:pic>
        <p:nvPicPr>
          <p:cNvPr id="11266" name="Picture 2" descr="http://4.bp.blogspot.com/-Uaz2BUFpSDY/UIpOzzJiLWI/AAAAAAAAAm0/2GK4aYe9scs/s1600/roto%2Bpara%2BANTISISTE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16832"/>
            <a:ext cx="3668876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2.bp.blogspot.com/-2sLKdp5ILcY/Tez3GTiFQJI/AAAAAAAAALw/Xo5pEqPVdf0/s320/ElRotoNoRentab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17" y="2384884"/>
            <a:ext cx="458812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38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Exercicis punt 3. </a:t>
            </a:r>
            <a:r>
              <a:rPr lang="ca-ES" sz="3200" u="sng" dirty="0"/>
              <a:t>Els serveis socials bàsics: educació i sanitat</a:t>
            </a:r>
            <a:r>
              <a:rPr lang="ca-ES" sz="3200" dirty="0"/>
              <a:t>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48433" y="620688"/>
            <a:ext cx="8712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1. Vertader o Fals:</a:t>
            </a:r>
          </a:p>
          <a:p>
            <a:r>
              <a:rPr lang="ca-ES" dirty="0"/>
              <a:t>- Hi ha necessitats prescindibles o secundàries, com l’educació o la sanitat.</a:t>
            </a:r>
          </a:p>
          <a:p>
            <a:r>
              <a:rPr lang="ca-ES" dirty="0"/>
              <a:t>- Als països pobres la major part de la població té accés a l’educació i l’assistència mèdica. </a:t>
            </a:r>
          </a:p>
          <a:p>
            <a:r>
              <a:rPr lang="ca-ES" dirty="0"/>
              <a:t>- L’educació i sanitats públiques són iguals per a tothom.</a:t>
            </a:r>
          </a:p>
          <a:p>
            <a:r>
              <a:rPr lang="ca-ES" dirty="0"/>
              <a:t>- En la majoria de països, els drets a l’educació i la sanitat els garanteix l’Estat.</a:t>
            </a:r>
          </a:p>
          <a:p>
            <a:r>
              <a:rPr lang="ca-ES" dirty="0"/>
              <a:t>- La sanitat i educació públiques les paguem entre tots amb els impostos.</a:t>
            </a:r>
          </a:p>
        </p:txBody>
      </p:sp>
    </p:spTree>
    <p:extLst>
      <p:ext uri="{BB962C8B-B14F-4D97-AF65-F5344CB8AC3E}">
        <p14:creationId xmlns:p14="http://schemas.microsoft.com/office/powerpoint/2010/main" val="95147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Exercicis punt 3. </a:t>
            </a:r>
            <a:r>
              <a:rPr lang="ca-ES" sz="3200" u="sng" dirty="0"/>
              <a:t>Els serveis socials bàsics: educació i sanitat</a:t>
            </a:r>
            <a:r>
              <a:rPr lang="ca-ES" sz="3200" dirty="0"/>
              <a:t>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10805" y="608422"/>
            <a:ext cx="868167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2. A partir del document, respon:</a:t>
            </a:r>
          </a:p>
          <a:p>
            <a:r>
              <a:rPr lang="ca-ES" dirty="0"/>
              <a:t>a) Tipus.</a:t>
            </a:r>
          </a:p>
          <a:p>
            <a:r>
              <a:rPr lang="ca-ES" dirty="0"/>
              <a:t>b) Tema.</a:t>
            </a:r>
          </a:p>
          <a:p>
            <a:r>
              <a:rPr lang="ca-ES" dirty="0"/>
              <a:t>c) Classifica, de major a menor, els cinc països amb més mortalitat infantil, i, de menor a major, els cinc amb major mortalitat infantil.</a:t>
            </a:r>
          </a:p>
          <a:p>
            <a:r>
              <a:rPr lang="ca-ES" dirty="0"/>
              <a:t>d) Classifica, de major a menor, els cinc països amb més esperança de vida, i, de menor a major, els cinc amb menys.</a:t>
            </a:r>
          </a:p>
          <a:p>
            <a:r>
              <a:rPr lang="ca-ES" dirty="0"/>
              <a:t>e) Classifica, de major a menor, els cinc països amb més metges per cada mil habitants, i, de menor a major, els cinc amb menys.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924944"/>
            <a:ext cx="4306418" cy="393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483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Exercicis punt 3. </a:t>
            </a:r>
            <a:r>
              <a:rPr lang="ca-ES" sz="3200" u="sng" dirty="0"/>
              <a:t>Els serveis socials bàsics: educació i sanitat</a:t>
            </a:r>
            <a:r>
              <a:rPr lang="ca-ES" sz="3200" dirty="0"/>
              <a:t>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79512" y="548680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3.- Explica el significat de les tres imatges:</a:t>
            </a:r>
          </a:p>
        </p:txBody>
      </p:sp>
      <p:pic>
        <p:nvPicPr>
          <p:cNvPr id="4" name="Picture 2" descr="http://asturiasrebelate.files.wordpress.com/2012/03/se-ruega-a-los-snres-clientes-se-vayan-mejorand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03" y="879080"/>
            <a:ext cx="2538033" cy="309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2.bp.blogspot.com/-2sLKdp5ILcY/Tez3GTiFQJI/AAAAAAAAALw/Xo5pEqPVdf0/s320/ElRotoNoRentab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109" y="1143543"/>
            <a:ext cx="3439962" cy="242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4.bp.blogspot.com/-Uaz2BUFpSDY/UIpOzzJiLWI/AAAAAAAAAm0/2GK4aYe9scs/s1600/roto%2Bpara%2BANTISISTEM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843" y="879080"/>
            <a:ext cx="2716025" cy="309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179512" y="4077072"/>
            <a:ext cx="56166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4.- Fixa’t en el document i respon:</a:t>
            </a:r>
          </a:p>
          <a:p>
            <a:r>
              <a:rPr lang="ca-ES" dirty="0"/>
              <a:t>a) Tipus.</a:t>
            </a:r>
          </a:p>
          <a:p>
            <a:r>
              <a:rPr lang="ca-ES" dirty="0"/>
              <a:t>b) Tema.</a:t>
            </a:r>
          </a:p>
          <a:p>
            <a:r>
              <a:rPr lang="ca-ES" dirty="0"/>
              <a:t>c) Quines són les principals causes de mort en els països rics?</a:t>
            </a:r>
            <a:br>
              <a:rPr lang="ca-ES" dirty="0"/>
            </a:br>
            <a:r>
              <a:rPr lang="ca-ES" dirty="0"/>
              <a:t>d) Quines malalties provoquen morts en els països pobres?</a:t>
            </a:r>
            <a:br>
              <a:rPr lang="ca-ES" dirty="0"/>
            </a:br>
            <a:r>
              <a:rPr lang="ca-ES" dirty="0"/>
              <a:t>e) A què es deuen les diferències anteriors?</a:t>
            </a:r>
          </a:p>
          <a:p>
            <a:endParaRPr lang="ca-ES" dirty="0"/>
          </a:p>
        </p:txBody>
      </p:sp>
      <p:pic>
        <p:nvPicPr>
          <p:cNvPr id="9" name="8 Imagen"/>
          <p:cNvPicPr/>
          <p:nvPr/>
        </p:nvPicPr>
        <p:blipFill>
          <a:blip r:embed="rId5"/>
          <a:stretch>
            <a:fillRect/>
          </a:stretch>
        </p:blipFill>
        <p:spPr>
          <a:xfrm>
            <a:off x="6012160" y="4037724"/>
            <a:ext cx="2163023" cy="279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82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34082"/>
          </a:xfrm>
        </p:spPr>
        <p:txBody>
          <a:bodyPr>
            <a:normAutofit/>
          </a:bodyPr>
          <a:lstStyle/>
          <a:p>
            <a:r>
              <a:rPr lang="ca-ES" sz="3200" dirty="0"/>
              <a:t>TEMA 4. EL SECTOR TERCIARI.</a:t>
            </a:r>
          </a:p>
        </p:txBody>
      </p:sp>
      <p:sp>
        <p:nvSpPr>
          <p:cNvPr id="5" name="2 Marcador de contenido"/>
          <p:cNvSpPr>
            <a:spLocks noGrp="1"/>
          </p:cNvSpPr>
          <p:nvPr>
            <p:ph idx="1"/>
          </p:nvPr>
        </p:nvSpPr>
        <p:spPr>
          <a:xfrm>
            <a:off x="395536" y="908720"/>
            <a:ext cx="8229600" cy="3312367"/>
          </a:xfrm>
        </p:spPr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ca-ES" sz="2400" u="sng" dirty="0"/>
              <a:t>Definició i classificacions</a:t>
            </a:r>
            <a:r>
              <a:rPr lang="ca-ES" sz="2400" dirty="0"/>
              <a:t>.</a:t>
            </a:r>
          </a:p>
          <a:p>
            <a:pPr marL="457200" indent="-457200">
              <a:buAutoNum type="arabicPeriod"/>
            </a:pPr>
            <a:r>
              <a:rPr lang="ca-ES" sz="2400" u="sng" dirty="0"/>
              <a:t>El sector terciari en el món actual</a:t>
            </a:r>
            <a:r>
              <a:rPr lang="ca-ES" sz="2400" dirty="0"/>
              <a:t>.</a:t>
            </a:r>
          </a:p>
          <a:p>
            <a:pPr marL="457200" indent="-457200">
              <a:buAutoNum type="arabicPeriod"/>
            </a:pPr>
            <a:r>
              <a:rPr lang="ca-ES" sz="2400" u="sng" dirty="0"/>
              <a:t>Els serveis socials bàsics: educació i sanitat</a:t>
            </a:r>
            <a:r>
              <a:rPr lang="ca-ES" sz="2400" dirty="0"/>
              <a:t>.</a:t>
            </a:r>
          </a:p>
          <a:p>
            <a:pPr marL="457200" indent="-457200">
              <a:buAutoNum type="arabicPeriod"/>
            </a:pPr>
            <a:r>
              <a:rPr lang="ca-ES" sz="2400" u="sng" dirty="0"/>
              <a:t>El comerç</a:t>
            </a:r>
            <a:r>
              <a:rPr lang="ca-ES" sz="2400" dirty="0"/>
              <a:t>.</a:t>
            </a:r>
          </a:p>
          <a:p>
            <a:pPr marL="457200" indent="-457200">
              <a:buAutoNum type="arabicPeriod"/>
            </a:pPr>
            <a:r>
              <a:rPr lang="ca-ES" sz="2400" u="sng" dirty="0"/>
              <a:t>Els transports</a:t>
            </a:r>
            <a:r>
              <a:rPr lang="ca-ES" sz="2400" dirty="0"/>
              <a:t>.</a:t>
            </a:r>
          </a:p>
          <a:p>
            <a:pPr marL="457200" indent="-457200">
              <a:buAutoNum type="arabicPeriod"/>
            </a:pPr>
            <a:r>
              <a:rPr lang="ca-ES" sz="2400" u="sng" dirty="0"/>
              <a:t>El turisme</a:t>
            </a:r>
            <a:r>
              <a:rPr lang="ca-ES" sz="2400" dirty="0"/>
              <a:t>.</a:t>
            </a:r>
          </a:p>
          <a:p>
            <a:pPr marL="457200" indent="-457200">
              <a:buAutoNum type="arabicPeriod"/>
            </a:pPr>
            <a:r>
              <a:rPr lang="ca-ES" sz="2400" u="sng" dirty="0"/>
              <a:t>Els mitjans de comunicació</a:t>
            </a:r>
            <a:r>
              <a:rPr lang="ca-ES" sz="2400" dirty="0"/>
              <a:t>.</a:t>
            </a:r>
          </a:p>
          <a:p>
            <a:pPr marL="457200" indent="-457200">
              <a:buAutoNum type="arabicPeriod"/>
            </a:pPr>
            <a:r>
              <a:rPr lang="ca-ES" sz="2400" u="sng" dirty="0"/>
              <a:t>El sector terciari a Espanya i a Catalunya</a:t>
            </a:r>
            <a:r>
              <a:rPr lang="ca-ES" sz="2400" dirty="0"/>
              <a:t>.</a:t>
            </a:r>
            <a:endParaRPr lang="ca-ES" sz="2400" u="sng" dirty="0"/>
          </a:p>
        </p:txBody>
      </p:sp>
    </p:spTree>
    <p:extLst>
      <p:ext uri="{BB962C8B-B14F-4D97-AF65-F5344CB8AC3E}">
        <p14:creationId xmlns:p14="http://schemas.microsoft.com/office/powerpoint/2010/main" val="333275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a-ES" sz="3200" dirty="0"/>
              <a:t>4. </a:t>
            </a:r>
            <a:r>
              <a:rPr lang="ca-ES" sz="3200" u="sng" dirty="0"/>
              <a:t>El comerç</a:t>
            </a:r>
            <a:r>
              <a:rPr lang="ca-ES" sz="3200" dirty="0"/>
              <a:t>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052737"/>
            <a:ext cx="8229600" cy="1512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a-ES" sz="2400" dirty="0"/>
              <a:t>4.1.- </a:t>
            </a:r>
            <a:r>
              <a:rPr lang="ca-ES" sz="2400" u="sng" dirty="0"/>
              <a:t>El comerç: introducció</a:t>
            </a:r>
            <a:r>
              <a:rPr lang="ca-ES" sz="2400" dirty="0"/>
              <a:t>.</a:t>
            </a:r>
          </a:p>
          <a:p>
            <a:pPr marL="0" indent="0">
              <a:buNone/>
            </a:pPr>
            <a:r>
              <a:rPr lang="ca-ES" sz="2400" dirty="0"/>
              <a:t>4.2.- </a:t>
            </a:r>
            <a:r>
              <a:rPr lang="ca-ES" sz="2400" u="sng" dirty="0"/>
              <a:t>El comerç interior</a:t>
            </a:r>
            <a:r>
              <a:rPr lang="ca-ES" sz="2400" dirty="0"/>
              <a:t>.</a:t>
            </a:r>
          </a:p>
          <a:p>
            <a:pPr marL="0" indent="0">
              <a:buNone/>
            </a:pPr>
            <a:r>
              <a:rPr lang="ca-ES" sz="2400" dirty="0"/>
              <a:t>4.3.- </a:t>
            </a:r>
            <a:r>
              <a:rPr lang="ca-ES" sz="2400" u="sng" dirty="0"/>
              <a:t>El comerç exterior</a:t>
            </a:r>
            <a:r>
              <a:rPr lang="ca-E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086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4.1. </a:t>
            </a:r>
            <a:r>
              <a:rPr lang="ca-ES" sz="3200" u="sng" dirty="0"/>
              <a:t>El comerç: introducció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79512" y="806415"/>
            <a:ext cx="8064896" cy="606362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El comerç és l’activitat consistent en la compra i venda de mercaderies, ja siguin </a:t>
            </a:r>
          </a:p>
          <a:p>
            <a:pPr algn="ctr"/>
            <a:r>
              <a:rPr lang="ca-ES" dirty="0"/>
              <a:t>productes o serveis, per a satisfer les necessitats d’empreses i persones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79512" y="1484785"/>
            <a:ext cx="8074323" cy="576063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El comerç té el seu origen en el bescanvi (intercanvi de productes), </a:t>
            </a:r>
          </a:p>
          <a:p>
            <a:pPr algn="ctr"/>
            <a:r>
              <a:rPr lang="ca-ES" dirty="0"/>
              <a:t>però amb l’aparició de la moneda és quan comença el seu creixement</a:t>
            </a:r>
            <a:endParaRPr lang="ca-ES" dirty="0">
              <a:solidFill>
                <a:schemeClr val="tx1"/>
              </a:solidFill>
            </a:endParaRPr>
          </a:p>
        </p:txBody>
      </p:sp>
      <p:pic>
        <p:nvPicPr>
          <p:cNvPr id="2050" name="Picture 2" descr="http://aprendeconomia.files.wordpress.com/2009/11/truequ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139" y="2852936"/>
            <a:ext cx="4084649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upload.wikimedia.org/wikipedia/commons/f/f1/Mercat_central_interi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14" y="2434993"/>
            <a:ext cx="4568461" cy="342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63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4.2. </a:t>
            </a:r>
            <a:r>
              <a:rPr lang="ca-ES" sz="3200" u="sng" dirty="0"/>
              <a:t>El comerç interior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79512" y="806415"/>
            <a:ext cx="5328592" cy="303181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És l’intercanvi de productes i serveis dins d’un país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04397" y="2286375"/>
            <a:ext cx="1127243" cy="377607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>
                <a:solidFill>
                  <a:schemeClr val="tx1"/>
                </a:solidFill>
              </a:rPr>
              <a:t>Dos tipus</a:t>
            </a:r>
          </a:p>
        </p:txBody>
      </p:sp>
      <p:cxnSp>
        <p:nvCxnSpPr>
          <p:cNvPr id="6" name="5 Conector angular"/>
          <p:cNvCxnSpPr>
            <a:stCxn id="5" idx="3"/>
            <a:endCxn id="10" idx="1"/>
          </p:cNvCxnSpPr>
          <p:nvPr/>
        </p:nvCxnSpPr>
        <p:spPr>
          <a:xfrm flipV="1">
            <a:off x="1331640" y="1808820"/>
            <a:ext cx="370384" cy="666359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Rectángulo"/>
          <p:cNvSpPr/>
          <p:nvPr/>
        </p:nvSpPr>
        <p:spPr>
          <a:xfrm>
            <a:off x="1702024" y="1196752"/>
            <a:ext cx="7190456" cy="1224136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Comerç a l’engròs o majorista: els majoristes compren als productors </a:t>
            </a:r>
          </a:p>
          <a:p>
            <a:pPr algn="ctr"/>
            <a:r>
              <a:rPr lang="ca-ES" dirty="0"/>
              <a:t>i venen el producte en grans quantitats a altres comerciants per a </a:t>
            </a:r>
          </a:p>
          <a:p>
            <a:pPr algn="ctr"/>
            <a:r>
              <a:rPr lang="ca-ES" dirty="0"/>
              <a:t>les seves botigues o comerços. Es sol fer als mercats d’abastiment (</a:t>
            </a:r>
            <a:r>
              <a:rPr lang="ca-ES" dirty="0" err="1"/>
              <a:t>Mercabarna</a:t>
            </a:r>
            <a:r>
              <a:rPr lang="ca-ES" dirty="0"/>
              <a:t>) o grans centres especialitzats</a:t>
            </a:r>
            <a:endParaRPr lang="ca-ES" dirty="0">
              <a:solidFill>
                <a:schemeClr val="tx1"/>
              </a:solidFill>
            </a:endParaRPr>
          </a:p>
        </p:txBody>
      </p:sp>
      <p:cxnSp>
        <p:nvCxnSpPr>
          <p:cNvPr id="12" name="11 Conector angular"/>
          <p:cNvCxnSpPr>
            <a:stCxn id="5" idx="3"/>
            <a:endCxn id="15" idx="1"/>
          </p:cNvCxnSpPr>
          <p:nvPr/>
        </p:nvCxnSpPr>
        <p:spPr>
          <a:xfrm>
            <a:off x="1331640" y="2475179"/>
            <a:ext cx="378782" cy="782694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1710422" y="2510682"/>
            <a:ext cx="7182058" cy="1494381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Comerç al detall o minorista: és aquell que ven directament al </a:t>
            </a:r>
          </a:p>
          <a:p>
            <a:pPr algn="ctr"/>
            <a:r>
              <a:rPr lang="ca-ES" dirty="0"/>
              <a:t>consumidor i en petites quantitats. Es fa en botigues petites</a:t>
            </a:r>
          </a:p>
          <a:p>
            <a:pPr algn="ctr"/>
            <a:r>
              <a:rPr lang="ca-ES" dirty="0"/>
              <a:t>o comerços, en grans superfícies (supermercats, hipermercats o </a:t>
            </a:r>
          </a:p>
          <a:p>
            <a:pPr algn="ctr"/>
            <a:r>
              <a:rPr lang="ca-ES" dirty="0"/>
              <a:t>grans magatzems), centres comercials, mercats ambulants o </a:t>
            </a:r>
          </a:p>
          <a:p>
            <a:pPr algn="ctr"/>
            <a:r>
              <a:rPr lang="ca-ES" dirty="0"/>
              <a:t>amb la venda per Internet, la televisió o el correu.</a:t>
            </a:r>
            <a:endParaRPr lang="ca-ES" dirty="0">
              <a:solidFill>
                <a:schemeClr val="tx1"/>
              </a:solidFill>
            </a:endParaRPr>
          </a:p>
        </p:txBody>
      </p:sp>
      <p:pic>
        <p:nvPicPr>
          <p:cNvPr id="3074" name="Picture 2" descr="http://www.mercasa.es/img/multimedios/full_MG_5632_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83" y="4086616"/>
            <a:ext cx="3267292" cy="266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triangulodigital.es/wp-content/uploads/2010/03/tienda-aceite-y-vinagre-ingenio-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086616"/>
            <a:ext cx="2028369" cy="270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www.arrasate-mondragon.org/noticias/asignacion-provisional-de-autorizaciones-a-solicitudes-para-la-realizacion-de-venta-ambulante-en-las-fiestas-de-san-juanes/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551" y="5397408"/>
            <a:ext cx="2769060" cy="141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1.bp.blogspot.com/-SmZZqm8oxPA/T2jRsiyLmLI/AAAAAAAAAbo/bZcQU8L5yXM/s1600/supermercad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550" y="4046868"/>
            <a:ext cx="2848586" cy="131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niveloculto.com/Beta2/wp-content/uploads/2012/01/ebay-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1" y="3257873"/>
            <a:ext cx="1379413" cy="75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36"/>
          <p:cNvSpPr txBox="1">
            <a:spLocks noChangeArrowheads="1"/>
          </p:cNvSpPr>
          <p:nvPr/>
        </p:nvSpPr>
        <p:spPr bwMode="auto">
          <a:xfrm>
            <a:off x="1206222" y="5805264"/>
            <a:ext cx="6743700" cy="8001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a-ES" altLang="ca-ES" sz="1200" b="0">
              <a:latin typeface="Times New Roman" pitchFamily="18" charset="0"/>
            </a:endParaRPr>
          </a:p>
        </p:txBody>
      </p:sp>
      <p:sp>
        <p:nvSpPr>
          <p:cNvPr id="19" name="Rectangle 37"/>
          <p:cNvSpPr>
            <a:spLocks noChangeArrowheads="1"/>
          </p:cNvSpPr>
          <p:nvPr/>
        </p:nvSpPr>
        <p:spPr bwMode="auto">
          <a:xfrm>
            <a:off x="1431647" y="6033864"/>
            <a:ext cx="1028700" cy="342900"/>
          </a:xfrm>
          <a:prstGeom prst="rect">
            <a:avLst/>
          </a:prstGeom>
          <a:solidFill>
            <a:srgbClr val="66FF3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ca-ES" sz="1200" b="0">
                <a:latin typeface="Tahoma" charset="0"/>
              </a:rPr>
              <a:t>Productor</a:t>
            </a:r>
          </a:p>
        </p:txBody>
      </p:sp>
      <p:sp>
        <p:nvSpPr>
          <p:cNvPr id="20" name="Text Box 38"/>
          <p:cNvSpPr txBox="1">
            <a:spLocks noChangeArrowheads="1"/>
          </p:cNvSpPr>
          <p:nvPr/>
        </p:nvSpPr>
        <p:spPr bwMode="auto">
          <a:xfrm>
            <a:off x="3223935" y="5976714"/>
            <a:ext cx="1028700" cy="457200"/>
          </a:xfrm>
          <a:prstGeom prst="rect">
            <a:avLst/>
          </a:prstGeom>
          <a:solidFill>
            <a:srgbClr val="FFCC6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a-ES" altLang="ca-ES" sz="1200" b="0">
                <a:latin typeface="Tahoma" charset="0"/>
              </a:rPr>
              <a:t>Intermediari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a-ES" altLang="ca-ES" sz="1200" b="0">
                <a:latin typeface="Tahoma" charset="0"/>
              </a:rPr>
              <a:t>(Majorista)</a:t>
            </a:r>
          </a:p>
        </p:txBody>
      </p:sp>
      <p:sp>
        <p:nvSpPr>
          <p:cNvPr id="21" name="Text Box 39"/>
          <p:cNvSpPr txBox="1">
            <a:spLocks noChangeArrowheads="1"/>
          </p:cNvSpPr>
          <p:nvPr/>
        </p:nvSpPr>
        <p:spPr bwMode="auto">
          <a:xfrm>
            <a:off x="4993997" y="6000527"/>
            <a:ext cx="1028700" cy="45720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a-ES" altLang="ca-ES" sz="1200" b="0" dirty="0">
                <a:latin typeface="Tahoma" charset="0"/>
              </a:rPr>
              <a:t>Comerciant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a-ES" altLang="ca-ES" sz="1200" b="0" dirty="0">
                <a:latin typeface="Tahoma" charset="0"/>
              </a:rPr>
              <a:t>(Minorista)</a:t>
            </a:r>
          </a:p>
        </p:txBody>
      </p:sp>
      <p:sp>
        <p:nvSpPr>
          <p:cNvPr id="22" name="Text Box 40"/>
          <p:cNvSpPr txBox="1">
            <a:spLocks noChangeArrowheads="1"/>
          </p:cNvSpPr>
          <p:nvPr/>
        </p:nvSpPr>
        <p:spPr bwMode="auto">
          <a:xfrm>
            <a:off x="6605310" y="6083077"/>
            <a:ext cx="1143000" cy="3429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ca-ES" sz="12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Tahoma" charset="0"/>
              </a:rPr>
              <a:t>Consumidor</a:t>
            </a:r>
            <a:endParaRPr lang="es-ES" altLang="ca-ES" sz="1200" b="0" dirty="0">
              <a:latin typeface="Tahoma" charset="0"/>
            </a:endParaRPr>
          </a:p>
        </p:txBody>
      </p:sp>
      <p:sp>
        <p:nvSpPr>
          <p:cNvPr id="23" name="Line 41"/>
          <p:cNvSpPr>
            <a:spLocks noChangeShapeType="1"/>
          </p:cNvSpPr>
          <p:nvPr/>
        </p:nvSpPr>
        <p:spPr bwMode="auto">
          <a:xfrm>
            <a:off x="2555597" y="6243414"/>
            <a:ext cx="5715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24" name="Line 42"/>
          <p:cNvSpPr>
            <a:spLocks noChangeShapeType="1"/>
          </p:cNvSpPr>
          <p:nvPr/>
        </p:nvSpPr>
        <p:spPr bwMode="auto">
          <a:xfrm>
            <a:off x="4252635" y="6243414"/>
            <a:ext cx="685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25" name="Line 43"/>
          <p:cNvSpPr>
            <a:spLocks noChangeShapeType="1"/>
          </p:cNvSpPr>
          <p:nvPr/>
        </p:nvSpPr>
        <p:spPr bwMode="auto">
          <a:xfrm>
            <a:off x="6022697" y="6205314"/>
            <a:ext cx="5715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3293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10" grpId="0" animBg="1"/>
      <p:bldP spid="1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4.3. </a:t>
            </a:r>
            <a:r>
              <a:rPr lang="ca-ES" sz="3200" u="sng" dirty="0"/>
              <a:t>El comerç exterior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79512" y="806415"/>
            <a:ext cx="5904656" cy="390337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És l’intercanvi de productes i serveis entre diferents països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65567" y="1253552"/>
            <a:ext cx="8064896" cy="606362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Aquest comerç inclou les importacions (compres de productes i serveis a un altre país) i les exportacions (vendes de productes i serveis als altres països)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74284" y="1919528"/>
            <a:ext cx="8862212" cy="933408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Anomenem balança comercial d’un país a la diferència entre el valor de les exportacions i el valor de les importacions (E – I) i aquesta pot ser positiva o excedentària (s’exporta més que s’importa), negativa o deficitària (s’importa més que s’exporta) o equilibrada</a:t>
            </a:r>
            <a:endParaRPr lang="ca-ES" dirty="0">
              <a:solidFill>
                <a:schemeClr val="tx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494" y="2994058"/>
            <a:ext cx="6166850" cy="3387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244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4.3. </a:t>
            </a:r>
            <a:r>
              <a:rPr lang="ca-ES" sz="3200" u="sng" dirty="0"/>
              <a:t>El comerç exterior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38635" y="692696"/>
            <a:ext cx="8249789" cy="933408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La balança comercial s’inclou dins de la balança de pagaments, on s’inclouen tots </a:t>
            </a:r>
          </a:p>
          <a:p>
            <a:pPr algn="ctr"/>
            <a:r>
              <a:rPr lang="ca-ES" dirty="0"/>
              <a:t>els intercanvis econòmics d’un país amb l’estranger, i que també pot ser excedentària </a:t>
            </a:r>
          </a:p>
          <a:p>
            <a:pPr algn="ctr"/>
            <a:r>
              <a:rPr lang="ca-ES" dirty="0"/>
              <a:t>(entren més diners que surten) o deficitària (surten més diners que entren).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40220" y="1700808"/>
            <a:ext cx="8248204" cy="864096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El comerç internacional actual mou enormes quantitats de productes i diners, </a:t>
            </a:r>
          </a:p>
          <a:p>
            <a:pPr algn="ctr"/>
            <a:r>
              <a:rPr lang="ca-ES" dirty="0"/>
              <a:t>utilitza mitjans de transport cada vegada més moderns i amb més capacitat </a:t>
            </a:r>
          </a:p>
          <a:p>
            <a:pPr algn="ctr"/>
            <a:r>
              <a:rPr lang="ca-ES" dirty="0"/>
              <a:t>i ocupa moltes persones, encara que està controlat per poques empreses</a:t>
            </a:r>
            <a:endParaRPr lang="ca-ES" dirty="0">
              <a:solidFill>
                <a:schemeClr val="tx1"/>
              </a:solidFill>
            </a:endParaRPr>
          </a:p>
        </p:txBody>
      </p:sp>
      <p:pic>
        <p:nvPicPr>
          <p:cNvPr id="6146" name="Picture 2" descr="D:\ccss_valenciano\data\89\NAgora3u10s03i0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272" y="2762567"/>
            <a:ext cx="3926099" cy="384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58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4.3. </a:t>
            </a:r>
            <a:r>
              <a:rPr lang="ca-ES" sz="3200" u="sng" dirty="0"/>
              <a:t>El comerç exterior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65567" y="793088"/>
            <a:ext cx="8064896" cy="606362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Les principals zones del comerç mundial són Europa, Amèrica del Nord </a:t>
            </a:r>
          </a:p>
          <a:p>
            <a:pPr algn="ctr"/>
            <a:r>
              <a:rPr lang="ca-ES" dirty="0"/>
              <a:t>i l’Orient Llunyà (Xina, Japó i el sud-est asiàtic)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83392" y="1484784"/>
            <a:ext cx="8047071" cy="933408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El comerç mundial es caracteritza per un intercanvi desigual: mentre els països </a:t>
            </a:r>
          </a:p>
          <a:p>
            <a:pPr algn="ctr"/>
            <a:r>
              <a:rPr lang="ca-ES" dirty="0"/>
              <a:t>rics venen als pobres tecnologia i productes industrials a preus elevats, els </a:t>
            </a:r>
          </a:p>
          <a:p>
            <a:pPr algn="ctr"/>
            <a:r>
              <a:rPr lang="ca-ES" dirty="0"/>
              <a:t>pobres venen als rics productes agrícoles i matèries primeres a preus baixos</a:t>
            </a:r>
            <a:endParaRPr lang="ca-ES" dirty="0">
              <a:solidFill>
                <a:schemeClr val="tx1"/>
              </a:solidFill>
            </a:endParaRPr>
          </a:p>
        </p:txBody>
      </p:sp>
      <p:pic>
        <p:nvPicPr>
          <p:cNvPr id="4098" name="Picture 2" descr="D:\ccss_valenciano\data\89\NAgora3u10s04i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7" y="2492896"/>
            <a:ext cx="5530712" cy="42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924944"/>
            <a:ext cx="3116894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916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4.3. </a:t>
            </a:r>
            <a:r>
              <a:rPr lang="ca-ES" sz="3200" u="sng" dirty="0"/>
              <a:t>El comerç exterior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38635" y="692696"/>
            <a:ext cx="8753845" cy="933408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Per a afavorir el comerç, els països que estan prop s’han agrupat formant blocs comercials </a:t>
            </a:r>
          </a:p>
          <a:p>
            <a:pPr algn="ctr"/>
            <a:r>
              <a:rPr lang="ca-ES" dirty="0"/>
              <a:t>en què no es paguen aranzels (impostos) per comerciar entre ells (àrea de lliure comerç) </a:t>
            </a:r>
          </a:p>
          <a:p>
            <a:pPr algn="ctr"/>
            <a:r>
              <a:rPr lang="ca-ES" dirty="0"/>
              <a:t>i uneixen esforços de cara a l’exterior: per exemple la Unió Europea</a:t>
            </a:r>
            <a:endParaRPr lang="ca-ES" dirty="0">
              <a:solidFill>
                <a:schemeClr val="tx1"/>
              </a:solidFill>
            </a:endParaRPr>
          </a:p>
        </p:txBody>
      </p:sp>
      <p:pic>
        <p:nvPicPr>
          <p:cNvPr id="4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26568"/>
            <a:ext cx="6624736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CC"/>
                    </a:gs>
                    <a:gs pos="100000">
                      <a:srgbClr val="A9A987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761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Exercicis punt 4. </a:t>
            </a:r>
            <a:r>
              <a:rPr lang="ca-ES" sz="3200" u="sng" dirty="0"/>
              <a:t>El comerç</a:t>
            </a:r>
            <a:r>
              <a:rPr lang="ca-ES" sz="3200" dirty="0"/>
              <a:t>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79512" y="793088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1. Què és el comerç? </a:t>
            </a:r>
            <a:r>
              <a:rPr lang="ca-ES" u="sng" dirty="0"/>
              <a:t>Explica</a:t>
            </a:r>
            <a:r>
              <a:rPr lang="ca-ES" dirty="0"/>
              <a:t> quins dos tipus de comerç hi ha segons a qui es ven el producte.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79512" y="1300118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2. Quina diferència hi ha entre el comerç interior i el comerç exterior?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179512" y="1772816"/>
            <a:ext cx="8712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3. Les importacions espanyoles en 2012 van arribar a un valor de 253.402’2 milions d’euros i les exportacions es situaren en 222.643’9 milions d’euros. Calcula el saldo de la balança comercial i indica com va ser.</a:t>
            </a:r>
          </a:p>
        </p:txBody>
      </p:sp>
    </p:spTree>
    <p:extLst>
      <p:ext uri="{BB962C8B-B14F-4D97-AF65-F5344CB8AC3E}">
        <p14:creationId xmlns:p14="http://schemas.microsoft.com/office/powerpoint/2010/main" val="395102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Exercicis punt 4. </a:t>
            </a:r>
            <a:r>
              <a:rPr lang="ca-ES" sz="3200" u="sng" dirty="0"/>
              <a:t>El comerç</a:t>
            </a:r>
            <a:r>
              <a:rPr lang="ca-ES" sz="3200" dirty="0"/>
              <a:t>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51520" y="692696"/>
            <a:ext cx="87129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4. A partir del document de baix, respon:</a:t>
            </a:r>
          </a:p>
          <a:p>
            <a:r>
              <a:rPr lang="ca-ES" dirty="0"/>
              <a:t>a) Tipus.					b) Tema.</a:t>
            </a:r>
          </a:p>
          <a:p>
            <a:r>
              <a:rPr lang="ca-ES" dirty="0"/>
              <a:t>c) Quines són les tres grans zones del comerç mundial? Quin percentatge suposa cadascuna d’elles?</a:t>
            </a:r>
          </a:p>
          <a:p>
            <a:r>
              <a:rPr lang="ca-ES" dirty="0"/>
              <a:t>d) Entre quines zones es produeixen intercanvis comercials superiors als 500.000 milions de dòlars? I entre 300.000 i 500.000?</a:t>
            </a:r>
          </a:p>
          <a:p>
            <a:r>
              <a:rPr lang="ca-ES" dirty="0"/>
              <a:t>e) Quines zones del món tenen intercanvis comercials menors?</a:t>
            </a:r>
          </a:p>
          <a:p>
            <a:r>
              <a:rPr lang="ca-ES" dirty="0"/>
              <a:t>f) Explica tot el que sàpigues sobre el comerç exterior.</a:t>
            </a:r>
          </a:p>
        </p:txBody>
      </p:sp>
      <p:pic>
        <p:nvPicPr>
          <p:cNvPr id="4" name="Picture 2" descr="D:\ccss_valenciano\data\89\NAgora3u10s04i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554" y="2927788"/>
            <a:ext cx="5104758" cy="393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53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Exercicis punt 4. </a:t>
            </a:r>
            <a:r>
              <a:rPr lang="ca-ES" sz="3200" u="sng" dirty="0"/>
              <a:t>El comerç</a:t>
            </a:r>
            <a:r>
              <a:rPr lang="ca-ES" sz="3200" dirty="0"/>
              <a:t>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79512" y="692696"/>
            <a:ext cx="87849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5.- A partir del document, respon:</a:t>
            </a:r>
          </a:p>
          <a:p>
            <a:r>
              <a:rPr lang="ca-ES" dirty="0"/>
              <a:t>a) Tipus.</a:t>
            </a:r>
          </a:p>
          <a:p>
            <a:r>
              <a:rPr lang="ca-ES" dirty="0"/>
              <a:t>b) Tema.</a:t>
            </a:r>
          </a:p>
          <a:p>
            <a:r>
              <a:rPr lang="ca-ES" dirty="0"/>
              <a:t>c) Què és un bloc comercial? </a:t>
            </a:r>
          </a:p>
          <a:p>
            <a:r>
              <a:rPr lang="ca-ES" dirty="0"/>
              <a:t>d) Completa:</a:t>
            </a:r>
          </a:p>
          <a:p>
            <a:r>
              <a:rPr lang="ca-ES" dirty="0"/>
              <a:t>· Vint-i-vuit estats europeus formen el bloc comercial de la _________________________.</a:t>
            </a:r>
          </a:p>
          <a:p>
            <a:r>
              <a:rPr lang="ca-ES" dirty="0"/>
              <a:t>· Els països d’Amèrica del Nord s’han unit en el __________________________________.</a:t>
            </a:r>
          </a:p>
          <a:p>
            <a:r>
              <a:rPr lang="ca-ES" dirty="0"/>
              <a:t>· A Amèrica Llatina hi ha tres blocs comercials: el _________________________________, la_____________________________ i el _____________________________________.</a:t>
            </a:r>
          </a:p>
          <a:p>
            <a:r>
              <a:rPr lang="ca-ES" dirty="0"/>
              <a:t>· Alguns estats del </a:t>
            </a:r>
            <a:r>
              <a:rPr lang="ca-ES" dirty="0" err="1"/>
              <a:t>Magrib</a:t>
            </a:r>
            <a:r>
              <a:rPr lang="ca-ES" dirty="0"/>
              <a:t> han format la _________________________________________.</a:t>
            </a:r>
          </a:p>
          <a:p>
            <a:r>
              <a:rPr lang="ca-ES" dirty="0"/>
              <a:t>· El bloc comercial del sud-est asiàtic és _________________________________________.</a:t>
            </a:r>
          </a:p>
          <a:p>
            <a:r>
              <a:rPr lang="ca-ES" dirty="0"/>
              <a:t>· Entre Austràlia i Nova Zelanda existeix ________________________________________.</a:t>
            </a:r>
          </a:p>
        </p:txBody>
      </p:sp>
      <p:pic>
        <p:nvPicPr>
          <p:cNvPr id="4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140" y="4109016"/>
            <a:ext cx="3528392" cy="264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CC"/>
                    </a:gs>
                    <a:gs pos="100000">
                      <a:srgbClr val="A9A987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000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1. </a:t>
            </a:r>
            <a:r>
              <a:rPr lang="ca-ES" sz="3200" u="sng" dirty="0"/>
              <a:t>Definició i classificacions</a:t>
            </a:r>
            <a:r>
              <a:rPr lang="ca-ES" sz="3200" dirty="0"/>
              <a:t>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79512" y="815688"/>
            <a:ext cx="7128792" cy="648072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>
                <a:solidFill>
                  <a:schemeClr val="tx1"/>
                </a:solidFill>
              </a:rPr>
              <a:t>Anomenem sector terciari al conjunt d’activitats que no es dediquen </a:t>
            </a:r>
          </a:p>
          <a:p>
            <a:pPr algn="ctr"/>
            <a:r>
              <a:rPr lang="ca-ES" dirty="0">
                <a:solidFill>
                  <a:schemeClr val="tx1"/>
                </a:solidFill>
              </a:rPr>
              <a:t>a la producció de béns materials, sinó a la prestació de serveis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79512" y="1556792"/>
            <a:ext cx="7704856" cy="648072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>
                <a:solidFill>
                  <a:schemeClr val="tx1"/>
                </a:solidFill>
              </a:rPr>
              <a:t>El sector terciari és el que inclou una major nombre d’activitats, molt diverses: </a:t>
            </a:r>
          </a:p>
          <a:p>
            <a:pPr algn="ctr"/>
            <a:r>
              <a:rPr lang="ca-ES" dirty="0">
                <a:solidFill>
                  <a:schemeClr val="tx1"/>
                </a:solidFill>
              </a:rPr>
              <a:t>transport, comerç, turisme, sanitat, educació, administració, neteja,...</a:t>
            </a:r>
          </a:p>
        </p:txBody>
      </p:sp>
      <p:pic>
        <p:nvPicPr>
          <p:cNvPr id="1026" name="Picture 2" descr="http://www.transportesranner.com/images/barconavie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48881"/>
            <a:ext cx="2808312" cy="210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radioazul.es/noticias/wp-content/uploads/2011/08/zabala-estanterias-de-comercio-y-almacenaj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348881"/>
            <a:ext cx="3168352" cy="209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dival.es/sites/default/files/sala-prensa/images/cullerabahia-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11444"/>
            <a:ext cx="3218656" cy="214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elpulso.es/images/stories/Anlisis/12372_4-sanida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511443"/>
            <a:ext cx="2863063" cy="214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kxp73wrz6kka.informacionempleo.com/wp-content/uploads/2012/12/TRABAJADORES-SEPE-USET-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329492"/>
            <a:ext cx="2808312" cy="190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encrypted-tbn2.gstatic.com/images?q=tbn:ANd9GcQizhvF3-HU2iIt3FIZbcpXvbvsPfo9320Zy5c50bB9Pdh2TaO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525" y="4351756"/>
            <a:ext cx="1539629" cy="230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49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57200" y="274638"/>
            <a:ext cx="8229600" cy="562074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5. </a:t>
            </a:r>
            <a:r>
              <a:rPr lang="ca-ES" sz="3200" u="sng" dirty="0"/>
              <a:t>El transport</a:t>
            </a:r>
            <a:r>
              <a:rPr lang="ca-ES" sz="3200" dirty="0"/>
              <a:t>.</a:t>
            </a:r>
          </a:p>
        </p:txBody>
      </p:sp>
      <p:sp>
        <p:nvSpPr>
          <p:cNvPr id="3" name="2 Marcador de contenido"/>
          <p:cNvSpPr txBox="1">
            <a:spLocks/>
          </p:cNvSpPr>
          <p:nvPr/>
        </p:nvSpPr>
        <p:spPr>
          <a:xfrm>
            <a:off x="395536" y="1052736"/>
            <a:ext cx="8229600" cy="280831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a-ES" sz="2400" dirty="0"/>
              <a:t>5.1.- </a:t>
            </a:r>
            <a:r>
              <a:rPr lang="ca-ES" sz="2400" u="sng" dirty="0"/>
              <a:t>El transport: introducció</a:t>
            </a:r>
            <a:r>
              <a:rPr lang="ca-ES" sz="2400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a-ES" sz="2400" dirty="0"/>
              <a:t>5.2.- </a:t>
            </a:r>
            <a:r>
              <a:rPr lang="ca-ES" sz="2400" u="sng" dirty="0"/>
              <a:t>Característiques dels transports actuals</a:t>
            </a:r>
            <a:r>
              <a:rPr lang="ca-ES" sz="2400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a-ES" sz="2400" dirty="0"/>
              <a:t>5.3.- </a:t>
            </a:r>
            <a:r>
              <a:rPr lang="ca-ES" sz="2400" u="sng" dirty="0"/>
              <a:t>El transport terrestre per carretera</a:t>
            </a:r>
            <a:r>
              <a:rPr lang="ca-ES" sz="2400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a-ES" sz="2400" dirty="0"/>
              <a:t>5.4.- </a:t>
            </a:r>
            <a:r>
              <a:rPr lang="ca-ES" sz="2400" u="sng" dirty="0"/>
              <a:t>El transport terrestre per ferrocarril</a:t>
            </a:r>
            <a:r>
              <a:rPr lang="ca-ES" sz="2400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a-ES" sz="2400" dirty="0"/>
              <a:t>5.5.- </a:t>
            </a:r>
            <a:r>
              <a:rPr lang="ca-ES" sz="2400" u="sng" dirty="0"/>
              <a:t>El transport marítim</a:t>
            </a:r>
            <a:r>
              <a:rPr lang="ca-ES" sz="2400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a-ES" sz="2400" dirty="0"/>
              <a:t>5.6.- </a:t>
            </a:r>
            <a:r>
              <a:rPr lang="ca-ES" sz="2400" u="sng" dirty="0"/>
              <a:t>El transport aeri</a:t>
            </a:r>
            <a:r>
              <a:rPr lang="ca-E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512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5.1. </a:t>
            </a:r>
            <a:r>
              <a:rPr lang="ca-ES" sz="3200" u="sng" dirty="0"/>
              <a:t>El transport: introducció</a:t>
            </a:r>
            <a:r>
              <a:rPr lang="ca-ES" sz="3200" dirty="0"/>
              <a:t>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38635" y="793088"/>
            <a:ext cx="8033765" cy="331656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És l’activitat consistent en el trasllat de persones o mercaderies d’un lloc a un altre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38635" y="1196752"/>
            <a:ext cx="8609829" cy="576064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Els vehicles que utilitzem són els mitjans de transport, els espais per on circulem són les vies de transport i el conjunt d’aquestes vies formen la xarxa de transport d’un territori</a:t>
            </a:r>
            <a:endParaRPr lang="ca-ES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365" y="3594956"/>
            <a:ext cx="4993609" cy="302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D:\ccss_valenciano\data\89\NAgora3u10s06i0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33512"/>
            <a:ext cx="2713981" cy="312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mcprl.net/TRANS%20320-12/MERCANCIAS%20PELIGROSA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39908"/>
            <a:ext cx="2186493" cy="165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que.es/archivos/201002/emt-valencia-normal-365xXx8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605" y="1824560"/>
            <a:ext cx="2238962" cy="167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93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5.1. </a:t>
            </a:r>
            <a:r>
              <a:rPr lang="ca-ES" sz="3200" u="sng" dirty="0"/>
              <a:t>El transport: introducció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38635" y="692696"/>
            <a:ext cx="6953645" cy="538712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Els principals sistemes de transport són el terrestre (per carretera, </a:t>
            </a:r>
          </a:p>
          <a:p>
            <a:pPr algn="ctr"/>
            <a:r>
              <a:rPr lang="ca-ES" dirty="0"/>
              <a:t>ferrocarril, canonades,...), marítim (també fluvial) i aeri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38634" y="1340768"/>
            <a:ext cx="6953645" cy="864096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Les principals funcions del transport són possibilitar el desplaçament </a:t>
            </a:r>
          </a:p>
          <a:p>
            <a:pPr algn="ctr"/>
            <a:r>
              <a:rPr lang="ca-ES" dirty="0"/>
              <a:t>quotidià de la població, permetre el desplaçament de persones a llocs </a:t>
            </a:r>
          </a:p>
          <a:p>
            <a:pPr algn="ctr"/>
            <a:r>
              <a:rPr lang="ca-ES" dirty="0"/>
              <a:t>allunyats i fer possible la distribució de béns i serveis</a:t>
            </a:r>
            <a:endParaRPr lang="ca-ES" dirty="0">
              <a:solidFill>
                <a:schemeClr val="tx1"/>
              </a:solidFill>
            </a:endParaRPr>
          </a:p>
        </p:txBody>
      </p:sp>
      <p:pic>
        <p:nvPicPr>
          <p:cNvPr id="3074" name="Picture 2" descr="http://www.surysur.net/site/uploads/2013/08/europa-gasoduct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316658"/>
            <a:ext cx="3001942" cy="184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upload.wikimedia.org/wikipedia/commons/3/37/AutopistaTF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35" y="2316658"/>
            <a:ext cx="2489149" cy="187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p1.pkcdn.com/tren-de-cercanias-benifaio-valencia_1942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819" y="2316659"/>
            <a:ext cx="2705309" cy="187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nuestromar.org/imagenes/noticias/2010/SEP/1709010_Hidrovi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54879"/>
            <a:ext cx="4335351" cy="250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cesda.files.wordpress.com/2013/05/avic3b3n-iberi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647" y="4220752"/>
            <a:ext cx="3831429" cy="255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82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5.2. </a:t>
            </a:r>
            <a:r>
              <a:rPr lang="ca-ES" sz="3200" u="sng" dirty="0"/>
              <a:t>Característiques dels transports actuals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38635" y="793088"/>
            <a:ext cx="7313685" cy="331656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Ha augmentat molt la capacitat de càrrega (vaixells, camions, avions,...)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38233" y="1196752"/>
            <a:ext cx="7314087" cy="331656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S’ha reduït el preu del transport com a conseqüència l’augment de càrrega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31668" y="1607564"/>
            <a:ext cx="7314087" cy="597300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S’ha potenciat la intermodalitat: capacitat de combinar ràpidament </a:t>
            </a:r>
          </a:p>
          <a:p>
            <a:pPr algn="ctr"/>
            <a:r>
              <a:rPr lang="ca-ES" dirty="0"/>
              <a:t>diversos mitjans de transport que s’articulen entre ells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31667" y="2300945"/>
            <a:ext cx="7314087" cy="331656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Ha augmentat la velocitat, especialment en ferrocarril i avions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38635" y="2704638"/>
            <a:ext cx="8033765" cy="331656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Han millorat les infraestructures viàries en general, especialment les carreteres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31667" y="3097344"/>
            <a:ext cx="3118923" cy="331656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Ha augmentat la seguretat</a:t>
            </a:r>
            <a:endParaRPr lang="ca-ES" dirty="0">
              <a:solidFill>
                <a:schemeClr val="tx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80" y="3488456"/>
            <a:ext cx="2412820" cy="1603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http://www.cadenadesuministro.es/wp-content/uploads/2012/04/AP-BILBAO-tren-contenedores-e133390614413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122713"/>
            <a:ext cx="3889761" cy="183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://upload.wikimedia.org/wikipedia/commons/7/78/Renfe_clase_1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86" y="5107739"/>
            <a:ext cx="2275297" cy="170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http://img58.imageshack.us/img58/2913/34uv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590" y="5023918"/>
            <a:ext cx="2283960" cy="17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http://www.arpem.com/coches/coches/toyota/verso/fotos/2009/toyota-verso-segurida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023918"/>
            <a:ext cx="2468960" cy="182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60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5.3. </a:t>
            </a:r>
            <a:r>
              <a:rPr lang="ca-ES" sz="3200" u="sng" dirty="0"/>
              <a:t>El transport terrestre per carretera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49008" y="692696"/>
            <a:ext cx="7951384" cy="648072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Utilitza vehicles com autobusos, cotxes, motocicletes,... (trasllat de persones) </a:t>
            </a:r>
          </a:p>
          <a:p>
            <a:pPr algn="ctr"/>
            <a:r>
              <a:rPr lang="ca-ES" dirty="0"/>
              <a:t>i camions (mercaderies) que circulen per diferents tipus de carreteres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38635" y="1412776"/>
            <a:ext cx="7961757" cy="648072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És el més utilitzat per la seva mobilitat i autonomia i s’utilitza especialment per </a:t>
            </a:r>
          </a:p>
          <a:p>
            <a:pPr algn="ctr"/>
            <a:r>
              <a:rPr lang="ca-ES" dirty="0"/>
              <a:t>al trasllat directe de persones i mercaderies a curta i mitjana distància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38635" y="2171309"/>
            <a:ext cx="7961757" cy="609619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Entre els seus inconvenients destaquen l’elevat consum energètic, la contaminació atmosfèrica i els problemes de congestió de trànsit en les zones més poblades</a:t>
            </a:r>
            <a:endParaRPr lang="ca-ES" dirty="0">
              <a:solidFill>
                <a:schemeClr val="tx1"/>
              </a:solidFill>
            </a:endParaRPr>
          </a:p>
        </p:txBody>
      </p:sp>
      <p:pic>
        <p:nvPicPr>
          <p:cNvPr id="4098" name="Picture 2" descr="http://almeria360.com/estaticos/2012/04/ESTACION-AUTOBUSES-350x2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852936"/>
            <a:ext cx="2684743" cy="191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cadenadesuministro.es/wp-content/uploads/2012/03/CETM-reclama-medidas-urgentes-para-el-transporte-por-carreter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49" y="2852936"/>
            <a:ext cx="3230197" cy="191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ecologiaverde.com/wp-content/2008/09/contaminacion-coch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733" y="4869160"/>
            <a:ext cx="2567228" cy="187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www.cinconoticias.com/wp-content/uploads/2011/05/atasco-madrid-contaminaci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419" y="4836682"/>
            <a:ext cx="2722869" cy="190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51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5.4. </a:t>
            </a:r>
            <a:r>
              <a:rPr lang="ca-ES" sz="3200" u="sng" dirty="0"/>
              <a:t>El transport terrestre per ferrocarril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49008" y="692696"/>
            <a:ext cx="6655240" cy="648072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Es du a terme amb trens que circulen per vies fèrries i requereixen </a:t>
            </a:r>
          </a:p>
          <a:p>
            <a:pPr algn="ctr"/>
            <a:r>
              <a:rPr lang="ca-ES" dirty="0"/>
              <a:t>estacions per a la càrrega i descàrrega de persones i mercaderies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49008" y="1412776"/>
            <a:ext cx="8476128" cy="1152128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És un mitjà de transport ràpid, segur, econòmic i poc contaminant que s’utilitza fonamentalment per al transport de mercaderies de gran volum i pes a distàncies </a:t>
            </a:r>
          </a:p>
          <a:p>
            <a:pPr algn="ctr"/>
            <a:r>
              <a:rPr lang="ca-ES" dirty="0"/>
              <a:t>mitjanes i per al transport de persones a distàncies curtes (rodalies que et porten al </a:t>
            </a:r>
          </a:p>
          <a:p>
            <a:pPr algn="ctr"/>
            <a:r>
              <a:rPr lang="ca-ES" dirty="0"/>
              <a:t>centre de les ciutats) i mitjanes (els trens d’alta velocitat competeixen amb els avions)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49008" y="2636912"/>
            <a:ext cx="7159296" cy="864096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Els principals inconvenients són la rigidesa del traçat ferroviari (depens </a:t>
            </a:r>
          </a:p>
          <a:p>
            <a:pPr algn="ctr"/>
            <a:r>
              <a:rPr lang="ca-ES" dirty="0"/>
              <a:t>de l’existència d’estacions) i dels horaris, així com els alts costos </a:t>
            </a:r>
          </a:p>
          <a:p>
            <a:pPr algn="ctr"/>
            <a:r>
              <a:rPr lang="ca-ES" dirty="0"/>
              <a:t>en la construcció de línies, especialment d’alta velocitat</a:t>
            </a:r>
            <a:endParaRPr lang="ca-ES" dirty="0">
              <a:solidFill>
                <a:schemeClr val="tx1"/>
              </a:solidFill>
            </a:endParaRPr>
          </a:p>
        </p:txBody>
      </p:sp>
      <p:pic>
        <p:nvPicPr>
          <p:cNvPr id="5122" name="Picture 2" descr="http://upload.wikimedia.org/wikipedia/commons/6/6e/Estaci%C3%B3_del_Nord_de_Val%C3%A8ncia_15082012_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21" y="3573016"/>
            <a:ext cx="4392488" cy="291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lovevalencia.com/wp-content/uploads/2011/04/linea-3-metro-valencia1-e13063067246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218" y="3573015"/>
            <a:ext cx="4493654" cy="291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26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5.5. </a:t>
            </a:r>
            <a:r>
              <a:rPr lang="ca-ES" sz="3200" u="sng" dirty="0"/>
              <a:t>El transport marítim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49008" y="692696"/>
            <a:ext cx="5215080" cy="648072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S’utilitzen vaixells que requereixen ports per a la </a:t>
            </a:r>
          </a:p>
          <a:p>
            <a:pPr algn="ctr"/>
            <a:r>
              <a:rPr lang="ca-ES" dirty="0"/>
              <a:t>càrrega i descàrrega de persones i mercaderies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49008" y="1412776"/>
            <a:ext cx="8815480" cy="1152128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És el més utilitzat al món en el transport de mercaderies a llarga distància per la seva gran capacitat de càrrega, l’ús de contenidors, l’especialització dels vaixells (petroliers, vaixells frigorífics, vaixells factoria,...), la seguretat i el seu cost baix; però en passatgers només </a:t>
            </a:r>
          </a:p>
          <a:p>
            <a:pPr algn="ctr"/>
            <a:r>
              <a:rPr lang="ca-ES" dirty="0"/>
              <a:t>s’utilitza en creuers i serveis de transbordadors a illes i entre continents propers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49008" y="2636912"/>
            <a:ext cx="7735360" cy="864096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Inconvenients: requereix transports complementaris per a arribar a l’origen i </a:t>
            </a:r>
          </a:p>
          <a:p>
            <a:pPr algn="ctr"/>
            <a:r>
              <a:rPr lang="ca-ES" dirty="0"/>
              <a:t>destí final des dels ports (intermodalitat), encara és bastant lent i pot provocar </a:t>
            </a:r>
          </a:p>
          <a:p>
            <a:pPr algn="ctr"/>
            <a:r>
              <a:rPr lang="ca-ES" dirty="0"/>
              <a:t>contaminació dels mars i oceans (especialment l’enfonsament de petroliers)</a:t>
            </a:r>
            <a:endParaRPr lang="ca-ES" dirty="0">
              <a:solidFill>
                <a:schemeClr val="tx1"/>
              </a:solidFill>
            </a:endParaRPr>
          </a:p>
        </p:txBody>
      </p:sp>
      <p:pic>
        <p:nvPicPr>
          <p:cNvPr id="6146" name="Picture 2" descr="http://www.photo-aerienne-en-paramoteur.fr/p5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55447"/>
            <a:ext cx="1956685" cy="146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tudiscovery.com/maquinas_home/maquinas_vehiculos/maquinas_barcos_contenedores/asset/233fbfa03c3387b7a51852a08873e2412af3576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08" y="3555448"/>
            <a:ext cx="4272409" cy="146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moonlanding.es/imagenes/KnockNevis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081565"/>
            <a:ext cx="2337975" cy="175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www.navymar.com/Cartagena/Amer%20Choap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178" y="5077367"/>
            <a:ext cx="2345457" cy="175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img01.lavanguardia.com/2013/03/27/El-crucero-Oasis-of-the-Seas-e_54369596579_54028874188_960_6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077368"/>
            <a:ext cx="2633496" cy="175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www.lacajadepandora.eu/wp-content/uploads/2013/11/PrestigeVoluntario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466" y="3555448"/>
            <a:ext cx="2211053" cy="148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67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5.5. </a:t>
            </a:r>
            <a:r>
              <a:rPr lang="ca-ES" sz="3200" u="sng" dirty="0"/>
              <a:t>El transport marítim</a:t>
            </a:r>
            <a:r>
              <a:rPr lang="ca-ES" sz="3200" dirty="0"/>
              <a:t>.</a:t>
            </a:r>
          </a:p>
        </p:txBody>
      </p:sp>
      <p:pic>
        <p:nvPicPr>
          <p:cNvPr id="10244" name="Picture 4" descr="D:\ccss_valenciano\data\89\NAgora3u10s07i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6" y="714697"/>
            <a:ext cx="8981758" cy="545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88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5.6. </a:t>
            </a:r>
            <a:r>
              <a:rPr lang="ca-ES" sz="3200" u="sng" dirty="0"/>
              <a:t>El transport aeri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49008" y="715296"/>
            <a:ext cx="7015280" cy="648072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S’utilitzen avions que requereixen aeroports per a enlairar-se, aterrar, </a:t>
            </a:r>
          </a:p>
          <a:p>
            <a:pPr algn="ctr"/>
            <a:r>
              <a:rPr lang="ca-ES" dirty="0" err="1"/>
              <a:t>repostar</a:t>
            </a:r>
            <a:r>
              <a:rPr lang="ca-ES" dirty="0"/>
              <a:t> i efectuar la càrrega i descàrrega de persones i/o mercaderies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37913" y="1412776"/>
            <a:ext cx="7098384" cy="864096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És ideal per al transport de passatgers i mercaderies de gran valor i poc volum i pes a distàncies llargues (o mitjanes en algun cas)per la seva rapidesa i l’abaratiment dels costos en els últims anys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37912" y="2348880"/>
            <a:ext cx="8682559" cy="864096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Entre els inconvenients destaquen la contaminació atmosfèrica i acústica; l’alt cost del manteniment, carburant i infraestructures; la necessitat de transports complementaris </a:t>
            </a:r>
          </a:p>
          <a:p>
            <a:pPr algn="ctr"/>
            <a:r>
              <a:rPr lang="ca-ES" dirty="0"/>
              <a:t>des de l’aeroport o fins a ell; i el temps d’espera abans d’enlairar-se i després d’aterrar</a:t>
            </a:r>
            <a:endParaRPr lang="ca-ES" dirty="0">
              <a:solidFill>
                <a:schemeClr val="tx1"/>
              </a:solidFill>
            </a:endParaRPr>
          </a:p>
        </p:txBody>
      </p:sp>
      <p:pic>
        <p:nvPicPr>
          <p:cNvPr id="7170" name="Picture 2" descr="http://www.giornaledibrescia.it/polopoly_fs/1.1817066.1389946195%21/image/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93" y="3716759"/>
            <a:ext cx="2702559" cy="216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3.bp.blogspot.com/-0tu1Nt3XmrA/UZOlLEtMFwI/AAAAAAAAApk/jVNhqTyoDUI/s1600/BJS.2005.04-Baraja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716759"/>
            <a:ext cx="3221613" cy="212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focolares.cl/content/sites/default/files/aeropuerto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870" y="3716759"/>
            <a:ext cx="2836110" cy="212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33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5.6. </a:t>
            </a:r>
            <a:r>
              <a:rPr lang="ca-ES" sz="3200" u="sng" dirty="0"/>
              <a:t>El transport aeri</a:t>
            </a:r>
            <a:r>
              <a:rPr lang="ca-ES" sz="3200" dirty="0"/>
              <a:t>.</a:t>
            </a:r>
          </a:p>
        </p:txBody>
      </p:sp>
      <p:pic>
        <p:nvPicPr>
          <p:cNvPr id="3" name="Picture 2" descr="D:\ccss_valenciano\data\89\NAgora3u10s07i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90" y="793088"/>
            <a:ext cx="8852582" cy="537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66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1. </a:t>
            </a:r>
            <a:r>
              <a:rPr lang="ca-ES" sz="3200" u="sng" dirty="0"/>
              <a:t>Definició i classificacions</a:t>
            </a:r>
            <a:r>
              <a:rPr lang="ca-ES" sz="3200" dirty="0"/>
              <a:t>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04398" y="820352"/>
            <a:ext cx="1975973" cy="797541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>
                <a:solidFill>
                  <a:schemeClr val="tx1"/>
                </a:solidFill>
              </a:rPr>
              <a:t>Segons qui presta</a:t>
            </a:r>
          </a:p>
          <a:p>
            <a:pPr algn="ctr"/>
            <a:r>
              <a:rPr lang="ca-ES" dirty="0">
                <a:solidFill>
                  <a:schemeClr val="tx1"/>
                </a:solidFill>
              </a:rPr>
              <a:t> el servei</a:t>
            </a:r>
          </a:p>
        </p:txBody>
      </p:sp>
      <p:sp>
        <p:nvSpPr>
          <p:cNvPr id="6" name="5 Rectángulo"/>
          <p:cNvSpPr/>
          <p:nvPr/>
        </p:nvSpPr>
        <p:spPr>
          <a:xfrm>
            <a:off x="2518999" y="799278"/>
            <a:ext cx="3621813" cy="351301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>
                <a:solidFill>
                  <a:schemeClr val="tx1"/>
                </a:solidFill>
              </a:rPr>
              <a:t>Servei públic: el gestiona l’Estat</a:t>
            </a:r>
          </a:p>
        </p:txBody>
      </p:sp>
      <p:cxnSp>
        <p:nvCxnSpPr>
          <p:cNvPr id="8" name="7 Conector angular"/>
          <p:cNvCxnSpPr>
            <a:stCxn id="5" idx="3"/>
            <a:endCxn id="6" idx="1"/>
          </p:cNvCxnSpPr>
          <p:nvPr/>
        </p:nvCxnSpPr>
        <p:spPr>
          <a:xfrm flipV="1">
            <a:off x="2180371" y="974929"/>
            <a:ext cx="338628" cy="244194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angular"/>
          <p:cNvCxnSpPr>
            <a:stCxn id="5" idx="3"/>
            <a:endCxn id="12" idx="1"/>
          </p:cNvCxnSpPr>
          <p:nvPr/>
        </p:nvCxnSpPr>
        <p:spPr>
          <a:xfrm>
            <a:off x="2180371" y="1219123"/>
            <a:ext cx="338628" cy="196939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Rectángulo"/>
          <p:cNvSpPr/>
          <p:nvPr/>
        </p:nvSpPr>
        <p:spPr>
          <a:xfrm>
            <a:off x="2518999" y="1214230"/>
            <a:ext cx="4773941" cy="403664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>
                <a:solidFill>
                  <a:schemeClr val="tx1"/>
                </a:solidFill>
              </a:rPr>
              <a:t>Servei privat: el gestiona una empresa privada</a:t>
            </a:r>
          </a:p>
        </p:txBody>
      </p:sp>
      <p:pic>
        <p:nvPicPr>
          <p:cNvPr id="2050" name="Picture 2" descr="http://www.iesenricsolerigodes.com/drupal/sites/default/files/styles/large/public/field/image/iesesg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24354"/>
            <a:ext cx="3442945" cy="260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entre de salut Benifai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91" y="1700808"/>
            <a:ext cx="3471637" cy="260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lh6.googleusercontent.com/-1pu71q0rP-Y/ULj9UGKjXUI/AAAAAAAAN_A/ixQdvkFqbNw/s761/DSC_009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80" y="4390940"/>
            <a:ext cx="3600400" cy="240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image.excite.es/trabajo/guide/practicas-en-mercadona-31242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483" y="4373845"/>
            <a:ext cx="4686945" cy="241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00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Exercicis punt 5. </a:t>
            </a:r>
            <a:r>
              <a:rPr lang="ca-ES" sz="3200" u="sng" dirty="0"/>
              <a:t>El transport</a:t>
            </a:r>
            <a:r>
              <a:rPr lang="ca-ES" sz="3200" dirty="0"/>
              <a:t>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79512" y="793088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1. Què és el transport? Elabora un llistat amb les característiques del transport en l’actualitat.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79512" y="1268760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2. Digues a quina funció del transport correspon cadascuna de les fotografies:</a:t>
            </a:r>
          </a:p>
        </p:txBody>
      </p:sp>
      <p:pic>
        <p:nvPicPr>
          <p:cNvPr id="5" name="4 Imagen" descr="http://img.irtve.es/imagenes/pasajero-embarca-ave/125257151512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58" y="1760220"/>
            <a:ext cx="3991505" cy="1939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 descr="http://farm3.static.flickr.com/2783/4282052045_2dfd7f2525_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715" y="1760220"/>
            <a:ext cx="4359773" cy="2892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Imagen" descr="http://estaticos04.elmundo.es/elmundo/imagenes/2009/12/16/1260979806_0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58" y="3861048"/>
            <a:ext cx="3991505" cy="2880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088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Exercicis punt 5. </a:t>
            </a:r>
            <a:r>
              <a:rPr lang="ca-ES" sz="3200" u="sng" dirty="0"/>
              <a:t>El transport</a:t>
            </a:r>
            <a:r>
              <a:rPr lang="ca-ES" sz="3200" dirty="0"/>
              <a:t>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51520" y="692696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3. Completa el quadre següent:</a:t>
            </a: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813242"/>
              </p:ext>
            </p:extLst>
          </p:nvPr>
        </p:nvGraphicFramePr>
        <p:xfrm>
          <a:off x="395536" y="1196754"/>
          <a:ext cx="8496943" cy="53285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26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96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27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18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35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NOM</a:t>
                      </a:r>
                      <a:endParaRPr lang="ca-ES" sz="1100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CARACTERÍSTIQUES</a:t>
                      </a:r>
                      <a:endParaRPr lang="ca-ES" sz="110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AVANTATGES</a:t>
                      </a:r>
                      <a:endParaRPr lang="ca-ES" sz="110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INCONVENIENTS</a:t>
                      </a:r>
                      <a:endParaRPr lang="ca-ES" sz="110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3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a-ES" sz="1200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a-ES" sz="1200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Terrestre per carretera</a:t>
                      </a:r>
                      <a:endParaRPr lang="ca-ES" sz="1100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 </a:t>
                      </a:r>
                      <a:endParaRPr lang="ca-ES" sz="1100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 </a:t>
                      </a:r>
                      <a:endParaRPr lang="ca-ES" sz="110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 </a:t>
                      </a:r>
                      <a:endParaRPr lang="ca-ES" sz="110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3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a-ES" sz="1200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Terrestre per ferrocarril</a:t>
                      </a:r>
                      <a:endParaRPr lang="ca-ES" sz="1100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 </a:t>
                      </a:r>
                      <a:endParaRPr lang="ca-ES" sz="1100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 </a:t>
                      </a:r>
                      <a:endParaRPr lang="ca-ES" sz="110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 </a:t>
                      </a:r>
                      <a:endParaRPr lang="ca-ES" sz="110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3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 </a:t>
                      </a:r>
                      <a:endParaRPr lang="ca-ES" sz="1100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a-ES" sz="1200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Marítim</a:t>
                      </a:r>
                      <a:endParaRPr lang="ca-ES" sz="1100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 </a:t>
                      </a:r>
                      <a:endParaRPr lang="ca-ES" sz="1100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 </a:t>
                      </a:r>
                      <a:endParaRPr lang="ca-ES" sz="1100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 </a:t>
                      </a:r>
                      <a:endParaRPr lang="ca-ES" sz="1100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 </a:t>
                      </a:r>
                      <a:endParaRPr lang="ca-ES" sz="1100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33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 </a:t>
                      </a:r>
                      <a:endParaRPr lang="ca-ES" sz="1100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a-ES" sz="1200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Aeri</a:t>
                      </a:r>
                      <a:endParaRPr lang="ca-ES" sz="1100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 </a:t>
                      </a:r>
                      <a:endParaRPr lang="ca-ES" sz="1100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 </a:t>
                      </a:r>
                      <a:endParaRPr lang="ca-ES" sz="110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 </a:t>
                      </a:r>
                      <a:endParaRPr lang="ca-ES" sz="110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 </a:t>
                      </a:r>
                      <a:endParaRPr lang="ca-ES" sz="1100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156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Exercicis punt 5. </a:t>
            </a:r>
            <a:r>
              <a:rPr lang="ca-ES" sz="3200" u="sng" dirty="0"/>
              <a:t>El transport</a:t>
            </a:r>
            <a:r>
              <a:rPr lang="ca-ES" sz="3200" dirty="0"/>
              <a:t>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51520" y="692696"/>
            <a:ext cx="86409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4. Digues quin mitjà de transport utilitzaries en cada cas i per què:</a:t>
            </a:r>
          </a:p>
          <a:p>
            <a:r>
              <a:rPr lang="ca-ES" dirty="0"/>
              <a:t>a) Portar petroli </a:t>
            </a:r>
            <a:r>
              <a:rPr lang="ca-ES" dirty="0" err="1"/>
              <a:t>d’Arabia</a:t>
            </a:r>
            <a:r>
              <a:rPr lang="ca-ES" dirty="0"/>
              <a:t> Saudita a Espanya:</a:t>
            </a:r>
          </a:p>
          <a:p>
            <a:r>
              <a:rPr lang="ca-ES" dirty="0"/>
              <a:t>b) Portar taronges de València a París:</a:t>
            </a:r>
          </a:p>
          <a:p>
            <a:r>
              <a:rPr lang="ca-ES" dirty="0"/>
              <a:t>c) Traslladar verdures de l’horta al magatzem de la cooperativa: </a:t>
            </a:r>
          </a:p>
          <a:p>
            <a:r>
              <a:rPr lang="ca-ES" dirty="0"/>
              <a:t>d) Portar gas d’Algèria a Espanya:</a:t>
            </a:r>
          </a:p>
          <a:p>
            <a:r>
              <a:rPr lang="ca-ES" dirty="0"/>
              <a:t>e) Viatjar des d’Espanya a Estats Units:</a:t>
            </a:r>
          </a:p>
          <a:p>
            <a:r>
              <a:rPr lang="ca-ES" dirty="0"/>
              <a:t>f) Portar joies de Sud-Àfrica a València:</a:t>
            </a:r>
          </a:p>
          <a:p>
            <a:r>
              <a:rPr lang="ca-ES" dirty="0"/>
              <a:t>g) Portar mil tones de blat d’un lloc a altre de Rússia:</a:t>
            </a:r>
          </a:p>
          <a:p>
            <a:r>
              <a:rPr lang="ca-ES" dirty="0"/>
              <a:t>h) Portar aigua de Viladrau a Barcelona:</a:t>
            </a:r>
          </a:p>
          <a:p>
            <a:r>
              <a:rPr lang="ca-ES" dirty="0"/>
              <a:t>i) Anar diàriament de casa a l’institut:</a:t>
            </a:r>
          </a:p>
          <a:p>
            <a:r>
              <a:rPr lang="ca-ES" dirty="0"/>
              <a:t>j) Anar diàriament de casa a la universitat a Barcelona:</a:t>
            </a:r>
          </a:p>
        </p:txBody>
      </p:sp>
    </p:spTree>
    <p:extLst>
      <p:ext uri="{BB962C8B-B14F-4D97-AF65-F5344CB8AC3E}">
        <p14:creationId xmlns:p14="http://schemas.microsoft.com/office/powerpoint/2010/main" val="201189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57200" y="116632"/>
            <a:ext cx="8229600" cy="562074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6. </a:t>
            </a:r>
            <a:r>
              <a:rPr lang="ca-ES" sz="3200" u="sng" dirty="0"/>
              <a:t>El turisme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49008" y="692696"/>
            <a:ext cx="8537792" cy="648072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Anomenem turisme a tot aquell desplaçament que es fa des del lloc de residència </a:t>
            </a:r>
          </a:p>
          <a:p>
            <a:pPr algn="ctr"/>
            <a:r>
              <a:rPr lang="ca-ES" dirty="0"/>
              <a:t>a un altre per un temps limitat, passant al menys una nit fora del domicili habitual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49008" y="1412776"/>
            <a:ext cx="8537792" cy="648072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És una de les activitats més importants en els països rics (i alguns en vies de </a:t>
            </a:r>
            <a:r>
              <a:rPr lang="ca-ES" dirty="0" err="1"/>
              <a:t>desenvolu</a:t>
            </a:r>
            <a:r>
              <a:rPr lang="ca-ES" dirty="0"/>
              <a:t>-</a:t>
            </a:r>
          </a:p>
          <a:p>
            <a:pPr algn="ctr"/>
            <a:r>
              <a:rPr lang="ca-ES" dirty="0" err="1"/>
              <a:t>pament</a:t>
            </a:r>
            <a:r>
              <a:rPr lang="ca-ES" dirty="0"/>
              <a:t>) i suposa una font important d’ingressos i la creació de molts llocs de treball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49008" y="2132856"/>
            <a:ext cx="8537792" cy="864096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El seu creixement des de mitjan segle XX es deu a la generalització de la setmana </a:t>
            </a:r>
          </a:p>
          <a:p>
            <a:pPr algn="ctr"/>
            <a:r>
              <a:rPr lang="ca-ES" dirty="0"/>
              <a:t>laboral de cinc dies i les vacances pagades, les millores en els transports, </a:t>
            </a:r>
          </a:p>
          <a:p>
            <a:pPr algn="ctr"/>
            <a:r>
              <a:rPr lang="ca-ES" dirty="0"/>
              <a:t>les pensions de jubilació i la disponibilitat de més temps lliure</a:t>
            </a:r>
            <a:endParaRPr lang="ca-ES" dirty="0">
              <a:solidFill>
                <a:schemeClr val="tx1"/>
              </a:solidFill>
            </a:endParaRPr>
          </a:p>
        </p:txBody>
      </p:sp>
      <p:pic>
        <p:nvPicPr>
          <p:cNvPr id="1026" name="Picture 2" descr="D:\ccss_valenciano\data\89\NAgora3u10s08i0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227" y="3140969"/>
            <a:ext cx="5160573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motormania.info/galeria1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17" y="3124954"/>
            <a:ext cx="2036361" cy="174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lalineadigital.es/wp-content/uploads/2012/12/imsers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41168"/>
            <a:ext cx="3048356" cy="171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66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57200" y="116632"/>
            <a:ext cx="8229600" cy="562074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6. </a:t>
            </a:r>
            <a:r>
              <a:rPr lang="ca-ES" sz="3200" u="sng" dirty="0"/>
              <a:t>El turisme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07504" y="1972669"/>
            <a:ext cx="1872208" cy="648072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>
                <a:solidFill>
                  <a:schemeClr val="tx1"/>
                </a:solidFill>
              </a:rPr>
              <a:t>Tipus de turisme segons l’oferta</a:t>
            </a:r>
          </a:p>
        </p:txBody>
      </p:sp>
      <p:cxnSp>
        <p:nvCxnSpPr>
          <p:cNvPr id="4" name="3 Conector angular"/>
          <p:cNvCxnSpPr>
            <a:stCxn id="3" idx="3"/>
            <a:endCxn id="7" idx="1"/>
          </p:cNvCxnSpPr>
          <p:nvPr/>
        </p:nvCxnSpPr>
        <p:spPr>
          <a:xfrm flipV="1">
            <a:off x="1979712" y="951132"/>
            <a:ext cx="288031" cy="1345573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Rectángulo"/>
          <p:cNvSpPr/>
          <p:nvPr/>
        </p:nvSpPr>
        <p:spPr>
          <a:xfrm>
            <a:off x="2267743" y="777520"/>
            <a:ext cx="3816425" cy="347224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Turisme de sol i platja (com Benidorm)</a:t>
            </a:r>
            <a:endParaRPr lang="ca-ES" dirty="0">
              <a:solidFill>
                <a:schemeClr val="tx1"/>
              </a:solidFill>
            </a:endParaRPr>
          </a:p>
        </p:txBody>
      </p:sp>
      <p:cxnSp>
        <p:nvCxnSpPr>
          <p:cNvPr id="15" name="14 Conector angular"/>
          <p:cNvCxnSpPr>
            <a:stCxn id="3" idx="3"/>
            <a:endCxn id="18" idx="1"/>
          </p:cNvCxnSpPr>
          <p:nvPr/>
        </p:nvCxnSpPr>
        <p:spPr>
          <a:xfrm flipV="1">
            <a:off x="1979712" y="1350380"/>
            <a:ext cx="288031" cy="94632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Rectángulo"/>
          <p:cNvSpPr/>
          <p:nvPr/>
        </p:nvSpPr>
        <p:spPr>
          <a:xfrm>
            <a:off x="2267743" y="1176768"/>
            <a:ext cx="4032449" cy="347224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Turisme cultural (museus, monuments,...)</a:t>
            </a:r>
            <a:endParaRPr lang="ca-ES" dirty="0">
              <a:solidFill>
                <a:schemeClr val="tx1"/>
              </a:solidFill>
            </a:endParaRPr>
          </a:p>
        </p:txBody>
      </p:sp>
      <p:cxnSp>
        <p:nvCxnSpPr>
          <p:cNvPr id="23" name="22 Conector angular"/>
          <p:cNvCxnSpPr>
            <a:stCxn id="3" idx="3"/>
            <a:endCxn id="25" idx="1"/>
          </p:cNvCxnSpPr>
          <p:nvPr/>
        </p:nvCxnSpPr>
        <p:spPr>
          <a:xfrm flipV="1">
            <a:off x="1979712" y="1759279"/>
            <a:ext cx="288031" cy="53742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24 Rectángulo"/>
          <p:cNvSpPr/>
          <p:nvPr/>
        </p:nvSpPr>
        <p:spPr>
          <a:xfrm>
            <a:off x="2267743" y="1607141"/>
            <a:ext cx="2664297" cy="304275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Turisme rural i de natura</a:t>
            </a:r>
            <a:endParaRPr lang="ca-ES" dirty="0">
              <a:solidFill>
                <a:schemeClr val="tx1"/>
              </a:solidFill>
            </a:endParaRPr>
          </a:p>
        </p:txBody>
      </p:sp>
      <p:cxnSp>
        <p:nvCxnSpPr>
          <p:cNvPr id="33" name="32 Conector angular"/>
          <p:cNvCxnSpPr>
            <a:stCxn id="3" idx="3"/>
            <a:endCxn id="35" idx="1"/>
          </p:cNvCxnSpPr>
          <p:nvPr/>
        </p:nvCxnSpPr>
        <p:spPr>
          <a:xfrm flipV="1">
            <a:off x="1979712" y="2118915"/>
            <a:ext cx="288031" cy="17779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34 Rectángulo"/>
          <p:cNvSpPr/>
          <p:nvPr/>
        </p:nvSpPr>
        <p:spPr>
          <a:xfrm>
            <a:off x="2267743" y="1966777"/>
            <a:ext cx="3240361" cy="304275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Turisme esportiu (com l’esquí)</a:t>
            </a:r>
            <a:endParaRPr lang="ca-ES" dirty="0">
              <a:solidFill>
                <a:schemeClr val="tx1"/>
              </a:solidFill>
            </a:endParaRPr>
          </a:p>
        </p:txBody>
      </p:sp>
      <p:cxnSp>
        <p:nvCxnSpPr>
          <p:cNvPr id="43" name="42 Conector angular"/>
          <p:cNvCxnSpPr>
            <a:stCxn id="3" idx="3"/>
            <a:endCxn id="45" idx="1"/>
          </p:cNvCxnSpPr>
          <p:nvPr/>
        </p:nvCxnSpPr>
        <p:spPr>
          <a:xfrm>
            <a:off x="1979712" y="2296705"/>
            <a:ext cx="288030" cy="204313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44 Rectángulo"/>
          <p:cNvSpPr/>
          <p:nvPr/>
        </p:nvSpPr>
        <p:spPr>
          <a:xfrm>
            <a:off x="2267742" y="2348880"/>
            <a:ext cx="3240361" cy="304275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Turisme de congressos i negocis</a:t>
            </a:r>
            <a:endParaRPr lang="ca-ES" dirty="0">
              <a:solidFill>
                <a:schemeClr val="tx1"/>
              </a:solidFill>
            </a:endParaRPr>
          </a:p>
        </p:txBody>
      </p:sp>
      <p:cxnSp>
        <p:nvCxnSpPr>
          <p:cNvPr id="47" name="46 Conector angular"/>
          <p:cNvCxnSpPr>
            <a:stCxn id="3" idx="3"/>
            <a:endCxn id="49" idx="1"/>
          </p:cNvCxnSpPr>
          <p:nvPr/>
        </p:nvCxnSpPr>
        <p:spPr>
          <a:xfrm>
            <a:off x="1979712" y="2296705"/>
            <a:ext cx="288031" cy="564353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48 Rectángulo"/>
          <p:cNvSpPr/>
          <p:nvPr/>
        </p:nvSpPr>
        <p:spPr>
          <a:xfrm>
            <a:off x="2267743" y="2708920"/>
            <a:ext cx="2160241" cy="304275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Turisme de balneari</a:t>
            </a:r>
            <a:endParaRPr lang="ca-ES" dirty="0">
              <a:solidFill>
                <a:schemeClr val="tx1"/>
              </a:solidFill>
            </a:endParaRPr>
          </a:p>
        </p:txBody>
      </p:sp>
      <p:cxnSp>
        <p:nvCxnSpPr>
          <p:cNvPr id="53" name="52 Conector angular"/>
          <p:cNvCxnSpPr>
            <a:stCxn id="3" idx="3"/>
            <a:endCxn id="55" idx="1"/>
          </p:cNvCxnSpPr>
          <p:nvPr/>
        </p:nvCxnSpPr>
        <p:spPr>
          <a:xfrm>
            <a:off x="1979712" y="2296705"/>
            <a:ext cx="291202" cy="924393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54 Rectángulo"/>
          <p:cNvSpPr/>
          <p:nvPr/>
        </p:nvSpPr>
        <p:spPr>
          <a:xfrm>
            <a:off x="2270914" y="3068960"/>
            <a:ext cx="1797030" cy="304275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Turisme religiós</a:t>
            </a:r>
            <a:endParaRPr lang="ca-ES" dirty="0">
              <a:solidFill>
                <a:schemeClr val="tx1"/>
              </a:solidFill>
            </a:endParaRPr>
          </a:p>
        </p:txBody>
      </p:sp>
      <p:cxnSp>
        <p:nvCxnSpPr>
          <p:cNvPr id="59" name="58 Conector angular"/>
          <p:cNvCxnSpPr>
            <a:stCxn id="3" idx="3"/>
            <a:endCxn id="61" idx="1"/>
          </p:cNvCxnSpPr>
          <p:nvPr/>
        </p:nvCxnSpPr>
        <p:spPr>
          <a:xfrm>
            <a:off x="1979712" y="2296705"/>
            <a:ext cx="288030" cy="1284433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60 Rectángulo"/>
          <p:cNvSpPr/>
          <p:nvPr/>
        </p:nvSpPr>
        <p:spPr>
          <a:xfrm>
            <a:off x="2267742" y="3429000"/>
            <a:ext cx="1797030" cy="304275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Turisme sanitari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71" name="70 Rectángulo"/>
          <p:cNvSpPr/>
          <p:nvPr/>
        </p:nvSpPr>
        <p:spPr>
          <a:xfrm>
            <a:off x="107504" y="4459155"/>
            <a:ext cx="2016223" cy="648072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>
                <a:solidFill>
                  <a:schemeClr val="tx1"/>
                </a:solidFill>
              </a:rPr>
              <a:t>Tipus de turisme segons la distància</a:t>
            </a:r>
          </a:p>
        </p:txBody>
      </p:sp>
      <p:cxnSp>
        <p:nvCxnSpPr>
          <p:cNvPr id="72" name="71 Conector angular"/>
          <p:cNvCxnSpPr>
            <a:stCxn id="71" idx="3"/>
            <a:endCxn id="74" idx="1"/>
          </p:cNvCxnSpPr>
          <p:nvPr/>
        </p:nvCxnSpPr>
        <p:spPr>
          <a:xfrm flipV="1">
            <a:off x="2123727" y="4149080"/>
            <a:ext cx="252027" cy="63411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73 Rectángulo"/>
          <p:cNvSpPr/>
          <p:nvPr/>
        </p:nvSpPr>
        <p:spPr>
          <a:xfrm>
            <a:off x="2375754" y="3861048"/>
            <a:ext cx="3708414" cy="576064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Turisme de cap de setmana o proper:</a:t>
            </a:r>
          </a:p>
          <a:p>
            <a:pPr algn="ctr"/>
            <a:r>
              <a:rPr lang="ca-ES" dirty="0"/>
              <a:t>fins a 200 quilòmetres de distància</a:t>
            </a:r>
            <a:endParaRPr lang="ca-ES" dirty="0">
              <a:solidFill>
                <a:schemeClr val="tx1"/>
              </a:solidFill>
            </a:endParaRPr>
          </a:p>
        </p:txBody>
      </p:sp>
      <p:cxnSp>
        <p:nvCxnSpPr>
          <p:cNvPr id="78" name="77 Conector angular"/>
          <p:cNvCxnSpPr>
            <a:stCxn id="71" idx="3"/>
            <a:endCxn id="80" idx="1"/>
          </p:cNvCxnSpPr>
          <p:nvPr/>
        </p:nvCxnSpPr>
        <p:spPr>
          <a:xfrm>
            <a:off x="2123727" y="4783191"/>
            <a:ext cx="252027" cy="127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79 Rectángulo"/>
          <p:cNvSpPr/>
          <p:nvPr/>
        </p:nvSpPr>
        <p:spPr>
          <a:xfrm>
            <a:off x="2375754" y="4495159"/>
            <a:ext cx="3708414" cy="576064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Turisme a mitjana distància: </a:t>
            </a:r>
          </a:p>
          <a:p>
            <a:pPr algn="ctr"/>
            <a:r>
              <a:rPr lang="ca-ES" dirty="0"/>
              <a:t>entre 200 i 2000 quilòmetres</a:t>
            </a:r>
            <a:endParaRPr lang="ca-ES" dirty="0">
              <a:solidFill>
                <a:schemeClr val="tx1"/>
              </a:solidFill>
            </a:endParaRPr>
          </a:p>
        </p:txBody>
      </p:sp>
      <p:cxnSp>
        <p:nvCxnSpPr>
          <p:cNvPr id="91" name="90 Conector angular"/>
          <p:cNvCxnSpPr>
            <a:stCxn id="71" idx="3"/>
            <a:endCxn id="93" idx="1"/>
          </p:cNvCxnSpPr>
          <p:nvPr/>
        </p:nvCxnSpPr>
        <p:spPr>
          <a:xfrm>
            <a:off x="2123727" y="4783191"/>
            <a:ext cx="252028" cy="62361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92 Rectángulo"/>
          <p:cNvSpPr/>
          <p:nvPr/>
        </p:nvSpPr>
        <p:spPr>
          <a:xfrm>
            <a:off x="2375755" y="5118770"/>
            <a:ext cx="3708413" cy="576064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Turisme internacional o de llarga distància: més de 2000 quilòmetres</a:t>
            </a:r>
            <a:endParaRPr lang="ca-ES" dirty="0">
              <a:solidFill>
                <a:schemeClr val="tx1"/>
              </a:solidFill>
            </a:endParaRPr>
          </a:p>
        </p:txBody>
      </p:sp>
      <p:pic>
        <p:nvPicPr>
          <p:cNvPr id="3074" name="Picture 2" descr="http://11870.com/multimedia/imagenes/toprural_pxl_72af543e6d0f8714d3185516e3afe9f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936" y="110758"/>
            <a:ext cx="2012864" cy="133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antena3.com/clipping/2013/01/30/00070/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936" y="1534628"/>
            <a:ext cx="2052227" cy="111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cyldigital.es/sites/default/files/story/casarur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10" y="538761"/>
            <a:ext cx="1764195" cy="117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AutoShape 8" descr="data:image/jpeg;base64,/9j/4AAQSkZJRgABAQAAAQABAAD/2wCEAAkGBhMSERUUExQWFRUWGBYYGBYXGRsaGBgWGBUYFhgcHhYYGyYgGBojHBgVHy8gJCcpLCwsGB4xNTAqNSYrLCkBCQoKDgwOGg8PGiwkHyQpLCksLCwsKSwsLCwsLCwsLCwsLCwsLCwsLCwsLCwpLCwsLCwsLCwsLCwpLCksLCwsLP/AABEIAHABwgMBIgACEQEDEQH/xAAcAAABBQEBAQAAAAAAAAAAAAAEAQIDBQYABwj/xABBEAABAgQDBQYDBgUDAwUAAAABAhEAAyExBBJBBSJRYXEGEzKBkaEUscEHQlJi0fAVI3Lh8RYzU4KSoiRjssLS/8QAGwEAAwEBAQEBAAAAAAAAAAAAAAECAwQFBgf/xAApEQACAgEDBAEEAwEBAAAAAAAAAQIREgMhMQQTQVFhBSIyoRRx8JHh/9oADAMBAAIRAxEAPwDT4js0AdxRrYEW89aQFhNnIffWbkWADjR3+caxJCqe3ygLamyJc0b7g/iB9jy+UdKm/Ji4LwVM7YB+6TZ6h/cRWqkKD0tR9ItZ0/uEjvCUoDVJ3eXTziBPaCWrw7/Ow9TeNIyl/ZEoorgYcDFwjaYP3R6hoUrlqulPtFZ/BOHyVELFx/DZZFvQt8jEkrZ0sDKEhuB/U1g7iDtspI4ReHZks/d9Cf1hitkyx+Ief9oXcQdtlQ8K8WCsHKH4v35QwypeiVHzh5oWDAxCxOZfBHzP1hUyieXkIMgwZCBCktekEDBkxHM2Up3EGSHgR4ZYmPlq13BHo9x0iTC/zFFCSMw0e/TjE2HwKnzHThAG15iUT8pA8KVPxKnNDCyt0gxS5Lads1aCQpg3OI04Vb0AI4gj5QRgNoJmJCVKfgdej6wzESDLNDQ24Hz+kRk+GVigdQYsb8IiXi0JUElSQpVACanyjOdqMS+IABI3EkgFmU5+jQJK2qtKWURMqGC6s2rmNlBtWZN06NqaXjnigwfa8Ci07vR/Q6Qf/qHDkbqiTonKXPIc4lxa8DteyxzQoVAiNrSWdS8lWyroQfJxB8hCVh0qChxSQR7RDdclJN8DM0dmicYWF+Eic0VhIgzR2aCPg4X4OFnEeEgd44GCfg474SFmhqEgdxC0ggYOF+DhZIeL9A4AhcoggYOHfBQZr2PB+gbII7uxBXwUL8EYM/kMPgE7scYXu+cFjBGO+BMHc+Rdv4BMnOOyHlBnwJjvgjC7g+2CZTHVgv4E8I74I8IM0GALWOzQV8EeBhPgzwMGaDBg3eQvewzaGJlyA81eR7A3PRNzGP2v2sUt0ydxP4j4z/8An5xcYufBMniX21u00uQ48a/wg2/qOnS8YzaW2Js8utVBZIokeXHmawGYUJjrhpqJhKbkcI6OIhpEWSLHAkFxTgReESYVQoeMIA7A9qpuHNVZkOBlUXBfhqD+2jQYft5LU2aWtILVBBuHtSMOpL24+tGh6ZhzNloPvPc8hf1jOUIt7lqTXB6IO1mG/wCT/wAVfpHR5+/OOiOzEfcZ6FhdsLQylkhLuRU08x9Yv8DtFE1BUkhSajdclwzgpIfX5RncbKBl7pD+Y9wYx2J2xNw2IBClFO7mQHILCxVdrUoKRzLc62qVnq5lhsoZiCGpUCjDpAycHL0QnMGBZIf2+nGM9g9rS1hE1CsocBRkpKkLuCiYl93Vl3Zi8WeJxHebyFKlLSNWZWYUBq1xcGrQEjsbsoEOgsRpp/mKXEYNT100i/w+OzUVQulqF0qZyF3Ca0zBxXWBdq4NWWgzTADUKCQQCGzZrKLkPQEjR4uMq5Ja9FZKmqTxgxGOU0VqZxSQVqBQo5UL0UWdmu9CGNaGDXS1bWcWfrF7MglVtNohO32U1PWINp4c9wVIqU3HKM9IWFV4RSimJyaNxh9phQgj4pPARlcBNLboJqPm2sRbX26lIKEF11CjomrXs8Thb2HlSNOvasoGrRFM23ITdh5x5nMxzO5c6Vvd2c1ZnJLCA8bjVvlSallD+h7k8zF9uK8k5tnq0nbSF/7aSW1eCNn7TzJzKISASC4cCreYqH1Dx59h9pmXhwlIKlqfMqyahmF3LA34R2BUssH8G8l6FYNSSRQl3DMQ2hiHFFKTN/8A6klh857pQJFACxFz+ZNj0OsVAxuFnLyzyUFCTkmhQ7tUt8wPStODtSM3h8bLmqVLO6RvS1EAkqFMrEG9OreUDzVLStCVZUkqVlUqidaAGgBTRvywUkF2Xe1cX8OqWJagMxBLuxBfeBpyfhDsD2vm7wKMyQ4XLVU7tVBJ41JAPAsYzmPxBTlSoAyS7osUlmJSfE6a8jZ6CKzFTp8sCc+dBo6KqygMkqAeope8D+QXwaXacyRP/wDUYdZzADvZK/EkMA6TZQDVrSKPEKKhu6lr+7a6xRjHNM7xCikLBzgXBZiQbgFvdjBnxBSVMcwACg7JzA1fr8+UaQ1K2ZEtPe0HYrFZC9SADbiNfl6xUTO0CgsFJAYpZzWiuA/fpBZxiZiWfKfzFv8AI5xm8bIUlS87Ag5gA9XLUINBr6RU5+ghBeTS9s8Sr4lagTlWxCSXagVTgl6gjQjWEwe3JstDy11Q9qEOS3/TcekB4+d8RhpUy0ySkSjWqkfcYHxM7FhQNFKvFKysCyTQjgofQlj5vGakaY2a5HbvGzAHnqCQDRLJO6DVShUqJHFovdn/AGhYgoS5BygOSgOoVFedNOMed4FRKigHLmBUk6tcDq5iQ4rvEZBnGQKNC5PFxrx5Vg+2uBNO+T0GZ9sEwJUfh0U1SsksbHKRX1huH+1rMCVKEqrMpDtfVIPm8eXy1vmHF/Jq094ZJ3syTUmo1qK/vyiNlwi2m/LPXZXb/vDu4yW+ifCPRSRBy+1k4D/cSeYCfm0eHDpyiz2LtObLWnKspS4uxFS1lU/xDjJeYoh6b8SZ6pL7RzUrzZ1vxJof+mzQdiO2c9QZOVHNIc+7x5/M7WZn/lIJBqoOl63KApk0GgaLfZ3bbCqZM+Rk/MgZh51Ch7xo3pvejJQmvJqZnaWeS4WoUbS9jQQ2V2mnAv3iibVqPQ0jO7U7aJlUw6ZagoOFB3Glau/URnl9rppJ3ZdeKA/s0P7PQsZvyeoyu103UpPUN8oOwvbGu+inFJr6GPJP9ZTMuUy5T/iAKT7FoZ/quYwHTUjqLxLhpPwNd1eT3SR2jkK++U/1JI/tBadqSTaYI8Ikdq1CrkHkaEftrxZbJ7VDvHz92W8RfxaCj+9Lxk9CD4ZqtWflHtKdoSv+RMcracoXmJjy3H7aWtlIUhM2xly1A5zfMAXABtlLVtdoFwnbFVlhT8mbzDUaF/HXsfffo9X/AI9I/H7H9I49oMP+P2P6R5avtY4onq4Hs0FS9vApdSFAtQBqnShDgRX8WJH8ifo9Hm9opCQTmFPL3MYXa32sqBWESxLSDuqLqWU2BKLJUSCQK0aM1tXHzC4zAKDdEv0gGXLBBWoA5S6Xo5A8VX0eDsRTK7smtw+ftBc495MUoqNSVGradKaaRAleaz9ePMcucClXeKAIVUUSfCBfMtjU8EnlBkyYJaXVYcjb5nmY6UzFoeBSOiqnY+YpaQgMg0JI0P3gfYDi3GLJNhduJvDUr4BxoW8NKnLCExE0tlSKn0HMxJIlBIYV4k6mHYqEAhpoYkcPWIppNaWtao4wmwoCkYjMSRWuVr2vbRiIJKQGbS371iKRJAZgHDgEUDE1oOLCJ+7tUj984lcbjfOw3vR+FZ5gUMdDsnSEhio2Invz/fMQVj+zKJ8lwHKg5DtU/wCB6RU7RpKCk9XH+IscH2t7tEsz5akywMqpoAy5g2U5QoqAZw4Bc6B48jQ0pabcpPk97req09aKhBUkzODCTcNNyo72WaKUtIyS0rFEtTeNnJ4RrF4b4uUHuKM1xkcrSlJG6VGoXq7NF3h50uel0rRNTZ0KB4ai9CPWE/hSAoKAZnBSN0EG7gXjrbs8yjEpxEyUnJnmKJqFISSyQWUpK5igQqxUnTRhSNHj8XPw6XEsz0GpBuoKUCpQIFPF4TrprFli9lJnSijLmykpGYkNe5oSm1npa0M2BLmy0CROAICQEsndYEgguTQuGuDWruIlsKMbt/ZysVKmLwU1WYhKzJSsMpSTl8LAhmUGPiPAhox+F7cYiRMV3rKR4VIKWcirFg6VNc+0enbS7MIOI7yQ+Hmpd5gqlQNDd8tTdQIoRSkdtfZaZqUysTJ7zOkfzEpZlNvbwrwqCX4BoLAqMNtqXiMNNEhQWSlO4++l1U3TcFiKatxD0CkKScydXBBFQBQjl5xodlfZ+rDzzMkTVmWAQZazlU5bdz8G1yjSsB9tsLPllCrpOZ5glhIKlFwghzRKWCSTx4Rvpyt4mU1W5nBtpSc6ZZUkHxFZqwAsw3etyGitmzCstVgSwHBqGl6tE6053STlN214ecJLm9ycywBpQ1Uo8NOO8Wv67SVbEpnTMDMZ0JzEKAagVUMSToARYu7RUzZs9MxKlJWEkhJPFQNTW1QQNKUh2KWpcwhU3JLdgyjlehLZfEpzfWpiDaKJiCBNU7iikk79QQC9KM/nGMmaRRpNo7eylACU5XQ6QVEgDeFW3SemkXGJ2sgKdae7C6inhWkvVlHdalDx8qbCNicPNWcpMtAy5QcyUijlqKqH8rRWytqTJqO7UGUEhQJp4QXbqCGFrGE5Co1u005FCZlADuWJZiHOVQ+7UEHg8A4qZ3ilIVmmJUApLlqJNVJI+8nUNVgYh2VtvvGST/LqFOBmSW5GqXNmgDaE5cohCFAqCsyKPmQA1Fa0IdNyPOBtNAluWuIwpUjfG+lIIJDFaAlxe9NOR6RRYfDrHeJZQy7xSdZbeLWwcEDQRayNuOtKMxISVJDg6kFgTV0rtTV4m2ttJKV5ZyXSsqdSKKSGBsGpXzBNawnurDh0VeG2IVgrlFIKgo5QRUM4Ic1BD9DQwFNQoBqEOxI+6DZm0BvFjs3ECRiEuomVVaF3SSQ2XK1Q7jKbOKRNj8AJhUZRSpbOUJKQKEgFJegvS9YRVmZWreZQYci7sK25gxDiJLFNXBaulbAvweDZcopmZO7USCT3YFQQXPRNPKr6QbJ2G5IXUuSJaXKE5ruol1NyaEot8Dckir2cqZmyoS4cpemVJNCHtUPQRcSuy6JiFhMwCYSAEFQVV7OBumpqS3UxENnzyCkJQyaigRdJAYJS2pLxbbD2UZa0TZk0SlJIOVKQoliaGh5V0940SdEORkJmHXhpqSSMyAxeouUlgRWml4ixskHfTQLDs/Ov6R6R2kwKMYVqUhEsKbeJy7wolVSTQOG1d6GMFi9nokzBL79CwVNmQCWem87B+T6RDtclpp8FbhqLSSKOHiFaShXApMWc6UQQlDkrJANAWG6SUucoL3J4s8aU/Z1MmpzuAos6AXUGTWqgAdORs8S2qoqzFAPXj8xcRJLlVGr2oeDn6wb/AAGYHor7tW/E4B82LcWMPw83KXbwkqA4iyh6OYcWmD2K+aCEoX1byI/uPKCsJM7xJ4puBw4gQ/aWGGYoQdwFShyOQFvYwJsmcpKyoP4S4SWJDac9fKB2pByi02fsudNU0mSuaQzhKXAH5jYCLEYnBqSpJw60TqggTDlCv6VjMkW1MVyMd3gC0smahiSCU5tQQxvr5QLjdtTVrUZrLUouVL3lPxz3sLO0POicbCF4dIubeX+fKIjMAsAfMxEiVNyd4kHITehDj3F9YHXNUbgA8WYmHmGAUqcOAHrEyZ6clQczhiGy5Wq4u9q9YripQLawqJp6wZDxLKTPIIKS0WWzsTPUsFDOGBKgnK35nG95uYg2ZsreeYCAkAlNX5ZmG6OXi5axeyZ9HZkWSKuWqWT8hekaRVmUmWE7GZkoHdSUrq6pcvK/EmrJA8oBn4vKWSMy1OxqAAHe+rcn+sWKmbmZ1oIPhDFxxI4a1pEWFxJUSGKcwBCi+ch7k2bkOVIbl4RKj5Yvdkq+8AWUS5sNANAeJvVoTE4beBUSpDsEC6lXA4AUcvw4Ug1Erz4k/wBvlCTSlO8X4DU9AniWisRZHYdwHUKqLnqeerWeIsZOcAJqS9vS+l/aIp+IKgCklKXZRZyTRw2gFQTxiaRKyupVTVg1g1BBd7BVDMJs4gpKi4S1BxYivQGkO2jtZMrdAc8BpwDczEk+eoCic1bWemkV6MF3qs0zdYAUNWBJDtc1aE3W0RrfdhuzMOsIJWoFaiH/ACj8NNb/ALETLmgKCSFB6uxbpmsDyhyMLkQEp043PU/WI5ygUpNQHqLCoLORZjD3SFyTLS4tf1a/rEGJS4y1AoH1JuWrw1iTvi9tHBd3a9OMJwKgH4/3h8hwR5WoIXkQOhrEslKCCVlQAZikZnLtqQwcitXiMT0ibMCTmSjK2YBySHJyijPRi5gyXAsXyJHQUNuqNQiW2n/ppf1EdCyDEvtpSzktRv3pDsLs+ZiJSpSZyZgyJBSBVJDCooAdRcuBwhdpgmWHPKvXmecF7b2Xh8On4tc+bJmy0KlmZMJmZs3hKE5spWPuoBAvSOGMsoqSO/WhhNwfh0ZufhPgVS04eYqTNVRSSkhS8wDFSFEpJKgXCWIpZ3jRYHt8lWUTimUt6tmUgimU1GZGYVDuDxjy/bnbsrnpXKQUIQVKluEAspWYkgCtRbMepLmBNsdsTikIRNQh5YSkTEgglKfC+YkvV3BDw/6M6PofBY1MxIWlSVoIoqWXF7uDUcmgmTLDAA5mBTmfebrfh7R4/wBktl42RLRiMJikd1MzCpJlBQpvy1B3b0IFTFN2z+1LE4g93K/kJAAmGUTmWv72/QhHAepMID0ftDjVTFzJE0pklKVrkYlc1Mp1h0ZJgN0lzpURkZa8ZhVpRh5iwC0xdQZSSwQQaKHd2yhVCLGPN5OCVOX/AC0LU5vcni5s8a2X2TxKJJnJTLRLDgjvTnb8wBiqQqPUJO38RJlvi5aVkJzd7JzCWoGpJOUpAAIZjXhBaO00pZyKSreSkglJUhQUHbMkEU1cM0CdiNtoxGzp3fBSxKS0xNFApRLNEFIDulIoS4PJjFdI7EycRLE7B4mZ3K0FKUF2SMzqTlpUG763e8G3Atyq7ZbEkmYFYcSmAGaWFB0rBqoaAMRSkUeI2WSgBedIW+VxuqCSRuqbfS4uHjYjsLNQTkxBAy5QSlzdzmYsU6ZeGsXmyuzspCFS5pVNQtnSouhJ1KE3Q/IxutSlT3M8PR4vtTAJluZZAmKBDEgbrVIB1oW1vAG2p6lypCrllB9XHE9I9F7U9iFozIQ82UQ6V5SSBqlTaih8hGd2ds2Wgrzz0pSwKUTUlJJIum6UgClTXSB09k9mCf8A0r+y+1whOQqCHoFMDwZK3I3DUcoFxCVIzKIEpQUWANZSqVDl6gWJN6QZJ7NTQorkodBUQk3SpNARu+KptQHSJtu9nlSJiQpLZjmuXAIehNDej1cNpGdOi7VlWJC5ZCywD7yTcOAQSkVBU7gHraCihZKSkkoLlIqClT2CiBwe9A8QYXFFAUgMKhKlMVFSSzUNAAeT14CIZM5bd2cxyqfdIJBS7tWqQH84mxhs3ErTNVlKkTAAUtYkVJYihYGgF+MJjsV36K/7suhSyhnHT8QLKY/KOwW3DLxAKABLCiRmT3l3dipiokEsHTe7gGL+RhjNCpkiTMSVURMCSpIHhIUo1KTvEKO8hgCCKw0xMoMFtRKmkqCHqVTCSCnKkszhswa9y7aUkm4qZJmZ0FKlJsAwALgKC08S4GUE3NoKn/ZxiZqioISgXKStIL6hLEsDercItMF2JnpKUqUkCWDlarFXiIFgeZcvrSBJsG0VsqXNJJV41MV6rILhKCUsUaEAEWPWLXDYLKSp3JDG3Uu1DXyHmTF9I7NlKG7xIYWZR9Vf2iBWyyxImSi35iK+aY6I0jCVsAyRArEoGao3PFyLZq+VYshswk70xGUiyCCp9aqIAHlDRsySlecSwpei1FJUOlWHkIty9EqPsyWL+JxOXu5UyZJUTSWlQIAsFKN+NKcDDsH2AxU1yqR3aQkBIWpCVU0HAO+8QSxGsbiXN4l+qgf/ALQbInfsFP6xhKF8mylXBnuzP2aTJdZqpSTwlkqNz4ipgeFPWN1tjZITh83e5UpTvEAFrDIoFyZYAoQXBN6CApc/rEv8QbUiJcXwNMzp2cmc6QEsO5AIAbKfCxIBNAN4jWK3bHY+ShKlBpbKUsKJLJAITlI4HT6xsDtJOZ3GYasH9W5mEXi0K8QSdKhJpdq6QYhZ49tLs0uVLXMCgpDlNiCl1C4OnP8AWKDDKKVOBVJqPYiPoNE1LUSG5JT+kSImEWBHt8oGilI8AMtYXmloWz03SWDuHDQuKS4dSSlTklwUj004x9Cy8Sr8R9TE6cSo3L9axLRWR81YDHKlLSpJIIIO6WLj6xpMTisPiwCmUZU0k5i4yW/DRyeTVPlHtK8Ph5iyhciRMLOXlILXuctDTWIZnYXZ66nCoQeKMyP/AIKETwO7PBJGHMw92A6gzKdkpSHzO4tW5sxjQbL2IEgKSXU4/mkWBFciTb+o1j1RP2cYIUR3iBcpCgQTzzJc9CTBA7BScz55hDNlJFau+YB3+UaRcVyRLJ8GBRLypyhgHPXzfXnrA02ec4SCASDldi7CrcGpHrEnsthkeGSlR4rJUf8AyeC5WECPChKeiQPpFvVVbELTfk8XwktYqq7EOS6j9AD+2glWnKPW9o7Mlz05ZqArgbKT0UKj5coyG3fs/WhIVJUpYeqVMFDooUV0IBOkOGpHgUoMwmP2mUEBLFRqEfeKRUnkb0I0hmzsbn3lHhlHUep0rzifGIV3haWioZRWk5klJsxqdKUaJJcpKfCAL253i8ZN2TaSGKADhKWfeNCxZgaimalheB8Rj1MF0UxqluAdutHHHygibLCrlWlBZxr9Ohh00JI3gGcFm1FqcobiwTQ3C4vMkE0e2Yh1Ud/n6RLhMalYdNBodX1BF0sWiY7KMxDrCUp/9yjsdOJBuHBbrCLw7IXNzKWArKnJZagHNEJK2AIDcUqrWIc6Go2PWs8dODiIpig9W/yK/KCNnbIxMxaM2ExCkgqKkJQpOd/CCtRYIAYs4JdiQ0XB7B4tEtATIDurOkJCjvpDnvFtUMU0oBxcwu6mGDKrB7OmzSyEEtrYDqosBFphth5eExfBLlCeqrE+w4GH4fsPjAGVLUpRJLzFpevElT2aCpfZfES2K56JQGgWtx0ADRWafkWPwBjs7ONVgIBJdRdyH0Bv7RQ4rCIRMmBNiqvEsaO30jbDZ+NKs0udKmgtvKSHHPKpPyiXD9jUJWZixnJqygBLBNyED5WELNeQxfgwhxQ4j1EdHpowaBTNLpyRHQ+6vQdtlHjpO4kVqocbEjpHnH2gbZM/FrTNO5KmzEBIzslKVM7eEru5d6aR6htZkmUDQF1E2ACCkqsOB9ox2ITLxM+bNVLBStalJSqrBRfU0JueZjHQ6d6ixjsa9b1senvUnvZ55ihhcu6SVaXYdQR7AmKuWnMoJcByzmgHU8I1e3Ox4So907XDVbkRcdYz0zZpQQlX3g4INGcg/IxM9Gem6ZWjrQ14qUHyekfZfsuYFzpE5AmyDLK21TMG6kpJFFfNhwEebbxZxTp9Y9b+zHHT5GHn4vEkqkJQlEojK8xfeMGN3BZNfxatGV7Z4aRNxKpiEmUZhzKlpU6cxubBibsIy1NaEXW51aXTamom148lNgMbLQL1sSMztqBw8otlbZC0oRmmGSlVleALNnIADlqBXCJOz/ZWXMVmKSlAowUXJbV7RsOyuwZWGE5K1BcubkAStAIYFRIVoq/ARxS6qCfLs7v4GrjulX7CvsonJz4iU++rKt0OAUp3SMyWYOobvWN7s3Y0uRL7tAITmUpndiouamt4quxGwcNJM6ZKQJWYhLAuCCyqBywfS16RqVIHP0jszz+6jzJ6fbk4sAOASdSPMQz4JKbKPnX6GLAga24n9YjZJsQehB+UOyaM1jOzpVMVNRiVy5ikhKlBL7gLhLKOUJfQJilxvZuetCkKxMoodKlHukAltSSSX5iNLtzGSwhQTOAKWzJQnvDV2CgLecY5e1JpLJURYCgDjy+RiZ6+nD85V/vg20+l1tX8It/75I8TsfDCRlSQkkOJgWc13LZWKQTWgHnFFI2NUhc+ZMQ75V71dN4l3400EaDvV5qrNH0Sxfyq0RTHUWJJAAv+K7xzS+p6MeE3+jsh9H15flJL9/8An7KTa6tnSlZpgKVEAZQtRcW8G8W5kxQnaEtS8mHwgmMXeapSjZnYKASOpiTtjsTMtMxCCtZJQoIBJUoB0lgHFHB6CK3sljz8VIKXCu8CCnilbgj+3J47NHXWrFSSOHqOnehNwbujfbFXNUgFctEk2yISCk0oaW9TFuFqAZYKkm5AL0tmGvUVi0RgXqPnBCdnk6j3jpyRyUVUvAktkKrOxJqORNxDRgZjD99IvpeyQQXArwJr5GHjZkxPhLjgaj3qInMeJmPgZr3V6CJBJmVCg/P/ABGgKFAspI9SPZQb3hO7rwDah69Q4gyFRn1bMzVKfaI/9PIJqgjoSPaNKJb2KT0IiBKnJAdwz04u1/6TDzYYlGns1LP3fc/rBCOzUtvCPSLgAC5A6kCBcVtTISAkKCUhThSa1IZia2gzYYor19lkaFQ6H9XhDsBY8MxY6kH2aNDKU58Js70PlQ6Qi1Qs2GKMwdnYgFipChzTHIwM7Xuxzyxd4qedPb9YAd9R6v8AKKTbFQPLWlKsswpFLpH6wYheHIosv5frAs7CJV4gC3HSOwuynsKaE28hDdBuGDEBOr9FA+xgadtsgskD+o/IA3MGI2WIml7IQKtEWh0yuwGMUqYpWcAqADZBViS5IFTWLcGc1WUk3yAZm5Bx7Vho2cBanSCpEsoFyeT/AKxLa8FKym2Dgp0pIVNViVKJU6FLKkgZjlFQSWTlDlRNI0EvHpOih1H6wwTjy8zE8pzRx+/23nEFEicYi7n0MPGJQbKD8LexgWZLdjY68PSGd0LEX9fWFQ7DUngYMlzKMoUNP8jURRSMCymFQa0uG0rVoMnYFVAglz+cgCBoEyq7UdikYl1oIRNainoprBfsAq45i2Gldicaot3WWrZlKSE+oJJHQR6n8JMFpr/1B+vOJUSibqbycetI0jqyiqIlppuzz/CfZy1Zswn8stPtmX+kXGB7PyJD5Us98zTFl2o6nZNBQMI1iJIrW/QwPM2QDr5kCE9Ry5GoJcFF/DpJchKN4VJALuXq4a9YsMN3ssDukjKNElKfYNEiuzpNlD0h0js43ic8g7eoMS2h0xp7XpluJzJI8z5iLLCbeRNDhinkxPpcGKVfYzD585Qoq/MSelDfzixkYRKKAAf9IHyEJqPgay8hOIwGHmqzKlJWeKgCf/KFTsuUzIdHIAN7RGFcId3sTuPYl/hp0mP1EIcCqxyqHMQ1GLahy+f6iF+N5pPnBuPYb/Ck/wDFL/7RHQhxx4D2hYNxbGU7W4IGR3jjcRODcc6R8mjzfCYlgEhgOPXiY9F7UYo/DLBsUK+RDX/fCPNESg9B5f5tHp9E3izyfqqi2oy/svcOQBTW+rxgZ+BE6clEo1zFCHsQSyHJbjrGr24taZIynLxbUcH0486xkJyo6Oqaf2s5/omi1GWrfO3/AA9T7Z4MYLZcjDJGYhaUhQonOkKWpRSXJzEqIFK1ejRkti7ORMUSU7wSVEk34m9Dr6wIjtp8RglYaeuYubLmoXJUWP8ALylC0lV6AuDU1bSB8JtKcguCyWyigOja8iY+Y6uLcqR910ElGG/s2WEypZEsAZlU0BUaO5vpW0IcWrxE/wAoLSkEUK3VlUahwkacSOEU2zP5gShVvEofiLk+Z5RpNpkzJYT94Za8Qkg73E0Z/V7x5LSi6fJ7duXHBV4fAK/muohebdrRJIzAeTgeUEbORMXkmqmzQoWIWrShILvW3NoLMsHOnRRdXTUewEcrgKDlw4CJ7slwx9tPZomn4pc1YMxa1hFkqUWdmrxMRY6coSu6lJSnMobqEgAlRupVzrUmOBaloVMwAg6j3ic37Dtx8IFwalCeMhIZJSWoXBzA00NYtFY9R8WVabupCSQ1CCQAXEJhtgYhas8qWzkDNM3QE3djU8KCNJs/slLS5mkqJulJyp6Ozn2johoas+Fscmt1fT6b+5pv43ZmpWHM1YTLS6ifCKCvNRZupi7wvYqaf9xSU8AkufMswGka4SpPd5AgITwADe14ElT5ks/jTpXeHr4h1ju0uggt5bv9Hka31TUltp7L9lP/AAPuklORgoFKiADmSQxBXdmpFXgezGCw6s8vDhCgkJcFwAHDhwWUXqq5jdS54UnMoZRzv/23irxEtJJa2kelClslR5MnKTtuylkz0JO+CkH7wLp4cN2LOXKSWIJY2NCIgxeFyhw3OBcImYFESkO901y+v3T+6xpyRwXkrDHQgxIUHWkdIkrLMkJLjMFGw1bK7mDJqkBSUE1WFZSH+6Bmta4aMmywPFSyU+A9WrFbiZBlhzLKnoLgjzDe8aiSgZRlqDYu9OUQ4vGFG6ACs2S7+vAQlIGjITMYdQnzc/JJgFphmqUApgJdAksaTLu34vYRt5GFUS6znVevhT0FohxWPd0pNqFQ48AfqIvP4JxMkudP/wCOnFQA+ReIpWEXMmhKwA/iYFsoJLe/vGkyvC5DF5E4mc2lgwmZuggi5S4L9RducSJXPAZwofmr9PrF8VkQnxHEQZBRSDv1XRL670NlbLWA26KmyeJfUxoBMSYZMSOPvCyCipl7NAuCo/mt6QWmUeUT5BCkcGPnA2OiEIMIXiTNCGt4QEeYwuUmJEoEOWpIuQOp1gAgyEGJpZMKRxBEPlkQDEc56sxAy8aXc+ccoUb05Q+fLcBqkFwOPEeYiEqzVHp/bjxEIbJMLiQDUCtP3yguZO3ul68Q/pFfMFHhneUv0MFWKyzGKCi1LPzNWbpEwVFI5u/0L8joYJw20yKLGYcQGPmNeo9ITiOyyQsxImZEUlaF+FQ/fyiUSjElCicYeJ/P9YHVJL+XyP8AcRIlDaQgJc44n1iFU4Px6xxTyhuWACVGU6D0/tDZktH4Q8cA1oRoAGDCyzoX5R38HTcEjkx/WOMsQqCQbwxCfw7mf35x0E/EJ/ZhYLYUjwzAbRKip/8AbWleTezOElgW0FFMdaxKvDVSff6H9Yx429kw6JWeZ3svKSlSQlICVOQFEvbRtTG1QglvZSfqNY9jonFppHzf1lSUoz/tEk+UFBlAFJoRwOhjA7WCcxyAAA5XGt2V58uEbufNUhCiQ5SCaWUwsR90x52S61AGjOB0P9zGnVPhD+hRf3yvbb+hmzMOMoVr/cxYoBtAuzfCR+Eke7/pFjIDGto+U1bydn6HoJYRo0PZ9A3eh+cX4TFFs5YSBSL2WXjydX8rPZhtEVUs6RNs3Zq5s0IO4kgnM4JcB2y/u0I7DzT84MwkwpmJIuCB60h6ajksuLMtWc1CShzWxdYbsfITVRWvqco9E194tcLs6VL8EtCTxAr6msEKHnCeRj6GGjCH4pHyOp1Orq/nJv8A3oe8c8RlTAPR2p1hBNHG9RzDE/QxqYErx2aIcLic4cUFGe5BDgtpqGPCJmhAdnHCGqY6QxE9KlFIUCQ7gaNeHIIIcEEcQXEAxqpQP6QRLxDMLAaCntaIssc0ABqZ6FeI+1fURXY+XL+JlKUnNLRKnEnKVb6lyQkdWSq+kOWHFKHizt5RzwqCyXDYtaw0tGSWKJyjKwGjn6CDJGDCXYM91H36RXZjDu8LMbcHp6Q6CyDa+0EhLSjm4q0vUPAGAxKXKHFXKa1PEeUWAQk/dFBy8x8ojVgpZ+7FKkSx2Qw4FogOz0cVAdYcnBSwXDvxcwATZjwjlIDVodI4ADWFKwQxb1hACGWOAjsg4ROZQ4iOMoQxA8NK4lXKEcJQ9IBkIIhVTAAWBJ4C59aRP3A5QgwgFmgAYm1gCdCX9wI5WFBZwC1Q4djye0TokDQ8ofkYXEFjoiRKPEjpEqUcz5w3PxIGlaVPzhJU4EsklRrYFqXqzQgJe7gPEySl1Cxqb0PFhpx9YOVLUA4SSeDM/wDaFCJn4T6gfWCwAMOp6Gx4cYWbhQ9iOcGfw85s2UpPIj5M0RKw02rpB4MR8iaQWFFcpKkqb/HmIXvT+H99YOXhl6pIiFUoaxVk0ArAd2Y/vUVETyNrLRRyRz/UfWJO45QxWCfgPMw9gDv4+M8oZCrOVDdBJSMruWFnAHnFsmeCPoYzIwJFoKkYqYm4zDn+sQ4+isi9KknQ9RDCnz9jAaNop1dPUfWCELSRQg+cRRVikdYTLE4T18oTJ1EAAxQYYpBYtQtSmunWC8vnDSeRgAFlKBSC9wD6x0CzdjuokTFAEktwc2joYj//2Q=="/>
          <p:cNvSpPr>
            <a:spLocks noChangeAspect="1" noChangeArrowheads="1"/>
          </p:cNvSpPr>
          <p:nvPr/>
        </p:nvSpPr>
        <p:spPr bwMode="auto">
          <a:xfrm>
            <a:off x="155575" y="-731838"/>
            <a:ext cx="6096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sp>
        <p:nvSpPr>
          <p:cNvPr id="99" name="AutoShape 10" descr="data:image/jpeg;base64,/9j/4AAQSkZJRgABAQAAAQABAAD/2wCEAAkGBhMSERUUExQWFRUWGBYYGBYXGRsaGBgWGBUYFhgcHhYYGyYgGBojHBgVHy8gJCcpLCwsGB4xNTAqNSYrLCkBCQoKDgwOGg8PGiwkHyQpLCksLCwsKSwsLCwsLCwsLCwsLCwsLCwsLCwsLCwpLCwsLCwsLCwsLCwpLCksLCwsLP/AABEIAHABwgMBIgACEQEDEQH/xAAcAAABBQEBAQAAAAAAAAAAAAAEAQIDBQYABwj/xABBEAABAgQDBQYDBgUDAwUAAAABAhEAAyExBBJBBSJRYXEGEzKBkaEUscEHQlJi0fAVI3Lh8RYzU4KSoiRjssLS/8QAGwEAAwEBAQEBAAAAAAAAAAAAAAECAwQFBgf/xAApEQACAgEDBAEEAwEBAAAAAAAAAQIREgMhMQQTQVFhBSIyoRRx8JHh/9oADAMBAAIRAxEAPwDT4js0AdxRrYEW89aQFhNnIffWbkWADjR3+caxJCqe3ygLamyJc0b7g/iB9jy+UdKm/Ji4LwVM7YB+6TZ6h/cRWqkKD0tR9ItZ0/uEjvCUoDVJ3eXTziBPaCWrw7/Ow9TeNIyl/ZEoorgYcDFwjaYP3R6hoUrlqulPtFZ/BOHyVELFx/DZZFvQt8jEkrZ0sDKEhuB/U1g7iDtspI4ReHZks/d9Cf1hitkyx+Ief9oXcQdtlQ8K8WCsHKH4v35QwypeiVHzh5oWDAxCxOZfBHzP1hUyieXkIMgwZCBCktekEDBkxHM2Up3EGSHgR4ZYmPlq13BHo9x0iTC/zFFCSMw0e/TjE2HwKnzHThAG15iUT8pA8KVPxKnNDCyt0gxS5Lads1aCQpg3OI04Vb0AI4gj5QRgNoJmJCVKfgdej6wzESDLNDQ24Hz+kRk+GVigdQYsb8IiXi0JUElSQpVACanyjOdqMS+IABI3EkgFmU5+jQJK2qtKWURMqGC6s2rmNlBtWZN06NqaXjnigwfa8Ci07vR/Q6Qf/qHDkbqiTonKXPIc4lxa8DteyxzQoVAiNrSWdS8lWyroQfJxB8hCVh0qChxSQR7RDdclJN8DM0dmicYWF+Eic0VhIgzR2aCPg4X4OFnEeEgd44GCfg474SFmhqEgdxC0ggYOF+DhZIeL9A4AhcoggYOHfBQZr2PB+gbII7uxBXwUL8EYM/kMPgE7scYXu+cFjBGO+BMHc+Rdv4BMnOOyHlBnwJjvgjC7g+2CZTHVgv4E8I74I8IM0GALWOzQV8EeBhPgzwMGaDBg3eQvewzaGJlyA81eR7A3PRNzGP2v2sUt0ydxP4j4z/8An5xcYufBMniX21u00uQ48a/wg2/qOnS8YzaW2Js8utVBZIokeXHmawGYUJjrhpqJhKbkcI6OIhpEWSLHAkFxTgReESYVQoeMIA7A9qpuHNVZkOBlUXBfhqD+2jQYft5LU2aWtILVBBuHtSMOpL24+tGh6ZhzNloPvPc8hf1jOUIt7lqTXB6IO1mG/wCT/wAVfpHR5+/OOiOzEfcZ6FhdsLQylkhLuRU08x9Yv8DtFE1BUkhSajdclwzgpIfX5RncbKBl7pD+Y9wYx2J2xNw2IBClFO7mQHILCxVdrUoKRzLc62qVnq5lhsoZiCGpUCjDpAycHL0QnMGBZIf2+nGM9g9rS1hE1CsocBRkpKkLuCiYl93Vl3Zi8WeJxHebyFKlLSNWZWYUBq1xcGrQEjsbsoEOgsRpp/mKXEYNT100i/w+OzUVQulqF0qZyF3Ca0zBxXWBdq4NWWgzTADUKCQQCGzZrKLkPQEjR4uMq5Ja9FZKmqTxgxGOU0VqZxSQVqBQo5UL0UWdmu9CGNaGDXS1bWcWfrF7MglVtNohO32U1PWINp4c9wVIqU3HKM9IWFV4RSimJyaNxh9phQgj4pPARlcBNLboJqPm2sRbX26lIKEF11CjomrXs8Thb2HlSNOvasoGrRFM23ITdh5x5nMxzO5c6Vvd2c1ZnJLCA8bjVvlSallD+h7k8zF9uK8k5tnq0nbSF/7aSW1eCNn7TzJzKISASC4cCreYqH1Dx59h9pmXhwlIKlqfMqyahmF3LA34R2BUssH8G8l6FYNSSRQl3DMQ2hiHFFKTN/8A6klh857pQJFACxFz+ZNj0OsVAxuFnLyzyUFCTkmhQ7tUt8wPStODtSM3h8bLmqVLO6RvS1EAkqFMrEG9OreUDzVLStCVZUkqVlUqidaAGgBTRvywUkF2Xe1cX8OqWJagMxBLuxBfeBpyfhDsD2vm7wKMyQ4XLVU7tVBJ41JAPAsYzmPxBTlSoAyS7osUlmJSfE6a8jZ6CKzFTp8sCc+dBo6KqygMkqAeope8D+QXwaXacyRP/wDUYdZzADvZK/EkMA6TZQDVrSKPEKKhu6lr+7a6xRjHNM7xCikLBzgXBZiQbgFvdjBnxBSVMcwACg7JzA1fr8+UaQ1K2ZEtPe0HYrFZC9SADbiNfl6xUTO0CgsFJAYpZzWiuA/fpBZxiZiWfKfzFv8AI5xm8bIUlS87Ag5gA9XLUINBr6RU5+ghBeTS9s8Sr4lagTlWxCSXagVTgl6gjQjWEwe3JstDy11Q9qEOS3/TcekB4+d8RhpUy0ySkSjWqkfcYHxM7FhQNFKvFKysCyTQjgofQlj5vGakaY2a5HbvGzAHnqCQDRLJO6DVShUqJHFovdn/AGhYgoS5BygOSgOoVFedNOMed4FRKigHLmBUk6tcDq5iQ4rvEZBnGQKNC5PFxrx5Vg+2uBNO+T0GZ9sEwJUfh0U1SsksbHKRX1huH+1rMCVKEqrMpDtfVIPm8eXy1vmHF/Jq094ZJ3syTUmo1qK/vyiNlwi2m/LPXZXb/vDu4yW+ifCPRSRBy+1k4D/cSeYCfm0eHDpyiz2LtObLWnKspS4uxFS1lU/xDjJeYoh6b8SZ6pL7RzUrzZ1vxJof+mzQdiO2c9QZOVHNIc+7x5/M7WZn/lIJBqoOl63KApk0GgaLfZ3bbCqZM+Rk/MgZh51Ch7xo3pvejJQmvJqZnaWeS4WoUbS9jQQ2V2mnAv3iibVqPQ0jO7U7aJlUw6ZagoOFB3Glau/URnl9rppJ3ZdeKA/s0P7PQsZvyeoyu103UpPUN8oOwvbGu+inFJr6GPJP9ZTMuUy5T/iAKT7FoZ/quYwHTUjqLxLhpPwNd1eT3SR2jkK++U/1JI/tBadqSTaYI8Ikdq1CrkHkaEftrxZbJ7VDvHz92W8RfxaCj+9Lxk9CD4ZqtWflHtKdoSv+RMcracoXmJjy3H7aWtlIUhM2xly1A5zfMAXABtlLVtdoFwnbFVlhT8mbzDUaF/HXsfffo9X/AI9I/H7H9I49oMP+P2P6R5avtY4onq4Hs0FS9vApdSFAtQBqnShDgRX8WJH8ifo9Hm9opCQTmFPL3MYXa32sqBWESxLSDuqLqWU2BKLJUSCQK0aM1tXHzC4zAKDdEv0gGXLBBWoA5S6Xo5A8VX0eDsRTK7smtw+ftBc495MUoqNSVGradKaaRAleaz9ePMcucClXeKAIVUUSfCBfMtjU8EnlBkyYJaXVYcjb5nmY6UzFoeBSOiqnY+YpaQgMg0JI0P3gfYDi3GLJNhduJvDUr4BxoW8NKnLCExE0tlSKn0HMxJIlBIYV4k6mHYqEAhpoYkcPWIppNaWtao4wmwoCkYjMSRWuVr2vbRiIJKQGbS371iKRJAZgHDgEUDE1oOLCJ+7tUj984lcbjfOw3vR+FZ5gUMdDsnSEhio2Invz/fMQVj+zKJ8lwHKg5DtU/wCB6RU7RpKCk9XH+IscH2t7tEsz5akywMqpoAy5g2U5QoqAZw4Bc6B48jQ0pabcpPk97req09aKhBUkzODCTcNNyo72WaKUtIyS0rFEtTeNnJ4RrF4b4uUHuKM1xkcrSlJG6VGoXq7NF3h50uel0rRNTZ0KB4ai9CPWE/hSAoKAZnBSN0EG7gXjrbs8yjEpxEyUnJnmKJqFISSyQWUpK5igQqxUnTRhSNHj8XPw6XEsz0GpBuoKUCpQIFPF4TrprFli9lJnSijLmykpGYkNe5oSm1npa0M2BLmy0CROAICQEsndYEgguTQuGuDWruIlsKMbt/ZysVKmLwU1WYhKzJSsMpSTl8LAhmUGPiPAhox+F7cYiRMV3rKR4VIKWcirFg6VNc+0enbS7MIOI7yQ+Hmpd5gqlQNDd8tTdQIoRSkdtfZaZqUysTJ7zOkfzEpZlNvbwrwqCX4BoLAqMNtqXiMNNEhQWSlO4++l1U3TcFiKatxD0CkKScydXBBFQBQjl5xodlfZ+rDzzMkTVmWAQZazlU5bdz8G1yjSsB9tsLPllCrpOZ5glhIKlFwghzRKWCSTx4Rvpyt4mU1W5nBtpSc6ZZUkHxFZqwAsw3etyGitmzCstVgSwHBqGl6tE6053STlN214ecJLm9ycywBpQ1Uo8NOO8Wv67SVbEpnTMDMZ0JzEKAagVUMSToARYu7RUzZs9MxKlJWEkhJPFQNTW1QQNKUh2KWpcwhU3JLdgyjlehLZfEpzfWpiDaKJiCBNU7iikk79QQC9KM/nGMmaRRpNo7eylACU5XQ6QVEgDeFW3SemkXGJ2sgKdae7C6inhWkvVlHdalDx8qbCNicPNWcpMtAy5QcyUijlqKqH8rRWytqTJqO7UGUEhQJp4QXbqCGFrGE5Co1u005FCZlADuWJZiHOVQ+7UEHg8A4qZ3ilIVmmJUApLlqJNVJI+8nUNVgYh2VtvvGST/LqFOBmSW5GqXNmgDaE5cohCFAqCsyKPmQA1Fa0IdNyPOBtNAluWuIwpUjfG+lIIJDFaAlxe9NOR6RRYfDrHeJZQy7xSdZbeLWwcEDQRayNuOtKMxISVJDg6kFgTV0rtTV4m2ttJKV5ZyXSsqdSKKSGBsGpXzBNawnurDh0VeG2IVgrlFIKgo5QRUM4Ic1BD9DQwFNQoBqEOxI+6DZm0BvFjs3ECRiEuomVVaF3SSQ2XK1Q7jKbOKRNj8AJhUZRSpbOUJKQKEgFJegvS9YRVmZWreZQYci7sK25gxDiJLFNXBaulbAvweDZcopmZO7USCT3YFQQXPRNPKr6QbJ2G5IXUuSJaXKE5ruol1NyaEot8Dckir2cqZmyoS4cpemVJNCHtUPQRcSuy6JiFhMwCYSAEFQVV7OBumpqS3UxENnzyCkJQyaigRdJAYJS2pLxbbD2UZa0TZk0SlJIOVKQoliaGh5V0940SdEORkJmHXhpqSSMyAxeouUlgRWml4ixskHfTQLDs/Ov6R6R2kwKMYVqUhEsKbeJy7wolVSTQOG1d6GMFi9nokzBL79CwVNmQCWem87B+T6RDtclpp8FbhqLSSKOHiFaShXApMWc6UQQlDkrJANAWG6SUucoL3J4s8aU/Z1MmpzuAos6AXUGTWqgAdORs8S2qoqzFAPXj8xcRJLlVGr2oeDn6wb/AAGYHor7tW/E4B82LcWMPw83KXbwkqA4iyh6OYcWmD2K+aCEoX1byI/uPKCsJM7xJ4puBw4gQ/aWGGYoQdwFShyOQFvYwJsmcpKyoP4S4SWJDac9fKB2pByi02fsudNU0mSuaQzhKXAH5jYCLEYnBqSpJw60TqggTDlCv6VjMkW1MVyMd3gC0smahiSCU5tQQxvr5QLjdtTVrUZrLUouVL3lPxz3sLO0POicbCF4dIubeX+fKIjMAsAfMxEiVNyd4kHITehDj3F9YHXNUbgA8WYmHmGAUqcOAHrEyZ6clQczhiGy5Wq4u9q9YripQLawqJp6wZDxLKTPIIKS0WWzsTPUsFDOGBKgnK35nG95uYg2ZsreeYCAkAlNX5ZmG6OXi5axeyZ9HZkWSKuWqWT8hekaRVmUmWE7GZkoHdSUrq6pcvK/EmrJA8oBn4vKWSMy1OxqAAHe+rcn+sWKmbmZ1oIPhDFxxI4a1pEWFxJUSGKcwBCi+ch7k2bkOVIbl4RKj5Yvdkq+8AWUS5sNANAeJvVoTE4beBUSpDsEC6lXA4AUcvw4Ug1Erz4k/wBvlCTSlO8X4DU9AniWisRZHYdwHUKqLnqeerWeIsZOcAJqS9vS+l/aIp+IKgCklKXZRZyTRw2gFQTxiaRKyupVTVg1g1BBd7BVDMJs4gpKi4S1BxYivQGkO2jtZMrdAc8BpwDczEk+eoCic1bWemkV6MF3qs0zdYAUNWBJDtc1aE3W0RrfdhuzMOsIJWoFaiH/ACj8NNb/ALETLmgKCSFB6uxbpmsDyhyMLkQEp043PU/WI5ygUpNQHqLCoLORZjD3SFyTLS4tf1a/rEGJS4y1AoH1JuWrw1iTvi9tHBd3a9OMJwKgH4/3h8hwR5WoIXkQOhrEslKCCVlQAZikZnLtqQwcitXiMT0ibMCTmSjK2YBySHJyijPRi5gyXAsXyJHQUNuqNQiW2n/ppf1EdCyDEvtpSzktRv3pDsLs+ZiJSpSZyZgyJBSBVJDCooAdRcuBwhdpgmWHPKvXmecF7b2Xh8On4tc+bJmy0KlmZMJmZs3hKE5spWPuoBAvSOGMsoqSO/WhhNwfh0ZufhPgVS04eYqTNVRSSkhS8wDFSFEpJKgXCWIpZ3jRYHt8lWUTimUt6tmUgimU1GZGYVDuDxjy/bnbsrnpXKQUIQVKluEAspWYkgCtRbMepLmBNsdsTikIRNQh5YSkTEgglKfC+YkvV3BDw/6M6PofBY1MxIWlSVoIoqWXF7uDUcmgmTLDAA5mBTmfebrfh7R4/wBktl42RLRiMJikd1MzCpJlBQpvy1B3b0IFTFN2z+1LE4g93K/kJAAmGUTmWv72/QhHAepMID0ftDjVTFzJE0pklKVrkYlc1Mp1h0ZJgN0lzpURkZa8ZhVpRh5iwC0xdQZSSwQQaKHd2yhVCLGPN5OCVOX/AC0LU5vcni5s8a2X2TxKJJnJTLRLDgjvTnb8wBiqQqPUJO38RJlvi5aVkJzd7JzCWoGpJOUpAAIZjXhBaO00pZyKSreSkglJUhQUHbMkEU1cM0CdiNtoxGzp3fBSxKS0xNFApRLNEFIDulIoS4PJjFdI7EycRLE7B4mZ3K0FKUF2SMzqTlpUG763e8G3Atyq7ZbEkmYFYcSmAGaWFB0rBqoaAMRSkUeI2WSgBedIW+VxuqCSRuqbfS4uHjYjsLNQTkxBAy5QSlzdzmYsU6ZeGsXmyuzspCFS5pVNQtnSouhJ1KE3Q/IxutSlT3M8PR4vtTAJluZZAmKBDEgbrVIB1oW1vAG2p6lypCrllB9XHE9I9F7U9iFozIQ82UQ6V5SSBqlTaih8hGd2ds2Wgrzz0pSwKUTUlJJIum6UgClTXSB09k9mCf8A0r+y+1whOQqCHoFMDwZK3I3DUcoFxCVIzKIEpQUWANZSqVDl6gWJN6QZJ7NTQorkodBUQk3SpNARu+KptQHSJtu9nlSJiQpLZjmuXAIehNDej1cNpGdOi7VlWJC5ZCywD7yTcOAQSkVBU7gHraCihZKSkkoLlIqClT2CiBwe9A8QYXFFAUgMKhKlMVFSSzUNAAeT14CIZM5bd2cxyqfdIJBS7tWqQH84mxhs3ErTNVlKkTAAUtYkVJYihYGgF+MJjsV36K/7suhSyhnHT8QLKY/KOwW3DLxAKABLCiRmT3l3dipiokEsHTe7gGL+RhjNCpkiTMSVURMCSpIHhIUo1KTvEKO8hgCCKw0xMoMFtRKmkqCHqVTCSCnKkszhswa9y7aUkm4qZJmZ0FKlJsAwALgKC08S4GUE3NoKn/ZxiZqioISgXKStIL6hLEsDercItMF2JnpKUqUkCWDlarFXiIFgeZcvrSBJsG0VsqXNJJV41MV6rILhKCUsUaEAEWPWLXDYLKSp3JDG3Uu1DXyHmTF9I7NlKG7xIYWZR9Vf2iBWyyxImSi35iK+aY6I0jCVsAyRArEoGao3PFyLZq+VYshswk70xGUiyCCp9aqIAHlDRsySlecSwpei1FJUOlWHkIty9EqPsyWL+JxOXu5UyZJUTSWlQIAsFKN+NKcDDsH2AxU1yqR3aQkBIWpCVU0HAO+8QSxGsbiXN4l+qgf/ALQbInfsFP6xhKF8mylXBnuzP2aTJdZqpSTwlkqNz4ipgeFPWN1tjZITh83e5UpTvEAFrDIoFyZYAoQXBN6CApc/rEv8QbUiJcXwNMzp2cmc6QEsO5AIAbKfCxIBNAN4jWK3bHY+ShKlBpbKUsKJLJAITlI4HT6xsDtJOZ3GYasH9W5mEXi0K8QSdKhJpdq6QYhZ49tLs0uVLXMCgpDlNiCl1C4OnP8AWKDDKKVOBVJqPYiPoNE1LUSG5JT+kSImEWBHt8oGilI8AMtYXmloWz03SWDuHDQuKS4dSSlTklwUj004x9Cy8Sr8R9TE6cSo3L9axLRWR81YDHKlLSpJIIIO6WLj6xpMTisPiwCmUZU0k5i4yW/DRyeTVPlHtK8Ph5iyhciRMLOXlILXuctDTWIZnYXZ66nCoQeKMyP/AIKETwO7PBJGHMw92A6gzKdkpSHzO4tW5sxjQbL2IEgKSXU4/mkWBFciTb+o1j1RP2cYIUR3iBcpCgQTzzJc9CTBA7BScz55hDNlJFau+YB3+UaRcVyRLJ8GBRLypyhgHPXzfXnrA02ec4SCASDldi7CrcGpHrEnsthkeGSlR4rJUf8AyeC5WECPChKeiQPpFvVVbELTfk8XwktYqq7EOS6j9AD+2glWnKPW9o7Mlz05ZqArgbKT0UKj5coyG3fs/WhIVJUpYeqVMFDooUV0IBOkOGpHgUoMwmP2mUEBLFRqEfeKRUnkb0I0hmzsbn3lHhlHUep0rzifGIV3haWioZRWk5klJsxqdKUaJJcpKfCAL253i8ZN2TaSGKADhKWfeNCxZgaimalheB8Rj1MF0UxqluAdutHHHygibLCrlWlBZxr9Ohh00JI3gGcFm1FqcobiwTQ3C4vMkE0e2Yh1Ud/n6RLhMalYdNBodX1BF0sWiY7KMxDrCUp/9yjsdOJBuHBbrCLw7IXNzKWArKnJZagHNEJK2AIDcUqrWIc6Go2PWs8dODiIpig9W/yK/KCNnbIxMxaM2ExCkgqKkJQpOd/CCtRYIAYs4JdiQ0XB7B4tEtATIDurOkJCjvpDnvFtUMU0oBxcwu6mGDKrB7OmzSyEEtrYDqosBFphth5eExfBLlCeqrE+w4GH4fsPjAGVLUpRJLzFpevElT2aCpfZfES2K56JQGgWtx0ADRWafkWPwBjs7ONVgIBJdRdyH0Bv7RQ4rCIRMmBNiqvEsaO30jbDZ+NKs0udKmgtvKSHHPKpPyiXD9jUJWZixnJqygBLBNyED5WELNeQxfgwhxQ4j1EdHpowaBTNLpyRHQ+6vQdtlHjpO4kVqocbEjpHnH2gbZM/FrTNO5KmzEBIzslKVM7eEru5d6aR6htZkmUDQF1E2ACCkqsOB9ox2ITLxM+bNVLBStalJSqrBRfU0JueZjHQ6d6ixjsa9b1senvUnvZ55ihhcu6SVaXYdQR7AmKuWnMoJcByzmgHU8I1e3Ox4So907XDVbkRcdYz0zZpQQlX3g4INGcg/IxM9Gem6ZWjrQ14qUHyekfZfsuYFzpE5AmyDLK21TMG6kpJFFfNhwEebbxZxTp9Y9b+zHHT5GHn4vEkqkJQlEojK8xfeMGN3BZNfxatGV7Z4aRNxKpiEmUZhzKlpU6cxubBibsIy1NaEXW51aXTamom148lNgMbLQL1sSMztqBw8otlbZC0oRmmGSlVleALNnIADlqBXCJOz/ZWXMVmKSlAowUXJbV7RsOyuwZWGE5K1BcubkAStAIYFRIVoq/ARxS6qCfLs7v4GrjulX7CvsonJz4iU++rKt0OAUp3SMyWYOobvWN7s3Y0uRL7tAITmUpndiouamt4quxGwcNJM6ZKQJWYhLAuCCyqBywfS16RqVIHP0jszz+6jzJ6fbk4sAOASdSPMQz4JKbKPnX6GLAga24n9YjZJsQehB+UOyaM1jOzpVMVNRiVy5ikhKlBL7gLhLKOUJfQJilxvZuetCkKxMoodKlHukAltSSSX5iNLtzGSwhQTOAKWzJQnvDV2CgLecY5e1JpLJURYCgDjy+RiZ6+nD85V/vg20+l1tX8It/75I8TsfDCRlSQkkOJgWc13LZWKQTWgHnFFI2NUhc+ZMQ75V71dN4l3400EaDvV5qrNH0Sxfyq0RTHUWJJAAv+K7xzS+p6MeE3+jsh9H15flJL9/8An7KTa6tnSlZpgKVEAZQtRcW8G8W5kxQnaEtS8mHwgmMXeapSjZnYKASOpiTtjsTMtMxCCtZJQoIBJUoB0lgHFHB6CK3sljz8VIKXCu8CCnilbgj+3J47NHXWrFSSOHqOnehNwbujfbFXNUgFctEk2yISCk0oaW9TFuFqAZYKkm5AL0tmGvUVi0RgXqPnBCdnk6j3jpyRyUVUvAktkKrOxJqORNxDRgZjD99IvpeyQQXArwJr5GHjZkxPhLjgaj3qInMeJmPgZr3V6CJBJmVCg/P/ABGgKFAspI9SPZQb3hO7rwDah69Q4gyFRn1bMzVKfaI/9PIJqgjoSPaNKJb2KT0IiBKnJAdwz04u1/6TDzYYlGns1LP3fc/rBCOzUtvCPSLgAC5A6kCBcVtTISAkKCUhThSa1IZia2gzYYor19lkaFQ6H9XhDsBY8MxY6kH2aNDKU58Js70PlQ6Qi1Qs2GKMwdnYgFipChzTHIwM7Xuxzyxd4qedPb9YAd9R6v8AKKTbFQPLWlKsswpFLpH6wYheHIosv5frAs7CJV4gC3HSOwuynsKaE28hDdBuGDEBOr9FA+xgadtsgskD+o/IA3MGI2WIml7IQKtEWh0yuwGMUqYpWcAqADZBViS5IFTWLcGc1WUk3yAZm5Bx7Vho2cBanSCpEsoFyeT/AKxLa8FKym2Dgp0pIVNViVKJU6FLKkgZjlFQSWTlDlRNI0EvHpOih1H6wwTjy8zE8pzRx+/23nEFEicYi7n0MPGJQbKD8LexgWZLdjY68PSGd0LEX9fWFQ7DUngYMlzKMoUNP8jURRSMCymFQa0uG0rVoMnYFVAglz+cgCBoEyq7UdikYl1oIRNainoprBfsAq45i2Gldicaot3WWrZlKSE+oJJHQR6n8JMFpr/1B+vOJUSibqbycetI0jqyiqIlppuzz/CfZy1Zswn8stPtmX+kXGB7PyJD5Us98zTFl2o6nZNBQMI1iJIrW/QwPM2QDr5kCE9Ry5GoJcFF/DpJchKN4VJALuXq4a9YsMN3ssDukjKNElKfYNEiuzpNlD0h0js43ic8g7eoMS2h0xp7XpluJzJI8z5iLLCbeRNDhinkxPpcGKVfYzD585Qoq/MSelDfzixkYRKKAAf9IHyEJqPgay8hOIwGHmqzKlJWeKgCf/KFTsuUzIdHIAN7RGFcId3sTuPYl/hp0mP1EIcCqxyqHMQ1GLahy+f6iF+N5pPnBuPYb/Ck/wDFL/7RHQhxx4D2hYNxbGU7W4IGR3jjcRODcc6R8mjzfCYlgEhgOPXiY9F7UYo/DLBsUK+RDX/fCPNESg9B5f5tHp9E3izyfqqi2oy/svcOQBTW+rxgZ+BE6clEo1zFCHsQSyHJbjrGr24taZIynLxbUcH0486xkJyo6Oqaf2s5/omi1GWrfO3/AA9T7Z4MYLZcjDJGYhaUhQonOkKWpRSXJzEqIFK1ejRkti7ORMUSU7wSVEk34m9Dr6wIjtp8RglYaeuYubLmoXJUWP8ALylC0lV6AuDU1bSB8JtKcguCyWyigOja8iY+Y6uLcqR910ElGG/s2WEypZEsAZlU0BUaO5vpW0IcWrxE/wAoLSkEUK3VlUahwkacSOEU2zP5gShVvEofiLk+Z5RpNpkzJYT94Za8Qkg73E0Z/V7x5LSi6fJ7duXHBV4fAK/muohebdrRJIzAeTgeUEbORMXkmqmzQoWIWrShILvW3NoLMsHOnRRdXTUewEcrgKDlw4CJ7slwx9tPZomn4pc1YMxa1hFkqUWdmrxMRY6coSu6lJSnMobqEgAlRupVzrUmOBaloVMwAg6j3ic37Dtx8IFwalCeMhIZJSWoXBzA00NYtFY9R8WVabupCSQ1CCQAXEJhtgYhas8qWzkDNM3QE3djU8KCNJs/slLS5mkqJulJyp6Ozn2johoas+Fscmt1fT6b+5pv43ZmpWHM1YTLS6ifCKCvNRZupi7wvYqaf9xSU8AkufMswGka4SpPd5AgITwADe14ElT5ks/jTpXeHr4h1ju0uggt5bv9Hka31TUltp7L9lP/AAPuklORgoFKiADmSQxBXdmpFXgezGCw6s8vDhCgkJcFwAHDhwWUXqq5jdS54UnMoZRzv/23irxEtJJa2kelClslR5MnKTtuylkz0JO+CkH7wLp4cN2LOXKSWIJY2NCIgxeFyhw3OBcImYFESkO901y+v3T+6xpyRwXkrDHQgxIUHWkdIkrLMkJLjMFGw1bK7mDJqkBSUE1WFZSH+6Bmta4aMmywPFSyU+A9WrFbiZBlhzLKnoLgjzDe8aiSgZRlqDYu9OUQ4vGFG6ACs2S7+vAQlIGjITMYdQnzc/JJgFphmqUApgJdAksaTLu34vYRt5GFUS6znVevhT0FohxWPd0pNqFQ48AfqIvP4JxMkudP/wCOnFQA+ReIpWEXMmhKwA/iYFsoJLe/vGkyvC5DF5E4mc2lgwmZuggi5S4L9RducSJXPAZwofmr9PrF8VkQnxHEQZBRSDv1XRL670NlbLWA26KmyeJfUxoBMSYZMSOPvCyCipl7NAuCo/mt6QWmUeUT5BCkcGPnA2OiEIMIXiTNCGt4QEeYwuUmJEoEOWpIuQOp1gAgyEGJpZMKRxBEPlkQDEc56sxAy8aXc+ccoUb05Q+fLcBqkFwOPEeYiEqzVHp/bjxEIbJMLiQDUCtP3yguZO3ul68Q/pFfMFHhneUv0MFWKyzGKCi1LPzNWbpEwVFI5u/0L8joYJw20yKLGYcQGPmNeo9ITiOyyQsxImZEUlaF+FQ/fyiUSjElCicYeJ/P9YHVJL+XyP8AcRIlDaQgJc44n1iFU4Px6xxTyhuWACVGU6D0/tDZktH4Q8cA1oRoAGDCyzoX5R38HTcEjkx/WOMsQqCQbwxCfw7mf35x0E/EJ/ZhYLYUjwzAbRKip/8AbWleTezOElgW0FFMdaxKvDVSff6H9Yx429kw6JWeZ3svKSlSQlICVOQFEvbRtTG1QglvZSfqNY9jonFppHzf1lSUoz/tEk+UFBlAFJoRwOhjA7WCcxyAAA5XGt2V58uEbufNUhCiQ5SCaWUwsR90x52S61AGjOB0P9zGnVPhD+hRf3yvbb+hmzMOMoVr/cxYoBtAuzfCR+Eke7/pFjIDGto+U1bydn6HoJYRo0PZ9A3eh+cX4TFFs5YSBSL2WXjydX8rPZhtEVUs6RNs3Zq5s0IO4kgnM4JcB2y/u0I7DzT84MwkwpmJIuCB60h6ajksuLMtWc1CShzWxdYbsfITVRWvqco9E194tcLs6VL8EtCTxAr6msEKHnCeRj6GGjCH4pHyOp1Orq/nJv8A3oe8c8RlTAPR2p1hBNHG9RzDE/QxqYErx2aIcLic4cUFGe5BDgtpqGPCJmhAdnHCGqY6QxE9KlFIUCQ7gaNeHIIIcEEcQXEAxqpQP6QRLxDMLAaCntaIssc0ABqZ6FeI+1fURXY+XL+JlKUnNLRKnEnKVb6lyQkdWSq+kOWHFKHizt5RzwqCyXDYtaw0tGSWKJyjKwGjn6CDJGDCXYM91H36RXZjDu8LMbcHp6Q6CyDa+0EhLSjm4q0vUPAGAxKXKHFXKa1PEeUWAQk/dFBy8x8ojVgpZ+7FKkSx2Qw4FogOz0cVAdYcnBSwXDvxcwATZjwjlIDVodI4ADWFKwQxb1hACGWOAjsg4ROZQ4iOMoQxA8NK4lXKEcJQ9IBkIIhVTAAWBJ4C59aRP3A5QgwgFmgAYm1gCdCX9wI5WFBZwC1Q4djye0TokDQ8ofkYXEFjoiRKPEjpEqUcz5w3PxIGlaVPzhJU4EsklRrYFqXqzQgJe7gPEySl1Cxqb0PFhpx9YOVLUA4SSeDM/wDaFCJn4T6gfWCwAMOp6Gx4cYWbhQ9iOcGfw85s2UpPIj5M0RKw02rpB4MR8iaQWFFcpKkqb/HmIXvT+H99YOXhl6pIiFUoaxVk0ArAd2Y/vUVETyNrLRRyRz/UfWJO45QxWCfgPMw9gDv4+M8oZCrOVDdBJSMruWFnAHnFsmeCPoYzIwJFoKkYqYm4zDn+sQ4+isi9KknQ9RDCnz9jAaNop1dPUfWCELSRQg+cRRVikdYTLE4T18oTJ1EAAxQYYpBYtQtSmunWC8vnDSeRgAFlKBSC9wD6x0CzdjuokTFAEktwc2joYj//2Q=="/>
          <p:cNvSpPr>
            <a:spLocks noChangeAspect="1" noChangeArrowheads="1"/>
          </p:cNvSpPr>
          <p:nvPr/>
        </p:nvSpPr>
        <p:spPr bwMode="auto">
          <a:xfrm>
            <a:off x="307975" y="-579438"/>
            <a:ext cx="6096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sp>
        <p:nvSpPr>
          <p:cNvPr id="100" name="AutoShape 12" descr="data:image/jpeg;base64,/9j/4AAQSkZJRgABAQAAAQABAAD/2wCEAAkGBhMSERUUExQWFRUWGBYYGBYXGRsaGBgWGBUYFhgcHhYYGyYgGBojHBgVHy8gJCcpLCwsGB4xNTAqNSYrLCkBCQoKDgwOGg8PGiwkHyQpLCksLCwsKSwsLCwsLCwsLCwsLCwsLCwsLCwsLCwpLCwsLCwsLCwsLCwpLCksLCwsLP/AABEIAHABwgMBIgACEQEDEQH/xAAcAAABBQEBAQAAAAAAAAAAAAAEAQIDBQYABwj/xABBEAABAgQDBQYDBgUDAwUAAAABAhEAAyExBBJBBSJRYXEGEzKBkaEUscEHQlJi0fAVI3Lh8RYzU4KSoiRjssLS/8QAGwEAAwEBAQEBAAAAAAAAAAAAAAECAwQFBgf/xAApEQACAgEDBAEEAwEBAAAAAAAAAQIREgMhMQQTQVFhBSIyoRRx8JHh/9oADAMBAAIRAxEAPwDT4js0AdxRrYEW89aQFhNnIffWbkWADjR3+caxJCqe3ygLamyJc0b7g/iB9jy+UdKm/Ji4LwVM7YB+6TZ6h/cRWqkKD0tR9ItZ0/uEjvCUoDVJ3eXTziBPaCWrw7/Ow9TeNIyl/ZEoorgYcDFwjaYP3R6hoUrlqulPtFZ/BOHyVELFx/DZZFvQt8jEkrZ0sDKEhuB/U1g7iDtspI4ReHZks/d9Cf1hitkyx+Ief9oXcQdtlQ8K8WCsHKH4v35QwypeiVHzh5oWDAxCxOZfBHzP1hUyieXkIMgwZCBCktekEDBkxHM2Up3EGSHgR4ZYmPlq13BHo9x0iTC/zFFCSMw0e/TjE2HwKnzHThAG15iUT8pA8KVPxKnNDCyt0gxS5Lads1aCQpg3OI04Vb0AI4gj5QRgNoJmJCVKfgdej6wzESDLNDQ24Hz+kRk+GVigdQYsb8IiXi0JUElSQpVACanyjOdqMS+IABI3EkgFmU5+jQJK2qtKWURMqGC6s2rmNlBtWZN06NqaXjnigwfa8Ci07vR/Q6Qf/qHDkbqiTonKXPIc4lxa8DteyxzQoVAiNrSWdS8lWyroQfJxB8hCVh0qChxSQR7RDdclJN8DM0dmicYWF+Eic0VhIgzR2aCPg4X4OFnEeEgd44GCfg474SFmhqEgdxC0ggYOF+DhZIeL9A4AhcoggYOHfBQZr2PB+gbII7uxBXwUL8EYM/kMPgE7scYXu+cFjBGO+BMHc+Rdv4BMnOOyHlBnwJjvgjC7g+2CZTHVgv4E8I74I8IM0GALWOzQV8EeBhPgzwMGaDBg3eQvewzaGJlyA81eR7A3PRNzGP2v2sUt0ydxP4j4z/8An5xcYufBMniX21u00uQ48a/wg2/qOnS8YzaW2Js8utVBZIokeXHmawGYUJjrhpqJhKbkcI6OIhpEWSLHAkFxTgReESYVQoeMIA7A9qpuHNVZkOBlUXBfhqD+2jQYft5LU2aWtILVBBuHtSMOpL24+tGh6ZhzNloPvPc8hf1jOUIt7lqTXB6IO1mG/wCT/wAVfpHR5+/OOiOzEfcZ6FhdsLQylkhLuRU08x9Yv8DtFE1BUkhSajdclwzgpIfX5RncbKBl7pD+Y9wYx2J2xNw2IBClFO7mQHILCxVdrUoKRzLc62qVnq5lhsoZiCGpUCjDpAycHL0QnMGBZIf2+nGM9g9rS1hE1CsocBRkpKkLuCiYl93Vl3Zi8WeJxHebyFKlLSNWZWYUBq1xcGrQEjsbsoEOgsRpp/mKXEYNT100i/w+OzUVQulqF0qZyF3Ca0zBxXWBdq4NWWgzTADUKCQQCGzZrKLkPQEjR4uMq5Ja9FZKmqTxgxGOU0VqZxSQVqBQo5UL0UWdmu9CGNaGDXS1bWcWfrF7MglVtNohO32U1PWINp4c9wVIqU3HKM9IWFV4RSimJyaNxh9phQgj4pPARlcBNLboJqPm2sRbX26lIKEF11CjomrXs8Thb2HlSNOvasoGrRFM23ITdh5x5nMxzO5c6Vvd2c1ZnJLCA8bjVvlSallD+h7k8zF9uK8k5tnq0nbSF/7aSW1eCNn7TzJzKISASC4cCreYqH1Dx59h9pmXhwlIKlqfMqyahmF3LA34R2BUssH8G8l6FYNSSRQl3DMQ2hiHFFKTN/8A6klh857pQJFACxFz+ZNj0OsVAxuFnLyzyUFCTkmhQ7tUt8wPStODtSM3h8bLmqVLO6RvS1EAkqFMrEG9OreUDzVLStCVZUkqVlUqidaAGgBTRvywUkF2Xe1cX8OqWJagMxBLuxBfeBpyfhDsD2vm7wKMyQ4XLVU7tVBJ41JAPAsYzmPxBTlSoAyS7osUlmJSfE6a8jZ6CKzFTp8sCc+dBo6KqygMkqAeope8D+QXwaXacyRP/wDUYdZzADvZK/EkMA6TZQDVrSKPEKKhu6lr+7a6xRjHNM7xCikLBzgXBZiQbgFvdjBnxBSVMcwACg7JzA1fr8+UaQ1K2ZEtPe0HYrFZC9SADbiNfl6xUTO0CgsFJAYpZzWiuA/fpBZxiZiWfKfzFv8AI5xm8bIUlS87Ag5gA9XLUINBr6RU5+ghBeTS9s8Sr4lagTlWxCSXagVTgl6gjQjWEwe3JstDy11Q9qEOS3/TcekB4+d8RhpUy0ySkSjWqkfcYHxM7FhQNFKvFKysCyTQjgofQlj5vGakaY2a5HbvGzAHnqCQDRLJO6DVShUqJHFovdn/AGhYgoS5BygOSgOoVFedNOMed4FRKigHLmBUk6tcDq5iQ4rvEZBnGQKNC5PFxrx5Vg+2uBNO+T0GZ9sEwJUfh0U1SsksbHKRX1huH+1rMCVKEqrMpDtfVIPm8eXy1vmHF/Jq094ZJ3syTUmo1qK/vyiNlwi2m/LPXZXb/vDu4yW+ifCPRSRBy+1k4D/cSeYCfm0eHDpyiz2LtObLWnKspS4uxFS1lU/xDjJeYoh6b8SZ6pL7RzUrzZ1vxJof+mzQdiO2c9QZOVHNIc+7x5/M7WZn/lIJBqoOl63KApk0GgaLfZ3bbCqZM+Rk/MgZh51Ch7xo3pvejJQmvJqZnaWeS4WoUbS9jQQ2V2mnAv3iibVqPQ0jO7U7aJlUw6ZagoOFB3Glau/URnl9rppJ3ZdeKA/s0P7PQsZvyeoyu103UpPUN8oOwvbGu+inFJr6GPJP9ZTMuUy5T/iAKT7FoZ/quYwHTUjqLxLhpPwNd1eT3SR2jkK++U/1JI/tBadqSTaYI8Ikdq1CrkHkaEftrxZbJ7VDvHz92W8RfxaCj+9Lxk9CD4ZqtWflHtKdoSv+RMcracoXmJjy3H7aWtlIUhM2xly1A5zfMAXABtlLVtdoFwnbFVlhT8mbzDUaF/HXsfffo9X/AI9I/H7H9I49oMP+P2P6R5avtY4onq4Hs0FS9vApdSFAtQBqnShDgRX8WJH8ifo9Hm9opCQTmFPL3MYXa32sqBWESxLSDuqLqWU2BKLJUSCQK0aM1tXHzC4zAKDdEv0gGXLBBWoA5S6Xo5A8VX0eDsRTK7smtw+ftBc495MUoqNSVGradKaaRAleaz9ePMcucClXeKAIVUUSfCBfMtjU8EnlBkyYJaXVYcjb5nmY6UzFoeBSOiqnY+YpaQgMg0JI0P3gfYDi3GLJNhduJvDUr4BxoW8NKnLCExE0tlSKn0HMxJIlBIYV4k6mHYqEAhpoYkcPWIppNaWtao4wmwoCkYjMSRWuVr2vbRiIJKQGbS371iKRJAZgHDgEUDE1oOLCJ+7tUj984lcbjfOw3vR+FZ5gUMdDsnSEhio2Invz/fMQVj+zKJ8lwHKg5DtU/wCB6RU7RpKCk9XH+IscH2t7tEsz5akywMqpoAy5g2U5QoqAZw4Bc6B48jQ0pabcpPk97req09aKhBUkzODCTcNNyo72WaKUtIyS0rFEtTeNnJ4RrF4b4uUHuKM1xkcrSlJG6VGoXq7NF3h50uel0rRNTZ0KB4ai9CPWE/hSAoKAZnBSN0EG7gXjrbs8yjEpxEyUnJnmKJqFISSyQWUpK5igQqxUnTRhSNHj8XPw6XEsz0GpBuoKUCpQIFPF4TrprFli9lJnSijLmykpGYkNe5oSm1npa0M2BLmy0CROAICQEsndYEgguTQuGuDWruIlsKMbt/ZysVKmLwU1WYhKzJSsMpSTl8LAhmUGPiPAhox+F7cYiRMV3rKR4VIKWcirFg6VNc+0enbS7MIOI7yQ+Hmpd5gqlQNDd8tTdQIoRSkdtfZaZqUysTJ7zOkfzEpZlNvbwrwqCX4BoLAqMNtqXiMNNEhQWSlO4++l1U3TcFiKatxD0CkKScydXBBFQBQjl5xodlfZ+rDzzMkTVmWAQZazlU5bdz8G1yjSsB9tsLPllCrpOZ5glhIKlFwghzRKWCSTx4Rvpyt4mU1W5nBtpSc6ZZUkHxFZqwAsw3etyGitmzCstVgSwHBqGl6tE6053STlN214ecJLm9ycywBpQ1Uo8NOO8Wv67SVbEpnTMDMZ0JzEKAagVUMSToARYu7RUzZs9MxKlJWEkhJPFQNTW1QQNKUh2KWpcwhU3JLdgyjlehLZfEpzfWpiDaKJiCBNU7iikk79QQC9KM/nGMmaRRpNo7eylACU5XQ6QVEgDeFW3SemkXGJ2sgKdae7C6inhWkvVlHdalDx8qbCNicPNWcpMtAy5QcyUijlqKqH8rRWytqTJqO7UGUEhQJp4QXbqCGFrGE5Co1u005FCZlADuWJZiHOVQ+7UEHg8A4qZ3ilIVmmJUApLlqJNVJI+8nUNVgYh2VtvvGST/LqFOBmSW5GqXNmgDaE5cohCFAqCsyKPmQA1Fa0IdNyPOBtNAluWuIwpUjfG+lIIJDFaAlxe9NOR6RRYfDrHeJZQy7xSdZbeLWwcEDQRayNuOtKMxISVJDg6kFgTV0rtTV4m2ttJKV5ZyXSsqdSKKSGBsGpXzBNawnurDh0VeG2IVgrlFIKgo5QRUM4Ic1BD9DQwFNQoBqEOxI+6DZm0BvFjs3ECRiEuomVVaF3SSQ2XK1Q7jKbOKRNj8AJhUZRSpbOUJKQKEgFJegvS9YRVmZWreZQYci7sK25gxDiJLFNXBaulbAvweDZcopmZO7USCT3YFQQXPRNPKr6QbJ2G5IXUuSJaXKE5ruol1NyaEot8Dckir2cqZmyoS4cpemVJNCHtUPQRcSuy6JiFhMwCYSAEFQVV7OBumpqS3UxENnzyCkJQyaigRdJAYJS2pLxbbD2UZa0TZk0SlJIOVKQoliaGh5V0940SdEORkJmHXhpqSSMyAxeouUlgRWml4ixskHfTQLDs/Ov6R6R2kwKMYVqUhEsKbeJy7wolVSTQOG1d6GMFi9nokzBL79CwVNmQCWem87B+T6RDtclpp8FbhqLSSKOHiFaShXApMWc6UQQlDkrJANAWG6SUucoL3J4s8aU/Z1MmpzuAos6AXUGTWqgAdORs8S2qoqzFAPXj8xcRJLlVGr2oeDn6wb/AAGYHor7tW/E4B82LcWMPw83KXbwkqA4iyh6OYcWmD2K+aCEoX1byI/uPKCsJM7xJ4puBw4gQ/aWGGYoQdwFShyOQFvYwJsmcpKyoP4S4SWJDac9fKB2pByi02fsudNU0mSuaQzhKXAH5jYCLEYnBqSpJw60TqggTDlCv6VjMkW1MVyMd3gC0smahiSCU5tQQxvr5QLjdtTVrUZrLUouVL3lPxz3sLO0POicbCF4dIubeX+fKIjMAsAfMxEiVNyd4kHITehDj3F9YHXNUbgA8WYmHmGAUqcOAHrEyZ6clQczhiGy5Wq4u9q9YripQLawqJp6wZDxLKTPIIKS0WWzsTPUsFDOGBKgnK35nG95uYg2ZsreeYCAkAlNX5ZmG6OXi5axeyZ9HZkWSKuWqWT8hekaRVmUmWE7GZkoHdSUrq6pcvK/EmrJA8oBn4vKWSMy1OxqAAHe+rcn+sWKmbmZ1oIPhDFxxI4a1pEWFxJUSGKcwBCi+ch7k2bkOVIbl4RKj5Yvdkq+8AWUS5sNANAeJvVoTE4beBUSpDsEC6lXA4AUcvw4Ug1Erz4k/wBvlCTSlO8X4DU9AniWisRZHYdwHUKqLnqeerWeIsZOcAJqS9vS+l/aIp+IKgCklKXZRZyTRw2gFQTxiaRKyupVTVg1g1BBd7BVDMJs4gpKi4S1BxYivQGkO2jtZMrdAc8BpwDczEk+eoCic1bWemkV6MF3qs0zdYAUNWBJDtc1aE3W0RrfdhuzMOsIJWoFaiH/ACj8NNb/ALETLmgKCSFB6uxbpmsDyhyMLkQEp043PU/WI5ygUpNQHqLCoLORZjD3SFyTLS4tf1a/rEGJS4y1AoH1JuWrw1iTvi9tHBd3a9OMJwKgH4/3h8hwR5WoIXkQOhrEslKCCVlQAZikZnLtqQwcitXiMT0ibMCTmSjK2YBySHJyijPRi5gyXAsXyJHQUNuqNQiW2n/ppf1EdCyDEvtpSzktRv3pDsLs+ZiJSpSZyZgyJBSBVJDCooAdRcuBwhdpgmWHPKvXmecF7b2Xh8On4tc+bJmy0KlmZMJmZs3hKE5spWPuoBAvSOGMsoqSO/WhhNwfh0ZufhPgVS04eYqTNVRSSkhS8wDFSFEpJKgXCWIpZ3jRYHt8lWUTimUt6tmUgimU1GZGYVDuDxjy/bnbsrnpXKQUIQVKluEAspWYkgCtRbMepLmBNsdsTikIRNQh5YSkTEgglKfC+YkvV3BDw/6M6PofBY1MxIWlSVoIoqWXF7uDUcmgmTLDAA5mBTmfebrfh7R4/wBktl42RLRiMJikd1MzCpJlBQpvy1B3b0IFTFN2z+1LE4g93K/kJAAmGUTmWv72/QhHAepMID0ftDjVTFzJE0pklKVrkYlc1Mp1h0ZJgN0lzpURkZa8ZhVpRh5iwC0xdQZSSwQQaKHd2yhVCLGPN5OCVOX/AC0LU5vcni5s8a2X2TxKJJnJTLRLDgjvTnb8wBiqQqPUJO38RJlvi5aVkJzd7JzCWoGpJOUpAAIZjXhBaO00pZyKSreSkglJUhQUHbMkEU1cM0CdiNtoxGzp3fBSxKS0xNFApRLNEFIDulIoS4PJjFdI7EycRLE7B4mZ3K0FKUF2SMzqTlpUG763e8G3Atyq7ZbEkmYFYcSmAGaWFB0rBqoaAMRSkUeI2WSgBedIW+VxuqCSRuqbfS4uHjYjsLNQTkxBAy5QSlzdzmYsU6ZeGsXmyuzspCFS5pVNQtnSouhJ1KE3Q/IxutSlT3M8PR4vtTAJluZZAmKBDEgbrVIB1oW1vAG2p6lypCrllB9XHE9I9F7U9iFozIQ82UQ6V5SSBqlTaih8hGd2ds2Wgrzz0pSwKUTUlJJIum6UgClTXSB09k9mCf8A0r+y+1whOQqCHoFMDwZK3I3DUcoFxCVIzKIEpQUWANZSqVDl6gWJN6QZJ7NTQorkodBUQk3SpNARu+KptQHSJtu9nlSJiQpLZjmuXAIehNDej1cNpGdOi7VlWJC5ZCywD7yTcOAQSkVBU7gHraCihZKSkkoLlIqClT2CiBwe9A8QYXFFAUgMKhKlMVFSSzUNAAeT14CIZM5bd2cxyqfdIJBS7tWqQH84mxhs3ErTNVlKkTAAUtYkVJYihYGgF+MJjsV36K/7suhSyhnHT8QLKY/KOwW3DLxAKABLCiRmT3l3dipiokEsHTe7gGL+RhjNCpkiTMSVURMCSpIHhIUo1KTvEKO8hgCCKw0xMoMFtRKmkqCHqVTCSCnKkszhswa9y7aUkm4qZJmZ0FKlJsAwALgKC08S4GUE3NoKn/ZxiZqioISgXKStIL6hLEsDercItMF2JnpKUqUkCWDlarFXiIFgeZcvrSBJsG0VsqXNJJV41MV6rILhKCUsUaEAEWPWLXDYLKSp3JDG3Uu1DXyHmTF9I7NlKG7xIYWZR9Vf2iBWyyxImSi35iK+aY6I0jCVsAyRArEoGao3PFyLZq+VYshswk70xGUiyCCp9aqIAHlDRsySlecSwpei1FJUOlWHkIty9EqPsyWL+JxOXu5UyZJUTSWlQIAsFKN+NKcDDsH2AxU1yqR3aQkBIWpCVU0HAO+8QSxGsbiXN4l+qgf/ALQbInfsFP6xhKF8mylXBnuzP2aTJdZqpSTwlkqNz4ipgeFPWN1tjZITh83e5UpTvEAFrDIoFyZYAoQXBN6CApc/rEv8QbUiJcXwNMzp2cmc6QEsO5AIAbKfCxIBNAN4jWK3bHY+ShKlBpbKUsKJLJAITlI4HT6xsDtJOZ3GYasH9W5mEXi0K8QSdKhJpdq6QYhZ49tLs0uVLXMCgpDlNiCl1C4OnP8AWKDDKKVOBVJqPYiPoNE1LUSG5JT+kSImEWBHt8oGilI8AMtYXmloWz03SWDuHDQuKS4dSSlTklwUj004x9Cy8Sr8R9TE6cSo3L9axLRWR81YDHKlLSpJIIIO6WLj6xpMTisPiwCmUZU0k5i4yW/DRyeTVPlHtK8Ph5iyhciRMLOXlILXuctDTWIZnYXZ66nCoQeKMyP/AIKETwO7PBJGHMw92A6gzKdkpSHzO4tW5sxjQbL2IEgKSXU4/mkWBFciTb+o1j1RP2cYIUR3iBcpCgQTzzJc9CTBA7BScz55hDNlJFau+YB3+UaRcVyRLJ8GBRLypyhgHPXzfXnrA02ec4SCASDldi7CrcGpHrEnsthkeGSlR4rJUf8AyeC5WECPChKeiQPpFvVVbELTfk8XwktYqq7EOS6j9AD+2glWnKPW9o7Mlz05ZqArgbKT0UKj5coyG3fs/WhIVJUpYeqVMFDooUV0IBOkOGpHgUoMwmP2mUEBLFRqEfeKRUnkb0I0hmzsbn3lHhlHUep0rzifGIV3haWioZRWk5klJsxqdKUaJJcpKfCAL253i8ZN2TaSGKADhKWfeNCxZgaimalheB8Rj1MF0UxqluAdutHHHygibLCrlWlBZxr9Ohh00JI3gGcFm1FqcobiwTQ3C4vMkE0e2Yh1Ud/n6RLhMalYdNBodX1BF0sWiY7KMxDrCUp/9yjsdOJBuHBbrCLw7IXNzKWArKnJZagHNEJK2AIDcUqrWIc6Go2PWs8dODiIpig9W/yK/KCNnbIxMxaM2ExCkgqKkJQpOd/CCtRYIAYs4JdiQ0XB7B4tEtATIDurOkJCjvpDnvFtUMU0oBxcwu6mGDKrB7OmzSyEEtrYDqosBFphth5eExfBLlCeqrE+w4GH4fsPjAGVLUpRJLzFpevElT2aCpfZfES2K56JQGgWtx0ADRWafkWPwBjs7ONVgIBJdRdyH0Bv7RQ4rCIRMmBNiqvEsaO30jbDZ+NKs0udKmgtvKSHHPKpPyiXD9jUJWZixnJqygBLBNyED5WELNeQxfgwhxQ4j1EdHpowaBTNLpyRHQ+6vQdtlHjpO4kVqocbEjpHnH2gbZM/FrTNO5KmzEBIzslKVM7eEru5d6aR6htZkmUDQF1E2ACCkqsOB9ox2ITLxM+bNVLBStalJSqrBRfU0JueZjHQ6d6ixjsa9b1senvUnvZ55ihhcu6SVaXYdQR7AmKuWnMoJcByzmgHU8I1e3Ox4So907XDVbkRcdYz0zZpQQlX3g4INGcg/IxM9Gem6ZWjrQ14qUHyekfZfsuYFzpE5AmyDLK21TMG6kpJFFfNhwEebbxZxTp9Y9b+zHHT5GHn4vEkqkJQlEojK8xfeMGN3BZNfxatGV7Z4aRNxKpiEmUZhzKlpU6cxubBibsIy1NaEXW51aXTamom148lNgMbLQL1sSMztqBw8otlbZC0oRmmGSlVleALNnIADlqBXCJOz/ZWXMVmKSlAowUXJbV7RsOyuwZWGE5K1BcubkAStAIYFRIVoq/ARxS6qCfLs7v4GrjulX7CvsonJz4iU++rKt0OAUp3SMyWYOobvWN7s3Y0uRL7tAITmUpndiouamt4quxGwcNJM6ZKQJWYhLAuCCyqBywfS16RqVIHP0jszz+6jzJ6fbk4sAOASdSPMQz4JKbKPnX6GLAga24n9YjZJsQehB+UOyaM1jOzpVMVNRiVy5ikhKlBL7gLhLKOUJfQJilxvZuetCkKxMoodKlHukAltSSSX5iNLtzGSwhQTOAKWzJQnvDV2CgLecY5e1JpLJURYCgDjy+RiZ6+nD85V/vg20+l1tX8It/75I8TsfDCRlSQkkOJgWc13LZWKQTWgHnFFI2NUhc+ZMQ75V71dN4l3400EaDvV5qrNH0Sxfyq0RTHUWJJAAv+K7xzS+p6MeE3+jsh9H15flJL9/8An7KTa6tnSlZpgKVEAZQtRcW8G8W5kxQnaEtS8mHwgmMXeapSjZnYKASOpiTtjsTMtMxCCtZJQoIBJUoB0lgHFHB6CK3sljz8VIKXCu8CCnilbgj+3J47NHXWrFSSOHqOnehNwbujfbFXNUgFctEk2yISCk0oaW9TFuFqAZYKkm5AL0tmGvUVi0RgXqPnBCdnk6j3jpyRyUVUvAktkKrOxJqORNxDRgZjD99IvpeyQQXArwJr5GHjZkxPhLjgaj3qInMeJmPgZr3V6CJBJmVCg/P/ABGgKFAspI9SPZQb3hO7rwDah69Q4gyFRn1bMzVKfaI/9PIJqgjoSPaNKJb2KT0IiBKnJAdwz04u1/6TDzYYlGns1LP3fc/rBCOzUtvCPSLgAC5A6kCBcVtTISAkKCUhThSa1IZia2gzYYor19lkaFQ6H9XhDsBY8MxY6kH2aNDKU58Js70PlQ6Qi1Qs2GKMwdnYgFipChzTHIwM7Xuxzyxd4qedPb9YAd9R6v8AKKTbFQPLWlKsswpFLpH6wYheHIosv5frAs7CJV4gC3HSOwuynsKaE28hDdBuGDEBOr9FA+xgadtsgskD+o/IA3MGI2WIml7IQKtEWh0yuwGMUqYpWcAqADZBViS5IFTWLcGc1WUk3yAZm5Bx7Vho2cBanSCpEsoFyeT/AKxLa8FKym2Dgp0pIVNViVKJU6FLKkgZjlFQSWTlDlRNI0EvHpOih1H6wwTjy8zE8pzRx+/23nEFEicYi7n0MPGJQbKD8LexgWZLdjY68PSGd0LEX9fWFQ7DUngYMlzKMoUNP8jURRSMCymFQa0uG0rVoMnYFVAglz+cgCBoEyq7UdikYl1oIRNainoprBfsAq45i2Gldicaot3WWrZlKSE+oJJHQR6n8JMFpr/1B+vOJUSibqbycetI0jqyiqIlppuzz/CfZy1Zswn8stPtmX+kXGB7PyJD5Us98zTFl2o6nZNBQMI1iJIrW/QwPM2QDr5kCE9Ry5GoJcFF/DpJchKN4VJALuXq4a9YsMN3ssDukjKNElKfYNEiuzpNlD0h0js43ic8g7eoMS2h0xp7XpluJzJI8z5iLLCbeRNDhinkxPpcGKVfYzD585Qoq/MSelDfzixkYRKKAAf9IHyEJqPgay8hOIwGHmqzKlJWeKgCf/KFTsuUzIdHIAN7RGFcId3sTuPYl/hp0mP1EIcCqxyqHMQ1GLahy+f6iF+N5pPnBuPYb/Ck/wDFL/7RHQhxx4D2hYNxbGU7W4IGR3jjcRODcc6R8mjzfCYlgEhgOPXiY9F7UYo/DLBsUK+RDX/fCPNESg9B5f5tHp9E3izyfqqi2oy/svcOQBTW+rxgZ+BE6clEo1zFCHsQSyHJbjrGr24taZIynLxbUcH0486xkJyo6Oqaf2s5/omi1GWrfO3/AA9T7Z4MYLZcjDJGYhaUhQonOkKWpRSXJzEqIFK1ejRkti7ORMUSU7wSVEk34m9Dr6wIjtp8RglYaeuYubLmoXJUWP8ALylC0lV6AuDU1bSB8JtKcguCyWyigOja8iY+Y6uLcqR910ElGG/s2WEypZEsAZlU0BUaO5vpW0IcWrxE/wAoLSkEUK3VlUahwkacSOEU2zP5gShVvEofiLk+Z5RpNpkzJYT94Za8Qkg73E0Z/V7x5LSi6fJ7duXHBV4fAK/muohebdrRJIzAeTgeUEbORMXkmqmzQoWIWrShILvW3NoLMsHOnRRdXTUewEcrgKDlw4CJ7slwx9tPZomn4pc1YMxa1hFkqUWdmrxMRY6coSu6lJSnMobqEgAlRupVzrUmOBaloVMwAg6j3ic37Dtx8IFwalCeMhIZJSWoXBzA00NYtFY9R8WVabupCSQ1CCQAXEJhtgYhas8qWzkDNM3QE3djU8KCNJs/slLS5mkqJulJyp6Ozn2johoas+Fscmt1fT6b+5pv43ZmpWHM1YTLS6ifCKCvNRZupi7wvYqaf9xSU8AkufMswGka4SpPd5AgITwADe14ElT5ks/jTpXeHr4h1ju0uggt5bv9Hka31TUltp7L9lP/AAPuklORgoFKiADmSQxBXdmpFXgezGCw6s8vDhCgkJcFwAHDhwWUXqq5jdS54UnMoZRzv/23irxEtJJa2kelClslR5MnKTtuylkz0JO+CkH7wLp4cN2LOXKSWIJY2NCIgxeFyhw3OBcImYFESkO901y+v3T+6xpyRwXkrDHQgxIUHWkdIkrLMkJLjMFGw1bK7mDJqkBSUE1WFZSH+6Bmta4aMmywPFSyU+A9WrFbiZBlhzLKnoLgjzDe8aiSgZRlqDYu9OUQ4vGFG6ACs2S7+vAQlIGjITMYdQnzc/JJgFphmqUApgJdAksaTLu34vYRt5GFUS6znVevhT0FohxWPd0pNqFQ48AfqIvP4JxMkudP/wCOnFQA+ReIpWEXMmhKwA/iYFsoJLe/vGkyvC5DF5E4mc2lgwmZuggi5S4L9RducSJXPAZwofmr9PrF8VkQnxHEQZBRSDv1XRL670NlbLWA26KmyeJfUxoBMSYZMSOPvCyCipl7NAuCo/mt6QWmUeUT5BCkcGPnA2OiEIMIXiTNCGt4QEeYwuUmJEoEOWpIuQOp1gAgyEGJpZMKRxBEPlkQDEc56sxAy8aXc+ccoUb05Q+fLcBqkFwOPEeYiEqzVHp/bjxEIbJMLiQDUCtP3yguZO3ul68Q/pFfMFHhneUv0MFWKyzGKCi1LPzNWbpEwVFI5u/0L8joYJw20yKLGYcQGPmNeo9ITiOyyQsxImZEUlaF+FQ/fyiUSjElCicYeJ/P9YHVJL+XyP8AcRIlDaQgJc44n1iFU4Px6xxTyhuWACVGU6D0/tDZktH4Q8cA1oRoAGDCyzoX5R38HTcEjkx/WOMsQqCQbwxCfw7mf35x0E/EJ/ZhYLYUjwzAbRKip/8AbWleTezOElgW0FFMdaxKvDVSff6H9Yx429kw6JWeZ3svKSlSQlICVOQFEvbRtTG1QglvZSfqNY9jonFppHzf1lSUoz/tEk+UFBlAFJoRwOhjA7WCcxyAAA5XGt2V58uEbufNUhCiQ5SCaWUwsR90x52S61AGjOB0P9zGnVPhD+hRf3yvbb+hmzMOMoVr/cxYoBtAuzfCR+Eke7/pFjIDGto+U1bydn6HoJYRo0PZ9A3eh+cX4TFFs5YSBSL2WXjydX8rPZhtEVUs6RNs3Zq5s0IO4kgnM4JcB2y/u0I7DzT84MwkwpmJIuCB60h6ajksuLMtWc1CShzWxdYbsfITVRWvqco9E194tcLs6VL8EtCTxAr6msEKHnCeRj6GGjCH4pHyOp1Orq/nJv8A3oe8c8RlTAPR2p1hBNHG9RzDE/QxqYErx2aIcLic4cUFGe5BDgtpqGPCJmhAdnHCGqY6QxE9KlFIUCQ7gaNeHIIIcEEcQXEAxqpQP6QRLxDMLAaCntaIssc0ABqZ6FeI+1fURXY+XL+JlKUnNLRKnEnKVb6lyQkdWSq+kOWHFKHizt5RzwqCyXDYtaw0tGSWKJyjKwGjn6CDJGDCXYM91H36RXZjDu8LMbcHp6Q6CyDa+0EhLSjm4q0vUPAGAxKXKHFXKa1PEeUWAQk/dFBy8x8ojVgpZ+7FKkSx2Qw4FogOz0cVAdYcnBSwXDvxcwATZjwjlIDVodI4ADWFKwQxb1hACGWOAjsg4ROZQ4iOMoQxA8NK4lXKEcJQ9IBkIIhVTAAWBJ4C59aRP3A5QgwgFmgAYm1gCdCX9wI5WFBZwC1Q4djye0TokDQ8ofkYXEFjoiRKPEjpEqUcz5w3PxIGlaVPzhJU4EsklRrYFqXqzQgJe7gPEySl1Cxqb0PFhpx9YOVLUA4SSeDM/wDaFCJn4T6gfWCwAMOp6Gx4cYWbhQ9iOcGfw85s2UpPIj5M0RKw02rpB4MR8iaQWFFcpKkqb/HmIXvT+H99YOXhl6pIiFUoaxVk0ArAd2Y/vUVETyNrLRRyRz/UfWJO45QxWCfgPMw9gDv4+M8oZCrOVDdBJSMruWFnAHnFsmeCPoYzIwJFoKkYqYm4zDn+sQ4+isi9KknQ9RDCnz9jAaNop1dPUfWCELSRQg+cRRVikdYTLE4T18oTJ1EAAxQYYpBYtQtSmunWC8vnDSeRgAFlKBSC9wD6x0CzdjuokTFAEktwc2joYj//2Q=="/>
          <p:cNvSpPr>
            <a:spLocks noChangeAspect="1" noChangeArrowheads="1"/>
          </p:cNvSpPr>
          <p:nvPr/>
        </p:nvSpPr>
        <p:spPr bwMode="auto">
          <a:xfrm>
            <a:off x="460375" y="-427038"/>
            <a:ext cx="6096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sp>
        <p:nvSpPr>
          <p:cNvPr id="101" name="AutoShape 14" descr="data:image/jpeg;base64,/9j/4AAQSkZJRgABAQAAAQABAAD/2wCEAAkGBhMSERUUExQWFRUWGBYYGBYXGRsaGBgWGBUYFhgcHhYYGyYgGBojHBgVHy8gJCcpLCwsGB4xNTAqNSYrLCkBCQoKDgwOGg8PGiwkHyQpLCksLCwsKSwsLCwsLCwsLCwsLCwsLCwsLCwsLCwpLCwsLCwsLCwsLCwpLCksLCwsLP/AABEIAHABwgMBIgACEQEDEQH/xAAcAAABBQEBAQAAAAAAAAAAAAAEAQIDBQYABwj/xABBEAABAgQDBQYDBgUDAwUAAAABAhEAAyExBBJBBSJRYXEGEzKBkaEUscEHQlJi0fAVI3Lh8RYzU4KSoiRjssLS/8QAGwEAAwEBAQEBAAAAAAAAAAAAAAECAwQFBgf/xAApEQACAgEDBAEEAwEBAAAAAAAAAQIREgMhMQQTQVFhBSIyoRRx8JHh/9oADAMBAAIRAxEAPwDT4js0AdxRrYEW89aQFhNnIffWbkWADjR3+caxJCqe3ygLamyJc0b7g/iB9jy+UdKm/Ji4LwVM7YB+6TZ6h/cRWqkKD0tR9ItZ0/uEjvCUoDVJ3eXTziBPaCWrw7/Ow9TeNIyl/ZEoorgYcDFwjaYP3R6hoUrlqulPtFZ/BOHyVELFx/DZZFvQt8jEkrZ0sDKEhuB/U1g7iDtspI4ReHZks/d9Cf1hitkyx+Ief9oXcQdtlQ8K8WCsHKH4v35QwypeiVHzh5oWDAxCxOZfBHzP1hUyieXkIMgwZCBCktekEDBkxHM2Up3EGSHgR4ZYmPlq13BHo9x0iTC/zFFCSMw0e/TjE2HwKnzHThAG15iUT8pA8KVPxKnNDCyt0gxS5Lads1aCQpg3OI04Vb0AI4gj5QRgNoJmJCVKfgdej6wzESDLNDQ24Hz+kRk+GVigdQYsb8IiXi0JUElSQpVACanyjOdqMS+IABI3EkgFmU5+jQJK2qtKWURMqGC6s2rmNlBtWZN06NqaXjnigwfa8Ci07vR/Q6Qf/qHDkbqiTonKXPIc4lxa8DteyxzQoVAiNrSWdS8lWyroQfJxB8hCVh0qChxSQR7RDdclJN8DM0dmicYWF+Eic0VhIgzR2aCPg4X4OFnEeEgd44GCfg474SFmhqEgdxC0ggYOF+DhZIeL9A4AhcoggYOHfBQZr2PB+gbII7uxBXwUL8EYM/kMPgE7scYXu+cFjBGO+BMHc+Rdv4BMnOOyHlBnwJjvgjC7g+2CZTHVgv4E8I74I8IM0GALWOzQV8EeBhPgzwMGaDBg3eQvewzaGJlyA81eR7A3PRNzGP2v2sUt0ydxP4j4z/8An5xcYufBMniX21u00uQ48a/wg2/qOnS8YzaW2Js8utVBZIokeXHmawGYUJjrhpqJhKbkcI6OIhpEWSLHAkFxTgReESYVQoeMIA7A9qpuHNVZkOBlUXBfhqD+2jQYft5LU2aWtILVBBuHtSMOpL24+tGh6ZhzNloPvPc8hf1jOUIt7lqTXB6IO1mG/wCT/wAVfpHR5+/OOiOzEfcZ6FhdsLQylkhLuRU08x9Yv8DtFE1BUkhSajdclwzgpIfX5RncbKBl7pD+Y9wYx2J2xNw2IBClFO7mQHILCxVdrUoKRzLc62qVnq5lhsoZiCGpUCjDpAycHL0QnMGBZIf2+nGM9g9rS1hE1CsocBRkpKkLuCiYl93Vl3Zi8WeJxHebyFKlLSNWZWYUBq1xcGrQEjsbsoEOgsRpp/mKXEYNT100i/w+OzUVQulqF0qZyF3Ca0zBxXWBdq4NWWgzTADUKCQQCGzZrKLkPQEjR4uMq5Ja9FZKmqTxgxGOU0VqZxSQVqBQo5UL0UWdmu9CGNaGDXS1bWcWfrF7MglVtNohO32U1PWINp4c9wVIqU3HKM9IWFV4RSimJyaNxh9phQgj4pPARlcBNLboJqPm2sRbX26lIKEF11CjomrXs8Thb2HlSNOvasoGrRFM23ITdh5x5nMxzO5c6Vvd2c1ZnJLCA8bjVvlSallD+h7k8zF9uK8k5tnq0nbSF/7aSW1eCNn7TzJzKISASC4cCreYqH1Dx59h9pmXhwlIKlqfMqyahmF3LA34R2BUssH8G8l6FYNSSRQl3DMQ2hiHFFKTN/8A6klh857pQJFACxFz+ZNj0OsVAxuFnLyzyUFCTkmhQ7tUt8wPStODtSM3h8bLmqVLO6RvS1EAkqFMrEG9OreUDzVLStCVZUkqVlUqidaAGgBTRvywUkF2Xe1cX8OqWJagMxBLuxBfeBpyfhDsD2vm7wKMyQ4XLVU7tVBJ41JAPAsYzmPxBTlSoAyS7osUlmJSfE6a8jZ6CKzFTp8sCc+dBo6KqygMkqAeope8D+QXwaXacyRP/wDUYdZzADvZK/EkMA6TZQDVrSKPEKKhu6lr+7a6xRjHNM7xCikLBzgXBZiQbgFvdjBnxBSVMcwACg7JzA1fr8+UaQ1K2ZEtPe0HYrFZC9SADbiNfl6xUTO0CgsFJAYpZzWiuA/fpBZxiZiWfKfzFv8AI5xm8bIUlS87Ag5gA9XLUINBr6RU5+ghBeTS9s8Sr4lagTlWxCSXagVTgl6gjQjWEwe3JstDy11Q9qEOS3/TcekB4+d8RhpUy0ySkSjWqkfcYHxM7FhQNFKvFKysCyTQjgofQlj5vGakaY2a5HbvGzAHnqCQDRLJO6DVShUqJHFovdn/AGhYgoS5BygOSgOoVFedNOMed4FRKigHLmBUk6tcDq5iQ4rvEZBnGQKNC5PFxrx5Vg+2uBNO+T0GZ9sEwJUfh0U1SsksbHKRX1huH+1rMCVKEqrMpDtfVIPm8eXy1vmHF/Jq094ZJ3syTUmo1qK/vyiNlwi2m/LPXZXb/vDu4yW+ifCPRSRBy+1k4D/cSeYCfm0eHDpyiz2LtObLWnKspS4uxFS1lU/xDjJeYoh6b8SZ6pL7RzUrzZ1vxJof+mzQdiO2c9QZOVHNIc+7x5/M7WZn/lIJBqoOl63KApk0GgaLfZ3bbCqZM+Rk/MgZh51Ch7xo3pvejJQmvJqZnaWeS4WoUbS9jQQ2V2mnAv3iibVqPQ0jO7U7aJlUw6ZagoOFB3Glau/URnl9rppJ3ZdeKA/s0P7PQsZvyeoyu103UpPUN8oOwvbGu+inFJr6GPJP9ZTMuUy5T/iAKT7FoZ/quYwHTUjqLxLhpPwNd1eT3SR2jkK++U/1JI/tBadqSTaYI8Ikdq1CrkHkaEftrxZbJ7VDvHz92W8RfxaCj+9Lxk9CD4ZqtWflHtKdoSv+RMcracoXmJjy3H7aWtlIUhM2xly1A5zfMAXABtlLVtdoFwnbFVlhT8mbzDUaF/HXsfffo9X/AI9I/H7H9I49oMP+P2P6R5avtY4onq4Hs0FS9vApdSFAtQBqnShDgRX8WJH8ifo9Hm9opCQTmFPL3MYXa32sqBWESxLSDuqLqWU2BKLJUSCQK0aM1tXHzC4zAKDdEv0gGXLBBWoA5S6Xo5A8VX0eDsRTK7smtw+ftBc495MUoqNSVGradKaaRAleaz9ePMcucClXeKAIVUUSfCBfMtjU8EnlBkyYJaXVYcjb5nmY6UzFoeBSOiqnY+YpaQgMg0JI0P3gfYDi3GLJNhduJvDUr4BxoW8NKnLCExE0tlSKn0HMxJIlBIYV4k6mHYqEAhpoYkcPWIppNaWtao4wmwoCkYjMSRWuVr2vbRiIJKQGbS371iKRJAZgHDgEUDE1oOLCJ+7tUj984lcbjfOw3vR+FZ5gUMdDsnSEhio2Invz/fMQVj+zKJ8lwHKg5DtU/wCB6RU7RpKCk9XH+IscH2t7tEsz5akywMqpoAy5g2U5QoqAZw4Bc6B48jQ0pabcpPk97req09aKhBUkzODCTcNNyo72WaKUtIyS0rFEtTeNnJ4RrF4b4uUHuKM1xkcrSlJG6VGoXq7NF3h50uel0rRNTZ0KB4ai9CPWE/hSAoKAZnBSN0EG7gXjrbs8yjEpxEyUnJnmKJqFISSyQWUpK5igQqxUnTRhSNHj8XPw6XEsz0GpBuoKUCpQIFPF4TrprFli9lJnSijLmykpGYkNe5oSm1npa0M2BLmy0CROAICQEsndYEgguTQuGuDWruIlsKMbt/ZysVKmLwU1WYhKzJSsMpSTl8LAhmUGPiPAhox+F7cYiRMV3rKR4VIKWcirFg6VNc+0enbS7MIOI7yQ+Hmpd5gqlQNDd8tTdQIoRSkdtfZaZqUysTJ7zOkfzEpZlNvbwrwqCX4BoLAqMNtqXiMNNEhQWSlO4++l1U3TcFiKatxD0CkKScydXBBFQBQjl5xodlfZ+rDzzMkTVmWAQZazlU5bdz8G1yjSsB9tsLPllCrpOZ5glhIKlFwghzRKWCSTx4Rvpyt4mU1W5nBtpSc6ZZUkHxFZqwAsw3etyGitmzCstVgSwHBqGl6tE6053STlN214ecJLm9ycywBpQ1Uo8NOO8Wv67SVbEpnTMDMZ0JzEKAagVUMSToARYu7RUzZs9MxKlJWEkhJPFQNTW1QQNKUh2KWpcwhU3JLdgyjlehLZfEpzfWpiDaKJiCBNU7iikk79QQC9KM/nGMmaRRpNo7eylACU5XQ6QVEgDeFW3SemkXGJ2sgKdae7C6inhWkvVlHdalDx8qbCNicPNWcpMtAy5QcyUijlqKqH8rRWytqTJqO7UGUEhQJp4QXbqCGFrGE5Co1u005FCZlADuWJZiHOVQ+7UEHg8A4qZ3ilIVmmJUApLlqJNVJI+8nUNVgYh2VtvvGST/LqFOBmSW5GqXNmgDaE5cohCFAqCsyKPmQA1Fa0IdNyPOBtNAluWuIwpUjfG+lIIJDFaAlxe9NOR6RRYfDrHeJZQy7xSdZbeLWwcEDQRayNuOtKMxISVJDg6kFgTV0rtTV4m2ttJKV5ZyXSsqdSKKSGBsGpXzBNawnurDh0VeG2IVgrlFIKgo5QRUM4Ic1BD9DQwFNQoBqEOxI+6DZm0BvFjs3ECRiEuomVVaF3SSQ2XK1Q7jKbOKRNj8AJhUZRSpbOUJKQKEgFJegvS9YRVmZWreZQYci7sK25gxDiJLFNXBaulbAvweDZcopmZO7USCT3YFQQXPRNPKr6QbJ2G5IXUuSJaXKE5ruol1NyaEot8Dckir2cqZmyoS4cpemVJNCHtUPQRcSuy6JiFhMwCYSAEFQVV7OBumpqS3UxENnzyCkJQyaigRdJAYJS2pLxbbD2UZa0TZk0SlJIOVKQoliaGh5V0940SdEORkJmHXhpqSSMyAxeouUlgRWml4ixskHfTQLDs/Ov6R6R2kwKMYVqUhEsKbeJy7wolVSTQOG1d6GMFi9nokzBL79CwVNmQCWem87B+T6RDtclpp8FbhqLSSKOHiFaShXApMWc6UQQlDkrJANAWG6SUucoL3J4s8aU/Z1MmpzuAos6AXUGTWqgAdORs8S2qoqzFAPXj8xcRJLlVGr2oeDn6wb/AAGYHor7tW/E4B82LcWMPw83KXbwkqA4iyh6OYcWmD2K+aCEoX1byI/uPKCsJM7xJ4puBw4gQ/aWGGYoQdwFShyOQFvYwJsmcpKyoP4S4SWJDac9fKB2pByi02fsudNU0mSuaQzhKXAH5jYCLEYnBqSpJw60TqggTDlCv6VjMkW1MVyMd3gC0smahiSCU5tQQxvr5QLjdtTVrUZrLUouVL3lPxz3sLO0POicbCF4dIubeX+fKIjMAsAfMxEiVNyd4kHITehDj3F9YHXNUbgA8WYmHmGAUqcOAHrEyZ6clQczhiGy5Wq4u9q9YripQLawqJp6wZDxLKTPIIKS0WWzsTPUsFDOGBKgnK35nG95uYg2ZsreeYCAkAlNX5ZmG6OXi5axeyZ9HZkWSKuWqWT8hekaRVmUmWE7GZkoHdSUrq6pcvK/EmrJA8oBn4vKWSMy1OxqAAHe+rcn+sWKmbmZ1oIPhDFxxI4a1pEWFxJUSGKcwBCi+ch7k2bkOVIbl4RKj5Yvdkq+8AWUS5sNANAeJvVoTE4beBUSpDsEC6lXA4AUcvw4Ug1Erz4k/wBvlCTSlO8X4DU9AniWisRZHYdwHUKqLnqeerWeIsZOcAJqS9vS+l/aIp+IKgCklKXZRZyTRw2gFQTxiaRKyupVTVg1g1BBd7BVDMJs4gpKi4S1BxYivQGkO2jtZMrdAc8BpwDczEk+eoCic1bWemkV6MF3qs0zdYAUNWBJDtc1aE3W0RrfdhuzMOsIJWoFaiH/ACj8NNb/ALETLmgKCSFB6uxbpmsDyhyMLkQEp043PU/WI5ygUpNQHqLCoLORZjD3SFyTLS4tf1a/rEGJS4y1AoH1JuWrw1iTvi9tHBd3a9OMJwKgH4/3h8hwR5WoIXkQOhrEslKCCVlQAZikZnLtqQwcitXiMT0ibMCTmSjK2YBySHJyijPRi5gyXAsXyJHQUNuqNQiW2n/ppf1EdCyDEvtpSzktRv3pDsLs+ZiJSpSZyZgyJBSBVJDCooAdRcuBwhdpgmWHPKvXmecF7b2Xh8On4tc+bJmy0KlmZMJmZs3hKE5spWPuoBAvSOGMsoqSO/WhhNwfh0ZufhPgVS04eYqTNVRSSkhS8wDFSFEpJKgXCWIpZ3jRYHt8lWUTimUt6tmUgimU1GZGYVDuDxjy/bnbsrnpXKQUIQVKluEAspWYkgCtRbMepLmBNsdsTikIRNQh5YSkTEgglKfC+YkvV3BDw/6M6PofBY1MxIWlSVoIoqWXF7uDUcmgmTLDAA5mBTmfebrfh7R4/wBktl42RLRiMJikd1MzCpJlBQpvy1B3b0IFTFN2z+1LE4g93K/kJAAmGUTmWv72/QhHAepMID0ftDjVTFzJE0pklKVrkYlc1Mp1h0ZJgN0lzpURkZa8ZhVpRh5iwC0xdQZSSwQQaKHd2yhVCLGPN5OCVOX/AC0LU5vcni5s8a2X2TxKJJnJTLRLDgjvTnb8wBiqQqPUJO38RJlvi5aVkJzd7JzCWoGpJOUpAAIZjXhBaO00pZyKSreSkglJUhQUHbMkEU1cM0CdiNtoxGzp3fBSxKS0xNFApRLNEFIDulIoS4PJjFdI7EycRLE7B4mZ3K0FKUF2SMzqTlpUG763e8G3Atyq7ZbEkmYFYcSmAGaWFB0rBqoaAMRSkUeI2WSgBedIW+VxuqCSRuqbfS4uHjYjsLNQTkxBAy5QSlzdzmYsU6ZeGsXmyuzspCFS5pVNQtnSouhJ1KE3Q/IxutSlT3M8PR4vtTAJluZZAmKBDEgbrVIB1oW1vAG2p6lypCrllB9XHE9I9F7U9iFozIQ82UQ6V5SSBqlTaih8hGd2ds2Wgrzz0pSwKUTUlJJIum6UgClTXSB09k9mCf8A0r+y+1whOQqCHoFMDwZK3I3DUcoFxCVIzKIEpQUWANZSqVDl6gWJN6QZJ7NTQorkodBUQk3SpNARu+KptQHSJtu9nlSJiQpLZjmuXAIehNDej1cNpGdOi7VlWJC5ZCywD7yTcOAQSkVBU7gHraCihZKSkkoLlIqClT2CiBwe9A8QYXFFAUgMKhKlMVFSSzUNAAeT14CIZM5bd2cxyqfdIJBS7tWqQH84mxhs3ErTNVlKkTAAUtYkVJYihYGgF+MJjsV36K/7suhSyhnHT8QLKY/KOwW3DLxAKABLCiRmT3l3dipiokEsHTe7gGL+RhjNCpkiTMSVURMCSpIHhIUo1KTvEKO8hgCCKw0xMoMFtRKmkqCHqVTCSCnKkszhswa9y7aUkm4qZJmZ0FKlJsAwALgKC08S4GUE3NoKn/ZxiZqioISgXKStIL6hLEsDercItMF2JnpKUqUkCWDlarFXiIFgeZcvrSBJsG0VsqXNJJV41MV6rILhKCUsUaEAEWPWLXDYLKSp3JDG3Uu1DXyHmTF9I7NlKG7xIYWZR9Vf2iBWyyxImSi35iK+aY6I0jCVsAyRArEoGao3PFyLZq+VYshswk70xGUiyCCp9aqIAHlDRsySlecSwpei1FJUOlWHkIty9EqPsyWL+JxOXu5UyZJUTSWlQIAsFKN+NKcDDsH2AxU1yqR3aQkBIWpCVU0HAO+8QSxGsbiXN4l+qgf/ALQbInfsFP6xhKF8mylXBnuzP2aTJdZqpSTwlkqNz4ipgeFPWN1tjZITh83e5UpTvEAFrDIoFyZYAoQXBN6CApc/rEv8QbUiJcXwNMzp2cmc6QEsO5AIAbKfCxIBNAN4jWK3bHY+ShKlBpbKUsKJLJAITlI4HT6xsDtJOZ3GYasH9W5mEXi0K8QSdKhJpdq6QYhZ49tLs0uVLXMCgpDlNiCl1C4OnP8AWKDDKKVOBVJqPYiPoNE1LUSG5JT+kSImEWBHt8oGilI8AMtYXmloWz03SWDuHDQuKS4dSSlTklwUj004x9Cy8Sr8R9TE6cSo3L9axLRWR81YDHKlLSpJIIIO6WLj6xpMTisPiwCmUZU0k5i4yW/DRyeTVPlHtK8Ph5iyhciRMLOXlILXuctDTWIZnYXZ66nCoQeKMyP/AIKETwO7PBJGHMw92A6gzKdkpSHzO4tW5sxjQbL2IEgKSXU4/mkWBFciTb+o1j1RP2cYIUR3iBcpCgQTzzJc9CTBA7BScz55hDNlJFau+YB3+UaRcVyRLJ8GBRLypyhgHPXzfXnrA02ec4SCASDldi7CrcGpHrEnsthkeGSlR4rJUf8AyeC5WECPChKeiQPpFvVVbELTfk8XwktYqq7EOS6j9AD+2glWnKPW9o7Mlz05ZqArgbKT0UKj5coyG3fs/WhIVJUpYeqVMFDooUV0IBOkOGpHgUoMwmP2mUEBLFRqEfeKRUnkb0I0hmzsbn3lHhlHUep0rzifGIV3haWioZRWk5klJsxqdKUaJJcpKfCAL253i8ZN2TaSGKADhKWfeNCxZgaimalheB8Rj1MF0UxqluAdutHHHygibLCrlWlBZxr9Ohh00JI3gGcFm1FqcobiwTQ3C4vMkE0e2Yh1Ud/n6RLhMalYdNBodX1BF0sWiY7KMxDrCUp/9yjsdOJBuHBbrCLw7IXNzKWArKnJZagHNEJK2AIDcUqrWIc6Go2PWs8dODiIpig9W/yK/KCNnbIxMxaM2ExCkgqKkJQpOd/CCtRYIAYs4JdiQ0XB7B4tEtATIDurOkJCjvpDnvFtUMU0oBxcwu6mGDKrB7OmzSyEEtrYDqosBFphth5eExfBLlCeqrE+w4GH4fsPjAGVLUpRJLzFpevElT2aCpfZfES2K56JQGgWtx0ADRWafkWPwBjs7ONVgIBJdRdyH0Bv7RQ4rCIRMmBNiqvEsaO30jbDZ+NKs0udKmgtvKSHHPKpPyiXD9jUJWZixnJqygBLBNyED5WELNeQxfgwhxQ4j1EdHpowaBTNLpyRHQ+6vQdtlHjpO4kVqocbEjpHnH2gbZM/FrTNO5KmzEBIzslKVM7eEru5d6aR6htZkmUDQF1E2ACCkqsOB9ox2ITLxM+bNVLBStalJSqrBRfU0JueZjHQ6d6ixjsa9b1senvUnvZ55ihhcu6SVaXYdQR7AmKuWnMoJcByzmgHU8I1e3Ox4So907XDVbkRcdYz0zZpQQlX3g4INGcg/IxM9Gem6ZWjrQ14qUHyekfZfsuYFzpE5AmyDLK21TMG6kpJFFfNhwEebbxZxTp9Y9b+zHHT5GHn4vEkqkJQlEojK8xfeMGN3BZNfxatGV7Z4aRNxKpiEmUZhzKlpU6cxubBibsIy1NaEXW51aXTamom148lNgMbLQL1sSMztqBw8otlbZC0oRmmGSlVleALNnIADlqBXCJOz/ZWXMVmKSlAowUXJbV7RsOyuwZWGE5K1BcubkAStAIYFRIVoq/ARxS6qCfLs7v4GrjulX7CvsonJz4iU++rKt0OAUp3SMyWYOobvWN7s3Y0uRL7tAITmUpndiouamt4quxGwcNJM6ZKQJWYhLAuCCyqBywfS16RqVIHP0jszz+6jzJ6fbk4sAOASdSPMQz4JKbKPnX6GLAga24n9YjZJsQehB+UOyaM1jOzpVMVNRiVy5ikhKlBL7gLhLKOUJfQJilxvZuetCkKxMoodKlHukAltSSSX5iNLtzGSwhQTOAKWzJQnvDV2CgLecY5e1JpLJURYCgDjy+RiZ6+nD85V/vg20+l1tX8It/75I8TsfDCRlSQkkOJgWc13LZWKQTWgHnFFI2NUhc+ZMQ75V71dN4l3400EaDvV5qrNH0Sxfyq0RTHUWJJAAv+K7xzS+p6MeE3+jsh9H15flJL9/8An7KTa6tnSlZpgKVEAZQtRcW8G8W5kxQnaEtS8mHwgmMXeapSjZnYKASOpiTtjsTMtMxCCtZJQoIBJUoB0lgHFHB6CK3sljz8VIKXCu8CCnilbgj+3J47NHXWrFSSOHqOnehNwbujfbFXNUgFctEk2yISCk0oaW9TFuFqAZYKkm5AL0tmGvUVi0RgXqPnBCdnk6j3jpyRyUVUvAktkKrOxJqORNxDRgZjD99IvpeyQQXArwJr5GHjZkxPhLjgaj3qInMeJmPgZr3V6CJBJmVCg/P/ABGgKFAspI9SPZQb3hO7rwDah69Q4gyFRn1bMzVKfaI/9PIJqgjoSPaNKJb2KT0IiBKnJAdwz04u1/6TDzYYlGns1LP3fc/rBCOzUtvCPSLgAC5A6kCBcVtTISAkKCUhThSa1IZia2gzYYor19lkaFQ6H9XhDsBY8MxY6kH2aNDKU58Js70PlQ6Qi1Qs2GKMwdnYgFipChzTHIwM7Xuxzyxd4qedPb9YAd9R6v8AKKTbFQPLWlKsswpFLpH6wYheHIosv5frAs7CJV4gC3HSOwuynsKaE28hDdBuGDEBOr9FA+xgadtsgskD+o/IA3MGI2WIml7IQKtEWh0yuwGMUqYpWcAqADZBViS5IFTWLcGc1WUk3yAZm5Bx7Vho2cBanSCpEsoFyeT/AKxLa8FKym2Dgp0pIVNViVKJU6FLKkgZjlFQSWTlDlRNI0EvHpOih1H6wwTjy8zE8pzRx+/23nEFEicYi7n0MPGJQbKD8LexgWZLdjY68PSGd0LEX9fWFQ7DUngYMlzKMoUNP8jURRSMCymFQa0uG0rVoMnYFVAglz+cgCBoEyq7UdikYl1oIRNainoprBfsAq45i2Gldicaot3WWrZlKSE+oJJHQR6n8JMFpr/1B+vOJUSibqbycetI0jqyiqIlppuzz/CfZy1Zswn8stPtmX+kXGB7PyJD5Us98zTFl2o6nZNBQMI1iJIrW/QwPM2QDr5kCE9Ry5GoJcFF/DpJchKN4VJALuXq4a9YsMN3ssDukjKNElKfYNEiuzpNlD0h0js43ic8g7eoMS2h0xp7XpluJzJI8z5iLLCbeRNDhinkxPpcGKVfYzD585Qoq/MSelDfzixkYRKKAAf9IHyEJqPgay8hOIwGHmqzKlJWeKgCf/KFTsuUzIdHIAN7RGFcId3sTuPYl/hp0mP1EIcCqxyqHMQ1GLahy+f6iF+N5pPnBuPYb/Ck/wDFL/7RHQhxx4D2hYNxbGU7W4IGR3jjcRODcc6R8mjzfCYlgEhgOPXiY9F7UYo/DLBsUK+RDX/fCPNESg9B5f5tHp9E3izyfqqi2oy/svcOQBTW+rxgZ+BE6clEo1zFCHsQSyHJbjrGr24taZIynLxbUcH0486xkJyo6Oqaf2s5/omi1GWrfO3/AA9T7Z4MYLZcjDJGYhaUhQonOkKWpRSXJzEqIFK1ejRkti7ORMUSU7wSVEk34m9Dr6wIjtp8RglYaeuYubLmoXJUWP8ALylC0lV6AuDU1bSB8JtKcguCyWyigOja8iY+Y6uLcqR910ElGG/s2WEypZEsAZlU0BUaO5vpW0IcWrxE/wAoLSkEUK3VlUahwkacSOEU2zP5gShVvEofiLk+Z5RpNpkzJYT94Za8Qkg73E0Z/V7x5LSi6fJ7duXHBV4fAK/muohebdrRJIzAeTgeUEbORMXkmqmzQoWIWrShILvW3NoLMsHOnRRdXTUewEcrgKDlw4CJ7slwx9tPZomn4pc1YMxa1hFkqUWdmrxMRY6coSu6lJSnMobqEgAlRupVzrUmOBaloVMwAg6j3ic37Dtx8IFwalCeMhIZJSWoXBzA00NYtFY9R8WVabupCSQ1CCQAXEJhtgYhas8qWzkDNM3QE3djU8KCNJs/slLS5mkqJulJyp6Ozn2johoas+Fscmt1fT6b+5pv43ZmpWHM1YTLS6ifCKCvNRZupi7wvYqaf9xSU8AkufMswGka4SpPd5AgITwADe14ElT5ks/jTpXeHr4h1ju0uggt5bv9Hka31TUltp7L9lP/AAPuklORgoFKiADmSQxBXdmpFXgezGCw6s8vDhCgkJcFwAHDhwWUXqq5jdS54UnMoZRzv/23irxEtJJa2kelClslR5MnKTtuylkz0JO+CkH7wLp4cN2LOXKSWIJY2NCIgxeFyhw3OBcImYFESkO901y+v3T+6xpyRwXkrDHQgxIUHWkdIkrLMkJLjMFGw1bK7mDJqkBSUE1WFZSH+6Bmta4aMmywPFSyU+A9WrFbiZBlhzLKnoLgjzDe8aiSgZRlqDYu9OUQ4vGFG6ACs2S7+vAQlIGjITMYdQnzc/JJgFphmqUApgJdAksaTLu34vYRt5GFUS6znVevhT0FohxWPd0pNqFQ48AfqIvP4JxMkudP/wCOnFQA+ReIpWEXMmhKwA/iYFsoJLe/vGkyvC5DF5E4mc2lgwmZuggi5S4L9RducSJXPAZwofmr9PrF8VkQnxHEQZBRSDv1XRL670NlbLWA26KmyeJfUxoBMSYZMSOPvCyCipl7NAuCo/mt6QWmUeUT5BCkcGPnA2OiEIMIXiTNCGt4QEeYwuUmJEoEOWpIuQOp1gAgyEGJpZMKRxBEPlkQDEc56sxAy8aXc+ccoUb05Q+fLcBqkFwOPEeYiEqzVHp/bjxEIbJMLiQDUCtP3yguZO3ul68Q/pFfMFHhneUv0MFWKyzGKCi1LPzNWbpEwVFI5u/0L8joYJw20yKLGYcQGPmNeo9ITiOyyQsxImZEUlaF+FQ/fyiUSjElCicYeJ/P9YHVJL+XyP8AcRIlDaQgJc44n1iFU4Px6xxTyhuWACVGU6D0/tDZktH4Q8cA1oRoAGDCyzoX5R38HTcEjkx/WOMsQqCQbwxCfw7mf35x0E/EJ/ZhYLYUjwzAbRKip/8AbWleTezOElgW0FFMdaxKvDVSff6H9Yx429kw6JWeZ3svKSlSQlICVOQFEvbRtTG1QglvZSfqNY9jonFppHzf1lSUoz/tEk+UFBlAFJoRwOhjA7WCcxyAAA5XGt2V58uEbufNUhCiQ5SCaWUwsR90x52S61AGjOB0P9zGnVPhD+hRf3yvbb+hmzMOMoVr/cxYoBtAuzfCR+Eke7/pFjIDGto+U1bydn6HoJYRo0PZ9A3eh+cX4TFFs5YSBSL2WXjydX8rPZhtEVUs6RNs3Zq5s0IO4kgnM4JcB2y/u0I7DzT84MwkwpmJIuCB60h6ajksuLMtWc1CShzWxdYbsfITVRWvqco9E194tcLs6VL8EtCTxAr6msEKHnCeRj6GGjCH4pHyOp1Orq/nJv8A3oe8c8RlTAPR2p1hBNHG9RzDE/QxqYErx2aIcLic4cUFGe5BDgtpqGPCJmhAdnHCGqY6QxE9KlFIUCQ7gaNeHIIIcEEcQXEAxqpQP6QRLxDMLAaCntaIssc0ABqZ6FeI+1fURXY+XL+JlKUnNLRKnEnKVb6lyQkdWSq+kOWHFKHizt5RzwqCyXDYtaw0tGSWKJyjKwGjn6CDJGDCXYM91H36RXZjDu8LMbcHp6Q6CyDa+0EhLSjm4q0vUPAGAxKXKHFXKa1PEeUWAQk/dFBy8x8ojVgpZ+7FKkSx2Qw4FogOz0cVAdYcnBSwXDvxcwATZjwjlIDVodI4ADWFKwQxb1hACGWOAjsg4ROZQ4iOMoQxA8NK4lXKEcJQ9IBkIIhVTAAWBJ4C59aRP3A5QgwgFmgAYm1gCdCX9wI5WFBZwC1Q4djye0TokDQ8ofkYXEFjoiRKPEjpEqUcz5w3PxIGlaVPzhJU4EsklRrYFqXqzQgJe7gPEySl1Cxqb0PFhpx9YOVLUA4SSeDM/wDaFCJn4T6gfWCwAMOp6Gx4cYWbhQ9iOcGfw85s2UpPIj5M0RKw02rpB4MR8iaQWFFcpKkqb/HmIXvT+H99YOXhl6pIiFUoaxVk0ArAd2Y/vUVETyNrLRRyRz/UfWJO45QxWCfgPMw9gDv4+M8oZCrOVDdBJSMruWFnAHnFsmeCPoYzIwJFoKkYqYm4zDn+sQ4+isi9KknQ9RDCnz9jAaNop1dPUfWCELSRQg+cRRVikdYTLE4T18oTJ1EAAxQYYpBYtQtSmunWC8vnDSeRgAFlKBSC9wD6x0CzdjuokTFAEktwc2joYj//2Q=="/>
          <p:cNvSpPr>
            <a:spLocks noChangeAspect="1" noChangeArrowheads="1"/>
          </p:cNvSpPr>
          <p:nvPr/>
        </p:nvSpPr>
        <p:spPr bwMode="auto">
          <a:xfrm>
            <a:off x="612775" y="-274638"/>
            <a:ext cx="6096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sp>
        <p:nvSpPr>
          <p:cNvPr id="102" name="AutoShape 16" descr="data:image/jpeg;base64,/9j/4AAQSkZJRgABAQAAAQABAAD/2wCEAAkGBhMSERUUExQWFRUWGBYYGBYXGRsaGBgWGBUYFhgcHhYYGyYgGBojHBgVHy8gJCcpLCwsGB4xNTAqNSYrLCkBCQoKDgwOGg8PGiwkHyQpLCksLCwsKSwsLCwsLCwsLCwsLCwsLCwsLCwsLCwpLCwsLCwsLCwsLCwpLCksLCwsLP/AABEIAHABwgMBIgACEQEDEQH/xAAcAAABBQEBAQAAAAAAAAAAAAAEAQIDBQYABwj/xABBEAABAgQDBQYDBgUDAwUAAAABAhEAAyExBBJBBSJRYXEGEzKBkaEUscEHQlJi0fAVI3Lh8RYzU4KSoiRjssLS/8QAGwEAAwEBAQEBAAAAAAAAAAAAAAECAwQFBgf/xAApEQACAgEDBAEEAwEBAAAAAAAAAQIREgMhMQQTQVFhBSIyoRRx8JHh/9oADAMBAAIRAxEAPwDT4js0AdxRrYEW89aQFhNnIffWbkWADjR3+caxJCqe3ygLamyJc0b7g/iB9jy+UdKm/Ji4LwVM7YB+6TZ6h/cRWqkKD0tR9ItZ0/uEjvCUoDVJ3eXTziBPaCWrw7/Ow9TeNIyl/ZEoorgYcDFwjaYP3R6hoUrlqulPtFZ/BOHyVELFx/DZZFvQt8jEkrZ0sDKEhuB/U1g7iDtspI4ReHZks/d9Cf1hitkyx+Ief9oXcQdtlQ8K8WCsHKH4v35QwypeiVHzh5oWDAxCxOZfBHzP1hUyieXkIMgwZCBCktekEDBkxHM2Up3EGSHgR4ZYmPlq13BHo9x0iTC/zFFCSMw0e/TjE2HwKnzHThAG15iUT8pA8KVPxKnNDCyt0gxS5Lads1aCQpg3OI04Vb0AI4gj5QRgNoJmJCVKfgdej6wzESDLNDQ24Hz+kRk+GVigdQYsb8IiXi0JUElSQpVACanyjOdqMS+IABI3EkgFmU5+jQJK2qtKWURMqGC6s2rmNlBtWZN06NqaXjnigwfa8Ci07vR/Q6Qf/qHDkbqiTonKXPIc4lxa8DteyxzQoVAiNrSWdS8lWyroQfJxB8hCVh0qChxSQR7RDdclJN8DM0dmicYWF+Eic0VhIgzR2aCPg4X4OFnEeEgd44GCfg474SFmhqEgdxC0ggYOF+DhZIeL9A4AhcoggYOHfBQZr2PB+gbII7uxBXwUL8EYM/kMPgE7scYXu+cFjBGO+BMHc+Rdv4BMnOOyHlBnwJjvgjC7g+2CZTHVgv4E8I74I8IM0GALWOzQV8EeBhPgzwMGaDBg3eQvewzaGJlyA81eR7A3PRNzGP2v2sUt0ydxP4j4z/8An5xcYufBMniX21u00uQ48a/wg2/qOnS8YzaW2Js8utVBZIokeXHmawGYUJjrhpqJhKbkcI6OIhpEWSLHAkFxTgReESYVQoeMIA7A9qpuHNVZkOBlUXBfhqD+2jQYft5LU2aWtILVBBuHtSMOpL24+tGh6ZhzNloPvPc8hf1jOUIt7lqTXB6IO1mG/wCT/wAVfpHR5+/OOiOzEfcZ6FhdsLQylkhLuRU08x9Yv8DtFE1BUkhSajdclwzgpIfX5RncbKBl7pD+Y9wYx2J2xNw2IBClFO7mQHILCxVdrUoKRzLc62qVnq5lhsoZiCGpUCjDpAycHL0QnMGBZIf2+nGM9g9rS1hE1CsocBRkpKkLuCiYl93Vl3Zi8WeJxHebyFKlLSNWZWYUBq1xcGrQEjsbsoEOgsRpp/mKXEYNT100i/w+OzUVQulqF0qZyF3Ca0zBxXWBdq4NWWgzTADUKCQQCGzZrKLkPQEjR4uMq5Ja9FZKmqTxgxGOU0VqZxSQVqBQo5UL0UWdmu9CGNaGDXS1bWcWfrF7MglVtNohO32U1PWINp4c9wVIqU3HKM9IWFV4RSimJyaNxh9phQgj4pPARlcBNLboJqPm2sRbX26lIKEF11CjomrXs8Thb2HlSNOvasoGrRFM23ITdh5x5nMxzO5c6Vvd2c1ZnJLCA8bjVvlSallD+h7k8zF9uK8k5tnq0nbSF/7aSW1eCNn7TzJzKISASC4cCreYqH1Dx59h9pmXhwlIKlqfMqyahmF3LA34R2BUssH8G8l6FYNSSRQl3DMQ2hiHFFKTN/8A6klh857pQJFACxFz+ZNj0OsVAxuFnLyzyUFCTkmhQ7tUt8wPStODtSM3h8bLmqVLO6RvS1EAkqFMrEG9OreUDzVLStCVZUkqVlUqidaAGgBTRvywUkF2Xe1cX8OqWJagMxBLuxBfeBpyfhDsD2vm7wKMyQ4XLVU7tVBJ41JAPAsYzmPxBTlSoAyS7osUlmJSfE6a8jZ6CKzFTp8sCc+dBo6KqygMkqAeope8D+QXwaXacyRP/wDUYdZzADvZK/EkMA6TZQDVrSKPEKKhu6lr+7a6xRjHNM7xCikLBzgXBZiQbgFvdjBnxBSVMcwACg7JzA1fr8+UaQ1K2ZEtPe0HYrFZC9SADbiNfl6xUTO0CgsFJAYpZzWiuA/fpBZxiZiWfKfzFv8AI5xm8bIUlS87Ag5gA9XLUINBr6RU5+ghBeTS9s8Sr4lagTlWxCSXagVTgl6gjQjWEwe3JstDy11Q9qEOS3/TcekB4+d8RhpUy0ySkSjWqkfcYHxM7FhQNFKvFKysCyTQjgofQlj5vGakaY2a5HbvGzAHnqCQDRLJO6DVShUqJHFovdn/AGhYgoS5BygOSgOoVFedNOMed4FRKigHLmBUk6tcDq5iQ4rvEZBnGQKNC5PFxrx5Vg+2uBNO+T0GZ9sEwJUfh0U1SsksbHKRX1huH+1rMCVKEqrMpDtfVIPm8eXy1vmHF/Jq094ZJ3syTUmo1qK/vyiNlwi2m/LPXZXb/vDu4yW+ifCPRSRBy+1k4D/cSeYCfm0eHDpyiz2LtObLWnKspS4uxFS1lU/xDjJeYoh6b8SZ6pL7RzUrzZ1vxJof+mzQdiO2c9QZOVHNIc+7x5/M7WZn/lIJBqoOl63KApk0GgaLfZ3bbCqZM+Rk/MgZh51Ch7xo3pvejJQmvJqZnaWeS4WoUbS9jQQ2V2mnAv3iibVqPQ0jO7U7aJlUw6ZagoOFB3Glau/URnl9rppJ3ZdeKA/s0P7PQsZvyeoyu103UpPUN8oOwvbGu+inFJr6GPJP9ZTMuUy5T/iAKT7FoZ/quYwHTUjqLxLhpPwNd1eT3SR2jkK++U/1JI/tBadqSTaYI8Ikdq1CrkHkaEftrxZbJ7VDvHz92W8RfxaCj+9Lxk9CD4ZqtWflHtKdoSv+RMcracoXmJjy3H7aWtlIUhM2xly1A5zfMAXABtlLVtdoFwnbFVlhT8mbzDUaF/HXsfffo9X/AI9I/H7H9I49oMP+P2P6R5avtY4onq4Hs0FS9vApdSFAtQBqnShDgRX8WJH8ifo9Hm9opCQTmFPL3MYXa32sqBWESxLSDuqLqWU2BKLJUSCQK0aM1tXHzC4zAKDdEv0gGXLBBWoA5S6Xo5A8VX0eDsRTK7smtw+ftBc495MUoqNSVGradKaaRAleaz9ePMcucClXeKAIVUUSfCBfMtjU8EnlBkyYJaXVYcjb5nmY6UzFoeBSOiqnY+YpaQgMg0JI0P3gfYDi3GLJNhduJvDUr4BxoW8NKnLCExE0tlSKn0HMxJIlBIYV4k6mHYqEAhpoYkcPWIppNaWtao4wmwoCkYjMSRWuVr2vbRiIJKQGbS371iKRJAZgHDgEUDE1oOLCJ+7tUj984lcbjfOw3vR+FZ5gUMdDsnSEhio2Invz/fMQVj+zKJ8lwHKg5DtU/wCB6RU7RpKCk9XH+IscH2t7tEsz5akywMqpoAy5g2U5QoqAZw4Bc6B48jQ0pabcpPk97req09aKhBUkzODCTcNNyo72WaKUtIyS0rFEtTeNnJ4RrF4b4uUHuKM1xkcrSlJG6VGoXq7NF3h50uel0rRNTZ0KB4ai9CPWE/hSAoKAZnBSN0EG7gXjrbs8yjEpxEyUnJnmKJqFISSyQWUpK5igQqxUnTRhSNHj8XPw6XEsz0GpBuoKUCpQIFPF4TrprFli9lJnSijLmykpGYkNe5oSm1npa0M2BLmy0CROAICQEsndYEgguTQuGuDWruIlsKMbt/ZysVKmLwU1WYhKzJSsMpSTl8LAhmUGPiPAhox+F7cYiRMV3rKR4VIKWcirFg6VNc+0enbS7MIOI7yQ+Hmpd5gqlQNDd8tTdQIoRSkdtfZaZqUysTJ7zOkfzEpZlNvbwrwqCX4BoLAqMNtqXiMNNEhQWSlO4++l1U3TcFiKatxD0CkKScydXBBFQBQjl5xodlfZ+rDzzMkTVmWAQZazlU5bdz8G1yjSsB9tsLPllCrpOZ5glhIKlFwghzRKWCSTx4Rvpyt4mU1W5nBtpSc6ZZUkHxFZqwAsw3etyGitmzCstVgSwHBqGl6tE6053STlN214ecJLm9ycywBpQ1Uo8NOO8Wv67SVbEpnTMDMZ0JzEKAagVUMSToARYu7RUzZs9MxKlJWEkhJPFQNTW1QQNKUh2KWpcwhU3JLdgyjlehLZfEpzfWpiDaKJiCBNU7iikk79QQC9KM/nGMmaRRpNo7eylACU5XQ6QVEgDeFW3SemkXGJ2sgKdae7C6inhWkvVlHdalDx8qbCNicPNWcpMtAy5QcyUijlqKqH8rRWytqTJqO7UGUEhQJp4QXbqCGFrGE5Co1u005FCZlADuWJZiHOVQ+7UEHg8A4qZ3ilIVmmJUApLlqJNVJI+8nUNVgYh2VtvvGST/LqFOBmSW5GqXNmgDaE5cohCFAqCsyKPmQA1Fa0IdNyPOBtNAluWuIwpUjfG+lIIJDFaAlxe9NOR6RRYfDrHeJZQy7xSdZbeLWwcEDQRayNuOtKMxISVJDg6kFgTV0rtTV4m2ttJKV5ZyXSsqdSKKSGBsGpXzBNawnurDh0VeG2IVgrlFIKgo5QRUM4Ic1BD9DQwFNQoBqEOxI+6DZm0BvFjs3ECRiEuomVVaF3SSQ2XK1Q7jKbOKRNj8AJhUZRSpbOUJKQKEgFJegvS9YRVmZWreZQYci7sK25gxDiJLFNXBaulbAvweDZcopmZO7USCT3YFQQXPRNPKr6QbJ2G5IXUuSJaXKE5ruol1NyaEot8Dckir2cqZmyoS4cpemVJNCHtUPQRcSuy6JiFhMwCYSAEFQVV7OBumpqS3UxENnzyCkJQyaigRdJAYJS2pLxbbD2UZa0TZk0SlJIOVKQoliaGh5V0940SdEORkJmHXhpqSSMyAxeouUlgRWml4ixskHfTQLDs/Ov6R6R2kwKMYVqUhEsKbeJy7wolVSTQOG1d6GMFi9nokzBL79CwVNmQCWem87B+T6RDtclpp8FbhqLSSKOHiFaShXApMWc6UQQlDkrJANAWG6SUucoL3J4s8aU/Z1MmpzuAos6AXUGTWqgAdORs8S2qoqzFAPXj8xcRJLlVGr2oeDn6wb/AAGYHor7tW/E4B82LcWMPw83KXbwkqA4iyh6OYcWmD2K+aCEoX1byI/uPKCsJM7xJ4puBw4gQ/aWGGYoQdwFShyOQFvYwJsmcpKyoP4S4SWJDac9fKB2pByi02fsudNU0mSuaQzhKXAH5jYCLEYnBqSpJw60TqggTDlCv6VjMkW1MVyMd3gC0smahiSCU5tQQxvr5QLjdtTVrUZrLUouVL3lPxz3sLO0POicbCF4dIubeX+fKIjMAsAfMxEiVNyd4kHITehDj3F9YHXNUbgA8WYmHmGAUqcOAHrEyZ6clQczhiGy5Wq4u9q9YripQLawqJp6wZDxLKTPIIKS0WWzsTPUsFDOGBKgnK35nG95uYg2ZsreeYCAkAlNX5ZmG6OXi5axeyZ9HZkWSKuWqWT8hekaRVmUmWE7GZkoHdSUrq6pcvK/EmrJA8oBn4vKWSMy1OxqAAHe+rcn+sWKmbmZ1oIPhDFxxI4a1pEWFxJUSGKcwBCi+ch7k2bkOVIbl4RKj5Yvdkq+8AWUS5sNANAeJvVoTE4beBUSpDsEC6lXA4AUcvw4Ug1Erz4k/wBvlCTSlO8X4DU9AniWisRZHYdwHUKqLnqeerWeIsZOcAJqS9vS+l/aIp+IKgCklKXZRZyTRw2gFQTxiaRKyupVTVg1g1BBd7BVDMJs4gpKi4S1BxYivQGkO2jtZMrdAc8BpwDczEk+eoCic1bWemkV6MF3qs0zdYAUNWBJDtc1aE3W0RrfdhuzMOsIJWoFaiH/ACj8NNb/ALETLmgKCSFB6uxbpmsDyhyMLkQEp043PU/WI5ygUpNQHqLCoLORZjD3SFyTLS4tf1a/rEGJS4y1AoH1JuWrw1iTvi9tHBd3a9OMJwKgH4/3h8hwR5WoIXkQOhrEslKCCVlQAZikZnLtqQwcitXiMT0ibMCTmSjK2YBySHJyijPRi5gyXAsXyJHQUNuqNQiW2n/ppf1EdCyDEvtpSzktRv3pDsLs+ZiJSpSZyZgyJBSBVJDCooAdRcuBwhdpgmWHPKvXmecF7b2Xh8On4tc+bJmy0KlmZMJmZs3hKE5spWPuoBAvSOGMsoqSO/WhhNwfh0ZufhPgVS04eYqTNVRSSkhS8wDFSFEpJKgXCWIpZ3jRYHt8lWUTimUt6tmUgimU1GZGYVDuDxjy/bnbsrnpXKQUIQVKluEAspWYkgCtRbMepLmBNsdsTikIRNQh5YSkTEgglKfC+YkvV3BDw/6M6PofBY1MxIWlSVoIoqWXF7uDUcmgmTLDAA5mBTmfebrfh7R4/wBktl42RLRiMJikd1MzCpJlBQpvy1B3b0IFTFN2z+1LE4g93K/kJAAmGUTmWv72/QhHAepMID0ftDjVTFzJE0pklKVrkYlc1Mp1h0ZJgN0lzpURkZa8ZhVpRh5iwC0xdQZSSwQQaKHd2yhVCLGPN5OCVOX/AC0LU5vcni5s8a2X2TxKJJnJTLRLDgjvTnb8wBiqQqPUJO38RJlvi5aVkJzd7JzCWoGpJOUpAAIZjXhBaO00pZyKSreSkglJUhQUHbMkEU1cM0CdiNtoxGzp3fBSxKS0xNFApRLNEFIDulIoS4PJjFdI7EycRLE7B4mZ3K0FKUF2SMzqTlpUG763e8G3Atyq7ZbEkmYFYcSmAGaWFB0rBqoaAMRSkUeI2WSgBedIW+VxuqCSRuqbfS4uHjYjsLNQTkxBAy5QSlzdzmYsU6ZeGsXmyuzspCFS5pVNQtnSouhJ1KE3Q/IxutSlT3M8PR4vtTAJluZZAmKBDEgbrVIB1oW1vAG2p6lypCrllB9XHE9I9F7U9iFozIQ82UQ6V5SSBqlTaih8hGd2ds2Wgrzz0pSwKUTUlJJIum6UgClTXSB09k9mCf8A0r+y+1whOQqCHoFMDwZK3I3DUcoFxCVIzKIEpQUWANZSqVDl6gWJN6QZJ7NTQorkodBUQk3SpNARu+KptQHSJtu9nlSJiQpLZjmuXAIehNDej1cNpGdOi7VlWJC5ZCywD7yTcOAQSkVBU7gHraCihZKSkkoLlIqClT2CiBwe9A8QYXFFAUgMKhKlMVFSSzUNAAeT14CIZM5bd2cxyqfdIJBS7tWqQH84mxhs3ErTNVlKkTAAUtYkVJYihYGgF+MJjsV36K/7suhSyhnHT8QLKY/KOwW3DLxAKABLCiRmT3l3dipiokEsHTe7gGL+RhjNCpkiTMSVURMCSpIHhIUo1KTvEKO8hgCCKw0xMoMFtRKmkqCHqVTCSCnKkszhswa9y7aUkm4qZJmZ0FKlJsAwALgKC08S4GUE3NoKn/ZxiZqioISgXKStIL6hLEsDercItMF2JnpKUqUkCWDlarFXiIFgeZcvrSBJsG0VsqXNJJV41MV6rILhKCUsUaEAEWPWLXDYLKSp3JDG3Uu1DXyHmTF9I7NlKG7xIYWZR9Vf2iBWyyxImSi35iK+aY6I0jCVsAyRArEoGao3PFyLZq+VYshswk70xGUiyCCp9aqIAHlDRsySlecSwpei1FJUOlWHkIty9EqPsyWL+JxOXu5UyZJUTSWlQIAsFKN+NKcDDsH2AxU1yqR3aQkBIWpCVU0HAO+8QSxGsbiXN4l+qgf/ALQbInfsFP6xhKF8mylXBnuzP2aTJdZqpSTwlkqNz4ipgeFPWN1tjZITh83e5UpTvEAFrDIoFyZYAoQXBN6CApc/rEv8QbUiJcXwNMzp2cmc6QEsO5AIAbKfCxIBNAN4jWK3bHY+ShKlBpbKUsKJLJAITlI4HT6xsDtJOZ3GYasH9W5mEXi0K8QSdKhJpdq6QYhZ49tLs0uVLXMCgpDlNiCl1C4OnP8AWKDDKKVOBVJqPYiPoNE1LUSG5JT+kSImEWBHt8oGilI8AMtYXmloWz03SWDuHDQuKS4dSSlTklwUj004x9Cy8Sr8R9TE6cSo3L9axLRWR81YDHKlLSpJIIIO6WLj6xpMTisPiwCmUZU0k5i4yW/DRyeTVPlHtK8Ph5iyhciRMLOXlILXuctDTWIZnYXZ66nCoQeKMyP/AIKETwO7PBJGHMw92A6gzKdkpSHzO4tW5sxjQbL2IEgKSXU4/mkWBFciTb+o1j1RP2cYIUR3iBcpCgQTzzJc9CTBA7BScz55hDNlJFau+YB3+UaRcVyRLJ8GBRLypyhgHPXzfXnrA02ec4SCASDldi7CrcGpHrEnsthkeGSlR4rJUf8AyeC5WECPChKeiQPpFvVVbELTfk8XwktYqq7EOS6j9AD+2glWnKPW9o7Mlz05ZqArgbKT0UKj5coyG3fs/WhIVJUpYeqVMFDooUV0IBOkOGpHgUoMwmP2mUEBLFRqEfeKRUnkb0I0hmzsbn3lHhlHUep0rzifGIV3haWioZRWk5klJsxqdKUaJJcpKfCAL253i8ZN2TaSGKADhKWfeNCxZgaimalheB8Rj1MF0UxqluAdutHHHygibLCrlWlBZxr9Ohh00JI3gGcFm1FqcobiwTQ3C4vMkE0e2Yh1Ud/n6RLhMalYdNBodX1BF0sWiY7KMxDrCUp/9yjsdOJBuHBbrCLw7IXNzKWArKnJZagHNEJK2AIDcUqrWIc6Go2PWs8dODiIpig9W/yK/KCNnbIxMxaM2ExCkgqKkJQpOd/CCtRYIAYs4JdiQ0XB7B4tEtATIDurOkJCjvpDnvFtUMU0oBxcwu6mGDKrB7OmzSyEEtrYDqosBFphth5eExfBLlCeqrE+w4GH4fsPjAGVLUpRJLzFpevElT2aCpfZfES2K56JQGgWtx0ADRWafkWPwBjs7ONVgIBJdRdyH0Bv7RQ4rCIRMmBNiqvEsaO30jbDZ+NKs0udKmgtvKSHHPKpPyiXD9jUJWZixnJqygBLBNyED5WELNeQxfgwhxQ4j1EdHpowaBTNLpyRHQ+6vQdtlHjpO4kVqocbEjpHnH2gbZM/FrTNO5KmzEBIzslKVM7eEru5d6aR6htZkmUDQF1E2ACCkqsOB9ox2ITLxM+bNVLBStalJSqrBRfU0JueZjHQ6d6ixjsa9b1senvUnvZ55ihhcu6SVaXYdQR7AmKuWnMoJcByzmgHU8I1e3Ox4So907XDVbkRcdYz0zZpQQlX3g4INGcg/IxM9Gem6ZWjrQ14qUHyekfZfsuYFzpE5AmyDLK21TMG6kpJFFfNhwEebbxZxTp9Y9b+zHHT5GHn4vEkqkJQlEojK8xfeMGN3BZNfxatGV7Z4aRNxKpiEmUZhzKlpU6cxubBibsIy1NaEXW51aXTamom148lNgMbLQL1sSMztqBw8otlbZC0oRmmGSlVleALNnIADlqBXCJOz/ZWXMVmKSlAowUXJbV7RsOyuwZWGE5K1BcubkAStAIYFRIVoq/ARxS6qCfLs7v4GrjulX7CvsonJz4iU++rKt0OAUp3SMyWYOobvWN7s3Y0uRL7tAITmUpndiouamt4quxGwcNJM6ZKQJWYhLAuCCyqBywfS16RqVIHP0jszz+6jzJ6fbk4sAOASdSPMQz4JKbKPnX6GLAga24n9YjZJsQehB+UOyaM1jOzpVMVNRiVy5ikhKlBL7gLhLKOUJfQJilxvZuetCkKxMoodKlHukAltSSSX5iNLtzGSwhQTOAKWzJQnvDV2CgLecY5e1JpLJURYCgDjy+RiZ6+nD85V/vg20+l1tX8It/75I8TsfDCRlSQkkOJgWc13LZWKQTWgHnFFI2NUhc+ZMQ75V71dN4l3400EaDvV5qrNH0Sxfyq0RTHUWJJAAv+K7xzS+p6MeE3+jsh9H15flJL9/8An7KTa6tnSlZpgKVEAZQtRcW8G8W5kxQnaEtS8mHwgmMXeapSjZnYKASOpiTtjsTMtMxCCtZJQoIBJUoB0lgHFHB6CK3sljz8VIKXCu8CCnilbgj+3J47NHXWrFSSOHqOnehNwbujfbFXNUgFctEk2yISCk0oaW9TFuFqAZYKkm5AL0tmGvUVi0RgXqPnBCdnk6j3jpyRyUVUvAktkKrOxJqORNxDRgZjD99IvpeyQQXArwJr5GHjZkxPhLjgaj3qInMeJmPgZr3V6CJBJmVCg/P/ABGgKFAspI9SPZQb3hO7rwDah69Q4gyFRn1bMzVKfaI/9PIJqgjoSPaNKJb2KT0IiBKnJAdwz04u1/6TDzYYlGns1LP3fc/rBCOzUtvCPSLgAC5A6kCBcVtTISAkKCUhThSa1IZia2gzYYor19lkaFQ6H9XhDsBY8MxY6kH2aNDKU58Js70PlQ6Qi1Qs2GKMwdnYgFipChzTHIwM7Xuxzyxd4qedPb9YAd9R6v8AKKTbFQPLWlKsswpFLpH6wYheHIosv5frAs7CJV4gC3HSOwuynsKaE28hDdBuGDEBOr9FA+xgadtsgskD+o/IA3MGI2WIml7IQKtEWh0yuwGMUqYpWcAqADZBViS5IFTWLcGc1WUk3yAZm5Bx7Vho2cBanSCpEsoFyeT/AKxLa8FKym2Dgp0pIVNViVKJU6FLKkgZjlFQSWTlDlRNI0EvHpOih1H6wwTjy8zE8pzRx+/23nEFEicYi7n0MPGJQbKD8LexgWZLdjY68PSGd0LEX9fWFQ7DUngYMlzKMoUNP8jURRSMCymFQa0uG0rVoMnYFVAglz+cgCBoEyq7UdikYl1oIRNainoprBfsAq45i2Gldicaot3WWrZlKSE+oJJHQR6n8JMFpr/1B+vOJUSibqbycetI0jqyiqIlppuzz/CfZy1Zswn8stPtmX+kXGB7PyJD5Us98zTFl2o6nZNBQMI1iJIrW/QwPM2QDr5kCE9Ry5GoJcFF/DpJchKN4VJALuXq4a9YsMN3ssDukjKNElKfYNEiuzpNlD0h0js43ic8g7eoMS2h0xp7XpluJzJI8z5iLLCbeRNDhinkxPpcGKVfYzD585Qoq/MSelDfzixkYRKKAAf9IHyEJqPgay8hOIwGHmqzKlJWeKgCf/KFTsuUzIdHIAN7RGFcId3sTuPYl/hp0mP1EIcCqxyqHMQ1GLahy+f6iF+N5pPnBuPYb/Ck/wDFL/7RHQhxx4D2hYNxbGU7W4IGR3jjcRODcc6R8mjzfCYlgEhgOPXiY9F7UYo/DLBsUK+RDX/fCPNESg9B5f5tHp9E3izyfqqi2oy/svcOQBTW+rxgZ+BE6clEo1zFCHsQSyHJbjrGr24taZIynLxbUcH0486xkJyo6Oqaf2s5/omi1GWrfO3/AA9T7Z4MYLZcjDJGYhaUhQonOkKWpRSXJzEqIFK1ejRkti7ORMUSU7wSVEk34m9Dr6wIjtp8RglYaeuYubLmoXJUWP8ALylC0lV6AuDU1bSB8JtKcguCyWyigOja8iY+Y6uLcqR910ElGG/s2WEypZEsAZlU0BUaO5vpW0IcWrxE/wAoLSkEUK3VlUahwkacSOEU2zP5gShVvEofiLk+Z5RpNpkzJYT94Za8Qkg73E0Z/V7x5LSi6fJ7duXHBV4fAK/muohebdrRJIzAeTgeUEbORMXkmqmzQoWIWrShILvW3NoLMsHOnRRdXTUewEcrgKDlw4CJ7slwx9tPZomn4pc1YMxa1hFkqUWdmrxMRY6coSu6lJSnMobqEgAlRupVzrUmOBaloVMwAg6j3ic37Dtx8IFwalCeMhIZJSWoXBzA00NYtFY9R8WVabupCSQ1CCQAXEJhtgYhas8qWzkDNM3QE3djU8KCNJs/slLS5mkqJulJyp6Ozn2johoas+Fscmt1fT6b+5pv43ZmpWHM1YTLS6ifCKCvNRZupi7wvYqaf9xSU8AkufMswGka4SpPd5AgITwADe14ElT5ks/jTpXeHr4h1ju0uggt5bv9Hka31TUltp7L9lP/AAPuklORgoFKiADmSQxBXdmpFXgezGCw6s8vDhCgkJcFwAHDhwWUXqq5jdS54UnMoZRzv/23irxEtJJa2kelClslR5MnKTtuylkz0JO+CkH7wLp4cN2LOXKSWIJY2NCIgxeFyhw3OBcImYFESkO901y+v3T+6xpyRwXkrDHQgxIUHWkdIkrLMkJLjMFGw1bK7mDJqkBSUE1WFZSH+6Bmta4aMmywPFSyU+A9WrFbiZBlhzLKnoLgjzDe8aiSgZRlqDYu9OUQ4vGFG6ACs2S7+vAQlIGjITMYdQnzc/JJgFphmqUApgJdAksaTLu34vYRt5GFUS6znVevhT0FohxWPd0pNqFQ48AfqIvP4JxMkudP/wCOnFQA+ReIpWEXMmhKwA/iYFsoJLe/vGkyvC5DF5E4mc2lgwmZuggi5S4L9RducSJXPAZwofmr9PrF8VkQnxHEQZBRSDv1XRL670NlbLWA26KmyeJfUxoBMSYZMSOPvCyCipl7NAuCo/mt6QWmUeUT5BCkcGPnA2OiEIMIXiTNCGt4QEeYwuUmJEoEOWpIuQOp1gAgyEGJpZMKRxBEPlkQDEc56sxAy8aXc+ccoUb05Q+fLcBqkFwOPEeYiEqzVHp/bjxEIbJMLiQDUCtP3yguZO3ul68Q/pFfMFHhneUv0MFWKyzGKCi1LPzNWbpEwVFI5u/0L8joYJw20yKLGYcQGPmNeo9ITiOyyQsxImZEUlaF+FQ/fyiUSjElCicYeJ/P9YHVJL+XyP8AcRIlDaQgJc44n1iFU4Px6xxTyhuWACVGU6D0/tDZktH4Q8cA1oRoAGDCyzoX5R38HTcEjkx/WOMsQqCQbwxCfw7mf35x0E/EJ/ZhYLYUjwzAbRKip/8AbWleTezOElgW0FFMdaxKvDVSff6H9Yx429kw6JWeZ3svKSlSQlICVOQFEvbRtTG1QglvZSfqNY9jonFppHzf1lSUoz/tEk+UFBlAFJoRwOhjA7WCcxyAAA5XGt2V58uEbufNUhCiQ5SCaWUwsR90x52S61AGjOB0P9zGnVPhD+hRf3yvbb+hmzMOMoVr/cxYoBtAuzfCR+Eke7/pFjIDGto+U1bydn6HoJYRo0PZ9A3eh+cX4TFFs5YSBSL2WXjydX8rPZhtEVUs6RNs3Zq5s0IO4kgnM4JcB2y/u0I7DzT84MwkwpmJIuCB60h6ajksuLMtWc1CShzWxdYbsfITVRWvqco9E194tcLs6VL8EtCTxAr6msEKHnCeRj6GGjCH4pHyOp1Orq/nJv8A3oe8c8RlTAPR2p1hBNHG9RzDE/QxqYErx2aIcLic4cUFGe5BDgtpqGPCJmhAdnHCGqY6QxE9KlFIUCQ7gaNeHIIIcEEcQXEAxqpQP6QRLxDMLAaCntaIssc0ABqZ6FeI+1fURXY+XL+JlKUnNLRKnEnKVb6lyQkdWSq+kOWHFKHizt5RzwqCyXDYtaw0tGSWKJyjKwGjn6CDJGDCXYM91H36RXZjDu8LMbcHp6Q6CyDa+0EhLSjm4q0vUPAGAxKXKHFXKa1PEeUWAQk/dFBy8x8ojVgpZ+7FKkSx2Qw4FogOz0cVAdYcnBSwXDvxcwATZjwjlIDVodI4ADWFKwQxb1hACGWOAjsg4ROZQ4iOMoQxA8NK4lXKEcJQ9IBkIIhVTAAWBJ4C59aRP3A5QgwgFmgAYm1gCdCX9wI5WFBZwC1Q4djye0TokDQ8ofkYXEFjoiRKPEjpEqUcz5w3PxIGlaVPzhJU4EsklRrYFqXqzQgJe7gPEySl1Cxqb0PFhpx9YOVLUA4SSeDM/wDaFCJn4T6gfWCwAMOp6Gx4cYWbhQ9iOcGfw85s2UpPIj5M0RKw02rpB4MR8iaQWFFcpKkqb/HmIXvT+H99YOXhl6pIiFUoaxVk0ArAd2Y/vUVETyNrLRRyRz/UfWJO45QxWCfgPMw9gDv4+M8oZCrOVDdBJSMruWFnAHnFsmeCPoYzIwJFoKkYqYm4zDn+sQ4+isi9KknQ9RDCnz9jAaNop1dPUfWCELSRQg+cRRVikdYTLE4T18oTJ1EAAxQYYpBYtQtSmunWC8vnDSeRgAFlKBSC9wD6x0CzdjuokTFAEktwc2joYj//2Q=="/>
          <p:cNvSpPr>
            <a:spLocks noChangeAspect="1" noChangeArrowheads="1"/>
          </p:cNvSpPr>
          <p:nvPr/>
        </p:nvSpPr>
        <p:spPr bwMode="auto">
          <a:xfrm>
            <a:off x="765175" y="-122238"/>
            <a:ext cx="6096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pic>
        <p:nvPicPr>
          <p:cNvPr id="3090" name="Picture 18" descr="http://www.spain.info/export/sites/spaininfo/comun/galeria_imagenes/deportes/239_p2_pradollano_sierra_nevada_s1193340.jpg_36927254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08920"/>
            <a:ext cx="2515155" cy="102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http://www.balnearios-galicia.com/wp-content/uploads/balneario-do-rio-pambre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509" y="2734860"/>
            <a:ext cx="1357318" cy="116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http://viajesmonllar.com/sites/viajesmonllar.com/files/entrada/meca_monlla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4" y="2758901"/>
            <a:ext cx="1975852" cy="131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5" name="Picture 2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575" y="3933056"/>
            <a:ext cx="2710323" cy="2639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958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7" grpId="0" animBg="1"/>
      <p:bldP spid="18" grpId="0" animBg="1"/>
      <p:bldP spid="25" grpId="0" animBg="1"/>
      <p:bldP spid="35" grpId="0" animBg="1"/>
      <p:bldP spid="45" grpId="0" animBg="1"/>
      <p:bldP spid="49" grpId="0" animBg="1"/>
      <p:bldP spid="55" grpId="0" animBg="1"/>
      <p:bldP spid="61" grpId="0" animBg="1"/>
      <p:bldP spid="71" grpId="0" animBg="1"/>
      <p:bldP spid="74" grpId="0" animBg="1"/>
      <p:bldP spid="80" grpId="0" animBg="1"/>
      <p:bldP spid="9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57200" y="116632"/>
            <a:ext cx="8229600" cy="562074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6. </a:t>
            </a:r>
            <a:r>
              <a:rPr lang="ca-ES" sz="3200" u="sng" dirty="0"/>
              <a:t>El turisme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07504" y="1235130"/>
            <a:ext cx="2016224" cy="648072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>
                <a:solidFill>
                  <a:schemeClr val="tx1"/>
                </a:solidFill>
              </a:rPr>
              <a:t>Factors </a:t>
            </a:r>
            <a:r>
              <a:rPr lang="ca-ES" dirty="0" err="1">
                <a:solidFill>
                  <a:schemeClr val="tx1"/>
                </a:solidFill>
              </a:rPr>
              <a:t>determi-nants</a:t>
            </a:r>
            <a:r>
              <a:rPr lang="ca-ES" dirty="0">
                <a:solidFill>
                  <a:schemeClr val="tx1"/>
                </a:solidFill>
              </a:rPr>
              <a:t> del turisme</a:t>
            </a:r>
          </a:p>
        </p:txBody>
      </p:sp>
      <p:cxnSp>
        <p:nvCxnSpPr>
          <p:cNvPr id="4" name="3 Conector angular"/>
          <p:cNvCxnSpPr>
            <a:stCxn id="3" idx="3"/>
            <a:endCxn id="7" idx="1"/>
          </p:cNvCxnSpPr>
          <p:nvPr/>
        </p:nvCxnSpPr>
        <p:spPr>
          <a:xfrm flipV="1">
            <a:off x="2123728" y="1124744"/>
            <a:ext cx="216024" cy="43442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Rectángulo"/>
          <p:cNvSpPr/>
          <p:nvPr/>
        </p:nvSpPr>
        <p:spPr>
          <a:xfrm>
            <a:off x="2339752" y="836712"/>
            <a:ext cx="6552728" cy="576064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Factors físics: el clima, el relleu o els paisatges naturals d’un lloc </a:t>
            </a:r>
          </a:p>
          <a:p>
            <a:pPr algn="ctr"/>
            <a:r>
              <a:rPr lang="ca-ES" dirty="0"/>
              <a:t>el fan més o menys atractiu (calor, platges, dies de sol, neu,...)</a:t>
            </a:r>
            <a:endParaRPr lang="ca-ES" dirty="0">
              <a:solidFill>
                <a:schemeClr val="tx1"/>
              </a:solidFill>
            </a:endParaRPr>
          </a:p>
        </p:txBody>
      </p:sp>
      <p:cxnSp>
        <p:nvCxnSpPr>
          <p:cNvPr id="12" name="11 Conector angular"/>
          <p:cNvCxnSpPr>
            <a:stCxn id="3" idx="3"/>
            <a:endCxn id="16" idx="1"/>
          </p:cNvCxnSpPr>
          <p:nvPr/>
        </p:nvCxnSpPr>
        <p:spPr>
          <a:xfrm>
            <a:off x="2123728" y="1559166"/>
            <a:ext cx="216024" cy="35882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15 Rectángulo"/>
          <p:cNvSpPr/>
          <p:nvPr/>
        </p:nvSpPr>
        <p:spPr>
          <a:xfrm>
            <a:off x="2339752" y="1487108"/>
            <a:ext cx="6552728" cy="861772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Factors humans: presència de monuments o museus, </a:t>
            </a:r>
          </a:p>
          <a:p>
            <a:pPr algn="ctr"/>
            <a:r>
              <a:rPr lang="ca-ES" dirty="0"/>
              <a:t>tenir els equipaments i infraestructures necessàries </a:t>
            </a:r>
          </a:p>
          <a:p>
            <a:pPr algn="ctr"/>
            <a:r>
              <a:rPr lang="ca-ES" dirty="0"/>
              <a:t>de transport, allotjament i altres serveis,...</a:t>
            </a:r>
            <a:endParaRPr lang="ca-ES" dirty="0">
              <a:solidFill>
                <a:schemeClr val="tx1"/>
              </a:solidFill>
            </a:endParaRPr>
          </a:p>
        </p:txBody>
      </p:sp>
      <p:pic>
        <p:nvPicPr>
          <p:cNvPr id="4100" name="Picture 4" descr="http://albertogarcia.files.wordpress.com/2008/11/mapa_espana_insolac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39" y="2780928"/>
            <a:ext cx="4617585" cy="324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viajararoma.com/img_monumentoscoliseo/coliseo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857" y="2420888"/>
            <a:ext cx="3854665" cy="211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termometroturistico.es/files/2010/03/valencia-oficina-virtu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4670160"/>
            <a:ext cx="3854664" cy="209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09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7" grpId="0" animBg="1"/>
      <p:bldP spid="1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57200" y="116632"/>
            <a:ext cx="8229600" cy="562074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6. </a:t>
            </a:r>
            <a:r>
              <a:rPr lang="ca-ES" sz="3200" u="sng" dirty="0"/>
              <a:t>El turisme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49008" y="836712"/>
            <a:ext cx="6727248" cy="648072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Les principals destinacions turístiques són Europa i el Mediterrani, </a:t>
            </a:r>
          </a:p>
          <a:p>
            <a:pPr algn="ctr"/>
            <a:r>
              <a:rPr lang="ca-ES" dirty="0"/>
              <a:t>Amèrica del Nord i el Carib i Japó i el sud-est asiàtic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49008" y="1556792"/>
            <a:ext cx="8815480" cy="360040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Les principals emissores de turisme són les regions més riques: Estats Units, Europa i Japó</a:t>
            </a:r>
            <a:endParaRPr lang="ca-ES" dirty="0">
              <a:solidFill>
                <a:schemeClr val="tx1"/>
              </a:solidFill>
            </a:endParaRPr>
          </a:p>
        </p:txBody>
      </p:sp>
      <p:pic>
        <p:nvPicPr>
          <p:cNvPr id="5122" name="Picture 2" descr="http://lewebpedagogique.com/reussirenhg/files/2008/01/carte-tourisme-internatio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8" y="2060848"/>
            <a:ext cx="6111161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6228184" y="2060848"/>
            <a:ext cx="252028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a-ES" altLang="ca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ARRIBADA DE TURISTES (2012)</a:t>
            </a:r>
            <a:endParaRPr kumimoji="0" lang="ca-ES" altLang="ca-E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7857176"/>
              </p:ext>
            </p:extLst>
          </p:nvPr>
        </p:nvGraphicFramePr>
        <p:xfrm>
          <a:off x="6346190" y="2340135"/>
          <a:ext cx="2340610" cy="35753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35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5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PAÍS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MILIONS DE TURISTES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FRANÇA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9146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83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ESTATS UNITS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9146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67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XINA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9146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57’7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ESPANYA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9146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57’7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ITÀLIA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9146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46’4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TURQUIA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9146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35’7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ALEMANYA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9146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30’4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REGNE UNIT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9146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29’3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RÚSSIA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9146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25’7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MALÀISIA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9146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25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ÀUSTRIA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9146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24’1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HONG KONG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9146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23’7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MÈXIC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9146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23’4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UCRAÏNA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9146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23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TAILÀNDIA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9146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22’3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9" name="8 Imagen"/>
          <p:cNvPicPr/>
          <p:nvPr/>
        </p:nvPicPr>
        <p:blipFill>
          <a:blip r:embed="rId3"/>
          <a:stretch>
            <a:fillRect/>
          </a:stretch>
        </p:blipFill>
        <p:spPr>
          <a:xfrm>
            <a:off x="149007" y="2132856"/>
            <a:ext cx="6119161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47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57200" y="116632"/>
            <a:ext cx="8229600" cy="562074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6. </a:t>
            </a:r>
            <a:r>
              <a:rPr lang="ca-ES" sz="3200" u="sng" dirty="0"/>
              <a:t>El turisme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07504" y="1412776"/>
            <a:ext cx="1224136" cy="648072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>
                <a:solidFill>
                  <a:schemeClr val="tx1"/>
                </a:solidFill>
              </a:rPr>
              <a:t>Efectes del</a:t>
            </a:r>
          </a:p>
          <a:p>
            <a:pPr algn="ctr"/>
            <a:r>
              <a:rPr lang="ca-ES" dirty="0">
                <a:solidFill>
                  <a:schemeClr val="tx1"/>
                </a:solidFill>
              </a:rPr>
              <a:t> turisme</a:t>
            </a:r>
          </a:p>
        </p:txBody>
      </p:sp>
      <p:cxnSp>
        <p:nvCxnSpPr>
          <p:cNvPr id="4" name="3 Conector angular"/>
          <p:cNvCxnSpPr>
            <a:stCxn id="3" idx="3"/>
            <a:endCxn id="7" idx="1"/>
          </p:cNvCxnSpPr>
          <p:nvPr/>
        </p:nvCxnSpPr>
        <p:spPr>
          <a:xfrm flipV="1">
            <a:off x="1331640" y="1118936"/>
            <a:ext cx="288032" cy="61787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Rectángulo"/>
          <p:cNvSpPr/>
          <p:nvPr/>
        </p:nvSpPr>
        <p:spPr>
          <a:xfrm>
            <a:off x="1619672" y="678706"/>
            <a:ext cx="6624736" cy="880460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Positius: augmenten els ingressos i la riquesa, es creen llocs de treball, estimula a altres sectors econòmics (construcció, comerç, millora d’infraestructures,...), potencia el contacte entre cultures,...</a:t>
            </a:r>
            <a:endParaRPr lang="ca-ES" dirty="0">
              <a:solidFill>
                <a:schemeClr val="tx1"/>
              </a:solidFill>
            </a:endParaRPr>
          </a:p>
        </p:txBody>
      </p:sp>
      <p:cxnSp>
        <p:nvCxnSpPr>
          <p:cNvPr id="12" name="11 Conector angular"/>
          <p:cNvCxnSpPr>
            <a:stCxn id="3" idx="3"/>
            <a:endCxn id="14" idx="1"/>
          </p:cNvCxnSpPr>
          <p:nvPr/>
        </p:nvCxnSpPr>
        <p:spPr>
          <a:xfrm>
            <a:off x="1331640" y="1736812"/>
            <a:ext cx="288032" cy="64807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Rectángulo"/>
          <p:cNvSpPr/>
          <p:nvPr/>
        </p:nvSpPr>
        <p:spPr>
          <a:xfrm>
            <a:off x="1619672" y="1628800"/>
            <a:ext cx="7272808" cy="1512168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Negatius: pugen els preus en general i els de l’ habitatge especialment, s’especula amb el sòl, molts dels llocs de treball són de poca qualificació </a:t>
            </a:r>
          </a:p>
          <a:p>
            <a:pPr algn="ctr"/>
            <a:r>
              <a:rPr lang="ca-ES" dirty="0"/>
              <a:t>i mal remunerats, contaminació ambiental, fort consum d’aigua, sorolls, deixalles i atur i infrautilització d’infraestructures en cas de turisme estacional (si només hi ha molt de turisme en alguns mesos de l’any)</a:t>
            </a:r>
            <a:endParaRPr lang="ca-ES" dirty="0">
              <a:solidFill>
                <a:schemeClr val="tx1"/>
              </a:solidFill>
            </a:endParaRPr>
          </a:p>
        </p:txBody>
      </p:sp>
      <p:pic>
        <p:nvPicPr>
          <p:cNvPr id="6146" name="Picture 2" descr="http://www.lasprovincias.es/noticias/201205/20/Media/terraza--647x3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93" y="3257709"/>
            <a:ext cx="2995654" cy="162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1.bp.blogspot.com/_elDHBSvfD0U/SZWq354u3nI/AAAAAAAAAo8/zOLzDroizjo/s1600/097-DSC_0296%2B-%2BHotel%2BVel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257709"/>
            <a:ext cx="2520280" cy="167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idealista.com/news/archivos/r22agosto201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370" y="5013176"/>
            <a:ext cx="3404202" cy="172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www.abc.es/Media/201306/18/verano-viernes-largo--644x36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029569"/>
            <a:ext cx="3067051" cy="172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perso.wanadoo.es/janthkm/valencia3/playas/playa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756" y="5044768"/>
            <a:ext cx="2280217" cy="171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2.bp.blogspot.com/_nZNNvyPbSWM/TNwbRIlHl0I/AAAAAAAAAF0/jRcsbElxWWQ/s1600/play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956" y="3275297"/>
            <a:ext cx="2429348" cy="168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15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7" grpId="0" animBg="1"/>
      <p:bldP spid="1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57200" y="274638"/>
            <a:ext cx="8229600" cy="562074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Exercicis punt 6. </a:t>
            </a:r>
            <a:r>
              <a:rPr lang="ca-ES" sz="3200" u="sng" dirty="0"/>
              <a:t>El turisme</a:t>
            </a:r>
            <a:r>
              <a:rPr lang="ca-ES" sz="3200" dirty="0"/>
              <a:t>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51520" y="836712"/>
            <a:ext cx="86409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1. A partir del document següent, respon:</a:t>
            </a:r>
          </a:p>
          <a:p>
            <a:r>
              <a:rPr lang="ca-ES" dirty="0"/>
              <a:t>a) Tipus.</a:t>
            </a:r>
          </a:p>
          <a:p>
            <a:r>
              <a:rPr lang="ca-ES" dirty="0"/>
              <a:t>b) Tema.</a:t>
            </a:r>
          </a:p>
          <a:p>
            <a:r>
              <a:rPr lang="ca-ES" dirty="0"/>
              <a:t>c) Què ha passat amb el turisme internacional entre 1995 i 2010?</a:t>
            </a:r>
          </a:p>
          <a:p>
            <a:r>
              <a:rPr lang="ca-ES" dirty="0"/>
              <a:t>d) Quines cinc fases pots distingir en la gràfica?</a:t>
            </a:r>
          </a:p>
          <a:p>
            <a:r>
              <a:rPr lang="ca-ES" dirty="0"/>
              <a:t>e) A què es deu el creixement del turisme? Quina importància té per als països receptors?</a:t>
            </a:r>
          </a:p>
          <a:p>
            <a:r>
              <a:rPr lang="ca-ES" dirty="0"/>
              <a:t>f) Quins factors determinen l’existència o no de turisme?</a:t>
            </a:r>
          </a:p>
          <a:p>
            <a:r>
              <a:rPr lang="ca-ES" dirty="0"/>
              <a:t>g) Quins tipus de turisme hi ha segons l’oferta?</a:t>
            </a:r>
          </a:p>
        </p:txBody>
      </p:sp>
      <p:pic>
        <p:nvPicPr>
          <p:cNvPr id="4" name="Picture 2" descr="D:\ccss_valenciano\data\89\NAgora3u10s08i02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145036"/>
            <a:ext cx="5040560" cy="3524324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12290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57200" y="274638"/>
            <a:ext cx="8229600" cy="562074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Exercicis punt 6. </a:t>
            </a:r>
            <a:r>
              <a:rPr lang="ca-ES" sz="3200" u="sng" dirty="0"/>
              <a:t>El turisme</a:t>
            </a:r>
            <a:r>
              <a:rPr lang="ca-ES" sz="3200" dirty="0"/>
              <a:t>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15516" y="836712"/>
            <a:ext cx="871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2. Digues a quina causa del creixement del turisme correspon cada imatge: </a:t>
            </a:r>
          </a:p>
        </p:txBody>
      </p:sp>
      <p:pic>
        <p:nvPicPr>
          <p:cNvPr id="4" name="3 Imagen" descr="http://www.vialactea.es/joomla/images/piscina_web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52" y="1206044"/>
            <a:ext cx="2561299" cy="1791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 descr="http://fotos00.farodevigo.es/fotos/noticias/318x200/2012-03-02_IMG_2012-03-02_23:17:09_vi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205409"/>
            <a:ext cx="2461255" cy="1791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 descr="http://www.abc.es/Media/201108/17/OBJ3048156_1--644x47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206044"/>
            <a:ext cx="2276852" cy="179090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6 CuadroTexto"/>
          <p:cNvSpPr txBox="1"/>
          <p:nvPr/>
        </p:nvSpPr>
        <p:spPr>
          <a:xfrm>
            <a:off x="215516" y="3284984"/>
            <a:ext cx="7329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3. Completa el quadre següent:</a:t>
            </a:r>
          </a:p>
        </p:txBody>
      </p:sp>
      <p:pic>
        <p:nvPicPr>
          <p:cNvPr id="8" name="7 Imagen"/>
          <p:cNvPicPr/>
          <p:nvPr/>
        </p:nvPicPr>
        <p:blipFill>
          <a:blip r:embed="rId5"/>
          <a:stretch>
            <a:fillRect/>
          </a:stretch>
        </p:blipFill>
        <p:spPr>
          <a:xfrm>
            <a:off x="827584" y="3789040"/>
            <a:ext cx="6918030" cy="279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20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1. </a:t>
            </a:r>
            <a:r>
              <a:rPr lang="ca-ES" sz="3200" u="sng" dirty="0"/>
              <a:t>Definició i classificacions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204397" y="1533274"/>
            <a:ext cx="1975973" cy="797541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>
                <a:solidFill>
                  <a:schemeClr val="tx1"/>
                </a:solidFill>
              </a:rPr>
              <a:t>Segons la funció  del servei</a:t>
            </a:r>
          </a:p>
        </p:txBody>
      </p:sp>
      <p:cxnSp>
        <p:nvCxnSpPr>
          <p:cNvPr id="4" name="3 Conector angular"/>
          <p:cNvCxnSpPr>
            <a:stCxn id="3" idx="3"/>
            <a:endCxn id="5" idx="1"/>
          </p:cNvCxnSpPr>
          <p:nvPr/>
        </p:nvCxnSpPr>
        <p:spPr>
          <a:xfrm flipV="1">
            <a:off x="2180370" y="1106027"/>
            <a:ext cx="338629" cy="82601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4 Rectángulo"/>
          <p:cNvSpPr/>
          <p:nvPr/>
        </p:nvSpPr>
        <p:spPr>
          <a:xfrm>
            <a:off x="2518999" y="799278"/>
            <a:ext cx="6301473" cy="613498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>
                <a:solidFill>
                  <a:schemeClr val="tx1"/>
                </a:solidFill>
              </a:rPr>
              <a:t>Serveis socials: busquen satisfer necessitats socials </a:t>
            </a:r>
          </a:p>
          <a:p>
            <a:pPr algn="ctr"/>
            <a:r>
              <a:rPr lang="ca-ES" dirty="0">
                <a:solidFill>
                  <a:schemeClr val="tx1"/>
                </a:solidFill>
              </a:rPr>
              <a:t>considerades bàsiques com l’educació o la sanitat</a:t>
            </a:r>
          </a:p>
        </p:txBody>
      </p:sp>
      <p:cxnSp>
        <p:nvCxnSpPr>
          <p:cNvPr id="12" name="11 Conector angular"/>
          <p:cNvCxnSpPr>
            <a:stCxn id="3" idx="3"/>
            <a:endCxn id="15" idx="1"/>
          </p:cNvCxnSpPr>
          <p:nvPr/>
        </p:nvCxnSpPr>
        <p:spPr>
          <a:xfrm flipV="1">
            <a:off x="2180370" y="1701556"/>
            <a:ext cx="338629" cy="230489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2518999" y="1546649"/>
            <a:ext cx="6301473" cy="309813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>
                <a:solidFill>
                  <a:schemeClr val="tx1"/>
                </a:solidFill>
              </a:rPr>
              <a:t>Serveis de distribució: comunicacions, transport,...</a:t>
            </a:r>
          </a:p>
        </p:txBody>
      </p:sp>
      <p:cxnSp>
        <p:nvCxnSpPr>
          <p:cNvPr id="20" name="19 Conector angular"/>
          <p:cNvCxnSpPr>
            <a:stCxn id="3" idx="3"/>
            <a:endCxn id="23" idx="1"/>
          </p:cNvCxnSpPr>
          <p:nvPr/>
        </p:nvCxnSpPr>
        <p:spPr>
          <a:xfrm>
            <a:off x="2180370" y="1932045"/>
            <a:ext cx="338629" cy="39938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22 Rectángulo"/>
          <p:cNvSpPr/>
          <p:nvPr/>
        </p:nvSpPr>
        <p:spPr>
          <a:xfrm>
            <a:off x="2518999" y="2008863"/>
            <a:ext cx="6301473" cy="645140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>
                <a:solidFill>
                  <a:schemeClr val="tx1"/>
                </a:solidFill>
              </a:rPr>
              <a:t>Serveis personals: serveis directes a les persones i no considerats bàsics (oci, turisme, comerç, cultura,...)</a:t>
            </a:r>
          </a:p>
        </p:txBody>
      </p:sp>
      <p:cxnSp>
        <p:nvCxnSpPr>
          <p:cNvPr id="31" name="30 Conector angular"/>
          <p:cNvCxnSpPr>
            <a:stCxn id="3" idx="3"/>
            <a:endCxn id="33" idx="1"/>
          </p:cNvCxnSpPr>
          <p:nvPr/>
        </p:nvCxnSpPr>
        <p:spPr>
          <a:xfrm>
            <a:off x="2180370" y="1932045"/>
            <a:ext cx="338629" cy="101400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32 Rectángulo"/>
          <p:cNvSpPr/>
          <p:nvPr/>
        </p:nvSpPr>
        <p:spPr>
          <a:xfrm>
            <a:off x="2518999" y="2784765"/>
            <a:ext cx="6301473" cy="322570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>
                <a:solidFill>
                  <a:schemeClr val="tx1"/>
                </a:solidFill>
              </a:rPr>
              <a:t>Serveis a les empreses: gestió, investigació, publicitat,...</a:t>
            </a:r>
          </a:p>
        </p:txBody>
      </p:sp>
      <p:pic>
        <p:nvPicPr>
          <p:cNvPr id="3074" name="Picture 2" descr="http://www.actiu.com/uploads/images/actualidad/el-sello-actiu-en-el-nuevo-hospital-universitario-la-fe_495_1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47" y="3188000"/>
            <a:ext cx="3244136" cy="171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laredcomarcal.com/upload/img/periodico/img_39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236" y="3188000"/>
            <a:ext cx="3817578" cy="177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lakancilleria.files.wordpress.com/2010/08/discotec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965738"/>
            <a:ext cx="2596064" cy="184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promotrader.es/blog/wp-content/uploads/2013/05/los-10-carteles-publicitarios-mas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131" y="4965738"/>
            <a:ext cx="1643989" cy="184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marcaespana.es/upload/agenda/img/676x256/2013_06_14_676x256_I%2BD_CHIN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236" y="5026253"/>
            <a:ext cx="4492550" cy="170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70" y="3188000"/>
            <a:ext cx="7327032" cy="36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426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15" grpId="0" animBg="1"/>
      <p:bldP spid="23" grpId="0" animBg="1"/>
      <p:bldP spid="3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57200" y="116632"/>
            <a:ext cx="8229600" cy="562074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Exercicis punt 6. </a:t>
            </a:r>
            <a:r>
              <a:rPr lang="ca-ES" sz="3200" u="sng" dirty="0"/>
              <a:t>El turisme</a:t>
            </a:r>
            <a:r>
              <a:rPr lang="ca-ES" sz="3200" dirty="0"/>
              <a:t>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50920" y="638686"/>
            <a:ext cx="87129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4. A partir dels dos documents, respon:</a:t>
            </a:r>
          </a:p>
          <a:p>
            <a:r>
              <a:rPr lang="ca-ES" dirty="0"/>
              <a:t>a) Tipus de cada document.</a:t>
            </a:r>
          </a:p>
          <a:p>
            <a:r>
              <a:rPr lang="ca-ES" dirty="0"/>
              <a:t>b) Tema conjunt als dos documents.</a:t>
            </a:r>
          </a:p>
          <a:p>
            <a:r>
              <a:rPr lang="ca-ES" dirty="0"/>
              <a:t>c) Quines són les principals zones emissores de turistes? </a:t>
            </a:r>
          </a:p>
          <a:p>
            <a:r>
              <a:rPr lang="ca-ES" dirty="0"/>
              <a:t>d) Quines són les principals regions receptores de turistes? Quines estan especialitzades en creuers?</a:t>
            </a:r>
          </a:p>
          <a:p>
            <a:r>
              <a:rPr lang="ca-ES" dirty="0"/>
              <a:t>e) Entre quines zones tenen lloc els fluxos turístics molt importants? I els importants?</a:t>
            </a:r>
          </a:p>
          <a:p>
            <a:r>
              <a:rPr lang="ca-ES" dirty="0"/>
              <a:t>f) Indica quins són els deu països que més turistes van rebre l’any 2012 i en quina regió es troben? Quants turistes sumen entre ells?</a:t>
            </a:r>
          </a:p>
          <a:p>
            <a:r>
              <a:rPr lang="ca-ES" dirty="0"/>
              <a:t>g) Explica els efectes del turisme en les zones receptores.</a:t>
            </a:r>
          </a:p>
        </p:txBody>
      </p:sp>
      <p:pic>
        <p:nvPicPr>
          <p:cNvPr id="4" name="3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179512" y="3501008"/>
            <a:ext cx="5616624" cy="3168352"/>
          </a:xfrm>
          <a:prstGeom prst="rect">
            <a:avLst/>
          </a:prstGeom>
        </p:spPr>
      </p:pic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8889268"/>
              </p:ext>
            </p:extLst>
          </p:nvPr>
        </p:nvGraphicFramePr>
        <p:xfrm>
          <a:off x="6197320" y="3309840"/>
          <a:ext cx="2340610" cy="35753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35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5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PAÍS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MILIONS DE TURISTES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FRANÇA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9146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83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ESTATS UNITS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9146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67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XINA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9146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57’7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ESPANYA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9146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57’7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ITÀLIA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9146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46’4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TURQUIA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9146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35’7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ALEMANYA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9146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30’4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REGNE UNIT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9146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29’3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RÚSSIA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9146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25’7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MALÀISIA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9146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25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ÀUSTRIA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9146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24’1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HONG KONG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9146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23’7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MÈXIC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9146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23’4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UCRAÏNA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9146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23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TAILÀNDIA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9146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22’3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141320" y="3012284"/>
            <a:ext cx="252028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a-ES" altLang="ca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ARRIBADA DE TURISTES (2012)</a:t>
            </a:r>
            <a:endParaRPr kumimoji="0" lang="ca-ES" altLang="ca-E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1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57200" y="116632"/>
            <a:ext cx="8229600" cy="562074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7. </a:t>
            </a:r>
            <a:r>
              <a:rPr lang="ca-ES" sz="3200" u="sng" dirty="0"/>
              <a:t>Els mitjans de comunicació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49008" y="764704"/>
            <a:ext cx="8537792" cy="360040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Des del segle XX s’han desenvolupat moltíssim els mitjans de comunicació de masses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49008" y="1196752"/>
            <a:ext cx="8537792" cy="648072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La premsa va ser el primer mitjà important i té una gran importància en la informació, l’anàlisi de l’actualitat i l’oci, encara que molt vinculada a interessos econòmics i polítics</a:t>
            </a:r>
            <a:endParaRPr lang="ca-ES" dirty="0">
              <a:solidFill>
                <a:schemeClr val="tx1"/>
              </a:solidFill>
            </a:endParaRPr>
          </a:p>
        </p:txBody>
      </p:sp>
      <p:pic>
        <p:nvPicPr>
          <p:cNvPr id="5" name="Picture 8" descr="stevewest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16833"/>
            <a:ext cx="2699646" cy="234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cadenaser.com/recorte/20091125csrcsrtec_1/LCO668/Ies/Pantalla-curv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140" y="1913400"/>
            <a:ext cx="5282580" cy="234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03017"/>
            <a:ext cx="3960704" cy="249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904" y="4358861"/>
            <a:ext cx="4612808" cy="237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059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457200" y="116632"/>
            <a:ext cx="8229600" cy="562074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7. </a:t>
            </a:r>
            <a:r>
              <a:rPr lang="ca-ES" sz="3200" u="sng" dirty="0"/>
              <a:t>Els mitjans de comunicació</a:t>
            </a:r>
            <a:r>
              <a:rPr lang="ca-ES" sz="3200" dirty="0"/>
              <a:t>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49008" y="678706"/>
            <a:ext cx="7015280" cy="648072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La ràdio arriba encara a més gent, informa en directe i ofereix, a més </a:t>
            </a:r>
          </a:p>
          <a:p>
            <a:pPr algn="ctr"/>
            <a:r>
              <a:rPr lang="ca-ES" dirty="0"/>
              <a:t>d’informació, entreteniment (cadenes musicals, esportives,...)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49008" y="1916832"/>
            <a:ext cx="1470664" cy="288032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>
                <a:solidFill>
                  <a:schemeClr val="tx1"/>
                </a:solidFill>
              </a:rPr>
              <a:t>La televisió</a:t>
            </a:r>
          </a:p>
        </p:txBody>
      </p:sp>
      <p:cxnSp>
        <p:nvCxnSpPr>
          <p:cNvPr id="6" name="5 Conector angular"/>
          <p:cNvCxnSpPr>
            <a:stCxn id="5" idx="3"/>
            <a:endCxn id="8" idx="1"/>
          </p:cNvCxnSpPr>
          <p:nvPr/>
        </p:nvCxnSpPr>
        <p:spPr>
          <a:xfrm flipV="1">
            <a:off x="1619672" y="1556792"/>
            <a:ext cx="288032" cy="50405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Rectángulo"/>
          <p:cNvSpPr/>
          <p:nvPr/>
        </p:nvSpPr>
        <p:spPr>
          <a:xfrm>
            <a:off x="1907704" y="1412776"/>
            <a:ext cx="5760640" cy="288032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És el mitjà d’entreteniment i informació més habitual</a:t>
            </a:r>
            <a:endParaRPr lang="ca-ES" dirty="0">
              <a:solidFill>
                <a:schemeClr val="tx1"/>
              </a:solidFill>
            </a:endParaRPr>
          </a:p>
        </p:txBody>
      </p:sp>
      <p:cxnSp>
        <p:nvCxnSpPr>
          <p:cNvPr id="10" name="9 Conector angular"/>
          <p:cNvCxnSpPr>
            <a:stCxn id="5" idx="3"/>
            <a:endCxn id="12" idx="1"/>
          </p:cNvCxnSpPr>
          <p:nvPr/>
        </p:nvCxnSpPr>
        <p:spPr>
          <a:xfrm>
            <a:off x="1619672" y="2060848"/>
            <a:ext cx="288032" cy="127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Rectángulo"/>
          <p:cNvSpPr/>
          <p:nvPr/>
        </p:nvSpPr>
        <p:spPr>
          <a:xfrm>
            <a:off x="1907704" y="1772816"/>
            <a:ext cx="5760640" cy="576064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La informació la controlen grans companyies </a:t>
            </a:r>
          </a:p>
          <a:p>
            <a:pPr algn="ctr"/>
            <a:r>
              <a:rPr lang="ca-ES" dirty="0"/>
              <a:t>de producció i distribució de programes</a:t>
            </a:r>
            <a:endParaRPr lang="ca-ES" dirty="0">
              <a:solidFill>
                <a:schemeClr val="tx1"/>
              </a:solidFill>
            </a:endParaRPr>
          </a:p>
        </p:txBody>
      </p:sp>
      <p:cxnSp>
        <p:nvCxnSpPr>
          <p:cNvPr id="18" name="17 Conector angular"/>
          <p:cNvCxnSpPr>
            <a:stCxn id="5" idx="3"/>
            <a:endCxn id="21" idx="1"/>
          </p:cNvCxnSpPr>
          <p:nvPr/>
        </p:nvCxnSpPr>
        <p:spPr>
          <a:xfrm>
            <a:off x="1619672" y="2060848"/>
            <a:ext cx="288032" cy="50405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0 Rectángulo"/>
          <p:cNvSpPr/>
          <p:nvPr/>
        </p:nvSpPr>
        <p:spPr>
          <a:xfrm>
            <a:off x="1907704" y="2420888"/>
            <a:ext cx="5760640" cy="288032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Emet missatges simplificats destinats a tota la població</a:t>
            </a:r>
            <a:endParaRPr lang="ca-ES" dirty="0">
              <a:solidFill>
                <a:schemeClr val="tx1"/>
              </a:solidFill>
            </a:endParaRPr>
          </a:p>
        </p:txBody>
      </p:sp>
      <p:pic>
        <p:nvPicPr>
          <p:cNvPr id="2050" name="Picture 2" descr="http://www.res.cat/particulars/images/news/r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69" y="2852936"/>
            <a:ext cx="1676571" cy="104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colemancbx.com/resources/lateral/rockfm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841361"/>
            <a:ext cx="1779448" cy="107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radiogratis.com.es/wp-content/radios/logos/marc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864509"/>
            <a:ext cx="1032768" cy="104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iframe.eurojuegostar.es/uploads/images/concursos/items/Logo%20Maxima%20F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864509"/>
            <a:ext cx="1487916" cy="102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eligetuenergia.com/data/medios/logo_se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865776"/>
            <a:ext cx="1944961" cy="102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masvistos20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933824"/>
            <a:ext cx="6191250" cy="292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dokupediatv.com/wp-content/uploads/2013/11/SALVADO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61232"/>
            <a:ext cx="1670796" cy="166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://www.gastronomiaycia.com/wp-content/uploads/2013/04/estreno_masterchef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62" y="5646492"/>
            <a:ext cx="1872208" cy="109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35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8" grpId="0" animBg="1"/>
      <p:bldP spid="12" grpId="0" animBg="1"/>
      <p:bldP spid="2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57200" y="116632"/>
            <a:ext cx="8229600" cy="562074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7. </a:t>
            </a:r>
            <a:r>
              <a:rPr lang="ca-ES" sz="3200" u="sng" dirty="0"/>
              <a:t>Els mitjans de comunicació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49008" y="678706"/>
            <a:ext cx="6943272" cy="878086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Els satèl·lits de comunicació, l’electrònica i els cables de fibra òptica </a:t>
            </a:r>
          </a:p>
          <a:p>
            <a:pPr algn="ctr"/>
            <a:r>
              <a:rPr lang="ca-ES" dirty="0"/>
              <a:t>han possibilitat l’explosió de la comunicació: Internet (i els mòbils) </a:t>
            </a:r>
          </a:p>
          <a:p>
            <a:pPr algn="ctr"/>
            <a:r>
              <a:rPr lang="ca-ES" dirty="0"/>
              <a:t>ha fet possible que “tot el món” es comuniqui (el veïnatge universal)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49008" y="1628800"/>
            <a:ext cx="8815480" cy="864096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Internet ha suposat una revolució per ser capaç </a:t>
            </a:r>
            <a:r>
              <a:rPr lang="ca-ES" dirty="0" err="1"/>
              <a:t>d’intercomunicar</a:t>
            </a:r>
            <a:r>
              <a:rPr lang="ca-ES" dirty="0"/>
              <a:t> a tot el món i de forma interactiva, per les seves aplicacions en la producció de béns i l’oferiment de serveis (comerç, informació de tot tipus,...) i per integrar dins d’ella a la resta de mitjans de comunicació</a:t>
            </a:r>
            <a:endParaRPr lang="ca-ES" dirty="0">
              <a:solidFill>
                <a:schemeClr val="tx1"/>
              </a:solidFill>
            </a:endParaRPr>
          </a:p>
        </p:txBody>
      </p:sp>
      <p:pic>
        <p:nvPicPr>
          <p:cNvPr id="3074" name="Picture 2" descr="http://4.bp.blogspot.com/-kPTTj5CrAPk/UPynFQJ8m1I/AAAAAAAAIz0/4kC2Wuc-JkQ/s400/interne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28" y="2564905"/>
            <a:ext cx="3024336" cy="184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chooseyourstance.com/wp-content/uploads/2012/12/interne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564905"/>
            <a:ext cx="2692583" cy="185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cmxx.files.wordpress.com/2013/03/grafeno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571704"/>
            <a:ext cx="2701229" cy="184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australtemuco.cl/prontus_clasificados/site/artic/20080428/imag/FOTO_012008042818591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496138"/>
            <a:ext cx="3112310" cy="224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imagenes.es.sftcdn.net/es/scrn/61000/61813/jlcs-internet-tv-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829" y="4501826"/>
            <a:ext cx="3002475" cy="223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5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57200" y="116632"/>
            <a:ext cx="8229600" cy="562074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7. </a:t>
            </a:r>
            <a:r>
              <a:rPr lang="ca-ES" sz="3200" u="sng" dirty="0"/>
              <a:t>Els mitjans de comunicació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49008" y="1664804"/>
            <a:ext cx="1326648" cy="288032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>
                <a:solidFill>
                  <a:schemeClr val="tx1"/>
                </a:solidFill>
              </a:rPr>
              <a:t>Problemes</a:t>
            </a:r>
          </a:p>
        </p:txBody>
      </p:sp>
      <p:cxnSp>
        <p:nvCxnSpPr>
          <p:cNvPr id="4" name="3 Conector angular"/>
          <p:cNvCxnSpPr>
            <a:stCxn id="3" idx="3"/>
            <a:endCxn id="7" idx="1"/>
          </p:cNvCxnSpPr>
          <p:nvPr/>
        </p:nvCxnSpPr>
        <p:spPr>
          <a:xfrm flipV="1">
            <a:off x="1475656" y="908720"/>
            <a:ext cx="246864" cy="9001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Rectángulo"/>
          <p:cNvSpPr/>
          <p:nvPr/>
        </p:nvSpPr>
        <p:spPr>
          <a:xfrm>
            <a:off x="1722520" y="764704"/>
            <a:ext cx="7097952" cy="288032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Els mitjans de comunicació els controlen els poders econòmics i polítics</a:t>
            </a:r>
            <a:endParaRPr lang="ca-ES" dirty="0">
              <a:solidFill>
                <a:schemeClr val="tx1"/>
              </a:solidFill>
            </a:endParaRPr>
          </a:p>
        </p:txBody>
      </p:sp>
      <p:cxnSp>
        <p:nvCxnSpPr>
          <p:cNvPr id="11" name="10 Conector angular"/>
          <p:cNvCxnSpPr>
            <a:stCxn id="3" idx="3"/>
            <a:endCxn id="13" idx="1"/>
          </p:cNvCxnSpPr>
          <p:nvPr/>
        </p:nvCxnSpPr>
        <p:spPr>
          <a:xfrm flipV="1">
            <a:off x="1475656" y="1268760"/>
            <a:ext cx="246864" cy="54006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Rectángulo"/>
          <p:cNvSpPr/>
          <p:nvPr/>
        </p:nvSpPr>
        <p:spPr>
          <a:xfrm>
            <a:off x="1722520" y="1124744"/>
            <a:ext cx="7097952" cy="288032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La informació està manipulada per aquests interessos</a:t>
            </a:r>
            <a:endParaRPr lang="ca-ES" dirty="0">
              <a:solidFill>
                <a:schemeClr val="tx1"/>
              </a:solidFill>
            </a:endParaRPr>
          </a:p>
        </p:txBody>
      </p:sp>
      <p:cxnSp>
        <p:nvCxnSpPr>
          <p:cNvPr id="15" name="14 Conector angular"/>
          <p:cNvCxnSpPr>
            <a:stCxn id="3" idx="3"/>
            <a:endCxn id="18" idx="1"/>
          </p:cNvCxnSpPr>
          <p:nvPr/>
        </p:nvCxnSpPr>
        <p:spPr>
          <a:xfrm flipV="1">
            <a:off x="1475656" y="1772816"/>
            <a:ext cx="251464" cy="36004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Rectángulo"/>
          <p:cNvSpPr/>
          <p:nvPr/>
        </p:nvSpPr>
        <p:spPr>
          <a:xfrm>
            <a:off x="1727120" y="1484784"/>
            <a:ext cx="7093352" cy="576064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S’evita el conflicte i el debat a fons, decantant-se </a:t>
            </a:r>
          </a:p>
          <a:p>
            <a:pPr algn="ctr"/>
            <a:r>
              <a:rPr lang="ca-ES" dirty="0"/>
              <a:t>per programes d’oci i evasió</a:t>
            </a:r>
            <a:endParaRPr lang="ca-ES" dirty="0">
              <a:solidFill>
                <a:schemeClr val="tx1"/>
              </a:solidFill>
            </a:endParaRPr>
          </a:p>
        </p:txBody>
      </p:sp>
      <p:cxnSp>
        <p:nvCxnSpPr>
          <p:cNvPr id="24" name="23 Conector angular"/>
          <p:cNvCxnSpPr>
            <a:stCxn id="3" idx="3"/>
            <a:endCxn id="26" idx="1"/>
          </p:cNvCxnSpPr>
          <p:nvPr/>
        </p:nvCxnSpPr>
        <p:spPr>
          <a:xfrm>
            <a:off x="1475656" y="1808820"/>
            <a:ext cx="251464" cy="46805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25 Rectángulo"/>
          <p:cNvSpPr/>
          <p:nvPr/>
        </p:nvSpPr>
        <p:spPr>
          <a:xfrm>
            <a:off x="1727120" y="2132856"/>
            <a:ext cx="7097952" cy="288032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Els missatges es simplifiquen molt per a que els entengui tot el món</a:t>
            </a:r>
            <a:endParaRPr lang="ca-ES" dirty="0">
              <a:solidFill>
                <a:schemeClr val="tx1"/>
              </a:solidFill>
            </a:endParaRPr>
          </a:p>
        </p:txBody>
      </p:sp>
      <p:cxnSp>
        <p:nvCxnSpPr>
          <p:cNvPr id="28" name="27 Conector angular"/>
          <p:cNvCxnSpPr>
            <a:stCxn id="3" idx="3"/>
            <a:endCxn id="31" idx="1"/>
          </p:cNvCxnSpPr>
          <p:nvPr/>
        </p:nvCxnSpPr>
        <p:spPr>
          <a:xfrm>
            <a:off x="1475656" y="1808820"/>
            <a:ext cx="256064" cy="96944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30 Rectángulo"/>
          <p:cNvSpPr/>
          <p:nvPr/>
        </p:nvSpPr>
        <p:spPr>
          <a:xfrm>
            <a:off x="1731720" y="2487576"/>
            <a:ext cx="7097952" cy="581384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El principal objectiu sol ser vendre productes i </a:t>
            </a:r>
          </a:p>
          <a:p>
            <a:pPr algn="ctr"/>
            <a:r>
              <a:rPr lang="ca-ES" dirty="0"/>
              <a:t>augmentar el consum: la publicitat</a:t>
            </a:r>
            <a:endParaRPr lang="ca-ES" dirty="0">
              <a:solidFill>
                <a:schemeClr val="tx1"/>
              </a:solidFill>
            </a:endParaRPr>
          </a:p>
        </p:txBody>
      </p:sp>
      <p:pic>
        <p:nvPicPr>
          <p:cNvPr id="4098" name="Picture 2" descr="http://2.bp.blogspot.com/-6TPPszofRVM/Tc47PFIJmiI/AAAAAAAABFY/_cxQT0zyFsg/s1600/manipulacion%2Belectore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0" y="3249067"/>
            <a:ext cx="2897296" cy="345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ceronegativo.files.wordpress.com/2008/09/el-r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125156"/>
            <a:ext cx="2590129" cy="192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medioambientesimbolico.asumearagon.es/wp-content/uploads/2010/04/El%2BRoto%2BTV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121" y="5033917"/>
            <a:ext cx="2615168" cy="182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norocksolo.com/wp-content/uploads/2012/10/20090528100830-el-roto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848" y="3193011"/>
            <a:ext cx="2909305" cy="356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www.rojoynegro.info/sites/default/files/IMG/jpg/080606elrot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0" y="3978269"/>
            <a:ext cx="2871166" cy="199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49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7" grpId="0" animBg="1"/>
      <p:bldP spid="13" grpId="0" animBg="1"/>
      <p:bldP spid="18" grpId="0" animBg="1"/>
      <p:bldP spid="26" grpId="0" animBg="1"/>
      <p:bldP spid="3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57200" y="116632"/>
            <a:ext cx="8229600" cy="562074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Exercicis punt 7. </a:t>
            </a:r>
            <a:r>
              <a:rPr lang="ca-ES" sz="3200" u="sng" dirty="0"/>
              <a:t>Els mitjans de comunicació</a:t>
            </a:r>
            <a:r>
              <a:rPr lang="ca-ES" sz="3200" dirty="0"/>
              <a:t>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51520" y="678706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1. Digues quins són els principals mitjans de comunicació i les seves característiques més destacades.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251520" y="1325037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2. Explica el significat de les imatges i elabora un llistat dels problemes dels mitjans de comunicació, explicant cadascun d’ells amb exemples reals o inventats.</a:t>
            </a:r>
          </a:p>
        </p:txBody>
      </p:sp>
      <p:pic>
        <p:nvPicPr>
          <p:cNvPr id="5" name="Picture 4" descr="http://ceronegativo.files.wordpress.com/2008/09/el-r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71368"/>
            <a:ext cx="3312368" cy="245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://norocksolo.com/wp-content/uploads/2012/10/20090528100830-el-rot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71368"/>
            <a:ext cx="3902206" cy="478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://www.rojoynegro.info/sites/default/files/IMG/jpg/080606elro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509120"/>
            <a:ext cx="3231714" cy="225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8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57200" y="116632"/>
            <a:ext cx="8229600" cy="562074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8. </a:t>
            </a:r>
            <a:r>
              <a:rPr lang="ca-ES" sz="3200" u="sng" dirty="0"/>
              <a:t>El sector terciari a Espanya i a Catalunya: el comerç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49008" y="764704"/>
            <a:ext cx="7015280" cy="648072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Tant a Espanya com a la Comunitat Valenciana el sector terciari suposa més del 70% de la població activa i de la riquesa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23864" y="1484784"/>
            <a:ext cx="7040424" cy="881592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El comerç és una de les activitats que més llocs de treball genera a nivell intern, encara que el petit comerç ha retrocedit front a supermercats i grans superfícies i cada vegada comprem més per Internet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36436" y="2420888"/>
            <a:ext cx="7675924" cy="576064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El comerç exterior espanyol és deficitari, però cada vegada menys perquè comprem menys en l’exterior (uns 15.000 milions d’euros de dèficit en 2013)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49008" y="3068960"/>
            <a:ext cx="7675924" cy="360040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Per contra, la balança de pagaments és positiva gràcies als ingressos del turisme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49008" y="3501008"/>
            <a:ext cx="7879376" cy="576064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A Catalunya la balança comercial té superàvit (uns 17.900 milions d’euros) i encara més positiva és la balança de pagaments pels ingressos turístics</a:t>
            </a:r>
            <a:endParaRPr lang="ca-ES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://upload.wikimedia.org/wikipedia/commons/thumb/0/09/Sectores_econ%C3%B3micos_de_Yucat%C3%A1n.svg/521px-Sectores_econ%C3%B3micos_de_Yucat%C3%A1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14" y="4134457"/>
            <a:ext cx="2575928" cy="123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financialred.com/wp-content/uploads/2013/11/balanza-de-pagos-20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812" y="4231344"/>
            <a:ext cx="3384376" cy="232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balneariosurbanos.es/comunicacion/wp-content/uploads/2013/02/balanza-de-pagos-dic12_48_origin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144769"/>
            <a:ext cx="2561853" cy="239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ccss_valenciano\data\89\NAgora3u12s03i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77" y="5391631"/>
            <a:ext cx="1596673" cy="137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0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57200" y="116632"/>
            <a:ext cx="8229600" cy="562074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8. </a:t>
            </a:r>
            <a:r>
              <a:rPr lang="ca-ES" sz="3200" u="sng" dirty="0"/>
              <a:t>El sector terciari a Espanya i a Catalunya: el transport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59312" y="675282"/>
            <a:ext cx="7675924" cy="360040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En els últims trenta anys, la xarxa de transports espanyola s’ha modernitzat molt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59312" y="1124744"/>
            <a:ext cx="7675924" cy="1152128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El transport per carretera presenta una densa xarxa d’autovies i autopistes, </a:t>
            </a:r>
          </a:p>
          <a:p>
            <a:pPr algn="ctr"/>
            <a:r>
              <a:rPr lang="ca-ES" dirty="0"/>
              <a:t>que interconnecten gairebé tot el territori, encara que la densitat de circulació </a:t>
            </a:r>
          </a:p>
          <a:p>
            <a:pPr algn="ctr"/>
            <a:r>
              <a:rPr lang="ca-ES" dirty="0"/>
              <a:t>en les zones més poblades és elevada, la contaminació excessiva i </a:t>
            </a:r>
          </a:p>
          <a:p>
            <a:pPr algn="ctr"/>
            <a:r>
              <a:rPr lang="ca-ES" dirty="0"/>
              <a:t>el nombre d’accidents encara és alt, tot i que s’ha reduït</a:t>
            </a:r>
            <a:endParaRPr lang="ca-ES" dirty="0">
              <a:solidFill>
                <a:schemeClr val="tx1"/>
              </a:solidFill>
            </a:endParaRPr>
          </a:p>
        </p:txBody>
      </p:sp>
      <p:pic>
        <p:nvPicPr>
          <p:cNvPr id="2050" name="Picture 2" descr="http://www.viajejet.com/wp-content/viajes/mapa-de-carreter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325688"/>
            <a:ext cx="5534025" cy="446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quetiempo.es/fotos/villargordo-del-cabriel/cuestas-de-contreras-n-iii-1969_280985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40" y="2394403"/>
            <a:ext cx="2884919" cy="216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fotos00.levante-emv.com/2013/10/04/646x260/fotospropias201302091804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4" y="4653136"/>
            <a:ext cx="3137693" cy="193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46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57200" y="116632"/>
            <a:ext cx="8229600" cy="562074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8. </a:t>
            </a:r>
            <a:r>
              <a:rPr lang="ca-ES" sz="3200" u="sng" dirty="0"/>
              <a:t>El sector terciari a Espanya i a Catalunya: el transport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71904" y="594432"/>
            <a:ext cx="7712464" cy="1152128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En el ferrocarril la xarxa de mercaderies està poc modernitzada, a l’igual </a:t>
            </a:r>
          </a:p>
          <a:p>
            <a:pPr algn="ctr"/>
            <a:r>
              <a:rPr lang="ca-ES" dirty="0"/>
              <a:t>que les rodalies, però s’ha potenciat molt l’alta velocitat, amb uns 2.500 quilòmetres d’AVE que tenen com a problema la seva estructura radial </a:t>
            </a:r>
          </a:p>
          <a:p>
            <a:pPr algn="ctr"/>
            <a:r>
              <a:rPr lang="ca-ES" dirty="0"/>
              <a:t>(tot connecta amb Madrid, però no connecten la resta de ciutats entre elles)</a:t>
            </a:r>
            <a:endParaRPr lang="ca-ES" dirty="0">
              <a:solidFill>
                <a:schemeClr val="tx1"/>
              </a:solidFill>
            </a:endParaRPr>
          </a:p>
        </p:txBody>
      </p:sp>
      <p:pic>
        <p:nvPicPr>
          <p:cNvPr id="3074" name="Picture 2" descr="http://nuestrolifestyle.com/wp-content/uploads/2014/01/90919-488-4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64" y="3343905"/>
            <a:ext cx="3703288" cy="348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upload.wikimedia.org/wikipedia/commons/1/16/59225M_RibaTuri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989" y="1781900"/>
            <a:ext cx="2015808" cy="151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vivireltren.es/wp-content/uploads/2011/09/nucleo-valencia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88816"/>
            <a:ext cx="3485976" cy="45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upload.wikimedia.org/wikipedia/commons/7/78/Renfe_clase_1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92" y="1781900"/>
            <a:ext cx="2015808" cy="151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1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57200" y="116632"/>
            <a:ext cx="8229600" cy="562074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8. </a:t>
            </a:r>
            <a:r>
              <a:rPr lang="ca-ES" sz="3200" u="sng" dirty="0"/>
              <a:t>El sector terciari a Espanya i a Catalunya: el transport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71904" y="692696"/>
            <a:ext cx="7928488" cy="576064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El transport marítim és molt important per a les mercaderies i s’ha potenciat molt </a:t>
            </a:r>
          </a:p>
          <a:p>
            <a:pPr algn="ctr"/>
            <a:r>
              <a:rPr lang="ca-ES" dirty="0"/>
              <a:t>la intermodalitat, destacant els ports d'Algeciras, València, Barcelona i Bilbao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71904" y="1340768"/>
            <a:ext cx="7928488" cy="576064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El transport marítim per passatgers sols és important en les illes i amb Àfrica, encara que també s’està potenciant el turisme de creuers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71904" y="1988840"/>
            <a:ext cx="7928488" cy="576064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El transport aeri és bàsic per la importància del turisme que ens arriba i s’ha </a:t>
            </a:r>
          </a:p>
          <a:p>
            <a:pPr algn="ctr"/>
            <a:r>
              <a:rPr lang="ca-ES" dirty="0"/>
              <a:t>invertit molt en aeroports, on cada vegada més operen companyies de baix cost</a:t>
            </a:r>
            <a:endParaRPr lang="ca-ES" dirty="0">
              <a:solidFill>
                <a:schemeClr val="tx1"/>
              </a:solidFill>
            </a:endParaRPr>
          </a:p>
        </p:txBody>
      </p:sp>
      <p:pic>
        <p:nvPicPr>
          <p:cNvPr id="4098" name="Picture 2" descr="http://www.lexnews.es/wp-content/uploads/2013/11/Espana_Mapa_Puertos_2020_peit_red_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03" y="2852936"/>
            <a:ext cx="4996649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992" y="2708920"/>
            <a:ext cx="3358628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008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1. </a:t>
            </a:r>
            <a:r>
              <a:rPr lang="ca-ES" sz="3200" u="sng" dirty="0"/>
              <a:t>Definició i classificacions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204397" y="1412776"/>
            <a:ext cx="1775315" cy="797541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Segons el grau </a:t>
            </a:r>
          </a:p>
          <a:p>
            <a:pPr algn="ctr"/>
            <a:r>
              <a:rPr lang="ca-ES" dirty="0"/>
              <a:t>de formació </a:t>
            </a:r>
          </a:p>
          <a:p>
            <a:pPr algn="ctr"/>
            <a:r>
              <a:rPr lang="ca-ES" dirty="0"/>
              <a:t>dels treballadors</a:t>
            </a:r>
            <a:endParaRPr lang="ca-ES" dirty="0">
              <a:solidFill>
                <a:schemeClr val="tx1"/>
              </a:solidFill>
            </a:endParaRPr>
          </a:p>
        </p:txBody>
      </p:sp>
      <p:cxnSp>
        <p:nvCxnSpPr>
          <p:cNvPr id="4" name="3 Conector angular"/>
          <p:cNvCxnSpPr>
            <a:stCxn id="3" idx="3"/>
            <a:endCxn id="7" idx="1"/>
          </p:cNvCxnSpPr>
          <p:nvPr/>
        </p:nvCxnSpPr>
        <p:spPr>
          <a:xfrm flipV="1">
            <a:off x="1979712" y="1106027"/>
            <a:ext cx="307823" cy="70552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Rectángulo"/>
          <p:cNvSpPr/>
          <p:nvPr/>
        </p:nvSpPr>
        <p:spPr>
          <a:xfrm>
            <a:off x="2287535" y="799278"/>
            <a:ext cx="6100889" cy="613498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Terciari banal: mà d’obra poc qualificada i baixos salaris: </a:t>
            </a:r>
          </a:p>
          <a:p>
            <a:pPr algn="ctr"/>
            <a:r>
              <a:rPr lang="ca-ES" dirty="0"/>
              <a:t>serveis domèstics, venda ambulant,...</a:t>
            </a:r>
            <a:endParaRPr lang="ca-ES" dirty="0">
              <a:solidFill>
                <a:schemeClr val="tx1"/>
              </a:solidFill>
            </a:endParaRPr>
          </a:p>
        </p:txBody>
      </p:sp>
      <p:cxnSp>
        <p:nvCxnSpPr>
          <p:cNvPr id="13" name="12 Conector angular"/>
          <p:cNvCxnSpPr>
            <a:stCxn id="3" idx="3"/>
            <a:endCxn id="15" idx="1"/>
          </p:cNvCxnSpPr>
          <p:nvPr/>
        </p:nvCxnSpPr>
        <p:spPr>
          <a:xfrm>
            <a:off x="1979712" y="1811547"/>
            <a:ext cx="307822" cy="1423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2287534" y="1519036"/>
            <a:ext cx="6100890" cy="613498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Terciari clàssic: oficis amb una llarga tradició que </a:t>
            </a:r>
          </a:p>
          <a:p>
            <a:pPr algn="ctr"/>
            <a:r>
              <a:rPr lang="ca-ES" dirty="0"/>
              <a:t>requereixen una qualificació específica mitjana</a:t>
            </a:r>
            <a:endParaRPr lang="ca-ES" dirty="0">
              <a:solidFill>
                <a:schemeClr val="tx1"/>
              </a:solidFill>
            </a:endParaRPr>
          </a:p>
        </p:txBody>
      </p:sp>
      <p:cxnSp>
        <p:nvCxnSpPr>
          <p:cNvPr id="19" name="18 Conector angular"/>
          <p:cNvCxnSpPr>
            <a:stCxn id="3" idx="3"/>
            <a:endCxn id="21" idx="1"/>
          </p:cNvCxnSpPr>
          <p:nvPr/>
        </p:nvCxnSpPr>
        <p:spPr>
          <a:xfrm>
            <a:off x="1979712" y="1811547"/>
            <a:ext cx="307821" cy="705519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0 Rectángulo"/>
          <p:cNvSpPr/>
          <p:nvPr/>
        </p:nvSpPr>
        <p:spPr>
          <a:xfrm>
            <a:off x="2287533" y="2210317"/>
            <a:ext cx="6100891" cy="613498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Terciari superior o quaternari: requereix una alta qualificació (microelectrònica, informàtica, biogenètica, medicina,...)</a:t>
            </a:r>
            <a:endParaRPr lang="ca-ES" dirty="0">
              <a:solidFill>
                <a:schemeClr val="tx1"/>
              </a:solidFill>
            </a:endParaRPr>
          </a:p>
        </p:txBody>
      </p:sp>
      <p:pic>
        <p:nvPicPr>
          <p:cNvPr id="4098" name="Picture 2" descr="http://www.limpiabotas.es/wp-content/uploads/2012/05/limpiabota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24943"/>
            <a:ext cx="2592288" cy="175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2.bp.blogspot.com/_HaHiDsUh4E4/TE8cvyatBDI/AAAAAAAABIY/jlz6_L3bekk/s1600/mercadillo-7257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803447"/>
            <a:ext cx="2559765" cy="192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telefonosatencion.org/wp-content/uploads/sites/4/2013/12/telefono-atencion-clientes-electricist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262" y="2934043"/>
            <a:ext cx="2278147" cy="181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2.bp.blogspot.com/_rMUQ9PVGV8c/TBVF70s3_iI/AAAAAAAAABw/cpi9BC5duVc/s1600/secretaria%255B1%255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262" y="4803447"/>
            <a:ext cx="2318690" cy="191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4.bp.blogspot.com/-OOrlPwKIZcI/T-Cv626JaEI/AAAAAAAAADw/S26o2dOX_9Y/s1600/cirujanos-operand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893" y="2935607"/>
            <a:ext cx="2252936" cy="190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www.dw.de/image/0,,15671918_303,0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553" y="4941169"/>
            <a:ext cx="3118556" cy="175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52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7" grpId="0" animBg="1"/>
      <p:bldP spid="15" grpId="0" animBg="1"/>
      <p:bldP spid="2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57200" y="116632"/>
            <a:ext cx="8229600" cy="562074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8. </a:t>
            </a:r>
            <a:r>
              <a:rPr lang="ca-ES" sz="3200" u="sng" dirty="0"/>
              <a:t>El sector terciari a Espanya i a Catalunya: el transport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62720" y="594432"/>
            <a:ext cx="7712464" cy="1152128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En el ferrocarril la xarxa de mercaderies està poc modernitzada, a l’igual </a:t>
            </a:r>
          </a:p>
          <a:p>
            <a:pPr algn="ctr"/>
            <a:r>
              <a:rPr lang="ca-ES" dirty="0"/>
              <a:t>que les rodalies, però s’ha potenciat molt l’alta velocitat, amb uns 2.500 quilòmetres d’AVE que tenen com a problema la seua estructura radial </a:t>
            </a:r>
          </a:p>
          <a:p>
            <a:pPr algn="ctr"/>
            <a:r>
              <a:rPr lang="ca-ES" dirty="0"/>
              <a:t>(tot connecta amb Madrid, però no connecten la resta de ciutats entre elles)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62720" y="594432"/>
            <a:ext cx="8818560" cy="1610432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A Catalunya les carreteres, tradicionalment tenen una estructura radial amb centre a Barcelona. S’han construït eixos de comunicació transversals.</a:t>
            </a:r>
          </a:p>
          <a:p>
            <a:pPr algn="ctr"/>
            <a:r>
              <a:rPr lang="ca-ES" dirty="0">
                <a:solidFill>
                  <a:schemeClr val="tx1"/>
                </a:solidFill>
              </a:rPr>
              <a:t>El ferrocarril compta amb línies de llarga distància, regionals i rodalies. L’AVE uneix Barcelona amb Madrid.</a:t>
            </a:r>
          </a:p>
          <a:p>
            <a:pPr algn="ctr"/>
            <a:r>
              <a:rPr lang="ca-ES" dirty="0">
                <a:solidFill>
                  <a:schemeClr val="tx1"/>
                </a:solidFill>
              </a:rPr>
              <a:t>A Catalunya hi ha tres aeroports internacionals: Barcelona, Girona i Reus. Els dos ports principals són els de Barcelona i Tarragona</a:t>
            </a:r>
          </a:p>
        </p:txBody>
      </p:sp>
      <p:pic>
        <p:nvPicPr>
          <p:cNvPr id="5" name="Imatge 4">
            <a:extLst>
              <a:ext uri="{FF2B5EF4-FFF2-40B4-BE49-F238E27FC236}">
                <a16:creationId xmlns:a16="http://schemas.microsoft.com/office/drawing/2014/main" id="{1157620B-6EF6-41F6-8BE9-9663506D2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23" y="2418365"/>
            <a:ext cx="4181475" cy="3867150"/>
          </a:xfrm>
          <a:prstGeom prst="rect">
            <a:avLst/>
          </a:prstGeom>
        </p:spPr>
      </p:pic>
      <p:pic>
        <p:nvPicPr>
          <p:cNvPr id="6" name="Imatge 5">
            <a:extLst>
              <a:ext uri="{FF2B5EF4-FFF2-40B4-BE49-F238E27FC236}">
                <a16:creationId xmlns:a16="http://schemas.microsoft.com/office/drawing/2014/main" id="{A60B3B04-5F13-48B7-BC8B-C6B81E7AC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096" y="2358285"/>
            <a:ext cx="3995936" cy="2248725"/>
          </a:xfrm>
          <a:prstGeom prst="rect">
            <a:avLst/>
          </a:prstGeom>
        </p:spPr>
      </p:pic>
      <p:pic>
        <p:nvPicPr>
          <p:cNvPr id="7" name="Imatge 6">
            <a:extLst>
              <a:ext uri="{FF2B5EF4-FFF2-40B4-BE49-F238E27FC236}">
                <a16:creationId xmlns:a16="http://schemas.microsoft.com/office/drawing/2014/main" id="{C2C420C5-9AAE-4ED2-8795-9E5F34196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4684821"/>
            <a:ext cx="3672408" cy="205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9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57200" y="116632"/>
            <a:ext cx="8229600" cy="562074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8. </a:t>
            </a:r>
            <a:r>
              <a:rPr lang="ca-ES" sz="3200" u="sng" dirty="0"/>
              <a:t>El sector terciari a Espanya i a Catalunya: el turisme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71904" y="692696"/>
            <a:ext cx="8000496" cy="576064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És la principal activitat econòmica del país: més de 60 milions de turistes en 2013 (tercera potència turística del món) i 59.000 milions d’euros d’ingressos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71904" y="1340768"/>
            <a:ext cx="7424432" cy="576064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Destaca el turisme de sol i platja i els llocs més visitats són Catalunya, </a:t>
            </a:r>
          </a:p>
          <a:p>
            <a:pPr algn="ctr"/>
            <a:r>
              <a:rPr lang="ca-ES" dirty="0"/>
              <a:t>Balears, Canàries, Andalusia, Comunitat Valenciana i Madrid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71904" y="1988840"/>
            <a:ext cx="5624232" cy="576064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Els turistes ens arriben fonamentalment del Regne Unit, </a:t>
            </a:r>
          </a:p>
          <a:p>
            <a:pPr algn="ctr"/>
            <a:r>
              <a:rPr lang="ca-ES" dirty="0"/>
              <a:t>França, Alemanya, països nòrdics i Itàlia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71904" y="2636912"/>
            <a:ext cx="7424432" cy="288032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Per contra, el turisme interior ha baixat per la crisi</a:t>
            </a:r>
            <a:endParaRPr lang="ca-ES" dirty="0">
              <a:solidFill>
                <a:schemeClr val="tx1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97906"/>
            <a:ext cx="4443603" cy="3490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D:\ccss_valenciano\data\89\NAgora3u11s07i04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96952"/>
            <a:ext cx="4400096" cy="384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97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57200" y="116632"/>
            <a:ext cx="8229600" cy="562074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8. </a:t>
            </a:r>
            <a:r>
              <a:rPr lang="ca-ES" sz="3200" u="sng" dirty="0"/>
              <a:t>El sector terciari a Espanya i a Catalunya: el turisme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78731" y="560290"/>
            <a:ext cx="8972096" cy="1537694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>
                <a:solidFill>
                  <a:schemeClr val="tx1"/>
                </a:solidFill>
              </a:rPr>
              <a:t>El turisme a Catalunya té una llarga tradició iniciada amb el turisme de sol i platja.</a:t>
            </a:r>
          </a:p>
          <a:p>
            <a:pPr algn="ctr"/>
            <a:r>
              <a:rPr lang="ca-ES" dirty="0">
                <a:solidFill>
                  <a:schemeClr val="tx1"/>
                </a:solidFill>
              </a:rPr>
              <a:t>La xifra de visitants supera els 22 milions a l’any, provinents de la resta de l’Estat, Alemanya, França, Itàlia...</a:t>
            </a:r>
          </a:p>
          <a:p>
            <a:pPr algn="ctr"/>
            <a:r>
              <a:rPr lang="ca-ES" dirty="0">
                <a:solidFill>
                  <a:schemeClr val="tx1"/>
                </a:solidFill>
              </a:rPr>
              <a:t>Catalunya compta amb molts atractius turístics: esports d’hivern, d’aventures, espais naturals i àmplia oferta arquitectònica i cultural</a:t>
            </a:r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916FD145-81CE-43A9-B1A0-9F4750545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87" y="2314117"/>
            <a:ext cx="3626435" cy="2230258"/>
          </a:xfrm>
          <a:prstGeom prst="rect">
            <a:avLst/>
          </a:prstGeom>
        </p:spPr>
      </p:pic>
      <p:pic>
        <p:nvPicPr>
          <p:cNvPr id="5" name="Imatge 4">
            <a:extLst>
              <a:ext uri="{FF2B5EF4-FFF2-40B4-BE49-F238E27FC236}">
                <a16:creationId xmlns:a16="http://schemas.microsoft.com/office/drawing/2014/main" id="{28E221FD-798F-4BF2-912B-214E27F1A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371" y="4744642"/>
            <a:ext cx="3658551" cy="1923690"/>
          </a:xfrm>
          <a:prstGeom prst="rect">
            <a:avLst/>
          </a:prstGeom>
        </p:spPr>
      </p:pic>
      <p:pic>
        <p:nvPicPr>
          <p:cNvPr id="6" name="Imatge 5">
            <a:extLst>
              <a:ext uri="{FF2B5EF4-FFF2-40B4-BE49-F238E27FC236}">
                <a16:creationId xmlns:a16="http://schemas.microsoft.com/office/drawing/2014/main" id="{0E76AFF7-E50E-4EE5-8894-5169F0D96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3595" y="2097984"/>
            <a:ext cx="3234640" cy="1794399"/>
          </a:xfrm>
          <a:prstGeom prst="rect">
            <a:avLst/>
          </a:prstGeom>
        </p:spPr>
      </p:pic>
      <p:pic>
        <p:nvPicPr>
          <p:cNvPr id="7" name="Imatge 6">
            <a:extLst>
              <a:ext uri="{FF2B5EF4-FFF2-40B4-BE49-F238E27FC236}">
                <a16:creationId xmlns:a16="http://schemas.microsoft.com/office/drawing/2014/main" id="{7C166223-A997-4FD2-B35A-994A2837A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5915" y="3890720"/>
            <a:ext cx="3809999" cy="289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70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57200" y="116632"/>
            <a:ext cx="8229600" cy="562074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Exercicis punt 8. </a:t>
            </a:r>
            <a:r>
              <a:rPr lang="ca-ES" sz="3200" u="sng" dirty="0"/>
              <a:t>El sector terciari a Espanya i a Catalunya</a:t>
            </a:r>
            <a:r>
              <a:rPr lang="ca-ES" sz="3200" dirty="0"/>
              <a:t>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07504" y="548680"/>
            <a:ext cx="88569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ca-ES" sz="1400" dirty="0"/>
              <a:t>A partir dels dos documents :</a:t>
            </a:r>
          </a:p>
          <a:p>
            <a:endParaRPr lang="ca-ES" sz="1400" dirty="0"/>
          </a:p>
          <a:p>
            <a:r>
              <a:rPr lang="ca-ES" sz="1400" dirty="0"/>
              <a:t>a) Amb les dades de la taula, confecciona una gràfica amb el nombre total de turistes que arribaren a Catalunya</a:t>
            </a:r>
          </a:p>
          <a:p>
            <a:r>
              <a:rPr lang="ca-ES" sz="1400" dirty="0"/>
              <a:t>b) Quin tipus de document és el segon?</a:t>
            </a:r>
          </a:p>
          <a:p>
            <a:r>
              <a:rPr lang="ca-ES" sz="1400" dirty="0"/>
              <a:t>c) Quin és el tema comú a les dues gràfiques i el mapa?</a:t>
            </a:r>
          </a:p>
          <a:p>
            <a:r>
              <a:rPr lang="ca-ES" sz="1400" dirty="0"/>
              <a:t>d) Quines són les regions turístiques amb una densitat alta? Quin tipus de turisme es fa en cadascun d’aquests llocs?</a:t>
            </a:r>
          </a:p>
          <a:p>
            <a:r>
              <a:rPr lang="ca-ES" sz="1400" dirty="0"/>
              <a:t>f) Posa tres exemples de llocs que ofereixen turisme cultural, tres de turisme de neu i tres de turisme de parcs temàtics.</a:t>
            </a:r>
          </a:p>
          <a:p>
            <a:r>
              <a:rPr lang="ca-ES" sz="1400" dirty="0"/>
              <a:t>g) Explica tot el que sàpigues sobre el sector terciari a Espanya i a Catalunya.</a:t>
            </a:r>
          </a:p>
        </p:txBody>
      </p:sp>
      <p:pic>
        <p:nvPicPr>
          <p:cNvPr id="5" name="Picture 4" descr="D:\ccss_valenciano\data\89\NAgora3u11s07i04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839192"/>
            <a:ext cx="4400096" cy="384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tge 5">
            <a:extLst>
              <a:ext uri="{FF2B5EF4-FFF2-40B4-BE49-F238E27FC236}">
                <a16:creationId xmlns:a16="http://schemas.microsoft.com/office/drawing/2014/main" id="{9BF01F10-2EB1-4837-BE7F-C71AD7E4B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376" y="3125831"/>
            <a:ext cx="4361617" cy="330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24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57200" y="116632"/>
            <a:ext cx="8229600" cy="562074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Activitats de síntesi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79512" y="980728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1. Vocabulari: sector terciari, comerç, bloc comercial, transport, intermodalitat, turisme.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79512" y="1412776"/>
            <a:ext cx="85689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2. Explica la diferència entre: </a:t>
            </a:r>
          </a:p>
          <a:p>
            <a:r>
              <a:rPr lang="ca-ES" dirty="0"/>
              <a:t>a) Servei públic i servei privat.</a:t>
            </a:r>
          </a:p>
          <a:p>
            <a:r>
              <a:rPr lang="ca-ES" dirty="0"/>
              <a:t>b) Terciari banal, terciari clàssic i terciari superior.</a:t>
            </a:r>
          </a:p>
          <a:p>
            <a:r>
              <a:rPr lang="ca-ES" dirty="0"/>
              <a:t>c) Comerç interior i comerç exterior.</a:t>
            </a:r>
          </a:p>
          <a:p>
            <a:r>
              <a:rPr lang="ca-ES" dirty="0"/>
              <a:t>d) Comerç majorista i comerç minorista.</a:t>
            </a:r>
          </a:p>
          <a:p>
            <a:r>
              <a:rPr lang="ca-ES" dirty="0"/>
              <a:t>e) Importacions i exportacions.</a:t>
            </a:r>
          </a:p>
          <a:p>
            <a:r>
              <a:rPr lang="ca-ES" dirty="0"/>
              <a:t>f) Balança comercial i balança de pagaments.</a:t>
            </a:r>
          </a:p>
          <a:p>
            <a:r>
              <a:rPr lang="ca-ES" dirty="0"/>
              <a:t>g) Turisme proper, de mitjana distància i de llarga distància.</a:t>
            </a:r>
          </a:p>
          <a:p>
            <a:r>
              <a:rPr lang="ca-ES" dirty="0"/>
              <a:t>h) Mitjà de transport i mitjà de comunicació.</a:t>
            </a:r>
          </a:p>
        </p:txBody>
      </p:sp>
    </p:spTree>
    <p:extLst>
      <p:ext uri="{BB962C8B-B14F-4D97-AF65-F5344CB8AC3E}">
        <p14:creationId xmlns:p14="http://schemas.microsoft.com/office/powerpoint/2010/main" val="188049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Exercicis punt 1. </a:t>
            </a:r>
            <a:r>
              <a:rPr lang="ca-ES" sz="3200" u="sng" dirty="0"/>
              <a:t>Definició i classificacions</a:t>
            </a:r>
            <a:r>
              <a:rPr lang="ca-ES" sz="3200" dirty="0"/>
              <a:t>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79512" y="793088"/>
            <a:ext cx="871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1. Què és el sector terciari? Quines activitats formen part d’ell?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79512" y="1268760"/>
            <a:ext cx="871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2. Explica les diferències entre serveis públics i privats, posant exemples.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179512" y="1772816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3. Digues quines de les següents professions corresponen al terciari banal, quines al terciari clàssic i quines al terciari superior o quaternari: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251520" y="2419147"/>
            <a:ext cx="38164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- Camioner: 		</a:t>
            </a:r>
          </a:p>
          <a:p>
            <a:r>
              <a:rPr lang="ca-ES" dirty="0"/>
              <a:t>- Director d’una multinacional:</a:t>
            </a:r>
          </a:p>
          <a:p>
            <a:r>
              <a:rPr lang="ca-ES" dirty="0"/>
              <a:t>- Venedor ambulant:</a:t>
            </a:r>
          </a:p>
          <a:p>
            <a:r>
              <a:rPr lang="ca-ES" dirty="0"/>
              <a:t>- Comercial en una tenda:</a:t>
            </a:r>
          </a:p>
          <a:p>
            <a:r>
              <a:rPr lang="ca-ES" dirty="0"/>
              <a:t>- Cirurgià:</a:t>
            </a:r>
          </a:p>
          <a:p>
            <a:r>
              <a:rPr lang="ca-ES" dirty="0"/>
              <a:t>- Servei domèstic:</a:t>
            </a:r>
          </a:p>
          <a:p>
            <a:r>
              <a:rPr lang="ca-ES" dirty="0"/>
              <a:t>- Camioner:</a:t>
            </a:r>
          </a:p>
          <a:p>
            <a:r>
              <a:rPr lang="ca-ES" dirty="0"/>
              <a:t>- Músic:</a:t>
            </a:r>
          </a:p>
          <a:p>
            <a:r>
              <a:rPr lang="ca-ES" dirty="0"/>
              <a:t>- “</a:t>
            </a:r>
            <a:r>
              <a:rPr lang="ca-ES" dirty="0" err="1"/>
              <a:t>Gorrilla</a:t>
            </a:r>
            <a:r>
              <a:rPr lang="ca-ES" dirty="0"/>
              <a:t>” (</a:t>
            </a:r>
            <a:r>
              <a:rPr lang="ca-ES" dirty="0" err="1"/>
              <a:t>aparcacotxes</a:t>
            </a:r>
            <a:r>
              <a:rPr lang="ca-ES" dirty="0"/>
              <a:t> il·legal): </a:t>
            </a:r>
          </a:p>
          <a:p>
            <a:r>
              <a:rPr lang="ca-ES" dirty="0"/>
              <a:t>- Guia turístic:</a:t>
            </a:r>
          </a:p>
          <a:p>
            <a:r>
              <a:rPr lang="ca-ES" dirty="0"/>
              <a:t>- Enginyer informàtic:</a:t>
            </a:r>
          </a:p>
          <a:p>
            <a:r>
              <a:rPr lang="ca-ES" dirty="0"/>
              <a:t>- Mecànic de cotxes: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4644008" y="2419147"/>
            <a:ext cx="3600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- Dissenyador de pàgines web:</a:t>
            </a:r>
          </a:p>
          <a:p>
            <a:r>
              <a:rPr lang="ca-ES" dirty="0"/>
              <a:t>- Netejavidres als semàfors:</a:t>
            </a:r>
          </a:p>
          <a:p>
            <a:r>
              <a:rPr lang="ca-ES" dirty="0"/>
              <a:t>- Creatiu publicitari:</a:t>
            </a:r>
          </a:p>
          <a:p>
            <a:r>
              <a:rPr lang="ca-ES" dirty="0"/>
              <a:t>- Perruquer:</a:t>
            </a:r>
          </a:p>
          <a:p>
            <a:r>
              <a:rPr lang="ca-ES" dirty="0"/>
              <a:t>- Catedràtic d’universitat:</a:t>
            </a:r>
          </a:p>
          <a:p>
            <a:r>
              <a:rPr lang="ca-ES" dirty="0"/>
              <a:t>- Mestre d’Infantil:</a:t>
            </a:r>
          </a:p>
          <a:p>
            <a:r>
              <a:rPr lang="ca-ES" dirty="0"/>
              <a:t>- Bomber:</a:t>
            </a:r>
          </a:p>
          <a:p>
            <a:r>
              <a:rPr lang="ca-ES" dirty="0"/>
              <a:t>- </a:t>
            </a:r>
            <a:r>
              <a:rPr lang="ca-ES" dirty="0" err="1"/>
              <a:t>Biogenetista</a:t>
            </a:r>
            <a:r>
              <a:rPr lang="ca-ES" dirty="0"/>
              <a:t>:</a:t>
            </a:r>
          </a:p>
          <a:p>
            <a:r>
              <a:rPr lang="ca-ES" dirty="0"/>
              <a:t>- Administratiu:</a:t>
            </a:r>
          </a:p>
          <a:p>
            <a:r>
              <a:rPr lang="ca-ES" dirty="0"/>
              <a:t>- </a:t>
            </a:r>
            <a:r>
              <a:rPr lang="ca-ES" dirty="0" err="1"/>
              <a:t>Netejabotes</a:t>
            </a:r>
            <a:r>
              <a:rPr lang="ca-ES" dirty="0"/>
              <a:t>:</a:t>
            </a:r>
          </a:p>
          <a:p>
            <a:r>
              <a:rPr lang="ca-ES" dirty="0"/>
              <a:t>- Arquitecte:</a:t>
            </a:r>
          </a:p>
          <a:p>
            <a:r>
              <a:rPr lang="ca-ES" dirty="0"/>
              <a:t>- Prostitució:</a:t>
            </a:r>
          </a:p>
        </p:txBody>
      </p:sp>
    </p:spTree>
    <p:extLst>
      <p:ext uri="{BB962C8B-B14F-4D97-AF65-F5344CB8AC3E}">
        <p14:creationId xmlns:p14="http://schemas.microsoft.com/office/powerpoint/2010/main" val="101955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Exercicis punt 1. </a:t>
            </a:r>
            <a:r>
              <a:rPr lang="ca-ES" sz="3200" u="sng" dirty="0"/>
              <a:t>Definició i classificacions</a:t>
            </a:r>
            <a:r>
              <a:rPr lang="ca-ES" sz="3200" dirty="0"/>
              <a:t>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51520" y="79308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4. Completa el </a:t>
            </a:r>
            <a:r>
              <a:rPr lang="es-ES" dirty="0" err="1"/>
              <a:t>quadre</a:t>
            </a:r>
            <a:r>
              <a:rPr lang="es-ES" dirty="0"/>
              <a:t>:</a:t>
            </a:r>
            <a:endParaRPr lang="ca-ES" dirty="0"/>
          </a:p>
        </p:txBody>
      </p:sp>
      <p:pic>
        <p:nvPicPr>
          <p:cNvPr id="4" name="3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560240" y="1181531"/>
            <a:ext cx="8064896" cy="514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7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2. </a:t>
            </a:r>
            <a:r>
              <a:rPr lang="ca-ES" sz="3200" u="sng" dirty="0"/>
              <a:t>El sector terciari en el món actual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79512" y="815688"/>
            <a:ext cx="7128792" cy="648072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És el sector més important en el món en l’actualitat per ser el que més persones ocupa, el que més riquesa genera i el que més creix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79512" y="1571467"/>
            <a:ext cx="8640960" cy="876736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Repartiment desigual: en els països desenvolupats és més important i els serveis són més especialitzats i de major qualitat, mentre als països subdesenvolupats, encara que també creix,  predominen els serveis de caràcter banal o tradicional i la importància és menor</a:t>
            </a:r>
            <a:endParaRPr lang="ca-ES" dirty="0">
              <a:solidFill>
                <a:schemeClr val="tx1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79512" y="2780928"/>
            <a:ext cx="4968552" cy="3392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2564904"/>
            <a:ext cx="3072374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630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Personalizado 5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000000"/>
      </a:accent1>
      <a:accent2>
        <a:srgbClr val="B2B2B2"/>
      </a:accent2>
      <a:accent3>
        <a:srgbClr val="969696"/>
      </a:accent3>
      <a:accent4>
        <a:srgbClr val="808080"/>
      </a:accent4>
      <a:accent5>
        <a:srgbClr val="4D4D4D"/>
      </a:accent5>
      <a:accent6>
        <a:srgbClr val="5F5F5F"/>
      </a:accent6>
      <a:hlink>
        <a:srgbClr val="5F5F5F"/>
      </a:hlink>
      <a:folHlink>
        <a:srgbClr val="808080"/>
      </a:folHlink>
    </a:clrScheme>
    <a:fontScheme name="Time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1186</TotalTime>
  <Words>4893</Words>
  <Application>Microsoft Office PowerPoint</Application>
  <PresentationFormat>Presentació en pantalla (4:3)</PresentationFormat>
  <Paragraphs>522</Paragraphs>
  <Slides>64</Slides>
  <Notes>1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5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64</vt:i4>
      </vt:variant>
    </vt:vector>
  </HeadingPairs>
  <TitlesOfParts>
    <vt:vector size="70" baseType="lpstr">
      <vt:lpstr>Arial</vt:lpstr>
      <vt:lpstr>Calibri</vt:lpstr>
      <vt:lpstr>Cambria</vt:lpstr>
      <vt:lpstr>Tahoma</vt:lpstr>
      <vt:lpstr>Times New Roman</vt:lpstr>
      <vt:lpstr>Tema de Office</vt:lpstr>
      <vt:lpstr>Unitat 4  EL SECTOR TERCIARI</vt:lpstr>
      <vt:lpstr>TEMA 4. EL SECTOR TERCIARI.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4. El comerç.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Salva</dc:creator>
  <cp:lastModifiedBy>Àlex Resa Valdivia</cp:lastModifiedBy>
  <cp:revision>89</cp:revision>
  <dcterms:created xsi:type="dcterms:W3CDTF">2014-01-06T17:34:44Z</dcterms:created>
  <dcterms:modified xsi:type="dcterms:W3CDTF">2018-03-06T18:42:05Z</dcterms:modified>
</cp:coreProperties>
</file>