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hgoUIZAHKs18AxRiRMBIFG2mJO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ArialNarrow-bold.fntdata"/><Relationship Id="rId10" Type="http://schemas.openxmlformats.org/officeDocument/2006/relationships/slide" Target="slides/slide5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8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7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edb404d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edb404d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db404d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edb404d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edb404de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edb404de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edb404de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edb404de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edb404de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edb404de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hyperlink" Target="https://youtu.be/hBCLg12R-AI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jb4CMnT2-ao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youtu.be/9B0OYKGGkZ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hyperlink" Target="http://agrega.educacion.es/repositorio/13032014/64/es_2013121113_9163343/ejercicios_tipos_de_reacciones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youtu.be/VbIaK6PLrRM" TargetMode="External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2527900" y="1632850"/>
            <a:ext cx="6376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br>
              <a:rPr b="1" lang="ca" sz="3600">
                <a:solidFill>
                  <a:srgbClr val="0000FF"/>
                </a:solidFill>
              </a:rPr>
            </a:br>
            <a:r>
              <a:rPr b="1" lang="ca" sz="3600">
                <a:solidFill>
                  <a:srgbClr val="0000FF"/>
                </a:solidFill>
              </a:rPr>
              <a:t>Estudi de les </a:t>
            </a:r>
            <a:br>
              <a:rPr b="1" lang="ca" sz="3600">
                <a:solidFill>
                  <a:srgbClr val="0000FF"/>
                </a:solidFill>
              </a:rPr>
            </a:br>
            <a:r>
              <a:rPr b="1" lang="ca" sz="3600">
                <a:solidFill>
                  <a:srgbClr val="0000FF"/>
                </a:solidFill>
              </a:rPr>
              <a:t>reaccions químiques</a:t>
            </a:r>
            <a:endParaRPr b="1" sz="3600">
              <a:solidFill>
                <a:srgbClr val="0000FF"/>
              </a:solidFill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20" y="911203"/>
            <a:ext cx="2157622" cy="323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848" y="2207750"/>
            <a:ext cx="2157625" cy="216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15" y="314406"/>
            <a:ext cx="7015073" cy="482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16" y="453186"/>
            <a:ext cx="6287784" cy="4159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3464" y="221054"/>
            <a:ext cx="54483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458" y="1808251"/>
            <a:ext cx="3886014" cy="282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3775" y="1808251"/>
            <a:ext cx="4558140" cy="3006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20" y="152400"/>
            <a:ext cx="7677906" cy="329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505" y="3791163"/>
            <a:ext cx="3132383" cy="107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4771" y="3528316"/>
            <a:ext cx="41148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7804" y="131317"/>
            <a:ext cx="547687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2434975" y="1674687"/>
            <a:ext cx="33265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NO MESCLAR LLEIXIU I SALFUMANT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t d'imatges per a &quot;ATENCIO&quot;" id="139" name="Google Shape;13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979094" y="1587130"/>
            <a:ext cx="455881" cy="39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1629" y="2070021"/>
            <a:ext cx="53530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a" sz="1200" u="sng">
                <a:solidFill>
                  <a:schemeClr val="hlink"/>
                </a:solidFill>
                <a:hlinkClick r:id="rId3"/>
              </a:rPr>
              <a:t>Chemical Reactions That Changed History</a:t>
            </a:r>
            <a:endParaRPr sz="12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/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1802" y="864046"/>
            <a:ext cx="6477963" cy="388447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5280917" y="4440741"/>
            <a:ext cx="28767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Reacció del sodi amb aigua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199" y="462337"/>
            <a:ext cx="5863326" cy="388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125" y="157490"/>
            <a:ext cx="6249416" cy="3952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1505650" y="4385625"/>
            <a:ext cx="58206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4"/>
              </a:rPr>
              <a:t>exercicis interactius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6edb404de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00" y="211450"/>
            <a:ext cx="7246000" cy="49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6edb404de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200" y="660000"/>
            <a:ext cx="4668900" cy="37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6edb404de2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00" y="1215825"/>
            <a:ext cx="3456200" cy="2299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90" y="161337"/>
            <a:ext cx="310515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464" y="2023637"/>
            <a:ext cx="4587589" cy="202812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/>
          <p:nvPr/>
        </p:nvSpPr>
        <p:spPr>
          <a:xfrm>
            <a:off x="351246" y="4051766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 primer prototip de tren xinés tipus Maglev (transport de levitació magnètica) que arribarà unes velocitats insòlites:600 km/h</a:t>
            </a:r>
            <a:endParaRPr b="1" i="1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4996" y="524250"/>
            <a:ext cx="2155968" cy="143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97795" y="2434976"/>
            <a:ext cx="2748739" cy="1735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6edb404de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625" y="1075575"/>
            <a:ext cx="353377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6edb404de2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597" y="1347700"/>
            <a:ext cx="3402125" cy="278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6edb404de2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7207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6edb404de2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925" y="1303875"/>
            <a:ext cx="5712261" cy="34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6edb404de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275" y="944025"/>
            <a:ext cx="26098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6edb404de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675" y="2805000"/>
            <a:ext cx="3709950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6edb404de2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325" y="1631375"/>
            <a:ext cx="34099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2899" y="645291"/>
            <a:ext cx="6230634" cy="425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50" y="1983625"/>
            <a:ext cx="4248600" cy="2540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4"/>
          <p:cNvSpPr txBox="1"/>
          <p:nvPr/>
        </p:nvSpPr>
        <p:spPr>
          <a:xfrm>
            <a:off x="4572000" y="2058475"/>
            <a:ext cx="43179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b="1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reacció química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consisteix en el </a:t>
            </a:r>
            <a:r>
              <a:rPr b="1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trencament d’enllaços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les molècules dels</a:t>
            </a:r>
            <a:r>
              <a:rPr b="1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reactius 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la </a:t>
            </a:r>
            <a:r>
              <a:rPr b="1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formació de nous enllaços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les molècules dels</a:t>
            </a:r>
            <a:r>
              <a:rPr b="1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productes.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665250" y="454325"/>
            <a:ext cx="781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Energia de les reaccions</a:t>
            </a:r>
            <a:endParaRPr b="1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molècules que formen les substàncies químiques emmagatzemen </a:t>
            </a:r>
            <a:r>
              <a:rPr b="1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r>
              <a:rPr b="0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els seus </a:t>
            </a:r>
            <a:r>
              <a:rPr b="1" i="0" lang="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enllaços.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439" y="92468"/>
            <a:ext cx="6515245" cy="4908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288" y="152400"/>
            <a:ext cx="7465423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 txBox="1"/>
          <p:nvPr/>
        </p:nvSpPr>
        <p:spPr>
          <a:xfrm>
            <a:off x="6071800" y="3616475"/>
            <a:ext cx="22329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Energia d’activiació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9523" y="2571750"/>
            <a:ext cx="2232900" cy="224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934" y="165400"/>
            <a:ext cx="6893958" cy="442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752" y="1407560"/>
            <a:ext cx="6988997" cy="3273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 txBox="1"/>
          <p:nvPr/>
        </p:nvSpPr>
        <p:spPr>
          <a:xfrm>
            <a:off x="667821" y="528918"/>
            <a:ext cx="14073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RECORDEM: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75" y="137725"/>
            <a:ext cx="528637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3800" y="1195600"/>
            <a:ext cx="2053175" cy="538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139025"/>
            <a:ext cx="4979611" cy="2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9"/>
          <p:cNvSpPr txBox="1"/>
          <p:nvPr/>
        </p:nvSpPr>
        <p:spPr>
          <a:xfrm>
            <a:off x="5624300" y="2310200"/>
            <a:ext cx="31569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Canvi d’estat</a:t>
            </a:r>
            <a:endParaRPr b="1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canvi d’estat la quantitat d’energia que el cos rep o perd depen de la calor latent i la massa del 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Q=m·L </a:t>
            </a:r>
            <a:r>
              <a:rPr b="0" i="0" lang="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Lcalor latent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L&gt;0 si rep energia el 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L&lt;0 si  perd energia el 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