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354" r:id="rId5"/>
    <p:sldId id="283" r:id="rId6"/>
    <p:sldId id="355" r:id="rId7"/>
    <p:sldId id="284" r:id="rId8"/>
    <p:sldId id="285" r:id="rId9"/>
    <p:sldId id="356" r:id="rId10"/>
    <p:sldId id="287" r:id="rId11"/>
    <p:sldId id="288" r:id="rId12"/>
    <p:sldId id="357" r:id="rId13"/>
    <p:sldId id="289" r:id="rId14"/>
    <p:sldId id="290" r:id="rId15"/>
    <p:sldId id="350" r:id="rId16"/>
    <p:sldId id="291" r:id="rId17"/>
    <p:sldId id="292" r:id="rId18"/>
    <p:sldId id="293" r:id="rId19"/>
    <p:sldId id="294" r:id="rId20"/>
    <p:sldId id="358" r:id="rId21"/>
    <p:sldId id="359" r:id="rId22"/>
    <p:sldId id="360" r:id="rId23"/>
    <p:sldId id="361" r:id="rId24"/>
    <p:sldId id="362" r:id="rId25"/>
    <p:sldId id="295" r:id="rId26"/>
    <p:sldId id="296" r:id="rId27"/>
    <p:sldId id="297" r:id="rId28"/>
    <p:sldId id="298" r:id="rId29"/>
    <p:sldId id="299" r:id="rId30"/>
    <p:sldId id="300" r:id="rId31"/>
    <p:sldId id="301" r:id="rId32"/>
    <p:sldId id="302" r:id="rId33"/>
    <p:sldId id="303" r:id="rId34"/>
    <p:sldId id="351" r:id="rId35"/>
    <p:sldId id="363" r:id="rId36"/>
    <p:sldId id="364" r:id="rId37"/>
    <p:sldId id="365" r:id="rId38"/>
    <p:sldId id="366" r:id="rId39"/>
    <p:sldId id="367" r:id="rId40"/>
    <p:sldId id="368" r:id="rId41"/>
    <p:sldId id="373" r:id="rId42"/>
    <p:sldId id="369" r:id="rId43"/>
    <p:sldId id="370" r:id="rId44"/>
    <p:sldId id="371" r:id="rId45"/>
    <p:sldId id="372" r:id="rId46"/>
    <p:sldId id="349" r:id="rId47"/>
  </p:sldIdLst>
  <p:sldSz cx="9144000" cy="6858000" type="screen4x3"/>
  <p:notesSz cx="6858000" cy="9144000"/>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CCC"/>
    <a:srgbClr val="FFCCFF"/>
    <a:srgbClr val="CC99FF"/>
    <a:srgbClr val="99CCFF"/>
    <a:srgbClr val="D4ECF2"/>
    <a:srgbClr val="FFCC99"/>
    <a:srgbClr val="FFCC66"/>
    <a:srgbClr val="FFCC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72" d="100"/>
          <a:sy n="72" d="100"/>
        </p:scale>
        <p:origin x="132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ca-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ca-ES"/>
          </a:p>
        </p:txBody>
      </p:sp>
      <p:sp>
        <p:nvSpPr>
          <p:cNvPr id="4" name="3 Marcador de fecha"/>
          <p:cNvSpPr>
            <a:spLocks noGrp="1"/>
          </p:cNvSpPr>
          <p:nvPr>
            <p:ph type="dt" sz="half" idx="10"/>
          </p:nvPr>
        </p:nvSpPr>
        <p:spPr/>
        <p:txBody>
          <a:bodyPr/>
          <a:lstStyle/>
          <a:p>
            <a:fld id="{60707709-811B-473F-85F8-5E45E679337F}" type="datetimeFigureOut">
              <a:rPr lang="ca-ES" smtClean="0"/>
              <a:t>31/08/2017</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005E7519-895F-4C3D-8B5E-D5455649CBE6}" type="slidenum">
              <a:rPr lang="ca-ES" smtClean="0"/>
              <a:t>‹#›</a:t>
            </a:fld>
            <a:endParaRPr lang="ca-ES"/>
          </a:p>
        </p:txBody>
      </p:sp>
    </p:spTree>
    <p:extLst>
      <p:ext uri="{BB962C8B-B14F-4D97-AF65-F5344CB8AC3E}">
        <p14:creationId xmlns:p14="http://schemas.microsoft.com/office/powerpoint/2010/main" val="2204730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10"/>
          </p:nvPr>
        </p:nvSpPr>
        <p:spPr/>
        <p:txBody>
          <a:bodyPr/>
          <a:lstStyle/>
          <a:p>
            <a:fld id="{60707709-811B-473F-85F8-5E45E679337F}" type="datetimeFigureOut">
              <a:rPr lang="ca-ES" smtClean="0"/>
              <a:t>31/08/2017</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005E7519-895F-4C3D-8B5E-D5455649CBE6}" type="slidenum">
              <a:rPr lang="ca-ES" smtClean="0"/>
              <a:t>‹#›</a:t>
            </a:fld>
            <a:endParaRPr lang="ca-ES"/>
          </a:p>
        </p:txBody>
      </p:sp>
    </p:spTree>
    <p:extLst>
      <p:ext uri="{BB962C8B-B14F-4D97-AF65-F5344CB8AC3E}">
        <p14:creationId xmlns:p14="http://schemas.microsoft.com/office/powerpoint/2010/main" val="2168827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ca-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10"/>
          </p:nvPr>
        </p:nvSpPr>
        <p:spPr/>
        <p:txBody>
          <a:bodyPr/>
          <a:lstStyle/>
          <a:p>
            <a:fld id="{60707709-811B-473F-85F8-5E45E679337F}" type="datetimeFigureOut">
              <a:rPr lang="ca-ES" smtClean="0"/>
              <a:t>31/08/2017</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005E7519-895F-4C3D-8B5E-D5455649CBE6}" type="slidenum">
              <a:rPr lang="ca-ES" smtClean="0"/>
              <a:t>‹#›</a:t>
            </a:fld>
            <a:endParaRPr lang="ca-ES"/>
          </a:p>
        </p:txBody>
      </p:sp>
    </p:spTree>
    <p:extLst>
      <p:ext uri="{BB962C8B-B14F-4D97-AF65-F5344CB8AC3E}">
        <p14:creationId xmlns:p14="http://schemas.microsoft.com/office/powerpoint/2010/main" val="1258936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10"/>
          </p:nvPr>
        </p:nvSpPr>
        <p:spPr/>
        <p:txBody>
          <a:bodyPr/>
          <a:lstStyle/>
          <a:p>
            <a:fld id="{60707709-811B-473F-85F8-5E45E679337F}" type="datetimeFigureOut">
              <a:rPr lang="ca-ES" smtClean="0"/>
              <a:t>31/08/2017</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005E7519-895F-4C3D-8B5E-D5455649CBE6}" type="slidenum">
              <a:rPr lang="ca-ES" smtClean="0"/>
              <a:t>‹#›</a:t>
            </a:fld>
            <a:endParaRPr lang="ca-ES"/>
          </a:p>
        </p:txBody>
      </p:sp>
    </p:spTree>
    <p:extLst>
      <p:ext uri="{BB962C8B-B14F-4D97-AF65-F5344CB8AC3E}">
        <p14:creationId xmlns:p14="http://schemas.microsoft.com/office/powerpoint/2010/main" val="3621826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ca-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60707709-811B-473F-85F8-5E45E679337F}" type="datetimeFigureOut">
              <a:rPr lang="ca-ES" smtClean="0"/>
              <a:t>31/08/2017</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005E7519-895F-4C3D-8B5E-D5455649CBE6}" type="slidenum">
              <a:rPr lang="ca-ES" smtClean="0"/>
              <a:t>‹#›</a:t>
            </a:fld>
            <a:endParaRPr lang="ca-ES"/>
          </a:p>
        </p:txBody>
      </p:sp>
    </p:spTree>
    <p:extLst>
      <p:ext uri="{BB962C8B-B14F-4D97-AF65-F5344CB8AC3E}">
        <p14:creationId xmlns:p14="http://schemas.microsoft.com/office/powerpoint/2010/main" val="2205880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5" name="4 Marcador de fecha"/>
          <p:cNvSpPr>
            <a:spLocks noGrp="1"/>
          </p:cNvSpPr>
          <p:nvPr>
            <p:ph type="dt" sz="half" idx="10"/>
          </p:nvPr>
        </p:nvSpPr>
        <p:spPr/>
        <p:txBody>
          <a:bodyPr/>
          <a:lstStyle/>
          <a:p>
            <a:fld id="{60707709-811B-473F-85F8-5E45E679337F}" type="datetimeFigureOut">
              <a:rPr lang="ca-ES" smtClean="0"/>
              <a:t>31/08/2017</a:t>
            </a:fld>
            <a:endParaRPr lang="ca-ES"/>
          </a:p>
        </p:txBody>
      </p:sp>
      <p:sp>
        <p:nvSpPr>
          <p:cNvPr id="6" name="5 Marcador de pie de página"/>
          <p:cNvSpPr>
            <a:spLocks noGrp="1"/>
          </p:cNvSpPr>
          <p:nvPr>
            <p:ph type="ftr" sz="quarter" idx="11"/>
          </p:nvPr>
        </p:nvSpPr>
        <p:spPr/>
        <p:txBody>
          <a:bodyPr/>
          <a:lstStyle/>
          <a:p>
            <a:endParaRPr lang="ca-ES"/>
          </a:p>
        </p:txBody>
      </p:sp>
      <p:sp>
        <p:nvSpPr>
          <p:cNvPr id="7" name="6 Marcador de número de diapositiva"/>
          <p:cNvSpPr>
            <a:spLocks noGrp="1"/>
          </p:cNvSpPr>
          <p:nvPr>
            <p:ph type="sldNum" sz="quarter" idx="12"/>
          </p:nvPr>
        </p:nvSpPr>
        <p:spPr/>
        <p:txBody>
          <a:bodyPr/>
          <a:lstStyle/>
          <a:p>
            <a:fld id="{005E7519-895F-4C3D-8B5E-D5455649CBE6}" type="slidenum">
              <a:rPr lang="ca-ES" smtClean="0"/>
              <a:t>‹#›</a:t>
            </a:fld>
            <a:endParaRPr lang="ca-ES"/>
          </a:p>
        </p:txBody>
      </p:sp>
    </p:spTree>
    <p:extLst>
      <p:ext uri="{BB962C8B-B14F-4D97-AF65-F5344CB8AC3E}">
        <p14:creationId xmlns:p14="http://schemas.microsoft.com/office/powerpoint/2010/main" val="3752261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ca-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7" name="6 Marcador de fecha"/>
          <p:cNvSpPr>
            <a:spLocks noGrp="1"/>
          </p:cNvSpPr>
          <p:nvPr>
            <p:ph type="dt" sz="half" idx="10"/>
          </p:nvPr>
        </p:nvSpPr>
        <p:spPr/>
        <p:txBody>
          <a:bodyPr/>
          <a:lstStyle/>
          <a:p>
            <a:fld id="{60707709-811B-473F-85F8-5E45E679337F}" type="datetimeFigureOut">
              <a:rPr lang="ca-ES" smtClean="0"/>
              <a:t>31/08/2017</a:t>
            </a:fld>
            <a:endParaRPr lang="ca-ES"/>
          </a:p>
        </p:txBody>
      </p:sp>
      <p:sp>
        <p:nvSpPr>
          <p:cNvPr id="8" name="7 Marcador de pie de página"/>
          <p:cNvSpPr>
            <a:spLocks noGrp="1"/>
          </p:cNvSpPr>
          <p:nvPr>
            <p:ph type="ftr" sz="quarter" idx="11"/>
          </p:nvPr>
        </p:nvSpPr>
        <p:spPr/>
        <p:txBody>
          <a:bodyPr/>
          <a:lstStyle/>
          <a:p>
            <a:endParaRPr lang="ca-ES"/>
          </a:p>
        </p:txBody>
      </p:sp>
      <p:sp>
        <p:nvSpPr>
          <p:cNvPr id="9" name="8 Marcador de número de diapositiva"/>
          <p:cNvSpPr>
            <a:spLocks noGrp="1"/>
          </p:cNvSpPr>
          <p:nvPr>
            <p:ph type="sldNum" sz="quarter" idx="12"/>
          </p:nvPr>
        </p:nvSpPr>
        <p:spPr/>
        <p:txBody>
          <a:bodyPr/>
          <a:lstStyle/>
          <a:p>
            <a:fld id="{005E7519-895F-4C3D-8B5E-D5455649CBE6}" type="slidenum">
              <a:rPr lang="ca-ES" smtClean="0"/>
              <a:t>‹#›</a:t>
            </a:fld>
            <a:endParaRPr lang="ca-ES"/>
          </a:p>
        </p:txBody>
      </p:sp>
    </p:spTree>
    <p:extLst>
      <p:ext uri="{BB962C8B-B14F-4D97-AF65-F5344CB8AC3E}">
        <p14:creationId xmlns:p14="http://schemas.microsoft.com/office/powerpoint/2010/main" val="4045371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fecha"/>
          <p:cNvSpPr>
            <a:spLocks noGrp="1"/>
          </p:cNvSpPr>
          <p:nvPr>
            <p:ph type="dt" sz="half" idx="10"/>
          </p:nvPr>
        </p:nvSpPr>
        <p:spPr/>
        <p:txBody>
          <a:bodyPr/>
          <a:lstStyle/>
          <a:p>
            <a:fld id="{60707709-811B-473F-85F8-5E45E679337F}" type="datetimeFigureOut">
              <a:rPr lang="ca-ES" smtClean="0"/>
              <a:t>31/08/2017</a:t>
            </a:fld>
            <a:endParaRPr lang="ca-ES"/>
          </a:p>
        </p:txBody>
      </p:sp>
      <p:sp>
        <p:nvSpPr>
          <p:cNvPr id="4" name="3 Marcador de pie de página"/>
          <p:cNvSpPr>
            <a:spLocks noGrp="1"/>
          </p:cNvSpPr>
          <p:nvPr>
            <p:ph type="ftr" sz="quarter" idx="11"/>
          </p:nvPr>
        </p:nvSpPr>
        <p:spPr/>
        <p:txBody>
          <a:bodyPr/>
          <a:lstStyle/>
          <a:p>
            <a:endParaRPr lang="ca-ES"/>
          </a:p>
        </p:txBody>
      </p:sp>
      <p:sp>
        <p:nvSpPr>
          <p:cNvPr id="5" name="4 Marcador de número de diapositiva"/>
          <p:cNvSpPr>
            <a:spLocks noGrp="1"/>
          </p:cNvSpPr>
          <p:nvPr>
            <p:ph type="sldNum" sz="quarter" idx="12"/>
          </p:nvPr>
        </p:nvSpPr>
        <p:spPr/>
        <p:txBody>
          <a:bodyPr/>
          <a:lstStyle/>
          <a:p>
            <a:fld id="{005E7519-895F-4C3D-8B5E-D5455649CBE6}" type="slidenum">
              <a:rPr lang="ca-ES" smtClean="0"/>
              <a:t>‹#›</a:t>
            </a:fld>
            <a:endParaRPr lang="ca-ES"/>
          </a:p>
        </p:txBody>
      </p:sp>
    </p:spTree>
    <p:extLst>
      <p:ext uri="{BB962C8B-B14F-4D97-AF65-F5344CB8AC3E}">
        <p14:creationId xmlns:p14="http://schemas.microsoft.com/office/powerpoint/2010/main" val="689654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0707709-811B-473F-85F8-5E45E679337F}" type="datetimeFigureOut">
              <a:rPr lang="ca-ES" smtClean="0"/>
              <a:t>31/08/2017</a:t>
            </a:fld>
            <a:endParaRPr lang="ca-ES"/>
          </a:p>
        </p:txBody>
      </p:sp>
      <p:sp>
        <p:nvSpPr>
          <p:cNvPr id="3" name="2 Marcador de pie de página"/>
          <p:cNvSpPr>
            <a:spLocks noGrp="1"/>
          </p:cNvSpPr>
          <p:nvPr>
            <p:ph type="ftr" sz="quarter" idx="11"/>
          </p:nvPr>
        </p:nvSpPr>
        <p:spPr/>
        <p:txBody>
          <a:bodyPr/>
          <a:lstStyle/>
          <a:p>
            <a:endParaRPr lang="ca-ES"/>
          </a:p>
        </p:txBody>
      </p:sp>
      <p:sp>
        <p:nvSpPr>
          <p:cNvPr id="4" name="3 Marcador de número de diapositiva"/>
          <p:cNvSpPr>
            <a:spLocks noGrp="1"/>
          </p:cNvSpPr>
          <p:nvPr>
            <p:ph type="sldNum" sz="quarter" idx="12"/>
          </p:nvPr>
        </p:nvSpPr>
        <p:spPr/>
        <p:txBody>
          <a:bodyPr/>
          <a:lstStyle/>
          <a:p>
            <a:fld id="{005E7519-895F-4C3D-8B5E-D5455649CBE6}" type="slidenum">
              <a:rPr lang="ca-ES" smtClean="0"/>
              <a:t>‹#›</a:t>
            </a:fld>
            <a:endParaRPr lang="ca-ES"/>
          </a:p>
        </p:txBody>
      </p:sp>
    </p:spTree>
    <p:extLst>
      <p:ext uri="{BB962C8B-B14F-4D97-AF65-F5344CB8AC3E}">
        <p14:creationId xmlns:p14="http://schemas.microsoft.com/office/powerpoint/2010/main" val="379841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ca-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0707709-811B-473F-85F8-5E45E679337F}" type="datetimeFigureOut">
              <a:rPr lang="ca-ES" smtClean="0"/>
              <a:t>31/08/2017</a:t>
            </a:fld>
            <a:endParaRPr lang="ca-ES"/>
          </a:p>
        </p:txBody>
      </p:sp>
      <p:sp>
        <p:nvSpPr>
          <p:cNvPr id="6" name="5 Marcador de pie de página"/>
          <p:cNvSpPr>
            <a:spLocks noGrp="1"/>
          </p:cNvSpPr>
          <p:nvPr>
            <p:ph type="ftr" sz="quarter" idx="11"/>
          </p:nvPr>
        </p:nvSpPr>
        <p:spPr/>
        <p:txBody>
          <a:bodyPr/>
          <a:lstStyle/>
          <a:p>
            <a:endParaRPr lang="ca-ES"/>
          </a:p>
        </p:txBody>
      </p:sp>
      <p:sp>
        <p:nvSpPr>
          <p:cNvPr id="7" name="6 Marcador de número de diapositiva"/>
          <p:cNvSpPr>
            <a:spLocks noGrp="1"/>
          </p:cNvSpPr>
          <p:nvPr>
            <p:ph type="sldNum" sz="quarter" idx="12"/>
          </p:nvPr>
        </p:nvSpPr>
        <p:spPr/>
        <p:txBody>
          <a:bodyPr/>
          <a:lstStyle/>
          <a:p>
            <a:fld id="{005E7519-895F-4C3D-8B5E-D5455649CBE6}" type="slidenum">
              <a:rPr lang="ca-ES" smtClean="0"/>
              <a:t>‹#›</a:t>
            </a:fld>
            <a:endParaRPr lang="ca-ES"/>
          </a:p>
        </p:txBody>
      </p:sp>
    </p:spTree>
    <p:extLst>
      <p:ext uri="{BB962C8B-B14F-4D97-AF65-F5344CB8AC3E}">
        <p14:creationId xmlns:p14="http://schemas.microsoft.com/office/powerpoint/2010/main" val="3472835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ca-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a-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0707709-811B-473F-85F8-5E45E679337F}" type="datetimeFigureOut">
              <a:rPr lang="ca-ES" smtClean="0"/>
              <a:t>31/08/2017</a:t>
            </a:fld>
            <a:endParaRPr lang="ca-ES"/>
          </a:p>
        </p:txBody>
      </p:sp>
      <p:sp>
        <p:nvSpPr>
          <p:cNvPr id="6" name="5 Marcador de pie de página"/>
          <p:cNvSpPr>
            <a:spLocks noGrp="1"/>
          </p:cNvSpPr>
          <p:nvPr>
            <p:ph type="ftr" sz="quarter" idx="11"/>
          </p:nvPr>
        </p:nvSpPr>
        <p:spPr/>
        <p:txBody>
          <a:bodyPr/>
          <a:lstStyle/>
          <a:p>
            <a:endParaRPr lang="ca-ES"/>
          </a:p>
        </p:txBody>
      </p:sp>
      <p:sp>
        <p:nvSpPr>
          <p:cNvPr id="7" name="6 Marcador de número de diapositiva"/>
          <p:cNvSpPr>
            <a:spLocks noGrp="1"/>
          </p:cNvSpPr>
          <p:nvPr>
            <p:ph type="sldNum" sz="quarter" idx="12"/>
          </p:nvPr>
        </p:nvSpPr>
        <p:spPr/>
        <p:txBody>
          <a:bodyPr/>
          <a:lstStyle/>
          <a:p>
            <a:fld id="{005E7519-895F-4C3D-8B5E-D5455649CBE6}" type="slidenum">
              <a:rPr lang="ca-ES" smtClean="0"/>
              <a:t>‹#›</a:t>
            </a:fld>
            <a:endParaRPr lang="ca-ES"/>
          </a:p>
        </p:txBody>
      </p:sp>
    </p:spTree>
    <p:extLst>
      <p:ext uri="{BB962C8B-B14F-4D97-AF65-F5344CB8AC3E}">
        <p14:creationId xmlns:p14="http://schemas.microsoft.com/office/powerpoint/2010/main" val="3025356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ca-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707709-811B-473F-85F8-5E45E679337F}" type="datetimeFigureOut">
              <a:rPr lang="ca-ES" smtClean="0"/>
              <a:t>31/08/2017</a:t>
            </a:fld>
            <a:endParaRPr lang="ca-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a-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7519-895F-4C3D-8B5E-D5455649CBE6}" type="slidenum">
              <a:rPr lang="ca-ES" smtClean="0"/>
              <a:t>‹#›</a:t>
            </a:fld>
            <a:endParaRPr lang="ca-ES"/>
          </a:p>
        </p:txBody>
      </p:sp>
    </p:spTree>
    <p:extLst>
      <p:ext uri="{BB962C8B-B14F-4D97-AF65-F5344CB8AC3E}">
        <p14:creationId xmlns:p14="http://schemas.microsoft.com/office/powerpoint/2010/main" val="2527913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gif"/><Relationship Id="rId4" Type="http://schemas.openxmlformats.org/officeDocument/2006/relationships/image" Target="../media/image41.gif"/></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gif"/><Relationship Id="rId5" Type="http://schemas.openxmlformats.org/officeDocument/2006/relationships/image" Target="../media/image41.gif"/><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2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jp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hyperlink" Target="http://www.indexmundi.com/map/?v=25&amp;l=es" TargetMode="Externa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539552" y="1052736"/>
            <a:ext cx="7848872" cy="2448272"/>
          </a:xfrm>
        </p:spPr>
        <p:txBody>
          <a:bodyPr>
            <a:noAutofit/>
          </a:bodyPr>
          <a:lstStyle/>
          <a:p>
            <a:r>
              <a:rPr lang="ca-ES" sz="7200" dirty="0">
                <a:cs typeface="Times New Roman" panose="02020603050405020304" pitchFamily="18" charset="0"/>
              </a:rPr>
              <a:t>UNITAT 7</a:t>
            </a:r>
            <a:br>
              <a:rPr lang="ca-ES" sz="7200" dirty="0">
                <a:cs typeface="Times New Roman" panose="02020603050405020304" pitchFamily="18" charset="0"/>
              </a:rPr>
            </a:br>
            <a:r>
              <a:rPr lang="ca-ES" sz="7200" dirty="0">
                <a:cs typeface="Times New Roman" panose="02020603050405020304" pitchFamily="18" charset="0"/>
              </a:rPr>
              <a:t> LA POBLACIÓ (I)</a:t>
            </a:r>
          </a:p>
        </p:txBody>
      </p:sp>
      <p:sp>
        <p:nvSpPr>
          <p:cNvPr id="5" name="4 Subtítulo"/>
          <p:cNvSpPr>
            <a:spLocks noGrp="1"/>
          </p:cNvSpPr>
          <p:nvPr>
            <p:ph type="subTitle" idx="1"/>
          </p:nvPr>
        </p:nvSpPr>
        <p:spPr>
          <a:xfrm>
            <a:off x="2483768" y="4581128"/>
            <a:ext cx="6400800" cy="1752600"/>
          </a:xfrm>
        </p:spPr>
        <p:txBody>
          <a:bodyPr>
            <a:normAutofit/>
          </a:bodyPr>
          <a:lstStyle/>
          <a:p>
            <a:pPr algn="r"/>
            <a:r>
              <a:rPr lang="ca-ES" sz="2800" dirty="0">
                <a:solidFill>
                  <a:schemeClr val="tx1"/>
                </a:solidFill>
                <a:latin typeface="+mj-lt"/>
              </a:rPr>
              <a:t>Salvador Vila Esteve</a:t>
            </a:r>
          </a:p>
          <a:p>
            <a:pPr algn="r"/>
            <a:r>
              <a:rPr lang="ca-ES" sz="2800" dirty="0">
                <a:solidFill>
                  <a:schemeClr val="tx1"/>
                </a:solidFill>
                <a:latin typeface="+mj-lt"/>
              </a:rPr>
              <a:t>Geografia i Història</a:t>
            </a:r>
          </a:p>
          <a:p>
            <a:pPr algn="r"/>
            <a:r>
              <a:rPr lang="ca-ES" sz="2800" dirty="0">
                <a:solidFill>
                  <a:schemeClr val="tx1"/>
                </a:solidFill>
                <a:latin typeface="+mj-lt"/>
              </a:rPr>
              <a:t>2n d’ESO</a:t>
            </a:r>
          </a:p>
        </p:txBody>
      </p:sp>
    </p:spTree>
    <p:extLst>
      <p:ext uri="{BB962C8B-B14F-4D97-AF65-F5344CB8AC3E}">
        <p14:creationId xmlns:p14="http://schemas.microsoft.com/office/powerpoint/2010/main" val="356676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par>
                          <p:cTn id="16" fill="hold">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6912768"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2.1. </a:t>
            </a:r>
            <a:r>
              <a:rPr lang="ca-ES" sz="3200" u="sng" dirty="0"/>
              <a:t>La natalitat</a:t>
            </a:r>
            <a:r>
              <a:rPr lang="ca-ES" sz="3200" dirty="0"/>
              <a:t>.</a:t>
            </a:r>
          </a:p>
        </p:txBody>
      </p:sp>
      <p:sp>
        <p:nvSpPr>
          <p:cNvPr id="3" name="2 Rectángulo"/>
          <p:cNvSpPr/>
          <p:nvPr/>
        </p:nvSpPr>
        <p:spPr>
          <a:xfrm>
            <a:off x="179512" y="815688"/>
            <a:ext cx="6696744" cy="309056"/>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Expressa el nombre de nascuts en un lloc i període de temps concrets</a:t>
            </a:r>
            <a:endParaRPr lang="ca-ES" dirty="0">
              <a:solidFill>
                <a:schemeClr val="tx1"/>
              </a:solidFill>
            </a:endParaRPr>
          </a:p>
        </p:txBody>
      </p:sp>
      <p:sp>
        <p:nvSpPr>
          <p:cNvPr id="4" name="3 Rectángulo"/>
          <p:cNvSpPr/>
          <p:nvPr/>
        </p:nvSpPr>
        <p:spPr>
          <a:xfrm>
            <a:off x="179512" y="1196752"/>
            <a:ext cx="8856984" cy="576064"/>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taxa de natalitat expressa la relació entre el nombre de nascuts i la població total d’un lloc i es calcula multiplicant el nombre de nascuts per mil i dividint el resultat entre la població total</a:t>
            </a:r>
            <a:endParaRPr lang="ca-ES" dirty="0">
              <a:solidFill>
                <a:schemeClr val="tx1"/>
              </a:solidFill>
            </a:endParaRPr>
          </a:p>
        </p:txBody>
      </p:sp>
      <p:sp>
        <p:nvSpPr>
          <p:cNvPr id="5" name="4 Rectángulo"/>
          <p:cNvSpPr/>
          <p:nvPr/>
        </p:nvSpPr>
        <p:spPr>
          <a:xfrm>
            <a:off x="179512" y="1844824"/>
            <a:ext cx="7200800" cy="576064"/>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Es considera que la natalitat és baixa quan la taxa de natalitat està per baix </a:t>
            </a:r>
          </a:p>
          <a:p>
            <a:pPr algn="ctr"/>
            <a:r>
              <a:rPr lang="ca-ES" dirty="0"/>
              <a:t>del 15‰, mitjana entre el 15 i el 30‰ i alta per damunt del 30‰</a:t>
            </a:r>
            <a:endParaRPr lang="ca-ES" dirty="0">
              <a:solidFill>
                <a:schemeClr val="tx1"/>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4862" y="73008"/>
            <a:ext cx="339090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n 5"/>
          <p:cNvPicPr>
            <a:picLocks noChangeAspect="1"/>
          </p:cNvPicPr>
          <p:nvPr/>
        </p:nvPicPr>
        <p:blipFill>
          <a:blip r:embed="rId3"/>
          <a:stretch>
            <a:fillRect/>
          </a:stretch>
        </p:blipFill>
        <p:spPr>
          <a:xfrm>
            <a:off x="25054" y="2564904"/>
            <a:ext cx="9069262" cy="3960440"/>
          </a:xfrm>
          <a:prstGeom prst="rect">
            <a:avLst/>
          </a:prstGeom>
        </p:spPr>
      </p:pic>
    </p:spTree>
    <p:extLst>
      <p:ext uri="{BB962C8B-B14F-4D97-AF65-F5344CB8AC3E}">
        <p14:creationId xmlns:p14="http://schemas.microsoft.com/office/powerpoint/2010/main" val="329966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2" presetClass="entr" presetSubtype="4" fill="hold" nodeType="afterEffect">
                                  <p:stCondLst>
                                    <p:cond delay="50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500"/>
                            </p:stCondLst>
                            <p:childTnLst>
                              <p:par>
                                <p:cTn id="29" presetID="2" presetClass="entr" presetSubtype="4" fill="hold" nodeType="afterEffect">
                                  <p:stCondLst>
                                    <p:cond delay="50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6912768"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2.1. </a:t>
            </a:r>
            <a:r>
              <a:rPr lang="ca-ES" sz="3200" u="sng" dirty="0"/>
              <a:t>La natalitat</a:t>
            </a:r>
            <a:r>
              <a:rPr lang="ca-ES" sz="3200" dirty="0"/>
              <a:t>.</a:t>
            </a:r>
          </a:p>
        </p:txBody>
      </p:sp>
      <p:sp>
        <p:nvSpPr>
          <p:cNvPr id="3" name="2 Rectángulo"/>
          <p:cNvSpPr/>
          <p:nvPr/>
        </p:nvSpPr>
        <p:spPr>
          <a:xfrm>
            <a:off x="179512" y="836712"/>
            <a:ext cx="8856984" cy="864096"/>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taxa de fecunditat d’un lloc relaciona la quantitat de nascuts amb la població femenina </a:t>
            </a:r>
          </a:p>
          <a:p>
            <a:pPr algn="ctr"/>
            <a:r>
              <a:rPr lang="ca-ES" dirty="0"/>
              <a:t>en edat fèrtil i es calcula multiplicant el nombre de nascuts per mil i dividint el resultat </a:t>
            </a:r>
          </a:p>
          <a:p>
            <a:pPr algn="ctr"/>
            <a:r>
              <a:rPr lang="ca-ES" dirty="0"/>
              <a:t>entre el nombre de dones que tenen entre 15 i 49 anys</a:t>
            </a:r>
            <a:endParaRPr lang="ca-ES" dirty="0">
              <a:solidFill>
                <a:schemeClr val="tx1"/>
              </a:solidFill>
            </a:endParaRPr>
          </a:p>
        </p:txBody>
      </p:sp>
      <p:sp>
        <p:nvSpPr>
          <p:cNvPr id="4" name="3 Rectángulo"/>
          <p:cNvSpPr/>
          <p:nvPr/>
        </p:nvSpPr>
        <p:spPr>
          <a:xfrm>
            <a:off x="179512" y="1772816"/>
            <a:ext cx="7704856" cy="360040"/>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També s’utilitza com un indicador de natalitat el nombre mitjà de fills per dona</a:t>
            </a:r>
            <a:endParaRPr lang="ca-ES" dirty="0">
              <a:solidFill>
                <a:schemeClr val="tx1"/>
              </a:solidFill>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0417" y="33850"/>
            <a:ext cx="3429000"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2202096"/>
            <a:ext cx="7958544" cy="4633641"/>
          </a:xfrm>
          <a:prstGeom prst="rect">
            <a:avLst/>
          </a:prstGeom>
        </p:spPr>
      </p:pic>
    </p:spTree>
    <p:extLst>
      <p:ext uri="{BB962C8B-B14F-4D97-AF65-F5344CB8AC3E}">
        <p14:creationId xmlns:p14="http://schemas.microsoft.com/office/powerpoint/2010/main" val="180567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7171"/>
                                        </p:tgtEl>
                                        <p:attrNameLst>
                                          <p:attrName>style.visibility</p:attrName>
                                        </p:attrNameLst>
                                      </p:cBhvr>
                                      <p:to>
                                        <p:strVal val="visible"/>
                                      </p:to>
                                    </p:set>
                                    <p:anim calcmode="lin" valueType="num">
                                      <p:cBhvr additive="base">
                                        <p:cTn id="16" dur="500" fill="hold"/>
                                        <p:tgtEl>
                                          <p:spTgt spid="7171"/>
                                        </p:tgtEl>
                                        <p:attrNameLst>
                                          <p:attrName>ppt_x</p:attrName>
                                        </p:attrNameLst>
                                      </p:cBhvr>
                                      <p:tavLst>
                                        <p:tav tm="0">
                                          <p:val>
                                            <p:strVal val="#ppt_x"/>
                                          </p:val>
                                        </p:tav>
                                        <p:tav tm="100000">
                                          <p:val>
                                            <p:strVal val="#ppt_x"/>
                                          </p:val>
                                        </p:tav>
                                      </p:tavLst>
                                    </p:anim>
                                    <p:anim calcmode="lin" valueType="num">
                                      <p:cBhvr additive="base">
                                        <p:cTn id="17"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2" presetClass="entr" presetSubtype="4" fill="hold" nodeType="afterEffect">
                                  <p:stCondLst>
                                    <p:cond delay="50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6912768"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2.1. </a:t>
            </a:r>
            <a:r>
              <a:rPr lang="ca-ES" sz="3200" u="sng" dirty="0"/>
              <a:t>La natalitat</a:t>
            </a:r>
            <a:r>
              <a:rPr lang="ca-ES" sz="3200" dirty="0"/>
              <a:t>.</a:t>
            </a:r>
          </a:p>
        </p:txBody>
      </p:sp>
      <p:sp>
        <p:nvSpPr>
          <p:cNvPr id="3" name="4 Rectángulo"/>
          <p:cNvSpPr/>
          <p:nvPr/>
        </p:nvSpPr>
        <p:spPr>
          <a:xfrm>
            <a:off x="179512" y="1916832"/>
            <a:ext cx="7704856" cy="360040"/>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En general, quan més desenvolupat està un país, més baixa és la seva natalitat</a:t>
            </a:r>
            <a:endParaRPr lang="ca-ES" dirty="0">
              <a:solidFill>
                <a:schemeClr val="tx1"/>
              </a:solidFill>
            </a:endParaRPr>
          </a:p>
        </p:txBody>
      </p:sp>
      <p:sp>
        <p:nvSpPr>
          <p:cNvPr id="4" name="2 Rectángulo"/>
          <p:cNvSpPr/>
          <p:nvPr/>
        </p:nvSpPr>
        <p:spPr>
          <a:xfrm>
            <a:off x="179512" y="692696"/>
            <a:ext cx="6912768" cy="1152128"/>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natalitat d’un lloc depèn de factors demogràfics (percentatge de joves i ancians), socioeconòmics (edat de matrimoni, cost dels fills, treball de la dona fora de la llar, accés a anticonceptius), culturals (tradicions, creences religioses) i polítics (polítiques </a:t>
            </a:r>
            <a:r>
              <a:rPr lang="ca-ES" dirty="0" err="1"/>
              <a:t>pronatalistes</a:t>
            </a:r>
            <a:r>
              <a:rPr lang="ca-ES" dirty="0"/>
              <a:t> o antinatalistes)</a:t>
            </a:r>
            <a:endParaRPr lang="ca-ES" dirty="0">
              <a:solidFill>
                <a:schemeClr val="tx1"/>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2353104"/>
            <a:ext cx="4649165" cy="3096344"/>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2348880"/>
            <a:ext cx="4248472" cy="2376264"/>
          </a:xfrm>
          <a:prstGeom prst="rect">
            <a:avLst/>
          </a:prstGeom>
        </p:spPr>
      </p:pic>
      <p:pic>
        <p:nvPicPr>
          <p:cNvPr id="7" name="Imagen 6"/>
          <p:cNvPicPr>
            <a:picLocks noChangeAspect="1"/>
          </p:cNvPicPr>
          <p:nvPr/>
        </p:nvPicPr>
        <p:blipFill>
          <a:blip r:embed="rId4"/>
          <a:stretch>
            <a:fillRect/>
          </a:stretch>
        </p:blipFill>
        <p:spPr>
          <a:xfrm>
            <a:off x="35496" y="5280771"/>
            <a:ext cx="4577157" cy="1567711"/>
          </a:xfrm>
          <a:prstGeom prst="rect">
            <a:avLst/>
          </a:prstGeom>
        </p:spPr>
      </p:pic>
      <p:pic>
        <p:nvPicPr>
          <p:cNvPr id="8" name="Imagen 7"/>
          <p:cNvPicPr>
            <a:picLocks noChangeAspect="1"/>
          </p:cNvPicPr>
          <p:nvPr/>
        </p:nvPicPr>
        <p:blipFill>
          <a:blip r:embed="rId5"/>
          <a:stretch>
            <a:fillRect/>
          </a:stretch>
        </p:blipFill>
        <p:spPr>
          <a:xfrm>
            <a:off x="5796136" y="4709593"/>
            <a:ext cx="2356284" cy="2138889"/>
          </a:xfrm>
          <a:prstGeom prst="rect">
            <a:avLst/>
          </a:prstGeom>
        </p:spPr>
      </p:pic>
    </p:spTree>
    <p:extLst>
      <p:ext uri="{BB962C8B-B14F-4D97-AF65-F5344CB8AC3E}">
        <p14:creationId xmlns:p14="http://schemas.microsoft.com/office/powerpoint/2010/main" val="266851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2" presetClass="entr" presetSubtype="4"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50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 presetClass="entr" presetSubtype="4" fill="hold" nodeType="afterEffect">
                                  <p:stCondLst>
                                    <p:cond delay="50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720080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2.2. </a:t>
            </a:r>
            <a:r>
              <a:rPr lang="ca-ES" sz="3200" u="sng" dirty="0"/>
              <a:t>La mortalitat</a:t>
            </a:r>
            <a:r>
              <a:rPr lang="ca-ES" sz="3200" dirty="0"/>
              <a:t>.</a:t>
            </a:r>
          </a:p>
        </p:txBody>
      </p:sp>
      <p:sp>
        <p:nvSpPr>
          <p:cNvPr id="3" name="2 Rectángulo"/>
          <p:cNvSpPr/>
          <p:nvPr/>
        </p:nvSpPr>
        <p:spPr>
          <a:xfrm>
            <a:off x="179512" y="836712"/>
            <a:ext cx="6768752" cy="360040"/>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Expressa el nombre de morts en un lloc i període de temps concrets</a:t>
            </a:r>
            <a:endParaRPr lang="ca-ES" dirty="0">
              <a:solidFill>
                <a:schemeClr val="tx1"/>
              </a:solidFill>
            </a:endParaRPr>
          </a:p>
        </p:txBody>
      </p:sp>
      <p:sp>
        <p:nvSpPr>
          <p:cNvPr id="4" name="3 Rectángulo"/>
          <p:cNvSpPr/>
          <p:nvPr/>
        </p:nvSpPr>
        <p:spPr>
          <a:xfrm>
            <a:off x="181250" y="1268760"/>
            <a:ext cx="8711230" cy="576064"/>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taxa de mortalitat expressa la relació entre el nombre de morts i la població total i es calcula multiplicant el nombre de morts per mil i dividint el resultat entre la població total</a:t>
            </a:r>
            <a:endParaRPr lang="ca-ES" dirty="0">
              <a:solidFill>
                <a:schemeClr val="tx1"/>
              </a:solidFill>
            </a:endParaRPr>
          </a:p>
        </p:txBody>
      </p:sp>
      <p:sp>
        <p:nvSpPr>
          <p:cNvPr id="5" name="4 Rectángulo"/>
          <p:cNvSpPr/>
          <p:nvPr/>
        </p:nvSpPr>
        <p:spPr>
          <a:xfrm>
            <a:off x="181889" y="1916832"/>
            <a:ext cx="6766375" cy="576064"/>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Es considera que la mortalitat d’un lloc és alta quan supera el 13‰, mitjana entre el 8 i el 13‰ i baixa per baix del 8‰</a:t>
            </a:r>
            <a:endParaRPr lang="ca-ES" dirty="0">
              <a:solidFill>
                <a:schemeClr val="tx1"/>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02848"/>
            <a:ext cx="3390900"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n 5"/>
          <p:cNvPicPr>
            <a:picLocks noChangeAspect="1"/>
          </p:cNvPicPr>
          <p:nvPr/>
        </p:nvPicPr>
        <p:blipFill>
          <a:blip r:embed="rId3"/>
          <a:stretch>
            <a:fillRect/>
          </a:stretch>
        </p:blipFill>
        <p:spPr>
          <a:xfrm>
            <a:off x="116715" y="2636912"/>
            <a:ext cx="8961846" cy="3743739"/>
          </a:xfrm>
          <a:prstGeom prst="rect">
            <a:avLst/>
          </a:prstGeom>
        </p:spPr>
      </p:pic>
    </p:spTree>
    <p:extLst>
      <p:ext uri="{BB962C8B-B14F-4D97-AF65-F5344CB8AC3E}">
        <p14:creationId xmlns:p14="http://schemas.microsoft.com/office/powerpoint/2010/main" val="264735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2" presetClass="entr" presetSubtype="4" fill="hold" nodeType="afterEffect">
                                  <p:stCondLst>
                                    <p:cond delay="500"/>
                                  </p:stCondLst>
                                  <p:childTnLst>
                                    <p:set>
                                      <p:cBhvr>
                                        <p:cTn id="20" dur="1" fill="hold">
                                          <p:stCondLst>
                                            <p:cond delay="0"/>
                                          </p:stCondLst>
                                        </p:cTn>
                                        <p:tgtEl>
                                          <p:spTgt spid="6147"/>
                                        </p:tgtEl>
                                        <p:attrNameLst>
                                          <p:attrName>style.visibility</p:attrName>
                                        </p:attrNameLst>
                                      </p:cBhvr>
                                      <p:to>
                                        <p:strVal val="visible"/>
                                      </p:to>
                                    </p:set>
                                    <p:anim calcmode="lin" valueType="num">
                                      <p:cBhvr additive="base">
                                        <p:cTn id="21" dur="500" fill="hold"/>
                                        <p:tgtEl>
                                          <p:spTgt spid="6147"/>
                                        </p:tgtEl>
                                        <p:attrNameLst>
                                          <p:attrName>ppt_x</p:attrName>
                                        </p:attrNameLst>
                                      </p:cBhvr>
                                      <p:tavLst>
                                        <p:tav tm="0">
                                          <p:val>
                                            <p:strVal val="#ppt_x"/>
                                          </p:val>
                                        </p:tav>
                                        <p:tav tm="100000">
                                          <p:val>
                                            <p:strVal val="#ppt_x"/>
                                          </p:val>
                                        </p:tav>
                                      </p:tavLst>
                                    </p:anim>
                                    <p:anim calcmode="lin" valueType="num">
                                      <p:cBhvr additive="base">
                                        <p:cTn id="22"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500"/>
                            </p:stCondLst>
                            <p:childTnLst>
                              <p:par>
                                <p:cTn id="29" presetID="2" presetClass="entr" presetSubtype="4" fill="hold" nodeType="afterEffect">
                                  <p:stCondLst>
                                    <p:cond delay="50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6912768"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2.2. </a:t>
            </a:r>
            <a:r>
              <a:rPr lang="ca-ES" sz="3200" u="sng" dirty="0"/>
              <a:t>La mortalitat</a:t>
            </a:r>
            <a:r>
              <a:rPr lang="ca-ES" sz="3200" dirty="0"/>
              <a:t>.</a:t>
            </a:r>
          </a:p>
        </p:txBody>
      </p:sp>
      <p:sp>
        <p:nvSpPr>
          <p:cNvPr id="3" name="2 Rectángulo"/>
          <p:cNvSpPr/>
          <p:nvPr/>
        </p:nvSpPr>
        <p:spPr>
          <a:xfrm>
            <a:off x="181250" y="836712"/>
            <a:ext cx="8443886" cy="576064"/>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En la mortalitat d’un país influeixen les condicions de vida, la riquesa, la incidència </a:t>
            </a:r>
          </a:p>
          <a:p>
            <a:pPr algn="ctr"/>
            <a:r>
              <a:rPr lang="ca-ES" dirty="0"/>
              <a:t>de malalties i epidèmies, l’accés a la sanitat, l’envelliment de la població,...</a:t>
            </a:r>
            <a:endParaRPr lang="ca-ES" dirty="0">
              <a:solidFill>
                <a:schemeClr val="tx1"/>
              </a:solidFill>
            </a:endParaRPr>
          </a:p>
        </p:txBody>
      </p:sp>
      <p:sp>
        <p:nvSpPr>
          <p:cNvPr id="4" name="3 Rectángulo"/>
          <p:cNvSpPr/>
          <p:nvPr/>
        </p:nvSpPr>
        <p:spPr>
          <a:xfrm>
            <a:off x="179512" y="1484784"/>
            <a:ext cx="8136904" cy="1152128"/>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taxa de mortalitat infantil relaciona el nombre d’infants i els infants morts </a:t>
            </a:r>
          </a:p>
          <a:p>
            <a:pPr algn="ctr"/>
            <a:r>
              <a:rPr lang="ca-ES" dirty="0"/>
              <a:t>abans de fer un any i es calcula multiplicant els morts abans de fer un any per mil </a:t>
            </a:r>
          </a:p>
          <a:p>
            <a:pPr algn="ctr"/>
            <a:r>
              <a:rPr lang="ca-ES" dirty="0"/>
              <a:t>i dividint-los entre el total de naixements. Als països desenvolupats aquesta </a:t>
            </a:r>
          </a:p>
          <a:p>
            <a:pPr algn="ctr"/>
            <a:r>
              <a:rPr lang="ca-ES" dirty="0"/>
              <a:t>taxa és molt baixa i als subdesenvolupats alta</a:t>
            </a:r>
            <a:endParaRPr lang="ca-ES" dirty="0">
              <a:solidFill>
                <a:schemeClr val="tx1"/>
              </a:solidFill>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4250"/>
            <a:ext cx="344805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n 4"/>
          <p:cNvPicPr>
            <a:picLocks noChangeAspect="1"/>
          </p:cNvPicPr>
          <p:nvPr/>
        </p:nvPicPr>
        <p:blipFill>
          <a:blip r:embed="rId3"/>
          <a:stretch>
            <a:fillRect/>
          </a:stretch>
        </p:blipFill>
        <p:spPr>
          <a:xfrm>
            <a:off x="81956" y="2708920"/>
            <a:ext cx="8929268" cy="3816424"/>
          </a:xfrm>
          <a:prstGeom prst="rect">
            <a:avLst/>
          </a:prstGeom>
        </p:spPr>
      </p:pic>
    </p:spTree>
    <p:extLst>
      <p:ext uri="{BB962C8B-B14F-4D97-AF65-F5344CB8AC3E}">
        <p14:creationId xmlns:p14="http://schemas.microsoft.com/office/powerpoint/2010/main" val="303493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2" presetClass="entr" presetSubtype="4" fill="hold" nodeType="afterEffect">
                                  <p:stCondLst>
                                    <p:cond delay="500"/>
                                  </p:stCondLst>
                                  <p:childTnLst>
                                    <p:set>
                                      <p:cBhvr>
                                        <p:cTn id="20" dur="1" fill="hold">
                                          <p:stCondLst>
                                            <p:cond delay="0"/>
                                          </p:stCondLst>
                                        </p:cTn>
                                        <p:tgtEl>
                                          <p:spTgt spid="8195"/>
                                        </p:tgtEl>
                                        <p:attrNameLst>
                                          <p:attrName>style.visibility</p:attrName>
                                        </p:attrNameLst>
                                      </p:cBhvr>
                                      <p:to>
                                        <p:strVal val="visible"/>
                                      </p:to>
                                    </p:set>
                                    <p:anim calcmode="lin" valueType="num">
                                      <p:cBhvr additive="base">
                                        <p:cTn id="21" dur="500" fill="hold"/>
                                        <p:tgtEl>
                                          <p:spTgt spid="8195"/>
                                        </p:tgtEl>
                                        <p:attrNameLst>
                                          <p:attrName>ppt_x</p:attrName>
                                        </p:attrNameLst>
                                      </p:cBhvr>
                                      <p:tavLst>
                                        <p:tav tm="0">
                                          <p:val>
                                            <p:strVal val="#ppt_x"/>
                                          </p:val>
                                        </p:tav>
                                        <p:tav tm="100000">
                                          <p:val>
                                            <p:strVal val="#ppt_x"/>
                                          </p:val>
                                        </p:tav>
                                      </p:tavLst>
                                    </p:anim>
                                    <p:anim calcmode="lin" valueType="num">
                                      <p:cBhvr additive="base">
                                        <p:cTn id="22" dur="500" fill="hold"/>
                                        <p:tgtEl>
                                          <p:spTgt spid="8195"/>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50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2.2. </a:t>
            </a:r>
            <a:r>
              <a:rPr lang="ca-ES" sz="3200" u="sng" dirty="0"/>
              <a:t>La mortalitat</a:t>
            </a:r>
            <a:r>
              <a:rPr lang="ca-ES" sz="3200" dirty="0"/>
              <a:t>.</a:t>
            </a:r>
          </a:p>
        </p:txBody>
      </p:sp>
      <p:sp>
        <p:nvSpPr>
          <p:cNvPr id="3" name="2 Rectángulo"/>
          <p:cNvSpPr/>
          <p:nvPr/>
        </p:nvSpPr>
        <p:spPr>
          <a:xfrm>
            <a:off x="181250" y="692696"/>
            <a:ext cx="6983038" cy="864096"/>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L’esperança de vida s’expressa en anys que s’espera que, de mitjana, </a:t>
            </a:r>
          </a:p>
          <a:p>
            <a:pPr algn="ctr"/>
            <a:r>
              <a:rPr lang="ca-ES" dirty="0"/>
              <a:t>visca una persona en el moment del seu naixement: és alta quan està </a:t>
            </a:r>
          </a:p>
          <a:p>
            <a:pPr algn="ctr"/>
            <a:r>
              <a:rPr lang="ca-ES" dirty="0"/>
              <a:t>per damunt dels 75 anys i baixa per baix dels 65 anys</a:t>
            </a:r>
            <a:endParaRPr lang="ca-ES" dirty="0">
              <a:solidFill>
                <a:schemeClr val="tx1"/>
              </a:solidFill>
            </a:endParaRPr>
          </a:p>
        </p:txBody>
      </p:sp>
      <p:pic>
        <p:nvPicPr>
          <p:cNvPr id="4" name="Imagen 3"/>
          <p:cNvPicPr>
            <a:picLocks noChangeAspect="1"/>
          </p:cNvPicPr>
          <p:nvPr/>
        </p:nvPicPr>
        <p:blipFill>
          <a:blip r:embed="rId2"/>
          <a:stretch>
            <a:fillRect/>
          </a:stretch>
        </p:blipFill>
        <p:spPr>
          <a:xfrm>
            <a:off x="35496" y="1628800"/>
            <a:ext cx="8976340" cy="3744416"/>
          </a:xfrm>
          <a:prstGeom prst="rect">
            <a:avLst/>
          </a:prstGeom>
        </p:spPr>
      </p:pic>
      <p:pic>
        <p:nvPicPr>
          <p:cNvPr id="5" name="Imagen 4"/>
          <p:cNvPicPr>
            <a:picLocks noChangeAspect="1"/>
          </p:cNvPicPr>
          <p:nvPr/>
        </p:nvPicPr>
        <p:blipFill>
          <a:blip r:embed="rId3"/>
          <a:stretch>
            <a:fillRect/>
          </a:stretch>
        </p:blipFill>
        <p:spPr>
          <a:xfrm>
            <a:off x="467544" y="4770542"/>
            <a:ext cx="3511472" cy="2060849"/>
          </a:xfrm>
          <a:prstGeom prst="rect">
            <a:avLst/>
          </a:prstGeom>
        </p:spPr>
      </p:pic>
      <p:pic>
        <p:nvPicPr>
          <p:cNvPr id="6" name="Imagen 5"/>
          <p:cNvPicPr>
            <a:picLocks noChangeAspect="1"/>
          </p:cNvPicPr>
          <p:nvPr/>
        </p:nvPicPr>
        <p:blipFill>
          <a:blip r:embed="rId4"/>
          <a:stretch>
            <a:fillRect/>
          </a:stretch>
        </p:blipFill>
        <p:spPr>
          <a:xfrm>
            <a:off x="4139952" y="5100372"/>
            <a:ext cx="3469190" cy="1731019"/>
          </a:xfrm>
          <a:prstGeom prst="rect">
            <a:avLst/>
          </a:prstGeom>
        </p:spPr>
      </p:pic>
    </p:spTree>
    <p:extLst>
      <p:ext uri="{BB962C8B-B14F-4D97-AF65-F5344CB8AC3E}">
        <p14:creationId xmlns:p14="http://schemas.microsoft.com/office/powerpoint/2010/main" val="31291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nodeType="afterEffect">
                                  <p:stCondLst>
                                    <p:cond delay="5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69169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2.3. </a:t>
            </a:r>
            <a:r>
              <a:rPr lang="ca-ES" sz="3200" u="sng" dirty="0"/>
              <a:t>El creixement natural o vegetatiu</a:t>
            </a:r>
            <a:r>
              <a:rPr lang="ca-ES" sz="3200" dirty="0"/>
              <a:t>.</a:t>
            </a:r>
          </a:p>
        </p:txBody>
      </p:sp>
      <p:sp>
        <p:nvSpPr>
          <p:cNvPr id="3" name="2 Rectángulo"/>
          <p:cNvSpPr/>
          <p:nvPr/>
        </p:nvSpPr>
        <p:spPr>
          <a:xfrm>
            <a:off x="181250" y="692696"/>
            <a:ext cx="7991150" cy="576064"/>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És la diferència entre el nombre de nascuts i el de morts i pot expressar creixement </a:t>
            </a:r>
          </a:p>
          <a:p>
            <a:pPr algn="ctr"/>
            <a:r>
              <a:rPr lang="ca-ES" dirty="0"/>
              <a:t>si el resultat és positiu, disminució si és negatiu o creixement zero</a:t>
            </a:r>
            <a:endParaRPr lang="ca-ES" dirty="0">
              <a:solidFill>
                <a:schemeClr val="tx1"/>
              </a:solidFill>
            </a:endParaRPr>
          </a:p>
        </p:txBody>
      </p:sp>
      <p:sp>
        <p:nvSpPr>
          <p:cNvPr id="4" name="3 Rectángulo"/>
          <p:cNvSpPr/>
          <p:nvPr/>
        </p:nvSpPr>
        <p:spPr>
          <a:xfrm>
            <a:off x="181250" y="1340768"/>
            <a:ext cx="7559102" cy="1152128"/>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taxa de creixement natural es calcula restant al nombre de nascuts el nombre de morts, multiplicant el resultat per mil i dividint entre la població total: en general, els països amb major creixement natural són els subdesenvolupats, mentre els desenvolupats tenen un creixement natural baix o negatiu</a:t>
            </a:r>
            <a:endParaRPr lang="ca-ES" dirty="0">
              <a:solidFill>
                <a:schemeClr val="tx1"/>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564904"/>
            <a:ext cx="7629088" cy="4293096"/>
          </a:xfrm>
          <a:prstGeom prst="rect">
            <a:avLst/>
          </a:prstGeom>
        </p:spPr>
      </p:pic>
      <p:pic>
        <p:nvPicPr>
          <p:cNvPr id="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6229350"/>
            <a:ext cx="504825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039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2" presetClass="entr" presetSubtype="4" fill="hold" nodeType="afterEffect">
                                  <p:stCondLst>
                                    <p:cond delay="50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2. </a:t>
            </a:r>
            <a:r>
              <a:rPr lang="ca-ES" sz="3200" u="sng" dirty="0"/>
              <a:t>LA DINÀMICA DE LA POBLACIÓ</a:t>
            </a:r>
            <a:r>
              <a:rPr lang="ca-ES" sz="3200" dirty="0"/>
              <a:t>.</a:t>
            </a:r>
          </a:p>
        </p:txBody>
      </p:sp>
      <p:sp>
        <p:nvSpPr>
          <p:cNvPr id="3" name="2 Rectángulo"/>
          <p:cNvSpPr/>
          <p:nvPr/>
        </p:nvSpPr>
        <p:spPr>
          <a:xfrm>
            <a:off x="179512" y="764704"/>
            <a:ext cx="8784976" cy="1488435"/>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Per a conèixer el creixement real hem de tenir en compte el saldo migratori (diferència </a:t>
            </a:r>
          </a:p>
          <a:p>
            <a:pPr algn="ctr"/>
            <a:r>
              <a:rPr lang="ca-ES" dirty="0"/>
              <a:t>entre el nombre d’immigrants i emigrants), de forma que el creixement real es calcula </a:t>
            </a:r>
          </a:p>
          <a:p>
            <a:pPr algn="ctr"/>
            <a:r>
              <a:rPr lang="ca-ES" dirty="0"/>
              <a:t>sumant al creixement natural (nascuts menys morts) el saldo migratori (immigrants </a:t>
            </a:r>
          </a:p>
          <a:p>
            <a:pPr algn="ctr"/>
            <a:r>
              <a:rPr lang="ca-ES" dirty="0"/>
              <a:t>menys emigrants). Per a expressar el creixement real en forma de taxa, </a:t>
            </a:r>
          </a:p>
          <a:p>
            <a:pPr algn="ctr"/>
            <a:r>
              <a:rPr lang="ca-ES" dirty="0"/>
              <a:t>multipliquem el resultat anterior per mil i dividim per la població total</a:t>
            </a:r>
            <a:endParaRPr lang="ca-ES" dirty="0">
              <a:solidFill>
                <a:schemeClr val="tx1"/>
              </a:solidFill>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00" y="2276871"/>
            <a:ext cx="69723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p:cNvPicPr>
            <a:picLocks noChangeAspect="1"/>
          </p:cNvPicPr>
          <p:nvPr/>
        </p:nvPicPr>
        <p:blipFill>
          <a:blip r:embed="rId3"/>
          <a:stretch>
            <a:fillRect/>
          </a:stretch>
        </p:blipFill>
        <p:spPr>
          <a:xfrm>
            <a:off x="33658" y="2911461"/>
            <a:ext cx="9074846" cy="3871446"/>
          </a:xfrm>
          <a:prstGeom prst="rect">
            <a:avLst/>
          </a:prstGeom>
        </p:spPr>
      </p:pic>
    </p:spTree>
    <p:extLst>
      <p:ext uri="{BB962C8B-B14F-4D97-AF65-F5344CB8AC3E}">
        <p14:creationId xmlns:p14="http://schemas.microsoft.com/office/powerpoint/2010/main" val="34292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10243"/>
                                        </p:tgtEl>
                                        <p:attrNameLst>
                                          <p:attrName>style.visibility</p:attrName>
                                        </p:attrNameLst>
                                      </p:cBhvr>
                                      <p:to>
                                        <p:strVal val="visible"/>
                                      </p:to>
                                    </p:set>
                                    <p:anim calcmode="lin" valueType="num">
                                      <p:cBhvr additive="base">
                                        <p:cTn id="16" dur="500" fill="hold"/>
                                        <p:tgtEl>
                                          <p:spTgt spid="10243"/>
                                        </p:tgtEl>
                                        <p:attrNameLst>
                                          <p:attrName>ppt_x</p:attrName>
                                        </p:attrNameLst>
                                      </p:cBhvr>
                                      <p:tavLst>
                                        <p:tav tm="0">
                                          <p:val>
                                            <p:strVal val="#ppt_x"/>
                                          </p:val>
                                        </p:tav>
                                        <p:tav tm="100000">
                                          <p:val>
                                            <p:strVal val="#ppt_x"/>
                                          </p:val>
                                        </p:tav>
                                      </p:tavLst>
                                    </p:anim>
                                    <p:anim calcmode="lin" valueType="num">
                                      <p:cBhvr additive="base">
                                        <p:cTn id="17" dur="500" fill="hold"/>
                                        <p:tgtEl>
                                          <p:spTgt spid="1024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punt 2. </a:t>
            </a:r>
            <a:r>
              <a:rPr lang="ca-ES" sz="3200" u="sng" dirty="0"/>
              <a:t>La dinàmica de la població</a:t>
            </a:r>
            <a:r>
              <a:rPr lang="ca-ES" sz="3200" dirty="0"/>
              <a:t>.</a:t>
            </a:r>
          </a:p>
        </p:txBody>
      </p:sp>
      <p:sp>
        <p:nvSpPr>
          <p:cNvPr id="3" name="2 CuadroTexto"/>
          <p:cNvSpPr txBox="1"/>
          <p:nvPr/>
        </p:nvSpPr>
        <p:spPr>
          <a:xfrm>
            <a:off x="251520" y="793088"/>
            <a:ext cx="8640960" cy="3293209"/>
          </a:xfrm>
          <a:prstGeom prst="rect">
            <a:avLst/>
          </a:prstGeom>
          <a:noFill/>
        </p:spPr>
        <p:txBody>
          <a:bodyPr wrap="square" rtlCol="0">
            <a:spAutoFit/>
          </a:bodyPr>
          <a:lstStyle/>
          <a:p>
            <a:r>
              <a:rPr lang="ca-ES" sz="1600" dirty="0"/>
              <a:t>1.- A partir de les taules dels llocs A i B, calcula per a cadascun i respon: </a:t>
            </a:r>
          </a:p>
          <a:p>
            <a:pPr lvl="0"/>
            <a:r>
              <a:rPr lang="ca-ES" sz="1600" dirty="0"/>
              <a:t>a) Densitat de població de cadascun.</a:t>
            </a:r>
          </a:p>
          <a:p>
            <a:pPr lvl="0"/>
            <a:r>
              <a:rPr lang="ca-ES" sz="1600" dirty="0"/>
              <a:t>b) Taxa de natalitat de cadascun.</a:t>
            </a:r>
          </a:p>
          <a:p>
            <a:pPr lvl="0"/>
            <a:r>
              <a:rPr lang="ca-ES" sz="1600" dirty="0"/>
              <a:t>c) Taxa de mortalitat de cadascun.</a:t>
            </a:r>
          </a:p>
          <a:p>
            <a:pPr lvl="0"/>
            <a:r>
              <a:rPr lang="ca-ES" sz="1600" dirty="0"/>
              <a:t>d) Taxa de mortalitat infantil de cadascun.</a:t>
            </a:r>
          </a:p>
          <a:p>
            <a:pPr lvl="0"/>
            <a:r>
              <a:rPr lang="ca-ES" sz="1600" dirty="0"/>
              <a:t>e) Taxa de fecunditat de cadascun.</a:t>
            </a:r>
          </a:p>
          <a:p>
            <a:pPr lvl="0"/>
            <a:r>
              <a:rPr lang="ca-ES" sz="1600" dirty="0"/>
              <a:t>f) Creixement natural o vegetatiu de cadascun.</a:t>
            </a:r>
          </a:p>
          <a:p>
            <a:pPr lvl="0"/>
            <a:r>
              <a:rPr lang="ca-ES" sz="1600" dirty="0"/>
              <a:t>g) Taxa de creixement natural o vegetatiu de cadascun.</a:t>
            </a:r>
          </a:p>
          <a:p>
            <a:pPr lvl="0"/>
            <a:r>
              <a:rPr lang="ca-ES" sz="1600" dirty="0"/>
              <a:t>h) Saldo migratori de cadascun.</a:t>
            </a:r>
          </a:p>
          <a:p>
            <a:pPr lvl="0"/>
            <a:r>
              <a:rPr lang="ca-ES" sz="1600" dirty="0"/>
              <a:t>i) Creixement real de cadascun.</a:t>
            </a:r>
          </a:p>
          <a:p>
            <a:pPr lvl="0"/>
            <a:r>
              <a:rPr lang="ca-ES" sz="1600" dirty="0"/>
              <a:t>j) Taxa de creixement real de cadascun.</a:t>
            </a:r>
          </a:p>
          <a:p>
            <a:pPr lvl="0"/>
            <a:r>
              <a:rPr lang="ca-ES" sz="1600" dirty="0"/>
              <a:t>k) El lloc A, és desenvolupat o subdesenvolupat? Dóna al menys tres raons de la teva resposta.</a:t>
            </a:r>
          </a:p>
          <a:p>
            <a:pPr lvl="0"/>
            <a:r>
              <a:rPr lang="ca-ES" sz="1600" dirty="0"/>
              <a:t>l) El lloc B, és desenvolupat o subdesenvolupat? Dóna al menys tres raons de la teva resposta.</a:t>
            </a:r>
            <a:endParaRPr lang="ca-ES" dirty="0"/>
          </a:p>
        </p:txBody>
      </p:sp>
      <p:pic>
        <p:nvPicPr>
          <p:cNvPr id="1228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149080"/>
            <a:ext cx="3706517"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n 4"/>
          <p:cNvPicPr>
            <a:picLocks noChangeAspect="1"/>
          </p:cNvPicPr>
          <p:nvPr/>
        </p:nvPicPr>
        <p:blipFill>
          <a:blip r:embed="rId3"/>
          <a:stretch>
            <a:fillRect/>
          </a:stretch>
        </p:blipFill>
        <p:spPr>
          <a:xfrm>
            <a:off x="4380819" y="4072846"/>
            <a:ext cx="4244317" cy="2678232"/>
          </a:xfrm>
          <a:prstGeom prst="rect">
            <a:avLst/>
          </a:prstGeom>
        </p:spPr>
      </p:pic>
    </p:spTree>
    <p:extLst>
      <p:ext uri="{BB962C8B-B14F-4D97-AF65-F5344CB8AC3E}">
        <p14:creationId xmlns:p14="http://schemas.microsoft.com/office/powerpoint/2010/main" val="218413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12289"/>
                                        </p:tgtEl>
                                        <p:attrNameLst>
                                          <p:attrName>style.visibility</p:attrName>
                                        </p:attrNameLst>
                                      </p:cBhvr>
                                      <p:to>
                                        <p:strVal val="visible"/>
                                      </p:to>
                                    </p:set>
                                    <p:anim calcmode="lin" valueType="num">
                                      <p:cBhvr additive="base">
                                        <p:cTn id="16" dur="500" fill="hold"/>
                                        <p:tgtEl>
                                          <p:spTgt spid="12289"/>
                                        </p:tgtEl>
                                        <p:attrNameLst>
                                          <p:attrName>ppt_x</p:attrName>
                                        </p:attrNameLst>
                                      </p:cBhvr>
                                      <p:tavLst>
                                        <p:tav tm="0">
                                          <p:val>
                                            <p:strVal val="#ppt_x"/>
                                          </p:val>
                                        </p:tav>
                                        <p:tav tm="100000">
                                          <p:val>
                                            <p:strVal val="#ppt_x"/>
                                          </p:val>
                                        </p:tav>
                                      </p:tavLst>
                                    </p:anim>
                                    <p:anim calcmode="lin" valueType="num">
                                      <p:cBhvr additive="base">
                                        <p:cTn id="17" dur="500" fill="hold"/>
                                        <p:tgtEl>
                                          <p:spTgt spid="1228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punt 2. </a:t>
            </a:r>
            <a:r>
              <a:rPr lang="ca-ES" sz="3200" u="sng" dirty="0"/>
              <a:t>La dinàmica de la població</a:t>
            </a:r>
            <a:r>
              <a:rPr lang="ca-ES" sz="3200" dirty="0"/>
              <a:t>.</a:t>
            </a:r>
          </a:p>
        </p:txBody>
      </p:sp>
      <p:sp>
        <p:nvSpPr>
          <p:cNvPr id="3" name="2 CuadroTexto"/>
          <p:cNvSpPr txBox="1"/>
          <p:nvPr/>
        </p:nvSpPr>
        <p:spPr>
          <a:xfrm>
            <a:off x="179512" y="692696"/>
            <a:ext cx="8784976" cy="1754326"/>
          </a:xfrm>
          <a:prstGeom prst="rect">
            <a:avLst/>
          </a:prstGeom>
          <a:noFill/>
        </p:spPr>
        <p:txBody>
          <a:bodyPr wrap="square" rtlCol="0">
            <a:spAutoFit/>
          </a:bodyPr>
          <a:lstStyle/>
          <a:p>
            <a:r>
              <a:rPr lang="ca-ES" dirty="0"/>
              <a:t>2.- A partir del document, respon:</a:t>
            </a:r>
          </a:p>
          <a:p>
            <a:r>
              <a:rPr lang="ca-ES" dirty="0"/>
              <a:t>a) Classificació.</a:t>
            </a:r>
          </a:p>
          <a:p>
            <a:r>
              <a:rPr lang="ca-ES" dirty="0"/>
              <a:t>b) Tema.</a:t>
            </a:r>
          </a:p>
          <a:p>
            <a:r>
              <a:rPr lang="ca-ES" dirty="0"/>
              <a:t>c) Què és el creixement natural de la població?</a:t>
            </a:r>
          </a:p>
          <a:p>
            <a:r>
              <a:rPr lang="ca-ES" dirty="0"/>
              <a:t>d) En quines zones del món creix més la població? Per què?</a:t>
            </a:r>
          </a:p>
          <a:p>
            <a:r>
              <a:rPr lang="ca-ES" dirty="0"/>
              <a:t>e) En quines zones del món descendeix el nombre d’habitants? En quines creix poc? Per què?</a:t>
            </a:r>
          </a:p>
        </p:txBody>
      </p:sp>
      <p:pic>
        <p:nvPicPr>
          <p:cNvPr id="5" name="Imagen 4"/>
          <p:cNvPicPr>
            <a:picLocks noChangeAspect="1"/>
          </p:cNvPicPr>
          <p:nvPr/>
        </p:nvPicPr>
        <p:blipFill>
          <a:blip r:embed="rId2"/>
          <a:stretch>
            <a:fillRect/>
          </a:stretch>
        </p:blipFill>
        <p:spPr>
          <a:xfrm>
            <a:off x="77076" y="2447023"/>
            <a:ext cx="9053401" cy="3862298"/>
          </a:xfrm>
          <a:prstGeom prst="rect">
            <a:avLst/>
          </a:prstGeom>
        </p:spPr>
      </p:pic>
      <p:sp>
        <p:nvSpPr>
          <p:cNvPr id="6" name="CuadroTexto 5"/>
          <p:cNvSpPr txBox="1"/>
          <p:nvPr/>
        </p:nvSpPr>
        <p:spPr>
          <a:xfrm>
            <a:off x="7812360" y="3212976"/>
            <a:ext cx="1440160" cy="646331"/>
          </a:xfrm>
          <a:prstGeom prst="rect">
            <a:avLst/>
          </a:prstGeom>
          <a:noFill/>
        </p:spPr>
        <p:txBody>
          <a:bodyPr wrap="square" rtlCol="0">
            <a:spAutoFit/>
          </a:bodyPr>
          <a:lstStyle/>
          <a:p>
            <a:pPr algn="ctr"/>
            <a:r>
              <a:rPr lang="ca-ES" sz="1200" dirty="0"/>
              <a:t>Taxes creixement real en ‰ </a:t>
            </a:r>
          </a:p>
          <a:p>
            <a:pPr algn="ctr"/>
            <a:r>
              <a:rPr lang="ca-ES" sz="1200" dirty="0"/>
              <a:t>(any 2015)</a:t>
            </a:r>
          </a:p>
        </p:txBody>
      </p:sp>
    </p:spTree>
    <p:extLst>
      <p:ext uri="{BB962C8B-B14F-4D97-AF65-F5344CB8AC3E}">
        <p14:creationId xmlns:p14="http://schemas.microsoft.com/office/powerpoint/2010/main" val="146676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23528" y="188640"/>
            <a:ext cx="8496944" cy="634082"/>
          </a:xfrm>
        </p:spPr>
        <p:txBody>
          <a:bodyPr>
            <a:normAutofit/>
          </a:bodyPr>
          <a:lstStyle/>
          <a:p>
            <a:r>
              <a:rPr lang="ca-ES" sz="3200" dirty="0"/>
              <a:t>UNITAT 5. LA POBLACIÓ (I).</a:t>
            </a:r>
          </a:p>
        </p:txBody>
      </p:sp>
      <p:sp>
        <p:nvSpPr>
          <p:cNvPr id="5" name="2 Marcador de contenido"/>
          <p:cNvSpPr>
            <a:spLocks noGrp="1"/>
          </p:cNvSpPr>
          <p:nvPr>
            <p:ph idx="1"/>
          </p:nvPr>
        </p:nvSpPr>
        <p:spPr>
          <a:xfrm>
            <a:off x="251520" y="908720"/>
            <a:ext cx="8784976" cy="3600400"/>
          </a:xfrm>
        </p:spPr>
        <p:txBody>
          <a:bodyPr>
            <a:noAutofit/>
          </a:bodyPr>
          <a:lstStyle/>
          <a:p>
            <a:pPr marL="457200" indent="-457200">
              <a:buAutoNum type="arabicPeriod"/>
            </a:pPr>
            <a:r>
              <a:rPr lang="ca-ES" sz="2400" u="sng" dirty="0"/>
              <a:t>Distribució de la població mundial</a:t>
            </a:r>
            <a:r>
              <a:rPr lang="ca-ES" sz="2400" dirty="0"/>
              <a:t>.</a:t>
            </a:r>
          </a:p>
          <a:p>
            <a:pPr marL="457200" indent="-457200">
              <a:buAutoNum type="arabicPeriod"/>
            </a:pPr>
            <a:r>
              <a:rPr lang="ca-ES" sz="2400" u="sng" dirty="0"/>
              <a:t>La dinàmica de la població</a:t>
            </a:r>
            <a:r>
              <a:rPr lang="ca-ES" sz="2400" dirty="0"/>
              <a:t>.</a:t>
            </a:r>
          </a:p>
          <a:p>
            <a:pPr marL="0" indent="0">
              <a:buNone/>
            </a:pPr>
            <a:r>
              <a:rPr lang="ca-ES" sz="2400" dirty="0"/>
              <a:t>3.   </a:t>
            </a:r>
            <a:r>
              <a:rPr lang="ca-ES" sz="2400" u="sng" dirty="0"/>
              <a:t>L’evolució de la població mundial</a:t>
            </a:r>
            <a:r>
              <a:rPr lang="ca-ES" sz="2400" dirty="0"/>
              <a:t>.</a:t>
            </a:r>
          </a:p>
          <a:p>
            <a:pPr marL="0" indent="0">
              <a:buNone/>
            </a:pPr>
            <a:r>
              <a:rPr lang="ca-ES" sz="2400" dirty="0"/>
              <a:t>4.   </a:t>
            </a:r>
            <a:r>
              <a:rPr lang="ca-ES" sz="2400" u="sng" dirty="0"/>
              <a:t>Els desequilibris demogràfics</a:t>
            </a:r>
            <a:r>
              <a:rPr lang="ca-ES" sz="2400" dirty="0"/>
              <a:t>.</a:t>
            </a:r>
          </a:p>
          <a:p>
            <a:pPr marL="0" indent="0">
              <a:buNone/>
            </a:pPr>
            <a:r>
              <a:rPr lang="ca-ES" sz="2400" dirty="0"/>
              <a:t>5.   </a:t>
            </a:r>
            <a:r>
              <a:rPr lang="ca-ES" sz="2400" u="sng" dirty="0"/>
              <a:t>L’estructura demogràfica de la població</a:t>
            </a:r>
            <a:r>
              <a:rPr lang="ca-ES" sz="2400" dirty="0"/>
              <a:t>.</a:t>
            </a:r>
          </a:p>
          <a:p>
            <a:pPr marL="0" indent="0">
              <a:buNone/>
            </a:pPr>
            <a:r>
              <a:rPr lang="ca-ES" sz="2400" dirty="0"/>
              <a:t>6.   </a:t>
            </a:r>
            <a:r>
              <a:rPr lang="ca-ES" sz="2400" u="sng" dirty="0"/>
              <a:t>La població europea</a:t>
            </a:r>
            <a:r>
              <a:rPr lang="ca-ES" sz="2400" dirty="0"/>
              <a:t>.</a:t>
            </a:r>
          </a:p>
          <a:p>
            <a:pPr marL="0" indent="0">
              <a:buNone/>
            </a:pPr>
            <a:r>
              <a:rPr lang="ca-ES" sz="2400" dirty="0"/>
              <a:t>7.   </a:t>
            </a:r>
            <a:r>
              <a:rPr lang="ca-ES" sz="2400" u="sng" dirty="0"/>
              <a:t>La població espanyola</a:t>
            </a:r>
            <a:r>
              <a:rPr lang="ca-ES" sz="2400" dirty="0"/>
              <a:t>.</a:t>
            </a:r>
          </a:p>
          <a:p>
            <a:pPr marL="0" indent="0">
              <a:buNone/>
            </a:pPr>
            <a:endParaRPr lang="ca-ES" sz="2400" dirty="0"/>
          </a:p>
        </p:txBody>
      </p:sp>
    </p:spTree>
    <p:extLst>
      <p:ext uri="{BB962C8B-B14F-4D97-AF65-F5344CB8AC3E}">
        <p14:creationId xmlns:p14="http://schemas.microsoft.com/office/powerpoint/2010/main" val="178262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79512" y="73008"/>
            <a:ext cx="864096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3. L’EVOLUCIÓ DE LA POBLACIÓ MUNDIAL.</a:t>
            </a:r>
          </a:p>
        </p:txBody>
      </p:sp>
      <p:sp>
        <p:nvSpPr>
          <p:cNvPr id="4" name="2 Rectángulo"/>
          <p:cNvSpPr/>
          <p:nvPr/>
        </p:nvSpPr>
        <p:spPr>
          <a:xfrm>
            <a:off x="181250" y="692696"/>
            <a:ext cx="6695006" cy="576064"/>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Per a explicar l’evolució de la població mundial utilitzem la teoria de la transició demogràfica, diferenciant tres fases o règims demogràfics</a:t>
            </a:r>
            <a:endParaRPr lang="ca-ES" dirty="0">
              <a:solidFill>
                <a:schemeClr val="tx1"/>
              </a:solidFill>
            </a:endParaRPr>
          </a:p>
        </p:txBody>
      </p:sp>
      <p:pic>
        <p:nvPicPr>
          <p:cNvPr id="5" name="Imagen 4"/>
          <p:cNvPicPr>
            <a:picLocks noChangeAspect="1"/>
          </p:cNvPicPr>
          <p:nvPr/>
        </p:nvPicPr>
        <p:blipFill>
          <a:blip r:embed="rId2"/>
          <a:stretch>
            <a:fillRect/>
          </a:stretch>
        </p:blipFill>
        <p:spPr>
          <a:xfrm>
            <a:off x="35496" y="1465492"/>
            <a:ext cx="3395330" cy="3091682"/>
          </a:xfrm>
          <a:prstGeom prst="rect">
            <a:avLst/>
          </a:prstGeom>
        </p:spPr>
      </p:pic>
      <p:pic>
        <p:nvPicPr>
          <p:cNvPr id="6" name="Imagen 5"/>
          <p:cNvPicPr>
            <a:picLocks noChangeAspect="1"/>
          </p:cNvPicPr>
          <p:nvPr/>
        </p:nvPicPr>
        <p:blipFill>
          <a:blip r:embed="rId3"/>
          <a:stretch>
            <a:fillRect/>
          </a:stretch>
        </p:blipFill>
        <p:spPr>
          <a:xfrm>
            <a:off x="3563888" y="1465492"/>
            <a:ext cx="5472608" cy="3108290"/>
          </a:xfrm>
          <a:prstGeom prst="rect">
            <a:avLst/>
          </a:prstGeom>
        </p:spPr>
      </p:pic>
    </p:spTree>
    <p:extLst>
      <p:ext uri="{BB962C8B-B14F-4D97-AF65-F5344CB8AC3E}">
        <p14:creationId xmlns:p14="http://schemas.microsoft.com/office/powerpoint/2010/main" val="93993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79512" y="73008"/>
            <a:ext cx="864096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3. L’EVOLUCIÓ DE LA POBLACIÓ MUNDIAL.</a:t>
            </a:r>
          </a:p>
        </p:txBody>
      </p:sp>
      <p:sp>
        <p:nvSpPr>
          <p:cNvPr id="3" name="2 Rectángulo"/>
          <p:cNvSpPr/>
          <p:nvPr/>
        </p:nvSpPr>
        <p:spPr>
          <a:xfrm>
            <a:off x="179512" y="764704"/>
            <a:ext cx="1294406" cy="864096"/>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Règim demogràfic antic</a:t>
            </a:r>
            <a:endParaRPr lang="ca-ES" dirty="0">
              <a:solidFill>
                <a:schemeClr val="tx1"/>
              </a:solidFill>
            </a:endParaRPr>
          </a:p>
        </p:txBody>
      </p:sp>
      <p:cxnSp>
        <p:nvCxnSpPr>
          <p:cNvPr id="7" name="Conector angular 6"/>
          <p:cNvCxnSpPr>
            <a:stCxn id="3" idx="3"/>
            <a:endCxn id="8" idx="1"/>
          </p:cNvCxnSpPr>
          <p:nvPr/>
        </p:nvCxnSpPr>
        <p:spPr>
          <a:xfrm flipV="1">
            <a:off x="1473918" y="980728"/>
            <a:ext cx="361778" cy="21602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2 Rectángulo"/>
          <p:cNvSpPr/>
          <p:nvPr/>
        </p:nvSpPr>
        <p:spPr>
          <a:xfrm>
            <a:off x="1835696" y="692696"/>
            <a:ext cx="6984776" cy="576064"/>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Es caracteritza per una natalitat elevada i una mortalitat també elevada (males collites, fam, epidèmies,...) amb un augment lent de la població</a:t>
            </a:r>
            <a:endParaRPr lang="ca-ES" dirty="0">
              <a:solidFill>
                <a:schemeClr val="tx1"/>
              </a:solidFill>
            </a:endParaRPr>
          </a:p>
        </p:txBody>
      </p:sp>
      <p:cxnSp>
        <p:nvCxnSpPr>
          <p:cNvPr id="12" name="Conector angular 11"/>
          <p:cNvCxnSpPr>
            <a:stCxn id="3" idx="3"/>
            <a:endCxn id="15" idx="1"/>
          </p:cNvCxnSpPr>
          <p:nvPr/>
        </p:nvCxnSpPr>
        <p:spPr>
          <a:xfrm>
            <a:off x="1473918" y="1196752"/>
            <a:ext cx="361778" cy="32403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2 Rectángulo"/>
          <p:cNvSpPr/>
          <p:nvPr/>
        </p:nvSpPr>
        <p:spPr>
          <a:xfrm>
            <a:off x="1835696" y="1340768"/>
            <a:ext cx="7200800" cy="360040"/>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Als països desenvolupats arriba fins al segle XVIII i als pobres fins al 1950</a:t>
            </a:r>
            <a:endParaRPr lang="ca-ES" dirty="0">
              <a:solidFill>
                <a:schemeClr val="tx1"/>
              </a:solidFill>
            </a:endParaRPr>
          </a:p>
        </p:txBody>
      </p:sp>
      <p:pic>
        <p:nvPicPr>
          <p:cNvPr id="19" name="Imagen 18"/>
          <p:cNvPicPr>
            <a:picLocks noChangeAspect="1"/>
          </p:cNvPicPr>
          <p:nvPr/>
        </p:nvPicPr>
        <p:blipFill>
          <a:blip r:embed="rId2"/>
          <a:stretch>
            <a:fillRect/>
          </a:stretch>
        </p:blipFill>
        <p:spPr>
          <a:xfrm>
            <a:off x="179512" y="1772816"/>
            <a:ext cx="5472608" cy="3108290"/>
          </a:xfrm>
          <a:prstGeom prst="rect">
            <a:avLst/>
          </a:prstGeom>
        </p:spPr>
      </p:pic>
      <p:pic>
        <p:nvPicPr>
          <p:cNvPr id="20" name="Imagen 19"/>
          <p:cNvPicPr>
            <a:picLocks noChangeAspect="1"/>
          </p:cNvPicPr>
          <p:nvPr/>
        </p:nvPicPr>
        <p:blipFill>
          <a:blip r:embed="rId3"/>
          <a:stretch>
            <a:fillRect/>
          </a:stretch>
        </p:blipFill>
        <p:spPr>
          <a:xfrm>
            <a:off x="63271" y="3933056"/>
            <a:ext cx="1800200" cy="2595093"/>
          </a:xfrm>
          <a:prstGeom prst="rect">
            <a:avLst/>
          </a:prstGeom>
        </p:spPr>
      </p:pic>
      <p:pic>
        <p:nvPicPr>
          <p:cNvPr id="24" name="Imagen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7763" y="1816440"/>
            <a:ext cx="3357374" cy="2260632"/>
          </a:xfrm>
          <a:prstGeom prst="rect">
            <a:avLst/>
          </a:prstGeom>
        </p:spPr>
      </p:pic>
      <p:pic>
        <p:nvPicPr>
          <p:cNvPr id="25" name="Imagen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7762" y="4141366"/>
            <a:ext cx="3359943" cy="2239962"/>
          </a:xfrm>
          <a:prstGeom prst="rect">
            <a:avLst/>
          </a:prstGeom>
        </p:spPr>
      </p:pic>
    </p:spTree>
    <p:extLst>
      <p:ext uri="{BB962C8B-B14F-4D97-AF65-F5344CB8AC3E}">
        <p14:creationId xmlns:p14="http://schemas.microsoft.com/office/powerpoint/2010/main" val="111966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50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par>
                          <p:cTn id="39" fill="hold">
                            <p:stCondLst>
                              <p:cond delay="500"/>
                            </p:stCondLst>
                            <p:childTnLst>
                              <p:par>
                                <p:cTn id="40" presetID="2" presetClass="entr" presetSubtype="4" fill="hold" nodeType="afterEffect">
                                  <p:stCondLst>
                                    <p:cond delay="50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ppt_x"/>
                                          </p:val>
                                        </p:tav>
                                        <p:tav tm="100000">
                                          <p:val>
                                            <p:strVal val="#ppt_x"/>
                                          </p:val>
                                        </p:tav>
                                      </p:tavLst>
                                    </p:anim>
                                    <p:anim calcmode="lin" valueType="num">
                                      <p:cBhvr additive="base">
                                        <p:cTn id="4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79512" y="73008"/>
            <a:ext cx="864096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3. L’EVOLUCIÓ DE LA POBLACIÓ MUNDIAL.</a:t>
            </a:r>
          </a:p>
        </p:txBody>
      </p:sp>
      <p:sp>
        <p:nvSpPr>
          <p:cNvPr id="3" name="2 Rectángulo"/>
          <p:cNvSpPr/>
          <p:nvPr/>
        </p:nvSpPr>
        <p:spPr>
          <a:xfrm>
            <a:off x="179512" y="1052736"/>
            <a:ext cx="1294406" cy="864096"/>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Règim demogràfic de transició</a:t>
            </a:r>
            <a:endParaRPr lang="ca-ES" dirty="0">
              <a:solidFill>
                <a:schemeClr val="tx1"/>
              </a:solidFill>
            </a:endParaRPr>
          </a:p>
        </p:txBody>
      </p:sp>
      <p:cxnSp>
        <p:nvCxnSpPr>
          <p:cNvPr id="4" name="Conector angular 3"/>
          <p:cNvCxnSpPr>
            <a:stCxn id="3" idx="3"/>
            <a:endCxn id="6" idx="1"/>
          </p:cNvCxnSpPr>
          <p:nvPr/>
        </p:nvCxnSpPr>
        <p:spPr>
          <a:xfrm flipV="1">
            <a:off x="1473918" y="1124744"/>
            <a:ext cx="361778" cy="36004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2 Rectángulo"/>
          <p:cNvSpPr/>
          <p:nvPr/>
        </p:nvSpPr>
        <p:spPr>
          <a:xfrm>
            <a:off x="1835696" y="692696"/>
            <a:ext cx="6984776" cy="864096"/>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Es caracteritza per una ràpida disminució de la mortalitat (millor alimentació, avanços higiènics i sanitaris,...) i una natalitat que continua alta i baixa més lentament: la població augmenta molt ràpidament</a:t>
            </a:r>
            <a:endParaRPr lang="ca-ES" dirty="0">
              <a:solidFill>
                <a:schemeClr val="tx1"/>
              </a:solidFill>
            </a:endParaRPr>
          </a:p>
        </p:txBody>
      </p:sp>
      <p:cxnSp>
        <p:nvCxnSpPr>
          <p:cNvPr id="9" name="Conector angular 8"/>
          <p:cNvCxnSpPr>
            <a:stCxn id="3" idx="3"/>
            <a:endCxn id="11" idx="1"/>
          </p:cNvCxnSpPr>
          <p:nvPr/>
        </p:nvCxnSpPr>
        <p:spPr>
          <a:xfrm>
            <a:off x="1473918" y="1484784"/>
            <a:ext cx="361778" cy="43204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2 Rectángulo"/>
          <p:cNvSpPr/>
          <p:nvPr/>
        </p:nvSpPr>
        <p:spPr>
          <a:xfrm>
            <a:off x="1835696" y="1628800"/>
            <a:ext cx="6984776" cy="576064"/>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Als països desenvolupats el trobem als segles XVIII, XIX i primera part del XX i als pobres des del 1950 fins a l’actualitat</a:t>
            </a:r>
            <a:endParaRPr lang="ca-ES" dirty="0">
              <a:solidFill>
                <a:schemeClr val="tx1"/>
              </a:solidFill>
            </a:endParaRPr>
          </a:p>
        </p:txBody>
      </p:sp>
      <p:pic>
        <p:nvPicPr>
          <p:cNvPr id="14" name="Imagen 13"/>
          <p:cNvPicPr>
            <a:picLocks noChangeAspect="1"/>
          </p:cNvPicPr>
          <p:nvPr/>
        </p:nvPicPr>
        <p:blipFill>
          <a:blip r:embed="rId2"/>
          <a:stretch>
            <a:fillRect/>
          </a:stretch>
        </p:blipFill>
        <p:spPr>
          <a:xfrm>
            <a:off x="107504" y="2276116"/>
            <a:ext cx="5472608" cy="3108290"/>
          </a:xfrm>
          <a:prstGeom prst="rect">
            <a:avLst/>
          </a:prstGeom>
        </p:spPr>
      </p:pic>
      <p:pic>
        <p:nvPicPr>
          <p:cNvPr id="15" name="Imagen 14"/>
          <p:cNvPicPr>
            <a:picLocks noChangeAspect="1"/>
          </p:cNvPicPr>
          <p:nvPr/>
        </p:nvPicPr>
        <p:blipFill>
          <a:blip r:embed="rId3"/>
          <a:stretch>
            <a:fillRect/>
          </a:stretch>
        </p:blipFill>
        <p:spPr>
          <a:xfrm>
            <a:off x="338590" y="4681734"/>
            <a:ext cx="2270656" cy="2123912"/>
          </a:xfrm>
          <a:prstGeom prst="rect">
            <a:avLst/>
          </a:prstGeom>
        </p:spPr>
      </p:pic>
      <p:pic>
        <p:nvPicPr>
          <p:cNvPr id="16" name="Imagen 15"/>
          <p:cNvPicPr>
            <a:picLocks noChangeAspect="1"/>
          </p:cNvPicPr>
          <p:nvPr/>
        </p:nvPicPr>
        <p:blipFill>
          <a:blip r:embed="rId4"/>
          <a:stretch>
            <a:fillRect/>
          </a:stretch>
        </p:blipFill>
        <p:spPr>
          <a:xfrm>
            <a:off x="2915816" y="5009673"/>
            <a:ext cx="1944216" cy="1848327"/>
          </a:xfrm>
          <a:prstGeom prst="rect">
            <a:avLst/>
          </a:prstGeom>
        </p:spPr>
      </p:pic>
      <p:pic>
        <p:nvPicPr>
          <p:cNvPr id="17" name="Imagen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120" y="2263686"/>
            <a:ext cx="3357374" cy="2260632"/>
          </a:xfrm>
          <a:prstGeom prst="rect">
            <a:avLst/>
          </a:prstGeom>
        </p:spPr>
      </p:pic>
      <p:pic>
        <p:nvPicPr>
          <p:cNvPr id="18" name="Imagen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2120" y="4573414"/>
            <a:ext cx="3359943" cy="2239962"/>
          </a:xfrm>
          <a:prstGeom prst="rect">
            <a:avLst/>
          </a:prstGeom>
        </p:spPr>
      </p:pic>
    </p:spTree>
    <p:extLst>
      <p:ext uri="{BB962C8B-B14F-4D97-AF65-F5344CB8AC3E}">
        <p14:creationId xmlns:p14="http://schemas.microsoft.com/office/powerpoint/2010/main" val="44888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5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4" fill="hold" nodeType="afterEffect">
                                  <p:stCondLst>
                                    <p:cond delay="50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500"/>
                            </p:stCondLst>
                            <p:childTnLst>
                              <p:par>
                                <p:cTn id="45" presetID="2" presetClass="entr" presetSubtype="4" fill="hold" nodeType="afterEffect">
                                  <p:stCondLst>
                                    <p:cond delay="50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79512" y="73008"/>
            <a:ext cx="864096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3. L’EVOLUCIÓ DE LA POBLACIÓ MUNDIAL.</a:t>
            </a:r>
          </a:p>
        </p:txBody>
      </p:sp>
      <p:sp>
        <p:nvSpPr>
          <p:cNvPr id="3" name="2 Rectángulo"/>
          <p:cNvSpPr/>
          <p:nvPr/>
        </p:nvSpPr>
        <p:spPr>
          <a:xfrm>
            <a:off x="179512" y="836712"/>
            <a:ext cx="1294406" cy="792088"/>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Règim demogràfic modern</a:t>
            </a:r>
            <a:endParaRPr lang="ca-ES" dirty="0">
              <a:solidFill>
                <a:schemeClr val="tx1"/>
              </a:solidFill>
            </a:endParaRPr>
          </a:p>
        </p:txBody>
      </p:sp>
      <p:cxnSp>
        <p:nvCxnSpPr>
          <p:cNvPr id="4" name="Conector angular 3"/>
          <p:cNvCxnSpPr>
            <a:stCxn id="3" idx="3"/>
            <a:endCxn id="6" idx="1"/>
          </p:cNvCxnSpPr>
          <p:nvPr/>
        </p:nvCxnSpPr>
        <p:spPr>
          <a:xfrm flipV="1">
            <a:off x="1473918" y="1016732"/>
            <a:ext cx="361778" cy="21602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2 Rectángulo"/>
          <p:cNvSpPr/>
          <p:nvPr/>
        </p:nvSpPr>
        <p:spPr>
          <a:xfrm>
            <a:off x="1835696" y="692696"/>
            <a:ext cx="4752528" cy="648072"/>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mortalitat es manté baixa, però la natalitat baixa molt i la població augmenta poc (o baixa)</a:t>
            </a:r>
            <a:endParaRPr lang="ca-ES" dirty="0">
              <a:solidFill>
                <a:schemeClr val="tx1"/>
              </a:solidFill>
            </a:endParaRPr>
          </a:p>
        </p:txBody>
      </p:sp>
      <p:cxnSp>
        <p:nvCxnSpPr>
          <p:cNvPr id="10" name="Conector angular 9"/>
          <p:cNvCxnSpPr>
            <a:stCxn id="3" idx="3"/>
            <a:endCxn id="12" idx="1"/>
          </p:cNvCxnSpPr>
          <p:nvPr/>
        </p:nvCxnSpPr>
        <p:spPr>
          <a:xfrm>
            <a:off x="1473918" y="1232756"/>
            <a:ext cx="361778" cy="33203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2 Rectángulo"/>
          <p:cNvSpPr/>
          <p:nvPr/>
        </p:nvSpPr>
        <p:spPr>
          <a:xfrm>
            <a:off x="1835696" y="1412776"/>
            <a:ext cx="4176464" cy="304036"/>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És típic dels països desenvolupats actuals</a:t>
            </a:r>
            <a:endParaRPr lang="ca-ES" dirty="0">
              <a:solidFill>
                <a:schemeClr val="tx1"/>
              </a:solidFill>
            </a:endParaRPr>
          </a:p>
        </p:txBody>
      </p:sp>
      <p:pic>
        <p:nvPicPr>
          <p:cNvPr id="16" name="Imagen 15"/>
          <p:cNvPicPr>
            <a:picLocks noChangeAspect="1"/>
          </p:cNvPicPr>
          <p:nvPr/>
        </p:nvPicPr>
        <p:blipFill>
          <a:blip r:embed="rId2"/>
          <a:stretch>
            <a:fillRect/>
          </a:stretch>
        </p:blipFill>
        <p:spPr>
          <a:xfrm>
            <a:off x="107504" y="1780818"/>
            <a:ext cx="5472608" cy="3108290"/>
          </a:xfrm>
          <a:prstGeom prst="rect">
            <a:avLst/>
          </a:prstGeom>
        </p:spPr>
      </p:pic>
      <p:pic>
        <p:nvPicPr>
          <p:cNvPr id="17" name="Imagen 16"/>
          <p:cNvPicPr>
            <a:picLocks noChangeAspect="1"/>
          </p:cNvPicPr>
          <p:nvPr/>
        </p:nvPicPr>
        <p:blipFill>
          <a:blip r:embed="rId3"/>
          <a:stretch>
            <a:fillRect/>
          </a:stretch>
        </p:blipFill>
        <p:spPr>
          <a:xfrm>
            <a:off x="3144387" y="4509120"/>
            <a:ext cx="2435725" cy="2276872"/>
          </a:xfrm>
          <a:prstGeom prst="rect">
            <a:avLst/>
          </a:prstGeom>
        </p:spPr>
      </p:pic>
      <p:pic>
        <p:nvPicPr>
          <p:cNvPr id="18" name="Imagen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20" y="1811544"/>
            <a:ext cx="3357374" cy="2260632"/>
          </a:xfrm>
          <a:prstGeom prst="rect">
            <a:avLst/>
          </a:prstGeom>
        </p:spPr>
      </p:pic>
    </p:spTree>
    <p:extLst>
      <p:ext uri="{BB962C8B-B14F-4D97-AF65-F5344CB8AC3E}">
        <p14:creationId xmlns:p14="http://schemas.microsoft.com/office/powerpoint/2010/main" val="373627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50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500"/>
                            </p:stCondLst>
                            <p:childTnLst>
                              <p:par>
                                <p:cTn id="40" presetID="2" presetClass="entr" presetSubtype="4" fill="hold" nodeType="afterEffect">
                                  <p:stCondLst>
                                    <p:cond delay="50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79512" y="73008"/>
            <a:ext cx="8784976"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punt 3. </a:t>
            </a:r>
            <a:r>
              <a:rPr lang="ca-ES" sz="3200" u="sng" dirty="0"/>
              <a:t>L’evolució de la població mundial</a:t>
            </a:r>
            <a:r>
              <a:rPr lang="ca-ES" sz="3200" dirty="0"/>
              <a:t>.</a:t>
            </a:r>
          </a:p>
        </p:txBody>
      </p:sp>
      <p:sp>
        <p:nvSpPr>
          <p:cNvPr id="3" name="2 CuadroTexto"/>
          <p:cNvSpPr txBox="1"/>
          <p:nvPr/>
        </p:nvSpPr>
        <p:spPr>
          <a:xfrm>
            <a:off x="251520" y="793088"/>
            <a:ext cx="8640960" cy="1354217"/>
          </a:xfrm>
          <a:prstGeom prst="rect">
            <a:avLst/>
          </a:prstGeom>
          <a:noFill/>
        </p:spPr>
        <p:txBody>
          <a:bodyPr wrap="square" rtlCol="0">
            <a:spAutoFit/>
          </a:bodyPr>
          <a:lstStyle/>
          <a:p>
            <a:r>
              <a:rPr lang="ca-ES" sz="1600" dirty="0"/>
              <a:t>1.- A partir de les gràfiques de baix, respon:</a:t>
            </a:r>
          </a:p>
          <a:p>
            <a:r>
              <a:rPr lang="ca-ES" sz="1600" dirty="0"/>
              <a:t>a) Classificació (és igual per a les dues).</a:t>
            </a:r>
          </a:p>
          <a:p>
            <a:r>
              <a:rPr lang="ca-ES" sz="1600" dirty="0"/>
              <a:t>b) Tema conjunt.</a:t>
            </a:r>
          </a:p>
          <a:p>
            <a:r>
              <a:rPr lang="ca-ES" sz="1600" dirty="0"/>
              <a:t>c) Digues quantes fases trobem en la primera gràfica i explica què passa en cadascuna d’elles.</a:t>
            </a:r>
          </a:p>
          <a:p>
            <a:r>
              <a:rPr lang="ca-ES" sz="1600" dirty="0"/>
              <a:t>d) Quina diferència hi ha entre en la segona gràfica i la primera? Per què?</a:t>
            </a:r>
            <a:endParaRPr lang="ca-ES"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936" y="2154346"/>
            <a:ext cx="3924959" cy="2642806"/>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2154346"/>
            <a:ext cx="3964209" cy="2642806"/>
          </a:xfrm>
          <a:prstGeom prst="rect">
            <a:avLst/>
          </a:prstGeom>
        </p:spPr>
      </p:pic>
    </p:spTree>
    <p:extLst>
      <p:ext uri="{BB962C8B-B14F-4D97-AF65-F5344CB8AC3E}">
        <p14:creationId xmlns:p14="http://schemas.microsoft.com/office/powerpoint/2010/main" val="351407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4. ELS DESEQUILIBRIS DEMOGRÀFICS.</a:t>
            </a:r>
          </a:p>
        </p:txBody>
      </p:sp>
      <p:sp>
        <p:nvSpPr>
          <p:cNvPr id="3" name="2 Rectángulo"/>
          <p:cNvSpPr/>
          <p:nvPr/>
        </p:nvSpPr>
        <p:spPr>
          <a:xfrm>
            <a:off x="179512" y="788437"/>
            <a:ext cx="8352928" cy="912372"/>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creixement de la població mundial ha estat molt ràpid en el segle XX, però en els </a:t>
            </a:r>
          </a:p>
          <a:p>
            <a:pPr algn="ctr"/>
            <a:r>
              <a:rPr lang="ca-ES" dirty="0"/>
              <a:t>últims anys és menor (encara que continua creixent) per la disminució de la natalitat </a:t>
            </a:r>
          </a:p>
          <a:p>
            <a:pPr algn="ctr"/>
            <a:r>
              <a:rPr lang="ca-ES" dirty="0"/>
              <a:t>i la fecunditat en els països subdesenvolupats o en vies de desenvolupament</a:t>
            </a:r>
            <a:endParaRPr lang="ca-ES" dirty="0">
              <a:solidFill>
                <a:schemeClr val="tx1"/>
              </a:solidFill>
            </a:endParaRPr>
          </a:p>
        </p:txBody>
      </p:sp>
      <p:sp>
        <p:nvSpPr>
          <p:cNvPr id="4" name="3 Rectángulo"/>
          <p:cNvSpPr/>
          <p:nvPr/>
        </p:nvSpPr>
        <p:spPr>
          <a:xfrm>
            <a:off x="201110" y="1772816"/>
            <a:ext cx="6819162" cy="648072"/>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Hi ha grans diferències entre el comportament demogràfic dels països </a:t>
            </a:r>
          </a:p>
          <a:p>
            <a:pPr algn="ctr"/>
            <a:r>
              <a:rPr lang="ca-ES" dirty="0"/>
              <a:t>desenvolupats i subdesenvolupats, encara que tendeixen a disminuir</a:t>
            </a:r>
            <a:endParaRPr lang="ca-ES"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3101698"/>
            <a:ext cx="2750202" cy="2337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D:\ccss_valenciano\data\155\NAgora2u13s04i02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998" y="2492895"/>
            <a:ext cx="6288001" cy="4343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6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2" presetClass="entr" presetSubtype="4" fill="hold" nodeType="afterEffect">
                                  <p:stCondLst>
                                    <p:cond delay="500"/>
                                  </p:stCondLst>
                                  <p:childTnLst>
                                    <p:set>
                                      <p:cBhvr>
                                        <p:cTn id="25" dur="1" fill="hold">
                                          <p:stCondLst>
                                            <p:cond delay="0"/>
                                          </p:stCondLst>
                                        </p:cTn>
                                        <p:tgtEl>
                                          <p:spTgt spid="1028"/>
                                        </p:tgtEl>
                                        <p:attrNameLst>
                                          <p:attrName>style.visibility</p:attrName>
                                        </p:attrNameLst>
                                      </p:cBhvr>
                                      <p:to>
                                        <p:strVal val="visible"/>
                                      </p:to>
                                    </p:set>
                                    <p:anim calcmode="lin" valueType="num">
                                      <p:cBhvr additive="base">
                                        <p:cTn id="26" dur="500" fill="hold"/>
                                        <p:tgtEl>
                                          <p:spTgt spid="1028"/>
                                        </p:tgtEl>
                                        <p:attrNameLst>
                                          <p:attrName>ppt_x</p:attrName>
                                        </p:attrNameLst>
                                      </p:cBhvr>
                                      <p:tavLst>
                                        <p:tav tm="0">
                                          <p:val>
                                            <p:strVal val="#ppt_x"/>
                                          </p:val>
                                        </p:tav>
                                        <p:tav tm="100000">
                                          <p:val>
                                            <p:strVal val="#ppt_x"/>
                                          </p:val>
                                        </p:tav>
                                      </p:tavLst>
                                    </p:anim>
                                    <p:anim calcmode="lin" valueType="num">
                                      <p:cBhvr additive="base">
                                        <p:cTn id="27"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Título"/>
          <p:cNvSpPr txBox="1">
            <a:spLocks/>
          </p:cNvSpPr>
          <p:nvPr/>
        </p:nvSpPr>
        <p:spPr>
          <a:xfrm>
            <a:off x="107359" y="184736"/>
            <a:ext cx="8964487" cy="475672"/>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4. ELS DESEQUILIBRIS DEMOGRÀFICS: ELS PAÏSOS RICS.</a:t>
            </a:r>
          </a:p>
        </p:txBody>
      </p:sp>
      <p:sp>
        <p:nvSpPr>
          <p:cNvPr id="4" name="3 Rectángulo"/>
          <p:cNvSpPr/>
          <p:nvPr/>
        </p:nvSpPr>
        <p:spPr>
          <a:xfrm>
            <a:off x="179512" y="620688"/>
            <a:ext cx="8784976" cy="1128395"/>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principal característica és l’escàs creixement i l’envelliment de la seva població degut </a:t>
            </a:r>
          </a:p>
          <a:p>
            <a:pPr algn="ctr"/>
            <a:r>
              <a:rPr lang="ca-ES" dirty="0"/>
              <a:t>a la disminució de les taxes de natalitat (dificultat per trobar un treball estable, els fills </a:t>
            </a:r>
          </a:p>
          <a:p>
            <a:pPr algn="ctr"/>
            <a:r>
              <a:rPr lang="ca-ES" dirty="0"/>
              <a:t>són una despesa important, dificultat per a fer compatibles els horaris de treball i la cria </a:t>
            </a:r>
          </a:p>
          <a:p>
            <a:pPr algn="ctr"/>
            <a:r>
              <a:rPr lang="ca-ES" dirty="0"/>
              <a:t>dels fills,...) i l’augment de l’esperança de vida (avanços en l’alimentació, la medecina,...)</a:t>
            </a:r>
            <a:endParaRPr lang="ca-ES" dirty="0">
              <a:solidFill>
                <a:schemeClr val="tx1"/>
              </a:solidFill>
            </a:endParaRPr>
          </a:p>
        </p:txBody>
      </p:sp>
      <p:sp>
        <p:nvSpPr>
          <p:cNvPr id="5" name="4 Rectángulo"/>
          <p:cNvSpPr/>
          <p:nvPr/>
        </p:nvSpPr>
        <p:spPr>
          <a:xfrm>
            <a:off x="179512" y="1868556"/>
            <a:ext cx="7200800" cy="912372"/>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L’envelliment de la població pot crear problemes socials per la necessitat </a:t>
            </a:r>
          </a:p>
          <a:p>
            <a:pPr algn="ctr"/>
            <a:r>
              <a:rPr lang="ca-ES" dirty="0"/>
              <a:t>de diners per a pagar pensions i oferir sanitat i serveis dignes, però és pot </a:t>
            </a:r>
          </a:p>
          <a:p>
            <a:pPr algn="ctr"/>
            <a:r>
              <a:rPr lang="ca-ES" dirty="0"/>
              <a:t>solucionar fàcilment si es reparteix millor la riquesa</a:t>
            </a:r>
            <a:endParaRPr lang="ca-ES" dirty="0">
              <a:solidFill>
                <a:schemeClr val="tx1"/>
              </a:solidFill>
            </a:endParaRPr>
          </a:p>
        </p:txBody>
      </p:sp>
      <p:sp>
        <p:nvSpPr>
          <p:cNvPr id="6" name="5 Rectángulo"/>
          <p:cNvSpPr/>
          <p:nvPr/>
        </p:nvSpPr>
        <p:spPr>
          <a:xfrm>
            <a:off x="179512" y="2852936"/>
            <a:ext cx="6264696" cy="1152128"/>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Per a tractar de combatre aquest envelliment es fan polítiques </a:t>
            </a:r>
            <a:r>
              <a:rPr lang="ca-ES" dirty="0" err="1"/>
              <a:t>natalistes</a:t>
            </a:r>
            <a:r>
              <a:rPr lang="ca-ES" dirty="0"/>
              <a:t> per a fomentar la natalitat: ampliació dels permisos de maternitat i paternitat, ajudes econòmiques, ajudes a les famílies nombroses, creació de guarderies,...</a:t>
            </a:r>
            <a:endParaRPr lang="ca-ES" dirty="0">
              <a:solidFill>
                <a:schemeClr val="tx1"/>
              </a:solidFill>
            </a:endParaRPr>
          </a:p>
        </p:txBody>
      </p:sp>
      <p:pic>
        <p:nvPicPr>
          <p:cNvPr id="2050" name="Picture 2" descr="http://www.granma.cu/granmad/2013/11/14/nacional/censo-poblac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149080"/>
            <a:ext cx="3970887" cy="24553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ancaynegocios.com/wp-content/uploads/2013/08/img08431_b921b9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3047" y="2852936"/>
            <a:ext cx="2527820" cy="169055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a:stretch>
            <a:fillRect/>
          </a:stretch>
        </p:blipFill>
        <p:spPr>
          <a:xfrm>
            <a:off x="3931940" y="4570186"/>
            <a:ext cx="5192152" cy="2239515"/>
          </a:xfrm>
          <a:prstGeom prst="rect">
            <a:avLst/>
          </a:prstGeom>
        </p:spPr>
      </p:pic>
    </p:spTree>
    <p:extLst>
      <p:ext uri="{BB962C8B-B14F-4D97-AF65-F5344CB8AC3E}">
        <p14:creationId xmlns:p14="http://schemas.microsoft.com/office/powerpoint/2010/main" val="378294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2052"/>
                                        </p:tgtEl>
                                        <p:attrNameLst>
                                          <p:attrName>style.visibility</p:attrName>
                                        </p:attrNameLst>
                                      </p:cBhvr>
                                      <p:to>
                                        <p:strVal val="visible"/>
                                      </p:to>
                                    </p:set>
                                    <p:anim calcmode="lin" valueType="num">
                                      <p:cBhvr additive="base">
                                        <p:cTn id="16" dur="500" fill="hold"/>
                                        <p:tgtEl>
                                          <p:spTgt spid="2052"/>
                                        </p:tgtEl>
                                        <p:attrNameLst>
                                          <p:attrName>ppt_x</p:attrName>
                                        </p:attrNameLst>
                                      </p:cBhvr>
                                      <p:tavLst>
                                        <p:tav tm="0">
                                          <p:val>
                                            <p:strVal val="#ppt_x"/>
                                          </p:val>
                                        </p:tav>
                                        <p:tav tm="100000">
                                          <p:val>
                                            <p:strVal val="#ppt_x"/>
                                          </p:val>
                                        </p:tav>
                                      </p:tavLst>
                                    </p:anim>
                                    <p:anim calcmode="lin" valueType="num">
                                      <p:cBhvr additive="base">
                                        <p:cTn id="17" dur="500" fill="hold"/>
                                        <p:tgtEl>
                                          <p:spTgt spid="205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2050"/>
                                        </p:tgtEl>
                                        <p:attrNameLst>
                                          <p:attrName>style.visibility</p:attrName>
                                        </p:attrNameLst>
                                      </p:cBhvr>
                                      <p:to>
                                        <p:strVal val="visible"/>
                                      </p:to>
                                    </p:set>
                                    <p:anim calcmode="lin" valueType="num">
                                      <p:cBhvr additive="base">
                                        <p:cTn id="21" dur="500" fill="hold"/>
                                        <p:tgtEl>
                                          <p:spTgt spid="2050"/>
                                        </p:tgtEl>
                                        <p:attrNameLst>
                                          <p:attrName>ppt_x</p:attrName>
                                        </p:attrNameLst>
                                      </p:cBhvr>
                                      <p:tavLst>
                                        <p:tav tm="0">
                                          <p:val>
                                            <p:strVal val="#ppt_x"/>
                                          </p:val>
                                        </p:tav>
                                        <p:tav tm="100000">
                                          <p:val>
                                            <p:strVal val="#ppt_x"/>
                                          </p:val>
                                        </p:tav>
                                      </p:tavLst>
                                    </p:anim>
                                    <p:anim calcmode="lin" valueType="num">
                                      <p:cBhvr additive="base">
                                        <p:cTn id="2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500"/>
                            </p:stCondLst>
                            <p:childTnLst>
                              <p:par>
                                <p:cTn id="34" presetID="2" presetClass="entr" presetSubtype="4" fill="hold" nodeType="afterEffect">
                                  <p:stCondLst>
                                    <p:cond delay="50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Título"/>
          <p:cNvSpPr txBox="1">
            <a:spLocks/>
          </p:cNvSpPr>
          <p:nvPr/>
        </p:nvSpPr>
        <p:spPr>
          <a:xfrm>
            <a:off x="1" y="73008"/>
            <a:ext cx="9144000" cy="475672"/>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4. </a:t>
            </a:r>
            <a:r>
              <a:rPr lang="ca-ES" sz="3200" u="sng" dirty="0"/>
              <a:t>ELS DESEQUILIBRIS DEMOGRÀFICS: ELS PAÏSOS POBRES</a:t>
            </a:r>
            <a:r>
              <a:rPr lang="ca-ES" sz="3200" dirty="0"/>
              <a:t>.</a:t>
            </a:r>
          </a:p>
        </p:txBody>
      </p:sp>
      <p:sp>
        <p:nvSpPr>
          <p:cNvPr id="4" name="3 Rectángulo"/>
          <p:cNvSpPr/>
          <p:nvPr/>
        </p:nvSpPr>
        <p:spPr>
          <a:xfrm>
            <a:off x="179512" y="548680"/>
            <a:ext cx="8280920" cy="840364"/>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Als països pobres la taxa de natalitat és elevada perquè hi ha molta població jove en </a:t>
            </a:r>
          </a:p>
          <a:p>
            <a:pPr algn="ctr"/>
            <a:r>
              <a:rPr lang="ca-ES" dirty="0"/>
              <a:t>edat de tenir fills i els fills són vistos com un ingrés (ajuda en el camp i el treball) </a:t>
            </a:r>
          </a:p>
          <a:p>
            <a:pPr algn="ctr"/>
            <a:r>
              <a:rPr lang="ca-ES" dirty="0"/>
              <a:t>i una assegurança per a quan els pares siguin vells, ja que cuidaran d’ells</a:t>
            </a:r>
            <a:endParaRPr lang="ca-ES" dirty="0">
              <a:solidFill>
                <a:schemeClr val="tx1"/>
              </a:solidFill>
            </a:endParaRPr>
          </a:p>
        </p:txBody>
      </p:sp>
      <p:sp>
        <p:nvSpPr>
          <p:cNvPr id="5" name="4 Rectángulo"/>
          <p:cNvSpPr/>
          <p:nvPr/>
        </p:nvSpPr>
        <p:spPr>
          <a:xfrm>
            <a:off x="179512" y="1484784"/>
            <a:ext cx="8568952" cy="840364"/>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L’augment de la població en aquests països crea dificultats greus per a donar-los menjar, sanitat, educació i treball a tots i, per tant, se’l fa responsable de la fam, desnutrició, analfabetisme i pobresa, però realment la culpa última és la mala distribució de la riquesa</a:t>
            </a:r>
            <a:endParaRPr lang="ca-ES" dirty="0">
              <a:solidFill>
                <a:schemeClr val="tx1"/>
              </a:solidFill>
            </a:endParaRPr>
          </a:p>
        </p:txBody>
      </p:sp>
      <p:sp>
        <p:nvSpPr>
          <p:cNvPr id="6" name="5 Rectángulo"/>
          <p:cNvSpPr/>
          <p:nvPr/>
        </p:nvSpPr>
        <p:spPr>
          <a:xfrm>
            <a:off x="179512" y="2420888"/>
            <a:ext cx="8784976" cy="840364"/>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Als països pobres es fan polítiques antinatalistes per a evitar el fort creixement de la població i la superpoblació: campanyes de planificació familiar per a fomentar l’ús d’anticonceptius, lleis que penalitzen les famílies nombroses o els matrimonis primerencs,...</a:t>
            </a:r>
            <a:endParaRPr lang="ca-ES" dirty="0">
              <a:solidFill>
                <a:schemeClr val="tx1"/>
              </a:solidFill>
            </a:endParaRPr>
          </a:p>
        </p:txBody>
      </p:sp>
      <p:pic>
        <p:nvPicPr>
          <p:cNvPr id="3074" name="Picture 2" descr="http://periodismohumano.com/files/2013/06/DSC1988w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3429000"/>
            <a:ext cx="4764437" cy="31683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3.bp.blogspot.com/-oZliMNdth4A/UrCsa3DffXI/AAAAAAAAI1Y/fKRcQ-ZHNGk/s1600/China.+Pol%C3%ADtica+antinatalis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4941168"/>
            <a:ext cx="3948525" cy="189312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solidaridadcandelaria.org/IMAGENES/malaw-09-09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5" y="3302150"/>
            <a:ext cx="2184191" cy="1639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94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3074"/>
                                        </p:tgtEl>
                                        <p:attrNameLst>
                                          <p:attrName>style.visibility</p:attrName>
                                        </p:attrNameLst>
                                      </p:cBhvr>
                                      <p:to>
                                        <p:strVal val="visible"/>
                                      </p:to>
                                    </p:set>
                                    <p:anim calcmode="lin" valueType="num">
                                      <p:cBhvr additive="base">
                                        <p:cTn id="16" dur="500" fill="hold"/>
                                        <p:tgtEl>
                                          <p:spTgt spid="3074"/>
                                        </p:tgtEl>
                                        <p:attrNameLst>
                                          <p:attrName>ppt_x</p:attrName>
                                        </p:attrNameLst>
                                      </p:cBhvr>
                                      <p:tavLst>
                                        <p:tav tm="0">
                                          <p:val>
                                            <p:strVal val="#ppt_x"/>
                                          </p:val>
                                        </p:tav>
                                        <p:tav tm="100000">
                                          <p:val>
                                            <p:strVal val="#ppt_x"/>
                                          </p:val>
                                        </p:tav>
                                      </p:tavLst>
                                    </p:anim>
                                    <p:anim calcmode="lin" valueType="num">
                                      <p:cBhvr additive="base">
                                        <p:cTn id="17"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500"/>
                            </p:stCondLst>
                            <p:childTnLst>
                              <p:par>
                                <p:cTn id="24" presetID="2" presetClass="entr" presetSubtype="4" fill="hold" nodeType="afterEffect">
                                  <p:stCondLst>
                                    <p:cond delay="500"/>
                                  </p:stCondLst>
                                  <p:childTnLst>
                                    <p:set>
                                      <p:cBhvr>
                                        <p:cTn id="25" dur="1" fill="hold">
                                          <p:stCondLst>
                                            <p:cond delay="0"/>
                                          </p:stCondLst>
                                        </p:cTn>
                                        <p:tgtEl>
                                          <p:spTgt spid="3078"/>
                                        </p:tgtEl>
                                        <p:attrNameLst>
                                          <p:attrName>style.visibility</p:attrName>
                                        </p:attrNameLst>
                                      </p:cBhvr>
                                      <p:to>
                                        <p:strVal val="visible"/>
                                      </p:to>
                                    </p:set>
                                    <p:anim calcmode="lin" valueType="num">
                                      <p:cBhvr additive="base">
                                        <p:cTn id="26" dur="500" fill="hold"/>
                                        <p:tgtEl>
                                          <p:spTgt spid="3078"/>
                                        </p:tgtEl>
                                        <p:attrNameLst>
                                          <p:attrName>ppt_x</p:attrName>
                                        </p:attrNameLst>
                                      </p:cBhvr>
                                      <p:tavLst>
                                        <p:tav tm="0">
                                          <p:val>
                                            <p:strVal val="#ppt_x"/>
                                          </p:val>
                                        </p:tav>
                                        <p:tav tm="100000">
                                          <p:val>
                                            <p:strVal val="#ppt_x"/>
                                          </p:val>
                                        </p:tav>
                                      </p:tavLst>
                                    </p:anim>
                                    <p:anim calcmode="lin" valueType="num">
                                      <p:cBhvr additive="base">
                                        <p:cTn id="27"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500"/>
                            </p:stCondLst>
                            <p:childTnLst>
                              <p:par>
                                <p:cTn id="34" presetID="2" presetClass="entr" presetSubtype="4" fill="hold" nodeType="afterEffect">
                                  <p:stCondLst>
                                    <p:cond delay="500"/>
                                  </p:stCondLst>
                                  <p:childTnLst>
                                    <p:set>
                                      <p:cBhvr>
                                        <p:cTn id="35" dur="1" fill="hold">
                                          <p:stCondLst>
                                            <p:cond delay="0"/>
                                          </p:stCondLst>
                                        </p:cTn>
                                        <p:tgtEl>
                                          <p:spTgt spid="3076"/>
                                        </p:tgtEl>
                                        <p:attrNameLst>
                                          <p:attrName>style.visibility</p:attrName>
                                        </p:attrNameLst>
                                      </p:cBhvr>
                                      <p:to>
                                        <p:strVal val="visible"/>
                                      </p:to>
                                    </p:set>
                                    <p:anim calcmode="lin" valueType="num">
                                      <p:cBhvr additive="base">
                                        <p:cTn id="36" dur="500" fill="hold"/>
                                        <p:tgtEl>
                                          <p:spTgt spid="3076"/>
                                        </p:tgtEl>
                                        <p:attrNameLst>
                                          <p:attrName>ppt_x</p:attrName>
                                        </p:attrNameLst>
                                      </p:cBhvr>
                                      <p:tavLst>
                                        <p:tav tm="0">
                                          <p:val>
                                            <p:strVal val="#ppt_x"/>
                                          </p:val>
                                        </p:tav>
                                        <p:tav tm="100000">
                                          <p:val>
                                            <p:strVal val="#ppt_x"/>
                                          </p:val>
                                        </p:tav>
                                      </p:tavLst>
                                    </p:anim>
                                    <p:anim calcmode="lin" valueType="num">
                                      <p:cBhvr additive="base">
                                        <p:cTn id="37"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Título"/>
          <p:cNvSpPr txBox="1">
            <a:spLocks/>
          </p:cNvSpPr>
          <p:nvPr/>
        </p:nvSpPr>
        <p:spPr>
          <a:xfrm>
            <a:off x="395536" y="73008"/>
            <a:ext cx="822960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punt 3. </a:t>
            </a:r>
            <a:r>
              <a:rPr lang="ca-ES" sz="3200" u="sng" dirty="0"/>
              <a:t>Els desequilibris demogràfics</a:t>
            </a:r>
            <a:r>
              <a:rPr lang="ca-ES" sz="3200" dirty="0"/>
              <a:t>.</a:t>
            </a:r>
          </a:p>
        </p:txBody>
      </p:sp>
      <p:sp>
        <p:nvSpPr>
          <p:cNvPr id="2" name="1 CuadroTexto"/>
          <p:cNvSpPr txBox="1"/>
          <p:nvPr/>
        </p:nvSpPr>
        <p:spPr>
          <a:xfrm>
            <a:off x="251520" y="692696"/>
            <a:ext cx="8712968" cy="2031325"/>
          </a:xfrm>
          <a:prstGeom prst="rect">
            <a:avLst/>
          </a:prstGeom>
          <a:noFill/>
        </p:spPr>
        <p:txBody>
          <a:bodyPr wrap="square" rtlCol="0">
            <a:spAutoFit/>
          </a:bodyPr>
          <a:lstStyle/>
          <a:p>
            <a:r>
              <a:rPr lang="ca-ES" sz="1400" dirty="0"/>
              <a:t>1.- A partir del mapa, respon:</a:t>
            </a:r>
          </a:p>
          <a:p>
            <a:r>
              <a:rPr lang="ca-ES" sz="1400" dirty="0"/>
              <a:t>a) Classificació.</a:t>
            </a:r>
          </a:p>
          <a:p>
            <a:r>
              <a:rPr lang="ca-ES" sz="1400" dirty="0"/>
              <a:t>b) Tema.</a:t>
            </a:r>
          </a:p>
          <a:p>
            <a:r>
              <a:rPr lang="ca-ES" sz="1400" dirty="0"/>
              <a:t>c) En quines zones del món hi ha un creixement vegetatiu major? Digues cinc països que tinguin una alta taxa de creixement vegetatiu.</a:t>
            </a:r>
          </a:p>
          <a:p>
            <a:r>
              <a:rPr lang="ca-ES" sz="1400" dirty="0"/>
              <a:t>f) En quines zones del món hi ha un creixement vegetatiu baix o negatiu? Digues cinc països amb creixement vegetatiu negatiu.</a:t>
            </a:r>
          </a:p>
          <a:p>
            <a:r>
              <a:rPr lang="ca-ES" sz="1400" dirty="0"/>
              <a:t>g) A què es deuen les diferències en el creixement vegetatiu que hem vist al mapa?</a:t>
            </a:r>
          </a:p>
          <a:p>
            <a:r>
              <a:rPr lang="ca-ES" sz="1400" dirty="0"/>
              <a:t>h) Quines polítiques demogràfiques s’apliquen en els països desenvolupats? I en els pobres?</a:t>
            </a:r>
          </a:p>
        </p:txBody>
      </p:sp>
      <p:pic>
        <p:nvPicPr>
          <p:cNvPr id="5" name="4 Imagen"/>
          <p:cNvPicPr/>
          <p:nvPr/>
        </p:nvPicPr>
        <p:blipFill>
          <a:blip r:embed="rId2"/>
          <a:stretch>
            <a:fillRect/>
          </a:stretch>
        </p:blipFill>
        <p:spPr>
          <a:xfrm>
            <a:off x="1475656" y="2852936"/>
            <a:ext cx="5544616" cy="3888432"/>
          </a:xfrm>
          <a:prstGeom prst="rect">
            <a:avLst/>
          </a:prstGeom>
        </p:spPr>
      </p:pic>
    </p:spTree>
    <p:extLst>
      <p:ext uri="{BB962C8B-B14F-4D97-AF65-F5344CB8AC3E}">
        <p14:creationId xmlns:p14="http://schemas.microsoft.com/office/powerpoint/2010/main" val="170861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par>
                          <p:cTn id="12" fill="hold">
                            <p:stCondLst>
                              <p:cond delay="0"/>
                            </p:stCondLst>
                            <p:childTnLst>
                              <p:par>
                                <p:cTn id="13" presetID="2" presetClass="entr" presetSubtype="4"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Título"/>
          <p:cNvSpPr txBox="1">
            <a:spLocks/>
          </p:cNvSpPr>
          <p:nvPr/>
        </p:nvSpPr>
        <p:spPr>
          <a:xfrm>
            <a:off x="0" y="121283"/>
            <a:ext cx="9108504" cy="571413"/>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5. L’ESTRUCTURA DEMOGRÀFICA DE LA POBLACIÓ.</a:t>
            </a:r>
          </a:p>
        </p:txBody>
      </p:sp>
      <p:sp>
        <p:nvSpPr>
          <p:cNvPr id="4" name="3 Rectángulo"/>
          <p:cNvSpPr/>
          <p:nvPr/>
        </p:nvSpPr>
        <p:spPr>
          <a:xfrm>
            <a:off x="179512" y="692696"/>
            <a:ext cx="7416824" cy="624339"/>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Segons l’edat la població la dividim en tres grups: joves (de 0 a 14 anys), </a:t>
            </a:r>
          </a:p>
          <a:p>
            <a:pPr algn="ctr"/>
            <a:r>
              <a:rPr lang="ca-ES" dirty="0"/>
              <a:t>adults (de 15 a 64 anys) i ancians (més de 64 anys)</a:t>
            </a:r>
            <a:endParaRPr lang="ca-ES" dirty="0">
              <a:solidFill>
                <a:schemeClr val="tx1"/>
              </a:solidFill>
            </a:endParaRPr>
          </a:p>
        </p:txBody>
      </p:sp>
      <p:sp>
        <p:nvSpPr>
          <p:cNvPr id="5" name="4 Rectángulo"/>
          <p:cNvSpPr/>
          <p:nvPr/>
        </p:nvSpPr>
        <p:spPr>
          <a:xfrm>
            <a:off x="179512" y="1412776"/>
            <a:ext cx="8280920" cy="840364"/>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Un país té molta població jove quan la natalitat és elevada; un fort predomini de la població adulta quan la natalitat es redueix (o molta gent emigra i se’n va del país); </a:t>
            </a:r>
          </a:p>
          <a:p>
            <a:pPr algn="ctr"/>
            <a:r>
              <a:rPr lang="ca-ES" dirty="0"/>
              <a:t>i una població envellida quan la natalitat és molt reduïda i l’esperança de vida alta</a:t>
            </a:r>
            <a:endParaRPr lang="ca-ES" dirty="0">
              <a:solidFill>
                <a:schemeClr val="tx1"/>
              </a:solidFill>
            </a:endParaRPr>
          </a:p>
        </p:txBody>
      </p:sp>
      <p:sp>
        <p:nvSpPr>
          <p:cNvPr id="6" name="5 Rectángulo"/>
          <p:cNvSpPr/>
          <p:nvPr/>
        </p:nvSpPr>
        <p:spPr>
          <a:xfrm>
            <a:off x="179512" y="2348880"/>
            <a:ext cx="7416824" cy="936104"/>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Segons el sexe la població es divideix en homes i dones: neixen més homes </a:t>
            </a:r>
          </a:p>
          <a:p>
            <a:pPr algn="ctr"/>
            <a:r>
              <a:rPr lang="ca-ES" dirty="0"/>
              <a:t>que dones, les xifres s’igualen cap als 45-60 anys i hi ha més dones ancianes </a:t>
            </a:r>
          </a:p>
          <a:p>
            <a:pPr algn="ctr"/>
            <a:r>
              <a:rPr lang="ca-ES" dirty="0"/>
              <a:t>que homes per tenir una major esperança de vida</a:t>
            </a:r>
            <a:endParaRPr lang="ca-ES" dirty="0">
              <a:solidFill>
                <a:schemeClr val="tx1"/>
              </a:solidFill>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459578"/>
            <a:ext cx="4067944" cy="3156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182" y="3440835"/>
            <a:ext cx="4934322" cy="3218274"/>
          </a:xfrm>
          <a:prstGeom prst="rect">
            <a:avLst/>
          </a:prstGeom>
        </p:spPr>
      </p:pic>
    </p:spTree>
    <p:extLst>
      <p:ext uri="{BB962C8B-B14F-4D97-AF65-F5344CB8AC3E}">
        <p14:creationId xmlns:p14="http://schemas.microsoft.com/office/powerpoint/2010/main" val="388562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 presetClass="entr" presetSubtype="4" fill="hold" nodeType="afterEffect">
                                  <p:stCondLst>
                                    <p:cond delay="500"/>
                                  </p:stCondLst>
                                  <p:childTnLst>
                                    <p:set>
                                      <p:cBhvr>
                                        <p:cTn id="20" dur="1" fill="hold">
                                          <p:stCondLst>
                                            <p:cond delay="0"/>
                                          </p:stCondLst>
                                        </p:cTn>
                                        <p:tgtEl>
                                          <p:spTgt spid="4099"/>
                                        </p:tgtEl>
                                        <p:attrNameLst>
                                          <p:attrName>style.visibility</p:attrName>
                                        </p:attrNameLst>
                                      </p:cBhvr>
                                      <p:to>
                                        <p:strVal val="visible"/>
                                      </p:to>
                                    </p:set>
                                    <p:anim calcmode="lin" valueType="num">
                                      <p:cBhvr additive="base">
                                        <p:cTn id="21" dur="500" fill="hold"/>
                                        <p:tgtEl>
                                          <p:spTgt spid="4099"/>
                                        </p:tgtEl>
                                        <p:attrNameLst>
                                          <p:attrName>ppt_x</p:attrName>
                                        </p:attrNameLst>
                                      </p:cBhvr>
                                      <p:tavLst>
                                        <p:tav tm="0">
                                          <p:val>
                                            <p:strVal val="#ppt_x"/>
                                          </p:val>
                                        </p:tav>
                                        <p:tav tm="100000">
                                          <p:val>
                                            <p:strVal val="#ppt_x"/>
                                          </p:val>
                                        </p:tav>
                                      </p:tavLst>
                                    </p:anim>
                                    <p:anim calcmode="lin" valueType="num">
                                      <p:cBhvr additive="base">
                                        <p:cTn id="22"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500"/>
                            </p:stCondLst>
                            <p:childTnLst>
                              <p:par>
                                <p:cTn id="29" presetID="2" presetClass="entr" presetSubtype="4" fill="hold" nodeType="afterEffect">
                                  <p:stCondLst>
                                    <p:cond delay="50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395536" y="73008"/>
            <a:ext cx="8229600" cy="720080"/>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1. DISTRIBUCIÓ DE LA POBLACIÓ MUNDIAL.</a:t>
            </a:r>
          </a:p>
        </p:txBody>
      </p:sp>
      <p:sp>
        <p:nvSpPr>
          <p:cNvPr id="5" name="4 Rectángulo"/>
          <p:cNvSpPr/>
          <p:nvPr/>
        </p:nvSpPr>
        <p:spPr>
          <a:xfrm>
            <a:off x="179512" y="815688"/>
            <a:ext cx="8784976" cy="1173152"/>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població mundial es situa al voltant dels 7.500.000.000 d’habitants, però està distribuïda de forma molt irregular: mentre a Àsia viu més del 60% del total (només entre Índia i Xina tenen més d’un terç de la població), Àfrica un 16%, Amèrica un 13%, Europa un 10%, Oceania té un 0’5% i a l’Antàrtida no viu ningú</a:t>
            </a:r>
            <a:endParaRPr lang="ca-ES" dirty="0">
              <a:solidFill>
                <a:schemeClr val="tx1"/>
              </a:solidFill>
            </a:endParaRPr>
          </a:p>
        </p:txBody>
      </p:sp>
      <p:pic>
        <p:nvPicPr>
          <p:cNvPr id="1026" name="Picture 2" descr="D:\ccss_valenciano\data\155\NAgora2u13s00i04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4" y="2276872"/>
            <a:ext cx="6358263" cy="44417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ccss_valenciano\data\155\NAgora2u13s01i01tx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2060848"/>
            <a:ext cx="2857500" cy="225742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0134" y="4353706"/>
            <a:ext cx="2749743" cy="2467718"/>
          </a:xfrm>
          <a:prstGeom prst="rect">
            <a:avLst/>
          </a:prstGeom>
        </p:spPr>
      </p:pic>
    </p:spTree>
    <p:extLst>
      <p:ext uri="{BB962C8B-B14F-4D97-AF65-F5344CB8AC3E}">
        <p14:creationId xmlns:p14="http://schemas.microsoft.com/office/powerpoint/2010/main" val="1898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50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Título"/>
          <p:cNvSpPr txBox="1">
            <a:spLocks/>
          </p:cNvSpPr>
          <p:nvPr/>
        </p:nvSpPr>
        <p:spPr>
          <a:xfrm>
            <a:off x="107504" y="73008"/>
            <a:ext cx="8856984" cy="475672"/>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5. L’ESTRUCTURA DEMOGRÀFICA DE LA POBLACIÓ.</a:t>
            </a:r>
          </a:p>
        </p:txBody>
      </p:sp>
      <p:sp>
        <p:nvSpPr>
          <p:cNvPr id="4" name="3 Rectángulo"/>
          <p:cNvSpPr/>
          <p:nvPr/>
        </p:nvSpPr>
        <p:spPr>
          <a:xfrm>
            <a:off x="179512" y="620688"/>
            <a:ext cx="8784976" cy="624339"/>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Per a analitzar l’estructura demogràfica de població d’un lloc segons edat i sexe utilitzem unes gràfiques de barres dobles i unides per la base que anomenem piràmides de població</a:t>
            </a:r>
            <a:endParaRPr lang="ca-ES" dirty="0">
              <a:solidFill>
                <a:schemeClr val="tx1"/>
              </a:solidFill>
            </a:endParaRPr>
          </a:p>
        </p:txBody>
      </p:sp>
      <p:sp>
        <p:nvSpPr>
          <p:cNvPr id="5" name="4 Rectángulo"/>
          <p:cNvSpPr/>
          <p:nvPr/>
        </p:nvSpPr>
        <p:spPr>
          <a:xfrm>
            <a:off x="179512" y="1340768"/>
            <a:ext cx="7992888" cy="1224136"/>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Piràmide triangular o de para-sol (expansiva): té una base ampla o molt ampla </a:t>
            </a:r>
          </a:p>
          <a:p>
            <a:pPr algn="ctr"/>
            <a:r>
              <a:rPr lang="ca-ES" dirty="0"/>
              <a:t>perquè la natalitat és elevada i es va fent estreta quan pugem per la baixa esperança </a:t>
            </a:r>
          </a:p>
          <a:p>
            <a:pPr algn="ctr"/>
            <a:r>
              <a:rPr lang="ca-ES" dirty="0"/>
              <a:t>de vida i les dificultats per a arribar a vell, trobant molt poca població vella. </a:t>
            </a:r>
          </a:p>
          <a:p>
            <a:pPr algn="ctr"/>
            <a:r>
              <a:rPr lang="ca-ES" dirty="0"/>
              <a:t>És típica de països subdesenvolupats d’Àfrica i el sud d’Àsia</a:t>
            </a:r>
            <a:endParaRPr lang="ca-ES" dirty="0">
              <a:solidFill>
                <a:schemeClr val="tx1"/>
              </a:solidFill>
            </a:endParaRPr>
          </a:p>
        </p:txBody>
      </p:sp>
      <p:pic>
        <p:nvPicPr>
          <p:cNvPr id="5122" name="Picture 2" descr="D:\ccss_valenciano\data\155\NAgora2u13s0Di02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4" y="3418159"/>
            <a:ext cx="4418380" cy="252028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233423"/>
            <a:ext cx="4680520" cy="2715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976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 presetClass="entr" presetSubtype="4" fill="hold" nodeType="afterEffect">
                                  <p:stCondLst>
                                    <p:cond delay="500"/>
                                  </p:stCondLst>
                                  <p:childTnLst>
                                    <p:set>
                                      <p:cBhvr>
                                        <p:cTn id="20" dur="1" fill="hold">
                                          <p:stCondLst>
                                            <p:cond delay="0"/>
                                          </p:stCondLst>
                                        </p:cTn>
                                        <p:tgtEl>
                                          <p:spTgt spid="5122"/>
                                        </p:tgtEl>
                                        <p:attrNameLst>
                                          <p:attrName>style.visibility</p:attrName>
                                        </p:attrNameLst>
                                      </p:cBhvr>
                                      <p:to>
                                        <p:strVal val="visible"/>
                                      </p:to>
                                    </p:set>
                                    <p:anim calcmode="lin" valueType="num">
                                      <p:cBhvr additive="base">
                                        <p:cTn id="21" dur="500" fill="hold"/>
                                        <p:tgtEl>
                                          <p:spTgt spid="5122"/>
                                        </p:tgtEl>
                                        <p:attrNameLst>
                                          <p:attrName>ppt_x</p:attrName>
                                        </p:attrNameLst>
                                      </p:cBhvr>
                                      <p:tavLst>
                                        <p:tav tm="0">
                                          <p:val>
                                            <p:strVal val="#ppt_x"/>
                                          </p:val>
                                        </p:tav>
                                        <p:tav tm="100000">
                                          <p:val>
                                            <p:strVal val="#ppt_x"/>
                                          </p:val>
                                        </p:tav>
                                      </p:tavLst>
                                    </p:anim>
                                    <p:anim calcmode="lin" valueType="num">
                                      <p:cBhvr additive="base">
                                        <p:cTn id="22" dur="500" fill="hold"/>
                                        <p:tgtEl>
                                          <p:spTgt spid="5122"/>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500"/>
                                  </p:stCondLst>
                                  <p:childTnLst>
                                    <p:set>
                                      <p:cBhvr>
                                        <p:cTn id="25" dur="1" fill="hold">
                                          <p:stCondLst>
                                            <p:cond delay="0"/>
                                          </p:stCondLst>
                                        </p:cTn>
                                        <p:tgtEl>
                                          <p:spTgt spid="5123"/>
                                        </p:tgtEl>
                                        <p:attrNameLst>
                                          <p:attrName>style.visibility</p:attrName>
                                        </p:attrNameLst>
                                      </p:cBhvr>
                                      <p:to>
                                        <p:strVal val="visible"/>
                                      </p:to>
                                    </p:set>
                                    <p:anim calcmode="lin" valueType="num">
                                      <p:cBhvr additive="base">
                                        <p:cTn id="26" dur="500" fill="hold"/>
                                        <p:tgtEl>
                                          <p:spTgt spid="5123"/>
                                        </p:tgtEl>
                                        <p:attrNameLst>
                                          <p:attrName>ppt_x</p:attrName>
                                        </p:attrNameLst>
                                      </p:cBhvr>
                                      <p:tavLst>
                                        <p:tav tm="0">
                                          <p:val>
                                            <p:strVal val="#ppt_x"/>
                                          </p:val>
                                        </p:tav>
                                        <p:tav tm="100000">
                                          <p:val>
                                            <p:strVal val="#ppt_x"/>
                                          </p:val>
                                        </p:tav>
                                      </p:tavLst>
                                    </p:anim>
                                    <p:anim calcmode="lin" valueType="num">
                                      <p:cBhvr additive="base">
                                        <p:cTn id="27"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107504" y="188640"/>
            <a:ext cx="8928992" cy="604448"/>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5. L’ESTRUCTURA DEMOGRÀFICA DE LA POBLACIÓ.</a:t>
            </a:r>
          </a:p>
        </p:txBody>
      </p:sp>
      <p:sp>
        <p:nvSpPr>
          <p:cNvPr id="3" name="2 Rectángulo"/>
          <p:cNvSpPr/>
          <p:nvPr/>
        </p:nvSpPr>
        <p:spPr>
          <a:xfrm>
            <a:off x="179512" y="793088"/>
            <a:ext cx="8568952" cy="1224136"/>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Piràmides en forma de campana (estable): la base no supera al tronc (reducció de la natalitat), però el cim també és estret (encara no hi ha massa població envellida, però l’esperança de vida comença a pujar), de manera que la majoria de la població és adulta. </a:t>
            </a:r>
          </a:p>
          <a:p>
            <a:pPr algn="ctr"/>
            <a:r>
              <a:rPr lang="ca-ES" dirty="0"/>
              <a:t>És típica de països en vies de desenvolupament d’Amèrica Llatina i est d’Àsia</a:t>
            </a:r>
            <a:endParaRPr lang="ca-ES" dirty="0">
              <a:solidFill>
                <a:schemeClr val="tx1"/>
              </a:solidFill>
            </a:endParaRPr>
          </a:p>
        </p:txBody>
      </p:sp>
      <p:pic>
        <p:nvPicPr>
          <p:cNvPr id="6146" name="Picture 2" descr="D:\ccss_valenciano\data\155\NAgora2u13s0Di03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988441"/>
            <a:ext cx="4896544" cy="275805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100471"/>
            <a:ext cx="4169035" cy="2490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280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6146"/>
                                        </p:tgtEl>
                                        <p:attrNameLst>
                                          <p:attrName>style.visibility</p:attrName>
                                        </p:attrNameLst>
                                      </p:cBhvr>
                                      <p:to>
                                        <p:strVal val="visible"/>
                                      </p:to>
                                    </p:set>
                                    <p:anim calcmode="lin" valueType="num">
                                      <p:cBhvr additive="base">
                                        <p:cTn id="16" dur="500" fill="hold"/>
                                        <p:tgtEl>
                                          <p:spTgt spid="6146"/>
                                        </p:tgtEl>
                                        <p:attrNameLst>
                                          <p:attrName>ppt_x</p:attrName>
                                        </p:attrNameLst>
                                      </p:cBhvr>
                                      <p:tavLst>
                                        <p:tav tm="0">
                                          <p:val>
                                            <p:strVal val="#ppt_x"/>
                                          </p:val>
                                        </p:tav>
                                        <p:tav tm="100000">
                                          <p:val>
                                            <p:strVal val="#ppt_x"/>
                                          </p:val>
                                        </p:tav>
                                      </p:tavLst>
                                    </p:anim>
                                    <p:anim calcmode="lin" valueType="num">
                                      <p:cBhvr additive="base">
                                        <p:cTn id="17" dur="500" fill="hold"/>
                                        <p:tgtEl>
                                          <p:spTgt spid="6146"/>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6147"/>
                                        </p:tgtEl>
                                        <p:attrNameLst>
                                          <p:attrName>style.visibility</p:attrName>
                                        </p:attrNameLst>
                                      </p:cBhvr>
                                      <p:to>
                                        <p:strVal val="visible"/>
                                      </p:to>
                                    </p:set>
                                    <p:anim calcmode="lin" valueType="num">
                                      <p:cBhvr additive="base">
                                        <p:cTn id="21" dur="500" fill="hold"/>
                                        <p:tgtEl>
                                          <p:spTgt spid="6147"/>
                                        </p:tgtEl>
                                        <p:attrNameLst>
                                          <p:attrName>ppt_x</p:attrName>
                                        </p:attrNameLst>
                                      </p:cBhvr>
                                      <p:tavLst>
                                        <p:tav tm="0">
                                          <p:val>
                                            <p:strVal val="#ppt_x"/>
                                          </p:val>
                                        </p:tav>
                                        <p:tav tm="100000">
                                          <p:val>
                                            <p:strVal val="#ppt_x"/>
                                          </p:val>
                                        </p:tav>
                                      </p:tavLst>
                                    </p:anim>
                                    <p:anim calcmode="lin" valueType="num">
                                      <p:cBhvr additive="base">
                                        <p:cTn id="22"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63865" y="188640"/>
            <a:ext cx="8977786" cy="504056"/>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5. L’ESTRUCTURA DEMOGRÀFICA DE LA POBLACIÓ.</a:t>
            </a:r>
          </a:p>
        </p:txBody>
      </p:sp>
      <p:sp>
        <p:nvSpPr>
          <p:cNvPr id="3" name="2 Rectángulo"/>
          <p:cNvSpPr/>
          <p:nvPr/>
        </p:nvSpPr>
        <p:spPr>
          <a:xfrm>
            <a:off x="179512" y="793088"/>
            <a:ext cx="7776864" cy="907720"/>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Piràmides en forma d’ogiva i d’urna o bulb (regressiva): la base és més estreta </a:t>
            </a:r>
          </a:p>
          <a:p>
            <a:pPr algn="ctr"/>
            <a:r>
              <a:rPr lang="ca-ES" dirty="0"/>
              <a:t>que el tronc (natalitat molt reduïda) i hi ha més població envellida al cim </a:t>
            </a:r>
          </a:p>
          <a:p>
            <a:pPr algn="ctr"/>
            <a:r>
              <a:rPr lang="ca-ES" dirty="0"/>
              <a:t>(esperança de vida alta). Són pròpies dels països desenvolupats</a:t>
            </a:r>
            <a:endParaRPr lang="ca-ES" dirty="0">
              <a:solidFill>
                <a:schemeClr val="tx1"/>
              </a:solidFill>
            </a:endParaRPr>
          </a:p>
        </p:txBody>
      </p:sp>
      <p:pic>
        <p:nvPicPr>
          <p:cNvPr id="7170" name="Picture 2" descr="D:\ccss_valenciano\data\155\NAgora2u13s0Di04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65" y="2636912"/>
            <a:ext cx="4857930" cy="273630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5004048" y="2017224"/>
            <a:ext cx="4035555" cy="4076072"/>
          </a:xfrm>
          <a:prstGeom prst="rect">
            <a:avLst/>
          </a:prstGeom>
        </p:spPr>
      </p:pic>
    </p:spTree>
    <p:extLst>
      <p:ext uri="{BB962C8B-B14F-4D97-AF65-F5344CB8AC3E}">
        <p14:creationId xmlns:p14="http://schemas.microsoft.com/office/powerpoint/2010/main" val="357285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500" fill="hold"/>
                                        <p:tgtEl>
                                          <p:spTgt spid="7170"/>
                                        </p:tgtEl>
                                        <p:attrNameLst>
                                          <p:attrName>ppt_x</p:attrName>
                                        </p:attrNameLst>
                                      </p:cBhvr>
                                      <p:tavLst>
                                        <p:tav tm="0">
                                          <p:val>
                                            <p:strVal val="#ppt_x"/>
                                          </p:val>
                                        </p:tav>
                                        <p:tav tm="100000">
                                          <p:val>
                                            <p:strVal val="#ppt_x"/>
                                          </p:val>
                                        </p:tav>
                                      </p:tavLst>
                                    </p:anim>
                                    <p:anim calcmode="lin" valueType="num">
                                      <p:cBhvr additive="base">
                                        <p:cTn id="17" dur="500" fill="hold"/>
                                        <p:tgtEl>
                                          <p:spTgt spid="7170"/>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punt 5. </a:t>
            </a:r>
            <a:r>
              <a:rPr lang="ca-ES" sz="3200" u="sng" dirty="0"/>
              <a:t>L’estructura demogràfica de la població</a:t>
            </a:r>
            <a:r>
              <a:rPr lang="ca-ES" sz="3200" dirty="0"/>
              <a:t>.</a:t>
            </a:r>
          </a:p>
        </p:txBody>
      </p:sp>
      <p:sp>
        <p:nvSpPr>
          <p:cNvPr id="3" name="2 CuadroTexto"/>
          <p:cNvSpPr txBox="1"/>
          <p:nvPr/>
        </p:nvSpPr>
        <p:spPr>
          <a:xfrm>
            <a:off x="0" y="683404"/>
            <a:ext cx="9144000" cy="369332"/>
          </a:xfrm>
          <a:prstGeom prst="rect">
            <a:avLst/>
          </a:prstGeom>
          <a:noFill/>
        </p:spPr>
        <p:txBody>
          <a:bodyPr wrap="square" rtlCol="0">
            <a:spAutoFit/>
          </a:bodyPr>
          <a:lstStyle/>
          <a:p>
            <a:r>
              <a:rPr lang="ca-ES" dirty="0"/>
              <a:t>1.- Identifica a quin tipus de piràmide de població respon cadascuna, digues per què i explica-les:</a:t>
            </a:r>
          </a:p>
        </p:txBody>
      </p:sp>
      <p:pic>
        <p:nvPicPr>
          <p:cNvPr id="4" name="3 Imagen"/>
          <p:cNvPicPr/>
          <p:nvPr/>
        </p:nvPicPr>
        <p:blipFill>
          <a:blip r:embed="rId2"/>
          <a:stretch>
            <a:fillRect/>
          </a:stretch>
        </p:blipFill>
        <p:spPr>
          <a:xfrm>
            <a:off x="179512" y="1154430"/>
            <a:ext cx="4032448" cy="2706618"/>
          </a:xfrm>
          <a:prstGeom prst="rect">
            <a:avLst/>
          </a:prstGeom>
        </p:spPr>
      </p:pic>
      <p:pic>
        <p:nvPicPr>
          <p:cNvPr id="5" name="4 Imagen"/>
          <p:cNvPicPr/>
          <p:nvPr/>
        </p:nvPicPr>
        <p:blipFill>
          <a:blip r:embed="rId3"/>
          <a:stretch>
            <a:fillRect/>
          </a:stretch>
        </p:blipFill>
        <p:spPr>
          <a:xfrm>
            <a:off x="4510336" y="1154430"/>
            <a:ext cx="4526160" cy="2706618"/>
          </a:xfrm>
          <a:prstGeom prst="rect">
            <a:avLst/>
          </a:prstGeom>
        </p:spPr>
      </p:pic>
      <p:pic>
        <p:nvPicPr>
          <p:cNvPr id="6" name="5 Imagen"/>
          <p:cNvPicPr/>
          <p:nvPr/>
        </p:nvPicPr>
        <p:blipFill>
          <a:blip r:embed="rId4"/>
          <a:stretch>
            <a:fillRect/>
          </a:stretch>
        </p:blipFill>
        <p:spPr>
          <a:xfrm>
            <a:off x="1979712" y="3956048"/>
            <a:ext cx="4752528" cy="2857328"/>
          </a:xfrm>
          <a:prstGeom prst="rect">
            <a:avLst/>
          </a:prstGeom>
        </p:spPr>
      </p:pic>
    </p:spTree>
    <p:extLst>
      <p:ext uri="{BB962C8B-B14F-4D97-AF65-F5344CB8AC3E}">
        <p14:creationId xmlns:p14="http://schemas.microsoft.com/office/powerpoint/2010/main" val="353832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50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punt 5. </a:t>
            </a:r>
            <a:r>
              <a:rPr lang="ca-ES" sz="3200" u="sng" dirty="0"/>
              <a:t>L’estructura demogràfica de la població</a:t>
            </a:r>
            <a:r>
              <a:rPr lang="ca-ES" sz="3200" dirty="0"/>
              <a:t>.</a:t>
            </a:r>
          </a:p>
        </p:txBody>
      </p:sp>
      <p:sp>
        <p:nvSpPr>
          <p:cNvPr id="3" name="2 CuadroTexto"/>
          <p:cNvSpPr txBox="1"/>
          <p:nvPr/>
        </p:nvSpPr>
        <p:spPr>
          <a:xfrm>
            <a:off x="251520" y="692696"/>
            <a:ext cx="8712968" cy="646331"/>
          </a:xfrm>
          <a:prstGeom prst="rect">
            <a:avLst/>
          </a:prstGeom>
          <a:noFill/>
        </p:spPr>
        <p:txBody>
          <a:bodyPr wrap="square" rtlCol="0">
            <a:spAutoFit/>
          </a:bodyPr>
          <a:lstStyle/>
          <a:p>
            <a:r>
              <a:rPr lang="ca-ES" dirty="0"/>
              <a:t>2.- A partir les dades de baix, confecciona la piràmide de població, digues de quin tipus és i explica-la:</a:t>
            </a:r>
          </a:p>
        </p:txBody>
      </p:sp>
      <p:sp>
        <p:nvSpPr>
          <p:cNvPr id="7" name="6 CuadroTexto"/>
          <p:cNvSpPr txBox="1"/>
          <p:nvPr/>
        </p:nvSpPr>
        <p:spPr>
          <a:xfrm>
            <a:off x="3347864" y="1556792"/>
            <a:ext cx="2062572" cy="369332"/>
          </a:xfrm>
          <a:prstGeom prst="rect">
            <a:avLst/>
          </a:prstGeom>
          <a:noFill/>
        </p:spPr>
        <p:txBody>
          <a:bodyPr wrap="square" rtlCol="0">
            <a:spAutoFit/>
          </a:bodyPr>
          <a:lstStyle/>
          <a:p>
            <a:r>
              <a:rPr lang="ca-ES" dirty="0"/>
              <a:t>BENIFAIÓ (2016)</a:t>
            </a:r>
          </a:p>
        </p:txBody>
      </p:sp>
      <p:graphicFrame>
        <p:nvGraphicFramePr>
          <p:cNvPr id="4" name="Tabla 3"/>
          <p:cNvGraphicFramePr>
            <a:graphicFrameLocks noGrp="1"/>
          </p:cNvGraphicFramePr>
          <p:nvPr>
            <p:extLst>
              <p:ext uri="{D42A27DB-BD31-4B8C-83A1-F6EECF244321}">
                <p14:modId xmlns:p14="http://schemas.microsoft.com/office/powerpoint/2010/main" val="719105518"/>
              </p:ext>
            </p:extLst>
          </p:nvPr>
        </p:nvGraphicFramePr>
        <p:xfrm>
          <a:off x="2699792" y="1916832"/>
          <a:ext cx="3456384" cy="4509251"/>
        </p:xfrm>
        <a:graphic>
          <a:graphicData uri="http://schemas.openxmlformats.org/drawingml/2006/table">
            <a:tbl>
              <a:tblPr firstRow="1" firstCol="1" lastRow="1" lastCol="1" bandRow="1" bandCol="1">
                <a:tableStyleId>{5C22544A-7EE6-4342-B048-85BDC9FD1C3A}</a:tableStyleId>
              </a:tblPr>
              <a:tblGrid>
                <a:gridCol w="1009386">
                  <a:extLst>
                    <a:ext uri="{9D8B030D-6E8A-4147-A177-3AD203B41FA5}">
                      <a16:colId xmlns:a16="http://schemas.microsoft.com/office/drawing/2014/main" val="20000"/>
                    </a:ext>
                  </a:extLst>
                </a:gridCol>
                <a:gridCol w="1223499">
                  <a:extLst>
                    <a:ext uri="{9D8B030D-6E8A-4147-A177-3AD203B41FA5}">
                      <a16:colId xmlns:a16="http://schemas.microsoft.com/office/drawing/2014/main" val="20001"/>
                    </a:ext>
                  </a:extLst>
                </a:gridCol>
                <a:gridCol w="1223499">
                  <a:extLst>
                    <a:ext uri="{9D8B030D-6E8A-4147-A177-3AD203B41FA5}">
                      <a16:colId xmlns:a16="http://schemas.microsoft.com/office/drawing/2014/main" val="20002"/>
                    </a:ext>
                  </a:extLst>
                </a:gridCol>
              </a:tblGrid>
              <a:tr h="237329">
                <a:tc>
                  <a:txBody>
                    <a:bodyPr/>
                    <a:lstStyle/>
                    <a:p>
                      <a:pPr algn="ctr">
                        <a:lnSpc>
                          <a:spcPct val="115000"/>
                        </a:lnSpc>
                        <a:spcAft>
                          <a:spcPts val="0"/>
                        </a:spcAft>
                      </a:pPr>
                      <a:r>
                        <a:rPr lang="ca-ES" sz="1100" dirty="0">
                          <a:effectLst/>
                        </a:rPr>
                        <a:t>EDATS</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ctr">
                        <a:lnSpc>
                          <a:spcPct val="115000"/>
                        </a:lnSpc>
                        <a:spcAft>
                          <a:spcPts val="0"/>
                        </a:spcAft>
                      </a:pPr>
                      <a:r>
                        <a:rPr lang="ca-ES" sz="1100">
                          <a:effectLst/>
                        </a:rPr>
                        <a:t>HOMES</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ctr">
                        <a:lnSpc>
                          <a:spcPct val="115000"/>
                        </a:lnSpc>
                        <a:spcAft>
                          <a:spcPts val="0"/>
                        </a:spcAft>
                      </a:pPr>
                      <a:r>
                        <a:rPr lang="ca-ES" sz="1100">
                          <a:effectLst/>
                        </a:rPr>
                        <a:t>DONES</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0"/>
                  </a:ext>
                </a:extLst>
              </a:tr>
              <a:tr h="237329">
                <a:tc>
                  <a:txBody>
                    <a:bodyPr/>
                    <a:lstStyle/>
                    <a:p>
                      <a:pPr algn="ctr">
                        <a:lnSpc>
                          <a:spcPct val="115000"/>
                        </a:lnSpc>
                        <a:spcAft>
                          <a:spcPts val="0"/>
                        </a:spcAft>
                      </a:pPr>
                      <a:r>
                        <a:rPr lang="ca-ES" sz="1100" dirty="0">
                          <a:effectLst/>
                        </a:rPr>
                        <a:t>0-4</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a:effectLst/>
                        </a:rPr>
                        <a:t>258</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b="0" dirty="0">
                          <a:effectLst/>
                        </a:rPr>
                        <a:t>266</a:t>
                      </a:r>
                      <a:endParaRPr lang="ca-E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1"/>
                  </a:ext>
                </a:extLst>
              </a:tr>
              <a:tr h="237329">
                <a:tc>
                  <a:txBody>
                    <a:bodyPr/>
                    <a:lstStyle/>
                    <a:p>
                      <a:pPr algn="ctr">
                        <a:lnSpc>
                          <a:spcPct val="115000"/>
                        </a:lnSpc>
                        <a:spcAft>
                          <a:spcPts val="0"/>
                        </a:spcAft>
                      </a:pPr>
                      <a:r>
                        <a:rPr lang="ca-ES" sz="1100">
                          <a:effectLst/>
                        </a:rPr>
                        <a:t>5-9</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dirty="0">
                          <a:effectLst/>
                        </a:rPr>
                        <a:t>303</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b="0">
                          <a:effectLst/>
                        </a:rPr>
                        <a:t>319</a:t>
                      </a:r>
                      <a:endParaRPr lang="ca-E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2"/>
                  </a:ext>
                </a:extLst>
              </a:tr>
              <a:tr h="237329">
                <a:tc>
                  <a:txBody>
                    <a:bodyPr/>
                    <a:lstStyle/>
                    <a:p>
                      <a:pPr algn="ctr">
                        <a:lnSpc>
                          <a:spcPct val="115000"/>
                        </a:lnSpc>
                        <a:spcAft>
                          <a:spcPts val="0"/>
                        </a:spcAft>
                      </a:pPr>
                      <a:r>
                        <a:rPr lang="ca-ES" sz="1100">
                          <a:effectLst/>
                        </a:rPr>
                        <a:t>10-14</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a:effectLst/>
                        </a:rPr>
                        <a:t>273</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b="0" dirty="0">
                          <a:effectLst/>
                        </a:rPr>
                        <a:t>303</a:t>
                      </a:r>
                      <a:endParaRPr lang="ca-E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3"/>
                  </a:ext>
                </a:extLst>
              </a:tr>
              <a:tr h="237329">
                <a:tc>
                  <a:txBody>
                    <a:bodyPr/>
                    <a:lstStyle/>
                    <a:p>
                      <a:pPr algn="ctr">
                        <a:lnSpc>
                          <a:spcPct val="115000"/>
                        </a:lnSpc>
                        <a:spcAft>
                          <a:spcPts val="0"/>
                        </a:spcAft>
                      </a:pPr>
                      <a:r>
                        <a:rPr lang="ca-ES" sz="1100">
                          <a:effectLst/>
                        </a:rPr>
                        <a:t>15-19</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dirty="0">
                          <a:effectLst/>
                        </a:rPr>
                        <a:t>272</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b="0">
                          <a:effectLst/>
                        </a:rPr>
                        <a:t>263</a:t>
                      </a:r>
                      <a:endParaRPr lang="ca-E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4"/>
                  </a:ext>
                </a:extLst>
              </a:tr>
              <a:tr h="237329">
                <a:tc>
                  <a:txBody>
                    <a:bodyPr/>
                    <a:lstStyle/>
                    <a:p>
                      <a:pPr algn="ctr">
                        <a:lnSpc>
                          <a:spcPct val="115000"/>
                        </a:lnSpc>
                        <a:spcAft>
                          <a:spcPts val="0"/>
                        </a:spcAft>
                      </a:pPr>
                      <a:r>
                        <a:rPr lang="ca-ES" sz="1100">
                          <a:effectLst/>
                        </a:rPr>
                        <a:t>20-24</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dirty="0">
                          <a:effectLst/>
                        </a:rPr>
                        <a:t>280</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b="0" dirty="0">
                          <a:effectLst/>
                        </a:rPr>
                        <a:t>264</a:t>
                      </a:r>
                      <a:endParaRPr lang="ca-E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5"/>
                  </a:ext>
                </a:extLst>
              </a:tr>
              <a:tr h="237329">
                <a:tc>
                  <a:txBody>
                    <a:bodyPr/>
                    <a:lstStyle/>
                    <a:p>
                      <a:pPr algn="ctr">
                        <a:lnSpc>
                          <a:spcPct val="115000"/>
                        </a:lnSpc>
                        <a:spcAft>
                          <a:spcPts val="0"/>
                        </a:spcAft>
                      </a:pPr>
                      <a:r>
                        <a:rPr lang="ca-ES" sz="1100">
                          <a:effectLst/>
                        </a:rPr>
                        <a:t>25-29</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a:effectLst/>
                        </a:rPr>
                        <a:t>336</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b="0" dirty="0">
                          <a:effectLst/>
                        </a:rPr>
                        <a:t>298</a:t>
                      </a:r>
                      <a:endParaRPr lang="ca-E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6"/>
                  </a:ext>
                </a:extLst>
              </a:tr>
              <a:tr h="237329">
                <a:tc>
                  <a:txBody>
                    <a:bodyPr/>
                    <a:lstStyle/>
                    <a:p>
                      <a:pPr algn="ctr">
                        <a:lnSpc>
                          <a:spcPct val="115000"/>
                        </a:lnSpc>
                        <a:spcAft>
                          <a:spcPts val="0"/>
                        </a:spcAft>
                      </a:pPr>
                      <a:r>
                        <a:rPr lang="ca-ES" sz="1100">
                          <a:effectLst/>
                        </a:rPr>
                        <a:t>30-34</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a:effectLst/>
                        </a:rPr>
                        <a:t>416</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b="0">
                          <a:effectLst/>
                        </a:rPr>
                        <a:t>358</a:t>
                      </a:r>
                      <a:endParaRPr lang="ca-E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7"/>
                  </a:ext>
                </a:extLst>
              </a:tr>
              <a:tr h="237329">
                <a:tc>
                  <a:txBody>
                    <a:bodyPr/>
                    <a:lstStyle/>
                    <a:p>
                      <a:pPr algn="ctr">
                        <a:lnSpc>
                          <a:spcPct val="115000"/>
                        </a:lnSpc>
                        <a:spcAft>
                          <a:spcPts val="0"/>
                        </a:spcAft>
                      </a:pPr>
                      <a:r>
                        <a:rPr lang="ca-ES" sz="1100">
                          <a:effectLst/>
                        </a:rPr>
                        <a:t>35-39</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a:effectLst/>
                        </a:rPr>
                        <a:t>463</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b="0" dirty="0">
                          <a:effectLst/>
                        </a:rPr>
                        <a:t>459</a:t>
                      </a:r>
                      <a:endParaRPr lang="ca-E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8"/>
                  </a:ext>
                </a:extLst>
              </a:tr>
              <a:tr h="237329">
                <a:tc>
                  <a:txBody>
                    <a:bodyPr/>
                    <a:lstStyle/>
                    <a:p>
                      <a:pPr algn="ctr">
                        <a:lnSpc>
                          <a:spcPct val="115000"/>
                        </a:lnSpc>
                        <a:spcAft>
                          <a:spcPts val="0"/>
                        </a:spcAft>
                      </a:pPr>
                      <a:r>
                        <a:rPr lang="ca-ES" sz="1100">
                          <a:effectLst/>
                        </a:rPr>
                        <a:t>40-44</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a:effectLst/>
                        </a:rPr>
                        <a:t>531</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b="0" dirty="0">
                          <a:effectLst/>
                        </a:rPr>
                        <a:t>471</a:t>
                      </a:r>
                      <a:endParaRPr lang="ca-E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9"/>
                  </a:ext>
                </a:extLst>
              </a:tr>
              <a:tr h="237329">
                <a:tc>
                  <a:txBody>
                    <a:bodyPr/>
                    <a:lstStyle/>
                    <a:p>
                      <a:pPr algn="ctr">
                        <a:lnSpc>
                          <a:spcPct val="115000"/>
                        </a:lnSpc>
                        <a:spcAft>
                          <a:spcPts val="0"/>
                        </a:spcAft>
                      </a:pPr>
                      <a:r>
                        <a:rPr lang="ca-ES" sz="1100">
                          <a:effectLst/>
                        </a:rPr>
                        <a:t>45-49</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a:effectLst/>
                        </a:rPr>
                        <a:t>493</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b="0" dirty="0">
                          <a:effectLst/>
                        </a:rPr>
                        <a:t>483</a:t>
                      </a:r>
                      <a:endParaRPr lang="ca-E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10"/>
                  </a:ext>
                </a:extLst>
              </a:tr>
              <a:tr h="237329">
                <a:tc>
                  <a:txBody>
                    <a:bodyPr/>
                    <a:lstStyle/>
                    <a:p>
                      <a:pPr algn="ctr">
                        <a:lnSpc>
                          <a:spcPct val="115000"/>
                        </a:lnSpc>
                        <a:spcAft>
                          <a:spcPts val="0"/>
                        </a:spcAft>
                      </a:pPr>
                      <a:r>
                        <a:rPr lang="ca-ES" sz="1100">
                          <a:effectLst/>
                        </a:rPr>
                        <a:t>50-54</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a:effectLst/>
                        </a:rPr>
                        <a:t>461</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b="0" dirty="0">
                          <a:effectLst/>
                        </a:rPr>
                        <a:t>441</a:t>
                      </a:r>
                      <a:endParaRPr lang="ca-E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11"/>
                  </a:ext>
                </a:extLst>
              </a:tr>
              <a:tr h="237329">
                <a:tc>
                  <a:txBody>
                    <a:bodyPr/>
                    <a:lstStyle/>
                    <a:p>
                      <a:pPr algn="ctr">
                        <a:lnSpc>
                          <a:spcPct val="115000"/>
                        </a:lnSpc>
                        <a:spcAft>
                          <a:spcPts val="0"/>
                        </a:spcAft>
                      </a:pPr>
                      <a:r>
                        <a:rPr lang="ca-ES" sz="1100">
                          <a:effectLst/>
                        </a:rPr>
                        <a:t>55-59</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a:effectLst/>
                        </a:rPr>
                        <a:t>401</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b="0" dirty="0">
                          <a:effectLst/>
                        </a:rPr>
                        <a:t>404</a:t>
                      </a:r>
                      <a:endParaRPr lang="ca-E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12"/>
                  </a:ext>
                </a:extLst>
              </a:tr>
              <a:tr h="237329">
                <a:tc>
                  <a:txBody>
                    <a:bodyPr/>
                    <a:lstStyle/>
                    <a:p>
                      <a:pPr algn="ctr">
                        <a:lnSpc>
                          <a:spcPct val="115000"/>
                        </a:lnSpc>
                        <a:spcAft>
                          <a:spcPts val="0"/>
                        </a:spcAft>
                      </a:pPr>
                      <a:r>
                        <a:rPr lang="ca-ES" sz="1100">
                          <a:effectLst/>
                        </a:rPr>
                        <a:t>60-64</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a:effectLst/>
                        </a:rPr>
                        <a:t>339</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b="0" dirty="0">
                          <a:effectLst/>
                        </a:rPr>
                        <a:t>345</a:t>
                      </a:r>
                      <a:endParaRPr lang="ca-E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13"/>
                  </a:ext>
                </a:extLst>
              </a:tr>
              <a:tr h="237329">
                <a:tc>
                  <a:txBody>
                    <a:bodyPr/>
                    <a:lstStyle/>
                    <a:p>
                      <a:pPr algn="ctr">
                        <a:lnSpc>
                          <a:spcPct val="115000"/>
                        </a:lnSpc>
                        <a:spcAft>
                          <a:spcPts val="0"/>
                        </a:spcAft>
                      </a:pPr>
                      <a:r>
                        <a:rPr lang="ca-ES" sz="1100">
                          <a:effectLst/>
                        </a:rPr>
                        <a:t>65-69</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a:effectLst/>
                        </a:rPr>
                        <a:t>309</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b="0" dirty="0">
                          <a:effectLst/>
                        </a:rPr>
                        <a:t>323</a:t>
                      </a:r>
                      <a:endParaRPr lang="ca-E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14"/>
                  </a:ext>
                </a:extLst>
              </a:tr>
              <a:tr h="237329">
                <a:tc>
                  <a:txBody>
                    <a:bodyPr/>
                    <a:lstStyle/>
                    <a:p>
                      <a:pPr algn="ctr">
                        <a:lnSpc>
                          <a:spcPct val="115000"/>
                        </a:lnSpc>
                        <a:spcAft>
                          <a:spcPts val="0"/>
                        </a:spcAft>
                      </a:pPr>
                      <a:r>
                        <a:rPr lang="ca-ES" sz="1100">
                          <a:effectLst/>
                        </a:rPr>
                        <a:t>70-74</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a:effectLst/>
                        </a:rPr>
                        <a:t>265</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b="0" dirty="0">
                          <a:effectLst/>
                        </a:rPr>
                        <a:t>313</a:t>
                      </a:r>
                      <a:endParaRPr lang="ca-E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15"/>
                  </a:ext>
                </a:extLst>
              </a:tr>
              <a:tr h="237329">
                <a:tc>
                  <a:txBody>
                    <a:bodyPr/>
                    <a:lstStyle/>
                    <a:p>
                      <a:pPr algn="ctr">
                        <a:lnSpc>
                          <a:spcPct val="115000"/>
                        </a:lnSpc>
                        <a:spcAft>
                          <a:spcPts val="0"/>
                        </a:spcAft>
                      </a:pPr>
                      <a:r>
                        <a:rPr lang="ca-ES" sz="1100">
                          <a:effectLst/>
                        </a:rPr>
                        <a:t>75-79</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a:effectLst/>
                        </a:rPr>
                        <a:t>216</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b="0" dirty="0">
                          <a:effectLst/>
                        </a:rPr>
                        <a:t>257</a:t>
                      </a:r>
                      <a:endParaRPr lang="ca-E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16"/>
                  </a:ext>
                </a:extLst>
              </a:tr>
              <a:tr h="237329">
                <a:tc>
                  <a:txBody>
                    <a:bodyPr/>
                    <a:lstStyle/>
                    <a:p>
                      <a:pPr algn="ctr">
                        <a:lnSpc>
                          <a:spcPct val="115000"/>
                        </a:lnSpc>
                        <a:spcAft>
                          <a:spcPts val="0"/>
                        </a:spcAft>
                      </a:pPr>
                      <a:r>
                        <a:rPr lang="ca-ES" sz="1100">
                          <a:effectLst/>
                        </a:rPr>
                        <a:t>80-84</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a:effectLst/>
                        </a:rPr>
                        <a:t>171</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b="0" dirty="0">
                          <a:effectLst/>
                        </a:rPr>
                        <a:t>227</a:t>
                      </a:r>
                      <a:endParaRPr lang="ca-E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17"/>
                  </a:ext>
                </a:extLst>
              </a:tr>
              <a:tr h="237329">
                <a:tc>
                  <a:txBody>
                    <a:bodyPr/>
                    <a:lstStyle/>
                    <a:p>
                      <a:pPr algn="ctr">
                        <a:lnSpc>
                          <a:spcPct val="115000"/>
                        </a:lnSpc>
                        <a:spcAft>
                          <a:spcPts val="0"/>
                        </a:spcAft>
                      </a:pPr>
                      <a:r>
                        <a:rPr lang="ca-ES" sz="1100">
                          <a:effectLst/>
                        </a:rPr>
                        <a:t>85 i més</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b="0" dirty="0">
                          <a:effectLst/>
                        </a:rPr>
                        <a:t>117</a:t>
                      </a:r>
                      <a:endParaRPr lang="ca-E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r">
                        <a:lnSpc>
                          <a:spcPct val="115000"/>
                        </a:lnSpc>
                        <a:spcAft>
                          <a:spcPts val="0"/>
                        </a:spcAft>
                      </a:pPr>
                      <a:r>
                        <a:rPr lang="ca-ES" sz="1100" b="0" dirty="0">
                          <a:effectLst/>
                        </a:rPr>
                        <a:t>205</a:t>
                      </a:r>
                      <a:endParaRPr lang="ca-E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63791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grpId="0" nodeType="afterEffect">
                                  <p:stCondLst>
                                    <p:cond delay="5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50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63865" y="188640"/>
            <a:ext cx="8977786" cy="504056"/>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6. LA POBLACIÓ EUROPEA.</a:t>
            </a:r>
          </a:p>
        </p:txBody>
      </p:sp>
      <p:sp>
        <p:nvSpPr>
          <p:cNvPr id="3" name="2 Rectángulo"/>
          <p:cNvSpPr/>
          <p:nvPr/>
        </p:nvSpPr>
        <p:spPr>
          <a:xfrm>
            <a:off x="179512" y="793088"/>
            <a:ext cx="5472608" cy="619688"/>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Europa té 740 milions d’habitants, el 10% de la població mundial, amb una densitat d’uns 70 hab./km²</a:t>
            </a:r>
            <a:endParaRPr lang="ca-ES" dirty="0">
              <a:solidFill>
                <a:schemeClr val="tx1"/>
              </a:solidFill>
            </a:endParaRPr>
          </a:p>
        </p:txBody>
      </p:sp>
      <p:sp>
        <p:nvSpPr>
          <p:cNvPr id="5" name="2 Rectángulo"/>
          <p:cNvSpPr/>
          <p:nvPr/>
        </p:nvSpPr>
        <p:spPr>
          <a:xfrm>
            <a:off x="179511" y="1484784"/>
            <a:ext cx="8136905" cy="864096"/>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distribució de la població és molt desigual: la zona més densament poblada es situa entre Anglaterra i el nord d’Itàlia; les densitats mitjanes al voltant de l’anterior i a l’Europa mediterrània i de l’Est i les densitats més baixes al nord d’Europa</a:t>
            </a:r>
            <a:endParaRPr lang="ca-ES" dirty="0">
              <a:solidFill>
                <a:schemeClr val="tx1"/>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54" y="2420888"/>
            <a:ext cx="2992540" cy="2304256"/>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3644" y="2420888"/>
            <a:ext cx="6036570" cy="4204113"/>
          </a:xfrm>
          <a:prstGeom prst="rect">
            <a:avLst/>
          </a:prstGeom>
        </p:spPr>
      </p:pic>
    </p:spTree>
    <p:extLst>
      <p:ext uri="{BB962C8B-B14F-4D97-AF65-F5344CB8AC3E}">
        <p14:creationId xmlns:p14="http://schemas.microsoft.com/office/powerpoint/2010/main" val="232243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 presetClass="entr" presetSubtype="4" fill="hold" nodeType="afterEffect">
                                  <p:stCondLst>
                                    <p:cond delay="5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50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63865" y="116632"/>
            <a:ext cx="8977786" cy="504056"/>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6. LA POBLACIÓ EUROPEA.</a:t>
            </a:r>
          </a:p>
        </p:txBody>
      </p:sp>
      <p:sp>
        <p:nvSpPr>
          <p:cNvPr id="3" name="2 Rectángulo"/>
          <p:cNvSpPr/>
          <p:nvPr/>
        </p:nvSpPr>
        <p:spPr>
          <a:xfrm>
            <a:off x="179512" y="620688"/>
            <a:ext cx="8136904" cy="619688"/>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creixement natural és molt reduït o, fins i tot, negatiu per la baixa natalitat general, especialment greu al món mediterrani i Europa de l’Est (menys d’1’5 fills per dona)</a:t>
            </a:r>
            <a:endParaRPr lang="ca-ES" dirty="0">
              <a:solidFill>
                <a:schemeClr val="tx1"/>
              </a:solidFill>
            </a:endParaRPr>
          </a:p>
        </p:txBody>
      </p:sp>
      <p:sp>
        <p:nvSpPr>
          <p:cNvPr id="5" name="2 Rectángulo"/>
          <p:cNvSpPr/>
          <p:nvPr/>
        </p:nvSpPr>
        <p:spPr>
          <a:xfrm>
            <a:off x="179511" y="1340768"/>
            <a:ext cx="8568953" cy="864096"/>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Destaca l’envelliment de la població (una quarta part de la població és vella), que fa que la mortalitat augmenti (al voltant del 10‰), encara que l’esperança de vida és elevada (més de 80 anys a l’Europa mediterrània, occidental i nòrdica i entre 70 i 80 a l’Europa de l’Est)</a:t>
            </a:r>
            <a:endParaRPr lang="ca-ES" dirty="0">
              <a:solidFill>
                <a:schemeClr val="tx1"/>
              </a:solidFill>
            </a:endParaRPr>
          </a:p>
        </p:txBody>
      </p:sp>
      <p:pic>
        <p:nvPicPr>
          <p:cNvPr id="6" name="Imagen 5"/>
          <p:cNvPicPr>
            <a:picLocks noChangeAspect="1"/>
          </p:cNvPicPr>
          <p:nvPr/>
        </p:nvPicPr>
        <p:blipFill>
          <a:blip r:embed="rId2"/>
          <a:stretch>
            <a:fillRect/>
          </a:stretch>
        </p:blipFill>
        <p:spPr>
          <a:xfrm>
            <a:off x="323528" y="2226473"/>
            <a:ext cx="3764720" cy="2307186"/>
          </a:xfrm>
          <a:prstGeom prst="rect">
            <a:avLst/>
          </a:prstGeom>
        </p:spPr>
      </p:pic>
      <p:pic>
        <p:nvPicPr>
          <p:cNvPr id="7" name="Imagen 6"/>
          <p:cNvPicPr>
            <a:picLocks noChangeAspect="1"/>
          </p:cNvPicPr>
          <p:nvPr/>
        </p:nvPicPr>
        <p:blipFill>
          <a:blip r:embed="rId3"/>
          <a:stretch>
            <a:fillRect/>
          </a:stretch>
        </p:blipFill>
        <p:spPr>
          <a:xfrm>
            <a:off x="308314" y="4533659"/>
            <a:ext cx="3779933" cy="2327184"/>
          </a:xfrm>
          <a:prstGeom prst="rect">
            <a:avLst/>
          </a:prstGeom>
        </p:spPr>
      </p:pic>
      <p:pic>
        <p:nvPicPr>
          <p:cNvPr id="8" name="Imagen 7"/>
          <p:cNvPicPr>
            <a:picLocks noChangeAspect="1"/>
          </p:cNvPicPr>
          <p:nvPr/>
        </p:nvPicPr>
        <p:blipFill>
          <a:blip r:embed="rId4"/>
          <a:stretch>
            <a:fillRect/>
          </a:stretch>
        </p:blipFill>
        <p:spPr>
          <a:xfrm>
            <a:off x="4211959" y="2492896"/>
            <a:ext cx="3910237" cy="3888432"/>
          </a:xfrm>
          <a:prstGeom prst="rect">
            <a:avLst/>
          </a:prstGeom>
        </p:spPr>
      </p:pic>
      <p:pic>
        <p:nvPicPr>
          <p:cNvPr id="9" name="Imagen 8"/>
          <p:cNvPicPr>
            <a:picLocks noChangeAspect="1"/>
          </p:cNvPicPr>
          <p:nvPr/>
        </p:nvPicPr>
        <p:blipFill>
          <a:blip r:embed="rId5"/>
          <a:stretch>
            <a:fillRect/>
          </a:stretch>
        </p:blipFill>
        <p:spPr>
          <a:xfrm>
            <a:off x="8122196" y="4725144"/>
            <a:ext cx="800100" cy="1381125"/>
          </a:xfrm>
          <a:prstGeom prst="rect">
            <a:avLst/>
          </a:prstGeom>
        </p:spPr>
      </p:pic>
      <p:sp>
        <p:nvSpPr>
          <p:cNvPr id="10" name="CuadroTexto 9"/>
          <p:cNvSpPr txBox="1"/>
          <p:nvPr/>
        </p:nvSpPr>
        <p:spPr>
          <a:xfrm>
            <a:off x="8028384" y="4293096"/>
            <a:ext cx="1013267" cy="430887"/>
          </a:xfrm>
          <a:prstGeom prst="rect">
            <a:avLst/>
          </a:prstGeom>
          <a:noFill/>
        </p:spPr>
        <p:txBody>
          <a:bodyPr wrap="square" rtlCol="0">
            <a:spAutoFit/>
          </a:bodyPr>
          <a:lstStyle/>
          <a:p>
            <a:pPr algn="ctr"/>
            <a:r>
              <a:rPr lang="ca-ES" sz="1100" dirty="0"/>
              <a:t>Esperança de vida (anys)</a:t>
            </a:r>
          </a:p>
        </p:txBody>
      </p:sp>
    </p:spTree>
    <p:extLst>
      <p:ext uri="{BB962C8B-B14F-4D97-AF65-F5344CB8AC3E}">
        <p14:creationId xmlns:p14="http://schemas.microsoft.com/office/powerpoint/2010/main" val="102228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500"/>
                            </p:stCondLst>
                            <p:childTnLst>
                              <p:par>
                                <p:cTn id="24" presetID="2" presetClass="entr" presetSubtype="4" fill="hold" nodeType="afterEffect">
                                  <p:stCondLst>
                                    <p:cond delay="50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2" presetClass="entr" presetSubtype="4"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63865" y="116632"/>
            <a:ext cx="8977786" cy="504056"/>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punt 6. LA POBLACIÓ EUROPEA.</a:t>
            </a:r>
          </a:p>
        </p:txBody>
      </p:sp>
      <p:sp>
        <p:nvSpPr>
          <p:cNvPr id="3" name="2 CuadroTexto"/>
          <p:cNvSpPr txBox="1"/>
          <p:nvPr/>
        </p:nvSpPr>
        <p:spPr>
          <a:xfrm>
            <a:off x="251520" y="692696"/>
            <a:ext cx="8712968" cy="1754326"/>
          </a:xfrm>
          <a:prstGeom prst="rect">
            <a:avLst/>
          </a:prstGeom>
          <a:noFill/>
        </p:spPr>
        <p:txBody>
          <a:bodyPr wrap="square" rtlCol="0">
            <a:spAutoFit/>
          </a:bodyPr>
          <a:lstStyle/>
          <a:p>
            <a:r>
              <a:rPr lang="ca-ES" dirty="0"/>
              <a:t>1.- A partir del mapa, respon: </a:t>
            </a:r>
          </a:p>
          <a:p>
            <a:r>
              <a:rPr lang="ca-ES" dirty="0"/>
              <a:t>a) Classificació.</a:t>
            </a:r>
          </a:p>
          <a:p>
            <a:r>
              <a:rPr lang="ca-ES" dirty="0"/>
              <a:t>b) Tema,</a:t>
            </a:r>
          </a:p>
          <a:p>
            <a:r>
              <a:rPr lang="ca-ES" dirty="0"/>
              <a:t>c) Quins països tenen densitats de població més altes? Quins els segueixen?</a:t>
            </a:r>
          </a:p>
          <a:p>
            <a:r>
              <a:rPr lang="ca-ES" dirty="0"/>
              <a:t>d) Quins països tenen densitats de població més baixes? On es situen?</a:t>
            </a:r>
          </a:p>
          <a:p>
            <a:r>
              <a:rPr lang="ca-ES" dirty="0"/>
              <a:t>e) Explica la resta de característiques de la població europea.</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2505927"/>
            <a:ext cx="5483555" cy="4222338"/>
          </a:xfrm>
          <a:prstGeom prst="rect">
            <a:avLst/>
          </a:prstGeom>
        </p:spPr>
      </p:pic>
    </p:spTree>
    <p:extLst>
      <p:ext uri="{BB962C8B-B14F-4D97-AF65-F5344CB8AC3E}">
        <p14:creationId xmlns:p14="http://schemas.microsoft.com/office/powerpoint/2010/main" val="284359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63865" y="188640"/>
            <a:ext cx="8977786" cy="504056"/>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7. LA POBLACIÓ ESPANYOLA.</a:t>
            </a:r>
          </a:p>
        </p:txBody>
      </p:sp>
      <p:sp>
        <p:nvSpPr>
          <p:cNvPr id="3" name="2 Rectángulo"/>
          <p:cNvSpPr/>
          <p:nvPr/>
        </p:nvSpPr>
        <p:spPr>
          <a:xfrm>
            <a:off x="179512" y="793088"/>
            <a:ext cx="7272808" cy="331656"/>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A Espanya hi ha 46’5 milions d’habitants, amb una densitat de 92 hab./km²</a:t>
            </a:r>
            <a:endParaRPr lang="ca-ES" dirty="0">
              <a:solidFill>
                <a:schemeClr val="tx1"/>
              </a:solidFill>
            </a:endParaRPr>
          </a:p>
        </p:txBody>
      </p:sp>
      <p:sp>
        <p:nvSpPr>
          <p:cNvPr id="4" name="2 Rectángulo"/>
          <p:cNvSpPr/>
          <p:nvPr/>
        </p:nvSpPr>
        <p:spPr>
          <a:xfrm>
            <a:off x="179512" y="1196752"/>
            <a:ext cx="6120680" cy="864096"/>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distribució és molt desigual: Madrid, la zona mediterrània, les illes, el Nord i vall de l’Ebre estan més densament poblats; la resta de l’interior i zones de muntanya estan poc poblades</a:t>
            </a:r>
            <a:endParaRPr lang="ca-ES" dirty="0">
              <a:solidFill>
                <a:schemeClr val="tx1"/>
              </a:solidFill>
            </a:endParaRPr>
          </a:p>
        </p:txBody>
      </p:sp>
      <p:pic>
        <p:nvPicPr>
          <p:cNvPr id="7" name="Imagen 6"/>
          <p:cNvPicPr>
            <a:picLocks noChangeAspect="1"/>
          </p:cNvPicPr>
          <p:nvPr/>
        </p:nvPicPr>
        <p:blipFill>
          <a:blip r:embed="rId2"/>
          <a:stretch>
            <a:fillRect/>
          </a:stretch>
        </p:blipFill>
        <p:spPr>
          <a:xfrm>
            <a:off x="32398" y="2129828"/>
            <a:ext cx="6840760" cy="4728172"/>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0221" y="1193724"/>
            <a:ext cx="2711979" cy="1862225"/>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3158" y="3124929"/>
            <a:ext cx="2264917" cy="2540772"/>
          </a:xfrm>
          <a:prstGeom prst="rect">
            <a:avLst/>
          </a:prstGeom>
        </p:spPr>
      </p:pic>
    </p:spTree>
    <p:extLst>
      <p:ext uri="{BB962C8B-B14F-4D97-AF65-F5344CB8AC3E}">
        <p14:creationId xmlns:p14="http://schemas.microsoft.com/office/powerpoint/2010/main" val="375318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2" presetClass="entr" presetSubtype="4" fill="hold" nodeType="afterEffect">
                                  <p:stCondLst>
                                    <p:cond delay="50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5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63865" y="188640"/>
            <a:ext cx="8977786" cy="504056"/>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7. LA POBLACIÓ ESPANYOLA.</a:t>
            </a:r>
          </a:p>
        </p:txBody>
      </p:sp>
      <p:sp>
        <p:nvSpPr>
          <p:cNvPr id="3" name="2 Rectángulo"/>
          <p:cNvSpPr/>
          <p:nvPr/>
        </p:nvSpPr>
        <p:spPr>
          <a:xfrm>
            <a:off x="179512" y="793088"/>
            <a:ext cx="5328592" cy="619688"/>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Un dels principals problemes de la població espanyola és el seu envelliment (més del 18% de població vella)</a:t>
            </a:r>
            <a:endParaRPr lang="ca-ES" dirty="0">
              <a:solidFill>
                <a:schemeClr val="tx1"/>
              </a:solidFill>
            </a:endParaRPr>
          </a:p>
        </p:txBody>
      </p:sp>
      <p:sp>
        <p:nvSpPr>
          <p:cNvPr id="4" name="2 Rectángulo"/>
          <p:cNvSpPr/>
          <p:nvPr/>
        </p:nvSpPr>
        <p:spPr>
          <a:xfrm>
            <a:off x="179512" y="1484784"/>
            <a:ext cx="6984776" cy="360040"/>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taxa de natalitat és baixa (9‰), amb una mitjana d’1’33 fills per dona</a:t>
            </a:r>
            <a:endParaRPr lang="ca-ES" dirty="0">
              <a:solidFill>
                <a:schemeClr val="tx1"/>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70" y="1930864"/>
            <a:ext cx="3748058" cy="2543764"/>
          </a:xfrm>
          <a:prstGeom prst="rect">
            <a:avLst/>
          </a:prstGeom>
        </p:spPr>
      </p:pic>
      <p:pic>
        <p:nvPicPr>
          <p:cNvPr id="6" name="Imagen 5"/>
          <p:cNvPicPr>
            <a:picLocks noChangeAspect="1"/>
          </p:cNvPicPr>
          <p:nvPr/>
        </p:nvPicPr>
        <p:blipFill>
          <a:blip r:embed="rId3"/>
          <a:stretch>
            <a:fillRect/>
          </a:stretch>
        </p:blipFill>
        <p:spPr>
          <a:xfrm>
            <a:off x="3096983" y="4077072"/>
            <a:ext cx="5948164" cy="2742061"/>
          </a:xfrm>
          <a:prstGeom prst="rect">
            <a:avLst/>
          </a:prstGeom>
        </p:spPr>
      </p:pic>
      <p:sp>
        <p:nvSpPr>
          <p:cNvPr id="7" name="CuadroTexto 6"/>
          <p:cNvSpPr txBox="1"/>
          <p:nvPr/>
        </p:nvSpPr>
        <p:spPr>
          <a:xfrm>
            <a:off x="3995936" y="4149080"/>
            <a:ext cx="4680520" cy="276999"/>
          </a:xfrm>
          <a:prstGeom prst="rect">
            <a:avLst/>
          </a:prstGeom>
          <a:noFill/>
        </p:spPr>
        <p:txBody>
          <a:bodyPr wrap="square" rtlCol="0">
            <a:spAutoFit/>
          </a:bodyPr>
          <a:lstStyle/>
          <a:p>
            <a:r>
              <a:rPr lang="ca-ES" sz="1200" dirty="0"/>
              <a:t>Nombre de fills per dona (Espanya, 1975-2015)</a:t>
            </a:r>
          </a:p>
        </p:txBody>
      </p:sp>
      <p:pic>
        <p:nvPicPr>
          <p:cNvPr id="8" name="Imagen 7"/>
          <p:cNvPicPr>
            <a:picLocks noChangeAspect="1"/>
          </p:cNvPicPr>
          <p:nvPr/>
        </p:nvPicPr>
        <p:blipFill>
          <a:blip r:embed="rId4"/>
          <a:stretch>
            <a:fillRect/>
          </a:stretch>
        </p:blipFill>
        <p:spPr>
          <a:xfrm>
            <a:off x="4662071" y="1879662"/>
            <a:ext cx="2502217" cy="2167912"/>
          </a:xfrm>
          <a:prstGeom prst="rect">
            <a:avLst/>
          </a:prstGeom>
        </p:spPr>
      </p:pic>
      <p:pic>
        <p:nvPicPr>
          <p:cNvPr id="9" name="Picture 8" descr="http://webalia.com/uploads/contenidos_usrs/originales/395174_natalidad_201305081500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44" y="4560668"/>
            <a:ext cx="3025487" cy="2159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20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2" presetClass="entr" presetSubtype="4" fill="hold" nodeType="afterEffect">
                                  <p:stCondLst>
                                    <p:cond delay="50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1. DISTRIBUCIÓ DE LA POBLACIÓ MUNDIAL.</a:t>
            </a:r>
          </a:p>
        </p:txBody>
      </p:sp>
      <p:pic>
        <p:nvPicPr>
          <p:cNvPr id="3" name="Imagen 2"/>
          <p:cNvPicPr>
            <a:picLocks noChangeAspect="1"/>
          </p:cNvPicPr>
          <p:nvPr/>
        </p:nvPicPr>
        <p:blipFill>
          <a:blip r:embed="rId2"/>
          <a:stretch>
            <a:fillRect/>
          </a:stretch>
        </p:blipFill>
        <p:spPr>
          <a:xfrm>
            <a:off x="0" y="692696"/>
            <a:ext cx="9159920" cy="3877756"/>
          </a:xfrm>
          <a:prstGeom prst="rect">
            <a:avLst/>
          </a:prstGeom>
        </p:spPr>
      </p:pic>
      <p:pic>
        <p:nvPicPr>
          <p:cNvPr id="4" name="Imagen 3"/>
          <p:cNvPicPr>
            <a:picLocks noChangeAspect="1"/>
          </p:cNvPicPr>
          <p:nvPr/>
        </p:nvPicPr>
        <p:blipFill>
          <a:blip r:embed="rId3"/>
          <a:stretch>
            <a:fillRect/>
          </a:stretch>
        </p:blipFill>
        <p:spPr>
          <a:xfrm>
            <a:off x="1691680" y="4789960"/>
            <a:ext cx="2520280" cy="2028154"/>
          </a:xfrm>
          <a:prstGeom prst="rect">
            <a:avLst/>
          </a:prstGeom>
        </p:spPr>
      </p:pic>
      <p:pic>
        <p:nvPicPr>
          <p:cNvPr id="5" name="Imagen 4"/>
          <p:cNvPicPr>
            <a:picLocks noChangeAspect="1"/>
          </p:cNvPicPr>
          <p:nvPr/>
        </p:nvPicPr>
        <p:blipFill>
          <a:blip r:embed="rId4"/>
          <a:stretch>
            <a:fillRect/>
          </a:stretch>
        </p:blipFill>
        <p:spPr>
          <a:xfrm>
            <a:off x="4310711" y="4878229"/>
            <a:ext cx="2615601" cy="1738418"/>
          </a:xfrm>
          <a:prstGeom prst="rect">
            <a:avLst/>
          </a:prstGeom>
        </p:spPr>
      </p:pic>
      <p:sp>
        <p:nvSpPr>
          <p:cNvPr id="6" name="CuadroTexto 5"/>
          <p:cNvSpPr txBox="1"/>
          <p:nvPr/>
        </p:nvSpPr>
        <p:spPr>
          <a:xfrm>
            <a:off x="1915664" y="4533316"/>
            <a:ext cx="5328592" cy="307777"/>
          </a:xfrm>
          <a:prstGeom prst="rect">
            <a:avLst/>
          </a:prstGeom>
          <a:noFill/>
        </p:spPr>
        <p:txBody>
          <a:bodyPr wrap="square" rtlCol="0">
            <a:spAutoFit/>
          </a:bodyPr>
          <a:lstStyle/>
          <a:p>
            <a:r>
              <a:rPr lang="ca-ES" sz="1400" dirty="0"/>
              <a:t>Països més poblats del món i menys poblats (milers d’habitants)</a:t>
            </a:r>
          </a:p>
        </p:txBody>
      </p:sp>
    </p:spTree>
    <p:extLst>
      <p:ext uri="{BB962C8B-B14F-4D97-AF65-F5344CB8AC3E}">
        <p14:creationId xmlns:p14="http://schemas.microsoft.com/office/powerpoint/2010/main" val="314486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500"/>
                            </p:stCondLst>
                            <p:childTnLst>
                              <p:par>
                                <p:cTn id="9" presetID="2" presetClass="entr" presetSubtype="4"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10" presetClass="entr" presetSubtype="0"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2" presetClass="entr" presetSubtype="4"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5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63865" y="188640"/>
            <a:ext cx="8977786" cy="504056"/>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7. LA POBLACIÓ ESPANYOLA.</a:t>
            </a:r>
          </a:p>
        </p:txBody>
      </p:sp>
      <p:sp>
        <p:nvSpPr>
          <p:cNvPr id="3" name="2 Rectángulo"/>
          <p:cNvSpPr/>
          <p:nvPr/>
        </p:nvSpPr>
        <p:spPr>
          <a:xfrm>
            <a:off x="179512" y="793088"/>
            <a:ext cx="7560840" cy="619688"/>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taxa de mortalitat és mitjana (9‰) a causa de l’envelliment de la població, però l’esperança de vida és de les més altes del món (quasi 83 anys)</a:t>
            </a:r>
            <a:endParaRPr lang="ca-ES" dirty="0">
              <a:solidFill>
                <a:schemeClr val="tx1"/>
              </a:solidFill>
            </a:endParaRPr>
          </a:p>
        </p:txBody>
      </p:sp>
      <p:sp>
        <p:nvSpPr>
          <p:cNvPr id="4" name="2 Rectángulo"/>
          <p:cNvSpPr/>
          <p:nvPr/>
        </p:nvSpPr>
        <p:spPr>
          <a:xfrm>
            <a:off x="179512" y="1484784"/>
            <a:ext cx="5544616" cy="360040"/>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creixement natural és negatiu: mor més gent que naix</a:t>
            </a:r>
            <a:endParaRPr lang="ca-ES" dirty="0">
              <a:solidFill>
                <a:schemeClr val="tx1"/>
              </a:solidFill>
            </a:endParaRPr>
          </a:p>
        </p:txBody>
      </p:sp>
      <p:pic>
        <p:nvPicPr>
          <p:cNvPr id="5" name="Imagen 4"/>
          <p:cNvPicPr>
            <a:picLocks noChangeAspect="1"/>
          </p:cNvPicPr>
          <p:nvPr/>
        </p:nvPicPr>
        <p:blipFill>
          <a:blip r:embed="rId2"/>
          <a:stretch>
            <a:fillRect/>
          </a:stretch>
        </p:blipFill>
        <p:spPr>
          <a:xfrm>
            <a:off x="190583" y="1916832"/>
            <a:ext cx="2879653" cy="2448272"/>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65" y="4403327"/>
            <a:ext cx="4248472" cy="2454673"/>
          </a:xfrm>
          <a:prstGeom prst="rect">
            <a:avLst/>
          </a:prstGeom>
        </p:spPr>
      </p:pic>
      <p:sp>
        <p:nvSpPr>
          <p:cNvPr id="7" name="CuadroTexto 6"/>
          <p:cNvSpPr txBox="1"/>
          <p:nvPr/>
        </p:nvSpPr>
        <p:spPr>
          <a:xfrm>
            <a:off x="611560" y="4437112"/>
            <a:ext cx="3600400" cy="276999"/>
          </a:xfrm>
          <a:prstGeom prst="rect">
            <a:avLst/>
          </a:prstGeom>
          <a:noFill/>
        </p:spPr>
        <p:txBody>
          <a:bodyPr wrap="square" rtlCol="0">
            <a:spAutoFit/>
          </a:bodyPr>
          <a:lstStyle/>
          <a:p>
            <a:r>
              <a:rPr lang="ca-ES" sz="1200" dirty="0"/>
              <a:t>ESPERANÇA DE VIDA</a:t>
            </a:r>
          </a:p>
        </p:txBody>
      </p:sp>
      <p:pic>
        <p:nvPicPr>
          <p:cNvPr id="8" name="Imagen 7"/>
          <p:cNvPicPr>
            <a:picLocks noChangeAspect="1"/>
          </p:cNvPicPr>
          <p:nvPr/>
        </p:nvPicPr>
        <p:blipFill>
          <a:blip r:embed="rId4"/>
          <a:stretch>
            <a:fillRect/>
          </a:stretch>
        </p:blipFill>
        <p:spPr>
          <a:xfrm>
            <a:off x="4362058" y="2195784"/>
            <a:ext cx="4725919" cy="3465464"/>
          </a:xfrm>
          <a:prstGeom prst="rect">
            <a:avLst/>
          </a:prstGeom>
        </p:spPr>
      </p:pic>
      <p:sp>
        <p:nvSpPr>
          <p:cNvPr id="9" name="CuadroTexto 8"/>
          <p:cNvSpPr txBox="1"/>
          <p:nvPr/>
        </p:nvSpPr>
        <p:spPr>
          <a:xfrm>
            <a:off x="5868144" y="1918785"/>
            <a:ext cx="2808312" cy="276999"/>
          </a:xfrm>
          <a:prstGeom prst="rect">
            <a:avLst/>
          </a:prstGeom>
          <a:noFill/>
        </p:spPr>
        <p:txBody>
          <a:bodyPr wrap="square" rtlCol="0">
            <a:spAutoFit/>
          </a:bodyPr>
          <a:lstStyle/>
          <a:p>
            <a:r>
              <a:rPr lang="ca-ES" sz="1200" dirty="0"/>
              <a:t>CREIXEMENT NATURAL (2014)</a:t>
            </a:r>
          </a:p>
        </p:txBody>
      </p:sp>
    </p:spTree>
    <p:extLst>
      <p:ext uri="{BB962C8B-B14F-4D97-AF65-F5344CB8AC3E}">
        <p14:creationId xmlns:p14="http://schemas.microsoft.com/office/powerpoint/2010/main" val="227440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500"/>
                            </p:stCondLst>
                            <p:childTnLst>
                              <p:par>
                                <p:cTn id="33" presetID="2" presetClass="entr" presetSubtype="4" fill="hold" nodeType="afterEffect">
                                  <p:stCondLst>
                                    <p:cond delay="50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10" presetClass="entr" presetSubtype="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7"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63865" y="116632"/>
            <a:ext cx="8977786" cy="504056"/>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punt 6. LA POBLACIÓ ESPANYOLA.</a:t>
            </a:r>
          </a:p>
        </p:txBody>
      </p:sp>
      <p:sp>
        <p:nvSpPr>
          <p:cNvPr id="3" name="2 CuadroTexto"/>
          <p:cNvSpPr txBox="1"/>
          <p:nvPr/>
        </p:nvSpPr>
        <p:spPr>
          <a:xfrm>
            <a:off x="251520" y="692696"/>
            <a:ext cx="8712968" cy="1754326"/>
          </a:xfrm>
          <a:prstGeom prst="rect">
            <a:avLst/>
          </a:prstGeom>
          <a:noFill/>
        </p:spPr>
        <p:txBody>
          <a:bodyPr wrap="square" rtlCol="0">
            <a:spAutoFit/>
          </a:bodyPr>
          <a:lstStyle/>
          <a:p>
            <a:r>
              <a:rPr lang="ca-ES" dirty="0"/>
              <a:t>1.- A partir del mapa, respon: </a:t>
            </a:r>
          </a:p>
          <a:p>
            <a:r>
              <a:rPr lang="ca-ES" dirty="0"/>
              <a:t>a) Classificació.</a:t>
            </a:r>
          </a:p>
          <a:p>
            <a:r>
              <a:rPr lang="ca-ES" dirty="0"/>
              <a:t>b) Tema.</a:t>
            </a:r>
          </a:p>
          <a:p>
            <a:r>
              <a:rPr lang="ca-ES" dirty="0"/>
              <a:t>c) Quines zones tenen densitats més altes? Posa deu exemples de províncies.</a:t>
            </a:r>
          </a:p>
          <a:p>
            <a:r>
              <a:rPr lang="ca-ES" dirty="0"/>
              <a:t>d) Quines zones tenen densitats més baixes? Posa deu exemples de províncies.</a:t>
            </a:r>
          </a:p>
          <a:p>
            <a:r>
              <a:rPr lang="ca-ES" dirty="0"/>
              <a:t>e) Explica la resta de característiques de la població espanyola.</a:t>
            </a:r>
          </a:p>
        </p:txBody>
      </p:sp>
      <p:pic>
        <p:nvPicPr>
          <p:cNvPr id="5" name="Imagen 4"/>
          <p:cNvPicPr/>
          <p:nvPr/>
        </p:nvPicPr>
        <p:blipFill>
          <a:blip r:embed="rId2" cstate="print">
            <a:extLst>
              <a:ext uri="{28A0092B-C50C-407E-A947-70E740481C1C}">
                <a14:useLocalDpi xmlns:a14="http://schemas.microsoft.com/office/drawing/2010/main" val="0"/>
              </a:ext>
            </a:extLst>
          </a:blip>
          <a:stretch>
            <a:fillRect/>
          </a:stretch>
        </p:blipFill>
        <p:spPr>
          <a:xfrm>
            <a:off x="1547664" y="2441146"/>
            <a:ext cx="5832648" cy="4294346"/>
          </a:xfrm>
          <a:prstGeom prst="rect">
            <a:avLst/>
          </a:prstGeom>
        </p:spPr>
      </p:pic>
    </p:spTree>
    <p:extLst>
      <p:ext uri="{BB962C8B-B14F-4D97-AF65-F5344CB8AC3E}">
        <p14:creationId xmlns:p14="http://schemas.microsoft.com/office/powerpoint/2010/main" val="401033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63865" y="188640"/>
            <a:ext cx="8977786" cy="504056"/>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8. LA POBLACIÓ CATALANA.</a:t>
            </a:r>
          </a:p>
        </p:txBody>
      </p:sp>
      <p:sp>
        <p:nvSpPr>
          <p:cNvPr id="3" name="2 Rectángulo"/>
          <p:cNvSpPr/>
          <p:nvPr/>
        </p:nvSpPr>
        <p:spPr>
          <a:xfrm>
            <a:off x="179512" y="692696"/>
            <a:ext cx="8136904" cy="1368152"/>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ca-ES" dirty="0"/>
              <a:t>A Catalunya viuen  aproximadament 7.500 milions de persones, la major part de la població es concentra al voltant de Barcelona i la seva àrea d’influència (74%).</a:t>
            </a:r>
          </a:p>
          <a:p>
            <a:pPr algn="just"/>
            <a:r>
              <a:rPr lang="ca-ES" dirty="0">
                <a:solidFill>
                  <a:schemeClr val="tx1"/>
                </a:solidFill>
              </a:rPr>
              <a:t>Al voltant de les altres capitals: Girona, Tarragona i Lleida s’han format àrees urbanes amb poblacions de més de 100.000 habitants</a:t>
            </a:r>
          </a:p>
        </p:txBody>
      </p:sp>
      <p:sp>
        <p:nvSpPr>
          <p:cNvPr id="4" name="2 Rectángulo"/>
          <p:cNvSpPr/>
          <p:nvPr/>
        </p:nvSpPr>
        <p:spPr>
          <a:xfrm>
            <a:off x="213284" y="2195492"/>
            <a:ext cx="8122333" cy="576064"/>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Les comarques de l’interior i el Pirineus estan poc poblades</a:t>
            </a:r>
            <a:endParaRPr lang="ca-ES" dirty="0">
              <a:solidFill>
                <a:schemeClr val="tx1"/>
              </a:solidFill>
            </a:endParaRPr>
          </a:p>
        </p:txBody>
      </p:sp>
      <p:pic>
        <p:nvPicPr>
          <p:cNvPr id="6" name="Imatge 5">
            <a:extLst>
              <a:ext uri="{FF2B5EF4-FFF2-40B4-BE49-F238E27FC236}">
                <a16:creationId xmlns:a16="http://schemas.microsoft.com/office/drawing/2014/main" id="{C181EEDC-2429-4979-AE24-563A280BBA7B}"/>
              </a:ext>
            </a:extLst>
          </p:cNvPr>
          <p:cNvPicPr>
            <a:picLocks noChangeAspect="1"/>
          </p:cNvPicPr>
          <p:nvPr/>
        </p:nvPicPr>
        <p:blipFill>
          <a:blip r:embed="rId2"/>
          <a:stretch>
            <a:fillRect/>
          </a:stretch>
        </p:blipFill>
        <p:spPr>
          <a:xfrm>
            <a:off x="2546258" y="2906200"/>
            <a:ext cx="3456384" cy="3951799"/>
          </a:xfrm>
          <a:prstGeom prst="rect">
            <a:avLst/>
          </a:prstGeom>
        </p:spPr>
      </p:pic>
    </p:spTree>
    <p:extLst>
      <p:ext uri="{BB962C8B-B14F-4D97-AF65-F5344CB8AC3E}">
        <p14:creationId xmlns:p14="http://schemas.microsoft.com/office/powerpoint/2010/main" val="303773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63865" y="188640"/>
            <a:ext cx="8977786" cy="504056"/>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8. LA POBLACIÓ CATALANA</a:t>
            </a:r>
          </a:p>
        </p:txBody>
      </p:sp>
      <p:pic>
        <p:nvPicPr>
          <p:cNvPr id="3" name="Imatge 2">
            <a:extLst>
              <a:ext uri="{FF2B5EF4-FFF2-40B4-BE49-F238E27FC236}">
                <a16:creationId xmlns:a16="http://schemas.microsoft.com/office/drawing/2014/main" id="{86BDDB31-7D61-424D-B3FB-52E0C637156B}"/>
              </a:ext>
            </a:extLst>
          </p:cNvPr>
          <p:cNvPicPr>
            <a:picLocks noChangeAspect="1"/>
          </p:cNvPicPr>
          <p:nvPr/>
        </p:nvPicPr>
        <p:blipFill>
          <a:blip r:embed="rId2"/>
          <a:stretch>
            <a:fillRect/>
          </a:stretch>
        </p:blipFill>
        <p:spPr>
          <a:xfrm>
            <a:off x="1475656" y="980728"/>
            <a:ext cx="5814740" cy="5203519"/>
          </a:xfrm>
          <a:prstGeom prst="rect">
            <a:avLst/>
          </a:prstGeom>
        </p:spPr>
      </p:pic>
      <p:sp>
        <p:nvSpPr>
          <p:cNvPr id="5" name="QuadreDeText 4">
            <a:extLst>
              <a:ext uri="{FF2B5EF4-FFF2-40B4-BE49-F238E27FC236}">
                <a16:creationId xmlns:a16="http://schemas.microsoft.com/office/drawing/2014/main" id="{9E97E781-243A-4785-8633-47C343C1DB08}"/>
              </a:ext>
            </a:extLst>
          </p:cNvPr>
          <p:cNvSpPr txBox="1"/>
          <p:nvPr/>
        </p:nvSpPr>
        <p:spPr>
          <a:xfrm>
            <a:off x="5580112" y="6184247"/>
            <a:ext cx="1710284" cy="307777"/>
          </a:xfrm>
          <a:prstGeom prst="rect">
            <a:avLst/>
          </a:prstGeom>
          <a:noFill/>
        </p:spPr>
        <p:txBody>
          <a:bodyPr wrap="square" rtlCol="0">
            <a:spAutoFit/>
          </a:bodyPr>
          <a:lstStyle/>
          <a:p>
            <a:r>
              <a:rPr lang="ca-ES" sz="1400" dirty="0"/>
              <a:t>Idescat2016</a:t>
            </a:r>
          </a:p>
        </p:txBody>
      </p:sp>
    </p:spTree>
    <p:extLst>
      <p:ext uri="{BB962C8B-B14F-4D97-AF65-F5344CB8AC3E}">
        <p14:creationId xmlns:p14="http://schemas.microsoft.com/office/powerpoint/2010/main" val="256816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63865" y="188640"/>
            <a:ext cx="8977786" cy="504056"/>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8. LA POBLACIÓ CATALANA</a:t>
            </a:r>
          </a:p>
        </p:txBody>
      </p:sp>
      <p:sp>
        <p:nvSpPr>
          <p:cNvPr id="3" name="2 Rectángulo"/>
          <p:cNvSpPr/>
          <p:nvPr/>
        </p:nvSpPr>
        <p:spPr>
          <a:xfrm>
            <a:off x="179512" y="692696"/>
            <a:ext cx="6408712" cy="360040"/>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natalitat és baixa: 9,6 ‰, amb 1’37 fills per dona</a:t>
            </a:r>
            <a:endParaRPr lang="ca-ES" dirty="0">
              <a:solidFill>
                <a:schemeClr val="tx1"/>
              </a:solidFill>
            </a:endParaRPr>
          </a:p>
        </p:txBody>
      </p:sp>
      <p:sp>
        <p:nvSpPr>
          <p:cNvPr id="4" name="2 Rectángulo"/>
          <p:cNvSpPr/>
          <p:nvPr/>
        </p:nvSpPr>
        <p:spPr>
          <a:xfrm>
            <a:off x="179512" y="1124744"/>
            <a:ext cx="8136904" cy="360040"/>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taxa de mortalitat és també baixa 8,2 ‰), amb una esperança de vida de 83,2 anys</a:t>
            </a:r>
            <a:endParaRPr lang="ca-ES" dirty="0">
              <a:solidFill>
                <a:schemeClr val="tx1"/>
              </a:solidFill>
            </a:endParaRPr>
          </a:p>
        </p:txBody>
      </p:sp>
      <p:sp>
        <p:nvSpPr>
          <p:cNvPr id="5" name="2 Rectángulo"/>
          <p:cNvSpPr/>
          <p:nvPr/>
        </p:nvSpPr>
        <p:spPr>
          <a:xfrm>
            <a:off x="179512" y="1556792"/>
            <a:ext cx="8136904" cy="360040"/>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creixement natural és positiu: 1,4; però el creixement total és negatiu : -1,2</a:t>
            </a:r>
            <a:endParaRPr lang="ca-ES" dirty="0">
              <a:solidFill>
                <a:schemeClr val="tx1"/>
              </a:solidFill>
            </a:endParaRPr>
          </a:p>
        </p:txBody>
      </p:sp>
      <p:pic>
        <p:nvPicPr>
          <p:cNvPr id="17" name="Imatge 16">
            <a:extLst>
              <a:ext uri="{FF2B5EF4-FFF2-40B4-BE49-F238E27FC236}">
                <a16:creationId xmlns:a16="http://schemas.microsoft.com/office/drawing/2014/main" id="{40136B2C-5F9F-4B8B-B479-7C6D95E6F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492896"/>
            <a:ext cx="4089244" cy="3024336"/>
          </a:xfrm>
          <a:prstGeom prst="rect">
            <a:avLst/>
          </a:prstGeom>
        </p:spPr>
      </p:pic>
      <p:pic>
        <p:nvPicPr>
          <p:cNvPr id="19" name="Imatge 18">
            <a:extLst>
              <a:ext uri="{FF2B5EF4-FFF2-40B4-BE49-F238E27FC236}">
                <a16:creationId xmlns:a16="http://schemas.microsoft.com/office/drawing/2014/main" id="{47EEC429-4A12-4C0E-A663-887316838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2758" y="3284984"/>
            <a:ext cx="4391558" cy="3119298"/>
          </a:xfrm>
          <a:prstGeom prst="rect">
            <a:avLst/>
          </a:prstGeom>
        </p:spPr>
      </p:pic>
    </p:spTree>
    <p:extLst>
      <p:ext uri="{BB962C8B-B14F-4D97-AF65-F5344CB8AC3E}">
        <p14:creationId xmlns:p14="http://schemas.microsoft.com/office/powerpoint/2010/main" val="294871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Activitats de síntesi</a:t>
            </a:r>
          </a:p>
        </p:txBody>
      </p:sp>
      <p:sp>
        <p:nvSpPr>
          <p:cNvPr id="3" name="2 CuadroTexto"/>
          <p:cNvSpPr txBox="1"/>
          <p:nvPr/>
        </p:nvSpPr>
        <p:spPr>
          <a:xfrm>
            <a:off x="251520" y="692696"/>
            <a:ext cx="8712968" cy="369332"/>
          </a:xfrm>
          <a:prstGeom prst="rect">
            <a:avLst/>
          </a:prstGeom>
          <a:noFill/>
        </p:spPr>
        <p:txBody>
          <a:bodyPr wrap="square" rtlCol="0">
            <a:spAutoFit/>
          </a:bodyPr>
          <a:lstStyle/>
          <a:p>
            <a:r>
              <a:rPr lang="ca-ES" dirty="0"/>
              <a:t>1.- Completa al teu quadern el quadre següent:</a:t>
            </a:r>
          </a:p>
        </p:txBody>
      </p:sp>
      <p:graphicFrame>
        <p:nvGraphicFramePr>
          <p:cNvPr id="4" name="Tabla 3"/>
          <p:cNvGraphicFramePr>
            <a:graphicFrameLocks noGrp="1"/>
          </p:cNvGraphicFramePr>
          <p:nvPr>
            <p:extLst>
              <p:ext uri="{D42A27DB-BD31-4B8C-83A1-F6EECF244321}">
                <p14:modId xmlns:p14="http://schemas.microsoft.com/office/powerpoint/2010/main" val="3683042404"/>
              </p:ext>
            </p:extLst>
          </p:nvPr>
        </p:nvGraphicFramePr>
        <p:xfrm>
          <a:off x="251520" y="1196752"/>
          <a:ext cx="8712967" cy="5400601"/>
        </p:xfrm>
        <a:graphic>
          <a:graphicData uri="http://schemas.openxmlformats.org/drawingml/2006/table">
            <a:tbl>
              <a:tblPr firstRow="1" firstCol="1" bandRow="1">
                <a:tableStyleId>{5C22544A-7EE6-4342-B048-85BDC9FD1C3A}</a:tableStyleId>
              </a:tblPr>
              <a:tblGrid>
                <a:gridCol w="1596500">
                  <a:extLst>
                    <a:ext uri="{9D8B030D-6E8A-4147-A177-3AD203B41FA5}">
                      <a16:colId xmlns:a16="http://schemas.microsoft.com/office/drawing/2014/main" val="20000"/>
                    </a:ext>
                  </a:extLst>
                </a:gridCol>
                <a:gridCol w="2320723">
                  <a:extLst>
                    <a:ext uri="{9D8B030D-6E8A-4147-A177-3AD203B41FA5}">
                      <a16:colId xmlns:a16="http://schemas.microsoft.com/office/drawing/2014/main" val="20001"/>
                    </a:ext>
                  </a:extLst>
                </a:gridCol>
                <a:gridCol w="2328750">
                  <a:extLst>
                    <a:ext uri="{9D8B030D-6E8A-4147-A177-3AD203B41FA5}">
                      <a16:colId xmlns:a16="http://schemas.microsoft.com/office/drawing/2014/main" val="20002"/>
                    </a:ext>
                  </a:extLst>
                </a:gridCol>
                <a:gridCol w="2466994">
                  <a:extLst>
                    <a:ext uri="{9D8B030D-6E8A-4147-A177-3AD203B41FA5}">
                      <a16:colId xmlns:a16="http://schemas.microsoft.com/office/drawing/2014/main" val="20003"/>
                    </a:ext>
                  </a:extLst>
                </a:gridCol>
              </a:tblGrid>
              <a:tr h="327876">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ctr">
                        <a:lnSpc>
                          <a:spcPct val="115000"/>
                        </a:lnSpc>
                        <a:spcAft>
                          <a:spcPts val="0"/>
                        </a:spcAft>
                      </a:pPr>
                      <a:r>
                        <a:rPr lang="ca-ES" sz="1200">
                          <a:effectLst/>
                        </a:rPr>
                        <a:t>EUROPA</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ctr">
                        <a:lnSpc>
                          <a:spcPct val="115000"/>
                        </a:lnSpc>
                        <a:spcAft>
                          <a:spcPts val="0"/>
                        </a:spcAft>
                      </a:pPr>
                      <a:r>
                        <a:rPr lang="ca-ES" sz="1200">
                          <a:effectLst/>
                        </a:rPr>
                        <a:t>ESPANYA</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ctr">
                        <a:lnSpc>
                          <a:spcPct val="115000"/>
                        </a:lnSpc>
                        <a:spcAft>
                          <a:spcPts val="0"/>
                        </a:spcAft>
                      </a:pPr>
                      <a:r>
                        <a:rPr lang="ca-ES" sz="1200" dirty="0">
                          <a:effectLst/>
                        </a:rPr>
                        <a:t>CATALUNYA</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0"/>
                  </a:ext>
                </a:extLst>
              </a:tr>
              <a:tr h="327876">
                <a:tc>
                  <a:txBody>
                    <a:bodyPr/>
                    <a:lstStyle/>
                    <a:p>
                      <a:pPr algn="just">
                        <a:lnSpc>
                          <a:spcPct val="115000"/>
                        </a:lnSpc>
                        <a:spcAft>
                          <a:spcPts val="0"/>
                        </a:spcAft>
                      </a:pPr>
                      <a:r>
                        <a:rPr lang="ca-ES" sz="1200">
                          <a:effectLst/>
                        </a:rPr>
                        <a:t>POBLACIÓ</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1"/>
                  </a:ext>
                </a:extLst>
              </a:tr>
              <a:tr h="327876">
                <a:tc>
                  <a:txBody>
                    <a:bodyPr/>
                    <a:lstStyle/>
                    <a:p>
                      <a:pPr algn="just">
                        <a:lnSpc>
                          <a:spcPct val="115000"/>
                        </a:lnSpc>
                        <a:spcAft>
                          <a:spcPts val="0"/>
                        </a:spcAft>
                      </a:pPr>
                      <a:r>
                        <a:rPr lang="ca-ES" sz="1200">
                          <a:effectLst/>
                        </a:rPr>
                        <a:t>DENSITAT</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2"/>
                  </a:ext>
                </a:extLst>
              </a:tr>
              <a:tr h="1377753">
                <a:tc>
                  <a:txBody>
                    <a:bodyPr/>
                    <a:lstStyle/>
                    <a:p>
                      <a:pPr algn="just">
                        <a:lnSpc>
                          <a:spcPct val="115000"/>
                        </a:lnSpc>
                        <a:spcAft>
                          <a:spcPts val="0"/>
                        </a:spcAft>
                      </a:pPr>
                      <a:r>
                        <a:rPr lang="ca-ES" sz="1200">
                          <a:effectLst/>
                        </a:rPr>
                        <a:t> </a:t>
                      </a:r>
                      <a:endParaRPr lang="ca-ES" sz="1100">
                        <a:effectLst/>
                      </a:endParaRPr>
                    </a:p>
                    <a:p>
                      <a:pPr algn="just">
                        <a:lnSpc>
                          <a:spcPct val="115000"/>
                        </a:lnSpc>
                        <a:spcAft>
                          <a:spcPts val="0"/>
                        </a:spcAft>
                      </a:pPr>
                      <a:r>
                        <a:rPr lang="ca-ES" sz="1200">
                          <a:effectLst/>
                        </a:rPr>
                        <a:t>DISTRIBUCIÓ</a:t>
                      </a:r>
                      <a:endParaRPr lang="ca-ES" sz="1100">
                        <a:effectLst/>
                      </a:endParaRPr>
                    </a:p>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3"/>
                  </a:ext>
                </a:extLst>
              </a:tr>
              <a:tr h="677836">
                <a:tc>
                  <a:txBody>
                    <a:bodyPr/>
                    <a:lstStyle/>
                    <a:p>
                      <a:pPr algn="just">
                        <a:lnSpc>
                          <a:spcPct val="115000"/>
                        </a:lnSpc>
                        <a:spcAft>
                          <a:spcPts val="0"/>
                        </a:spcAft>
                      </a:pPr>
                      <a:r>
                        <a:rPr lang="ca-ES" sz="1200">
                          <a:effectLst/>
                        </a:rPr>
                        <a:t>ESTRUCTURA</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4"/>
                  </a:ext>
                </a:extLst>
              </a:tr>
              <a:tr h="327876">
                <a:tc>
                  <a:txBody>
                    <a:bodyPr/>
                    <a:lstStyle/>
                    <a:p>
                      <a:pPr algn="just">
                        <a:lnSpc>
                          <a:spcPct val="115000"/>
                        </a:lnSpc>
                        <a:spcAft>
                          <a:spcPts val="0"/>
                        </a:spcAft>
                      </a:pPr>
                      <a:r>
                        <a:rPr lang="ca-ES" sz="1200">
                          <a:effectLst/>
                        </a:rPr>
                        <a:t>NATALITAT</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5"/>
                  </a:ext>
                </a:extLst>
              </a:tr>
              <a:tr h="677836">
                <a:tc>
                  <a:txBody>
                    <a:bodyPr/>
                    <a:lstStyle/>
                    <a:p>
                      <a:pPr algn="just">
                        <a:lnSpc>
                          <a:spcPct val="115000"/>
                        </a:lnSpc>
                        <a:spcAft>
                          <a:spcPts val="0"/>
                        </a:spcAft>
                      </a:pPr>
                      <a:r>
                        <a:rPr lang="ca-ES" sz="1200">
                          <a:effectLst/>
                        </a:rPr>
                        <a:t>MORTALITAT</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6"/>
                  </a:ext>
                </a:extLst>
              </a:tr>
              <a:tr h="677836">
                <a:tc>
                  <a:txBody>
                    <a:bodyPr/>
                    <a:lstStyle/>
                    <a:p>
                      <a:pPr algn="just">
                        <a:lnSpc>
                          <a:spcPct val="115000"/>
                        </a:lnSpc>
                        <a:spcAft>
                          <a:spcPts val="0"/>
                        </a:spcAft>
                      </a:pPr>
                      <a:r>
                        <a:rPr lang="ca-ES" sz="1200">
                          <a:effectLst/>
                        </a:rPr>
                        <a:t>ESPERANÇA DE VIDA</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7"/>
                  </a:ext>
                </a:extLst>
              </a:tr>
              <a:tr h="677836">
                <a:tc>
                  <a:txBody>
                    <a:bodyPr/>
                    <a:lstStyle/>
                    <a:p>
                      <a:pPr algn="just">
                        <a:lnSpc>
                          <a:spcPct val="115000"/>
                        </a:lnSpc>
                        <a:spcAft>
                          <a:spcPts val="0"/>
                        </a:spcAft>
                      </a:pPr>
                      <a:r>
                        <a:rPr lang="ca-ES" sz="1200">
                          <a:effectLst/>
                        </a:rPr>
                        <a:t>CREIXEMENT NATURAL</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a:effectLst/>
                        </a:rPr>
                        <a:t> </a:t>
                      </a:r>
                      <a:endParaRPr lang="ca-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algn="just">
                        <a:lnSpc>
                          <a:spcPct val="115000"/>
                        </a:lnSpc>
                        <a:spcAft>
                          <a:spcPts val="0"/>
                        </a:spcAft>
                      </a:pPr>
                      <a:r>
                        <a:rPr lang="ca-ES" sz="1200" dirty="0">
                          <a:effectLst/>
                        </a:rPr>
                        <a:t> </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72401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Activitats de síntesi</a:t>
            </a:r>
          </a:p>
        </p:txBody>
      </p:sp>
      <p:sp>
        <p:nvSpPr>
          <p:cNvPr id="3" name="2 CuadroTexto"/>
          <p:cNvSpPr txBox="1"/>
          <p:nvPr/>
        </p:nvSpPr>
        <p:spPr>
          <a:xfrm>
            <a:off x="251520" y="620688"/>
            <a:ext cx="8712968" cy="5632311"/>
          </a:xfrm>
          <a:prstGeom prst="rect">
            <a:avLst/>
          </a:prstGeom>
          <a:noFill/>
        </p:spPr>
        <p:txBody>
          <a:bodyPr wrap="square" rtlCol="0">
            <a:spAutoFit/>
          </a:bodyPr>
          <a:lstStyle/>
          <a:p>
            <a:r>
              <a:rPr lang="ca-ES" dirty="0"/>
              <a:t>2.- Vocabulari: </a:t>
            </a:r>
          </a:p>
          <a:p>
            <a:r>
              <a:rPr lang="ca-ES" dirty="0"/>
              <a:t>-    Població: </a:t>
            </a:r>
          </a:p>
          <a:p>
            <a:pPr marL="285750" indent="-285750">
              <a:buFontTx/>
              <a:buChar char="-"/>
            </a:pPr>
            <a:endParaRPr lang="ca-ES" dirty="0"/>
          </a:p>
          <a:p>
            <a:pPr marL="285750" indent="-285750">
              <a:buFontTx/>
              <a:buChar char="-"/>
            </a:pPr>
            <a:r>
              <a:rPr lang="ca-ES" dirty="0"/>
              <a:t>Demografia:</a:t>
            </a:r>
          </a:p>
          <a:p>
            <a:pPr marL="285750" indent="-285750">
              <a:buFontTx/>
              <a:buChar char="-"/>
            </a:pPr>
            <a:endParaRPr lang="ca-ES" dirty="0"/>
          </a:p>
          <a:p>
            <a:pPr marL="285750" indent="-285750">
              <a:buFontTx/>
              <a:buChar char="-"/>
            </a:pPr>
            <a:r>
              <a:rPr lang="ca-ES" dirty="0"/>
              <a:t>Densitat de població:</a:t>
            </a:r>
          </a:p>
          <a:p>
            <a:pPr marL="285750" indent="-285750">
              <a:buFontTx/>
              <a:buChar char="-"/>
            </a:pPr>
            <a:endParaRPr lang="ca-ES" dirty="0"/>
          </a:p>
          <a:p>
            <a:pPr marL="285750" indent="-285750">
              <a:buFontTx/>
              <a:buChar char="-"/>
            </a:pPr>
            <a:r>
              <a:rPr lang="ca-ES" dirty="0"/>
              <a:t>Natalitat:</a:t>
            </a:r>
          </a:p>
          <a:p>
            <a:pPr marL="285750" indent="-285750">
              <a:buFontTx/>
              <a:buChar char="-"/>
            </a:pPr>
            <a:endParaRPr lang="ca-ES" dirty="0"/>
          </a:p>
          <a:p>
            <a:pPr marL="285750" indent="-285750">
              <a:buFontTx/>
              <a:buChar char="-"/>
            </a:pPr>
            <a:r>
              <a:rPr lang="ca-ES" dirty="0"/>
              <a:t>Mortalitat:</a:t>
            </a:r>
          </a:p>
          <a:p>
            <a:pPr marL="285750" indent="-285750">
              <a:buFontTx/>
              <a:buChar char="-"/>
            </a:pPr>
            <a:endParaRPr lang="ca-ES" dirty="0"/>
          </a:p>
          <a:p>
            <a:pPr marL="285750" indent="-285750">
              <a:buFontTx/>
              <a:buChar char="-"/>
            </a:pPr>
            <a:r>
              <a:rPr lang="ca-ES" dirty="0"/>
              <a:t>Mortalitat infantil:</a:t>
            </a:r>
          </a:p>
          <a:p>
            <a:pPr marL="285750" indent="-285750">
              <a:buFontTx/>
              <a:buChar char="-"/>
            </a:pPr>
            <a:endParaRPr lang="ca-ES" dirty="0"/>
          </a:p>
          <a:p>
            <a:pPr marL="285750" indent="-285750">
              <a:buFontTx/>
              <a:buChar char="-"/>
            </a:pPr>
            <a:r>
              <a:rPr lang="ca-ES" dirty="0"/>
              <a:t>Esperança de vida:</a:t>
            </a:r>
          </a:p>
          <a:p>
            <a:pPr marL="285750" indent="-285750">
              <a:buFontTx/>
              <a:buChar char="-"/>
            </a:pPr>
            <a:endParaRPr lang="ca-ES" dirty="0"/>
          </a:p>
          <a:p>
            <a:pPr marL="285750" indent="-285750">
              <a:buFontTx/>
              <a:buChar char="-"/>
            </a:pPr>
            <a:r>
              <a:rPr lang="ca-ES" dirty="0"/>
              <a:t>Creixement natural o vegetatiu:</a:t>
            </a:r>
          </a:p>
          <a:p>
            <a:pPr marL="285750" indent="-285750">
              <a:buFontTx/>
              <a:buChar char="-"/>
            </a:pPr>
            <a:endParaRPr lang="ca-ES" dirty="0"/>
          </a:p>
          <a:p>
            <a:pPr marL="285750" indent="-285750">
              <a:buFontTx/>
              <a:buChar char="-"/>
            </a:pPr>
            <a:r>
              <a:rPr lang="ca-ES" dirty="0"/>
              <a:t>Creixement real:</a:t>
            </a:r>
          </a:p>
          <a:p>
            <a:pPr marL="285750" indent="-285750">
              <a:buFontTx/>
              <a:buChar char="-"/>
            </a:pPr>
            <a:endParaRPr lang="ca-ES" dirty="0"/>
          </a:p>
          <a:p>
            <a:pPr marL="285750" indent="-285750">
              <a:buFontTx/>
              <a:buChar char="-"/>
            </a:pPr>
            <a:r>
              <a:rPr lang="ca-ES" dirty="0"/>
              <a:t>Piràmide de població:</a:t>
            </a:r>
          </a:p>
        </p:txBody>
      </p:sp>
    </p:spTree>
    <p:extLst>
      <p:ext uri="{BB962C8B-B14F-4D97-AF65-F5344CB8AC3E}">
        <p14:creationId xmlns:p14="http://schemas.microsoft.com/office/powerpoint/2010/main" val="74793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1. DISTRIBUCIÓ DE LA POBLACIÓ MUNDIAL.</a:t>
            </a:r>
          </a:p>
        </p:txBody>
      </p:sp>
      <p:sp>
        <p:nvSpPr>
          <p:cNvPr id="3" name="2 Rectángulo"/>
          <p:cNvSpPr/>
          <p:nvPr/>
        </p:nvSpPr>
        <p:spPr>
          <a:xfrm>
            <a:off x="179512" y="815688"/>
            <a:ext cx="8784976" cy="586576"/>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Per a comprendre la distribució de la població tenim en compte la densitat de població, que </a:t>
            </a:r>
          </a:p>
          <a:p>
            <a:pPr algn="ctr"/>
            <a:r>
              <a:rPr lang="ca-ES" dirty="0"/>
              <a:t>és el resultat de dividir la població total (habitants) entre la superfície que ocupa (km²)</a:t>
            </a:r>
            <a:endParaRPr lang="ca-ES" dirty="0">
              <a:solidFill>
                <a:schemeClr val="tx1"/>
              </a:solidFill>
            </a:endParaRPr>
          </a:p>
        </p:txBody>
      </p:sp>
      <p:sp>
        <p:nvSpPr>
          <p:cNvPr id="4" name="3 Rectángulo"/>
          <p:cNvSpPr/>
          <p:nvPr/>
        </p:nvSpPr>
        <p:spPr>
          <a:xfrm>
            <a:off x="179512" y="1484784"/>
            <a:ext cx="7848872" cy="864096"/>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densitat de població d’un lloc és alta quan supera els 100 hab./km², mitjana </a:t>
            </a:r>
          </a:p>
          <a:p>
            <a:pPr algn="ctr"/>
            <a:r>
              <a:rPr lang="ca-ES" dirty="0"/>
              <a:t>entre 50 i 100 hab./km², baixa entre 25 i 50 hab./km², molt baixa entre 1 </a:t>
            </a:r>
          </a:p>
          <a:p>
            <a:pPr algn="ctr"/>
            <a:r>
              <a:rPr lang="ca-ES" dirty="0"/>
              <a:t>i 25 hab./km² i extremadament baixa quan és inferior a 1 hab./km²</a:t>
            </a:r>
            <a:endParaRPr lang="ca-ES" dirty="0">
              <a:solidFill>
                <a:schemeClr val="tx1"/>
              </a:solidFill>
            </a:endParaRPr>
          </a:p>
        </p:txBody>
      </p:sp>
      <p:pic>
        <p:nvPicPr>
          <p:cNvPr id="2050" name="Picture 2" descr="D:\ccss_valenciano\data\155\NAgora2u13s01i03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2558" y="2387407"/>
            <a:ext cx="6329418" cy="43724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ccss_valenciano\data\155\NAgora2u13s01i03tx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89040"/>
            <a:ext cx="2857500" cy="44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38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2052"/>
                                        </p:tgtEl>
                                        <p:attrNameLst>
                                          <p:attrName>style.visibility</p:attrName>
                                        </p:attrNameLst>
                                      </p:cBhvr>
                                      <p:to>
                                        <p:strVal val="visible"/>
                                      </p:to>
                                    </p:set>
                                    <p:anim calcmode="lin" valueType="num">
                                      <p:cBhvr additive="base">
                                        <p:cTn id="16" dur="500" fill="hold"/>
                                        <p:tgtEl>
                                          <p:spTgt spid="2052"/>
                                        </p:tgtEl>
                                        <p:attrNameLst>
                                          <p:attrName>ppt_x</p:attrName>
                                        </p:attrNameLst>
                                      </p:cBhvr>
                                      <p:tavLst>
                                        <p:tav tm="0">
                                          <p:val>
                                            <p:strVal val="#ppt_x"/>
                                          </p:val>
                                        </p:tav>
                                        <p:tav tm="100000">
                                          <p:val>
                                            <p:strVal val="#ppt_x"/>
                                          </p:val>
                                        </p:tav>
                                      </p:tavLst>
                                    </p:anim>
                                    <p:anim calcmode="lin" valueType="num">
                                      <p:cBhvr additive="base">
                                        <p:cTn id="17"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2" presetClass="entr" presetSubtype="4" fill="hold" nodeType="afterEffect">
                                  <p:stCondLst>
                                    <p:cond delay="500"/>
                                  </p:stCondLst>
                                  <p:childTnLst>
                                    <p:set>
                                      <p:cBhvr>
                                        <p:cTn id="25" dur="1" fill="hold">
                                          <p:stCondLst>
                                            <p:cond delay="0"/>
                                          </p:stCondLst>
                                        </p:cTn>
                                        <p:tgtEl>
                                          <p:spTgt spid="2050"/>
                                        </p:tgtEl>
                                        <p:attrNameLst>
                                          <p:attrName>style.visibility</p:attrName>
                                        </p:attrNameLst>
                                      </p:cBhvr>
                                      <p:to>
                                        <p:strVal val="visible"/>
                                      </p:to>
                                    </p:set>
                                    <p:anim calcmode="lin" valueType="num">
                                      <p:cBhvr additive="base">
                                        <p:cTn id="26" dur="500" fill="hold"/>
                                        <p:tgtEl>
                                          <p:spTgt spid="2050"/>
                                        </p:tgtEl>
                                        <p:attrNameLst>
                                          <p:attrName>ppt_x</p:attrName>
                                        </p:attrNameLst>
                                      </p:cBhvr>
                                      <p:tavLst>
                                        <p:tav tm="0">
                                          <p:val>
                                            <p:strVal val="#ppt_x"/>
                                          </p:val>
                                        </p:tav>
                                        <p:tav tm="100000">
                                          <p:val>
                                            <p:strVal val="#ppt_x"/>
                                          </p:val>
                                        </p:tav>
                                      </p:tavLst>
                                    </p:anim>
                                    <p:anim calcmode="lin" valueType="num">
                                      <p:cBhvr additive="base">
                                        <p:cTn id="2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290" y="764704"/>
            <a:ext cx="9119701" cy="4200403"/>
          </a:xfrm>
          <a:prstGeom prst="rect">
            <a:avLst/>
          </a:prstGeom>
        </p:spPr>
      </p:pic>
      <p:sp>
        <p:nvSpPr>
          <p:cNvPr id="3" name="3 Título"/>
          <p:cNvSpPr txBox="1">
            <a:spLocks/>
          </p:cNvSpPr>
          <p:nvPr/>
        </p:nvSpPr>
        <p:spPr>
          <a:xfrm>
            <a:off x="395536" y="73008"/>
            <a:ext cx="8229600" cy="720080"/>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1. DISTRIBUCIÓ DE LA POBLACIÓ MUNDIAL.</a:t>
            </a:r>
          </a:p>
        </p:txBody>
      </p:sp>
      <p:sp>
        <p:nvSpPr>
          <p:cNvPr id="4" name="CuadroTexto 3"/>
          <p:cNvSpPr txBox="1"/>
          <p:nvPr/>
        </p:nvSpPr>
        <p:spPr>
          <a:xfrm>
            <a:off x="8116879" y="980728"/>
            <a:ext cx="1008112" cy="307777"/>
          </a:xfrm>
          <a:prstGeom prst="rect">
            <a:avLst/>
          </a:prstGeom>
          <a:noFill/>
        </p:spPr>
        <p:txBody>
          <a:bodyPr wrap="square" rtlCol="0">
            <a:spAutoFit/>
          </a:bodyPr>
          <a:lstStyle/>
          <a:p>
            <a:r>
              <a:rPr lang="ca-ES" sz="1400" dirty="0"/>
              <a:t>Hab./km²</a:t>
            </a:r>
          </a:p>
        </p:txBody>
      </p:sp>
    </p:spTree>
    <p:extLst>
      <p:ext uri="{BB962C8B-B14F-4D97-AF65-F5344CB8AC3E}">
        <p14:creationId xmlns:p14="http://schemas.microsoft.com/office/powerpoint/2010/main" val="360633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00"/>
                            </p:stCondLst>
                            <p:childTnLst>
                              <p:par>
                                <p:cTn id="9" presetID="2" presetClass="entr" presetSubtype="4"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1. DISTRIBUCIÓ DE LA POBLACIÓ MUNDIAL.</a:t>
            </a:r>
          </a:p>
        </p:txBody>
      </p:sp>
      <p:sp>
        <p:nvSpPr>
          <p:cNvPr id="3" name="2 Rectángulo"/>
          <p:cNvSpPr/>
          <p:nvPr/>
        </p:nvSpPr>
        <p:spPr>
          <a:xfrm>
            <a:off x="107504" y="1679784"/>
            <a:ext cx="1440160" cy="669096"/>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Factors de </a:t>
            </a:r>
          </a:p>
          <a:p>
            <a:pPr algn="ctr"/>
            <a:r>
              <a:rPr lang="ca-ES" dirty="0"/>
              <a:t>la distribució</a:t>
            </a:r>
            <a:endParaRPr lang="ca-ES" dirty="0">
              <a:solidFill>
                <a:schemeClr val="tx1"/>
              </a:solidFill>
            </a:endParaRPr>
          </a:p>
        </p:txBody>
      </p:sp>
      <p:cxnSp>
        <p:nvCxnSpPr>
          <p:cNvPr id="7" name="6 Conector angular"/>
          <p:cNvCxnSpPr>
            <a:stCxn id="3" idx="3"/>
            <a:endCxn id="8" idx="1"/>
          </p:cNvCxnSpPr>
          <p:nvPr/>
        </p:nvCxnSpPr>
        <p:spPr>
          <a:xfrm flipV="1">
            <a:off x="1547664" y="1304399"/>
            <a:ext cx="216024" cy="709933"/>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Rectángulo"/>
          <p:cNvSpPr/>
          <p:nvPr/>
        </p:nvSpPr>
        <p:spPr>
          <a:xfrm>
            <a:off x="1763688" y="1137125"/>
            <a:ext cx="792088" cy="334548"/>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Físics</a:t>
            </a:r>
            <a:endParaRPr lang="ca-ES" dirty="0">
              <a:solidFill>
                <a:schemeClr val="tx1"/>
              </a:solidFill>
            </a:endParaRPr>
          </a:p>
        </p:txBody>
      </p:sp>
      <p:cxnSp>
        <p:nvCxnSpPr>
          <p:cNvPr id="15" name="14 Conector angular"/>
          <p:cNvCxnSpPr>
            <a:stCxn id="8" idx="3"/>
            <a:endCxn id="18" idx="1"/>
          </p:cNvCxnSpPr>
          <p:nvPr/>
        </p:nvCxnSpPr>
        <p:spPr>
          <a:xfrm flipV="1">
            <a:off x="2555776" y="946170"/>
            <a:ext cx="216023" cy="35822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17 Rectángulo"/>
          <p:cNvSpPr/>
          <p:nvPr/>
        </p:nvSpPr>
        <p:spPr>
          <a:xfrm>
            <a:off x="2771799" y="793088"/>
            <a:ext cx="6192687" cy="306164"/>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relleu: viu més gent en planes i valls situades a poca altitud</a:t>
            </a:r>
            <a:endParaRPr lang="ca-ES" dirty="0">
              <a:solidFill>
                <a:schemeClr val="tx1"/>
              </a:solidFill>
            </a:endParaRPr>
          </a:p>
        </p:txBody>
      </p:sp>
      <p:cxnSp>
        <p:nvCxnSpPr>
          <p:cNvPr id="20" name="19 Conector angular"/>
          <p:cNvCxnSpPr>
            <a:stCxn id="8" idx="3"/>
            <a:endCxn id="25" idx="1"/>
          </p:cNvCxnSpPr>
          <p:nvPr/>
        </p:nvCxnSpPr>
        <p:spPr>
          <a:xfrm>
            <a:off x="2555776" y="1304399"/>
            <a:ext cx="217608" cy="1419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24 Rectángulo"/>
          <p:cNvSpPr/>
          <p:nvPr/>
        </p:nvSpPr>
        <p:spPr>
          <a:xfrm>
            <a:off x="2773384" y="1165509"/>
            <a:ext cx="6191103" cy="306164"/>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clima: preferència pels climes temperats front als càlids i freds</a:t>
            </a:r>
            <a:endParaRPr lang="ca-ES" dirty="0">
              <a:solidFill>
                <a:schemeClr val="tx1"/>
              </a:solidFill>
            </a:endParaRPr>
          </a:p>
        </p:txBody>
      </p:sp>
      <p:cxnSp>
        <p:nvCxnSpPr>
          <p:cNvPr id="29" name="28 Conector angular"/>
          <p:cNvCxnSpPr>
            <a:stCxn id="8" idx="3"/>
            <a:endCxn id="32" idx="1"/>
          </p:cNvCxnSpPr>
          <p:nvPr/>
        </p:nvCxnSpPr>
        <p:spPr>
          <a:xfrm>
            <a:off x="2555776" y="1304399"/>
            <a:ext cx="217608" cy="39640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31 Rectángulo"/>
          <p:cNvSpPr/>
          <p:nvPr/>
        </p:nvSpPr>
        <p:spPr>
          <a:xfrm>
            <a:off x="2773384" y="1547726"/>
            <a:ext cx="6191103" cy="306164"/>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sòl: més població on els sòls són fèrtils per a l’agricultura</a:t>
            </a:r>
            <a:endParaRPr lang="ca-ES" dirty="0">
              <a:solidFill>
                <a:schemeClr val="tx1"/>
              </a:solidFill>
            </a:endParaRPr>
          </a:p>
        </p:txBody>
      </p:sp>
      <p:cxnSp>
        <p:nvCxnSpPr>
          <p:cNvPr id="36" name="35 Conector angular"/>
          <p:cNvCxnSpPr>
            <a:stCxn id="3" idx="3"/>
            <a:endCxn id="38" idx="1"/>
          </p:cNvCxnSpPr>
          <p:nvPr/>
        </p:nvCxnSpPr>
        <p:spPr>
          <a:xfrm>
            <a:off x="1547664" y="2014332"/>
            <a:ext cx="216024" cy="90147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37 Rectángulo"/>
          <p:cNvSpPr/>
          <p:nvPr/>
        </p:nvSpPr>
        <p:spPr>
          <a:xfrm>
            <a:off x="1763688" y="2748529"/>
            <a:ext cx="1013145" cy="334548"/>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Humans</a:t>
            </a:r>
            <a:endParaRPr lang="ca-ES" dirty="0">
              <a:solidFill>
                <a:schemeClr val="tx1"/>
              </a:solidFill>
            </a:endParaRPr>
          </a:p>
        </p:txBody>
      </p:sp>
      <p:cxnSp>
        <p:nvCxnSpPr>
          <p:cNvPr id="40" name="39 Conector angular"/>
          <p:cNvCxnSpPr>
            <a:stCxn id="38" idx="3"/>
            <a:endCxn id="43" idx="1"/>
          </p:cNvCxnSpPr>
          <p:nvPr/>
        </p:nvCxnSpPr>
        <p:spPr>
          <a:xfrm flipV="1">
            <a:off x="2776833" y="2225634"/>
            <a:ext cx="210992" cy="69016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42 Rectángulo"/>
          <p:cNvSpPr/>
          <p:nvPr/>
        </p:nvSpPr>
        <p:spPr>
          <a:xfrm>
            <a:off x="2987825" y="1916832"/>
            <a:ext cx="5976663" cy="617603"/>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Econòmics: la gent va a viure en zones riques en </a:t>
            </a:r>
          </a:p>
          <a:p>
            <a:pPr algn="ctr"/>
            <a:r>
              <a:rPr lang="ca-ES" dirty="0"/>
              <a:t>agricultura, indústria o activitats terciàries</a:t>
            </a:r>
            <a:endParaRPr lang="ca-ES" dirty="0">
              <a:solidFill>
                <a:schemeClr val="tx1"/>
              </a:solidFill>
            </a:endParaRPr>
          </a:p>
        </p:txBody>
      </p:sp>
      <p:cxnSp>
        <p:nvCxnSpPr>
          <p:cNvPr id="48" name="47 Conector angular"/>
          <p:cNvCxnSpPr>
            <a:stCxn id="38" idx="3"/>
            <a:endCxn id="50" idx="1"/>
          </p:cNvCxnSpPr>
          <p:nvPr/>
        </p:nvCxnSpPr>
        <p:spPr>
          <a:xfrm>
            <a:off x="2776833" y="2915803"/>
            <a:ext cx="210992" cy="127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49 Rectángulo"/>
          <p:cNvSpPr/>
          <p:nvPr/>
        </p:nvSpPr>
        <p:spPr>
          <a:xfrm>
            <a:off x="2987825" y="2618630"/>
            <a:ext cx="5976663" cy="594346"/>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Històrics (llocs on viu molta gent </a:t>
            </a:r>
          </a:p>
          <a:p>
            <a:pPr algn="ctr"/>
            <a:r>
              <a:rPr lang="ca-ES" dirty="0"/>
              <a:t>des de fa mil·lennis, migracions,...</a:t>
            </a:r>
            <a:endParaRPr lang="ca-ES" dirty="0">
              <a:solidFill>
                <a:schemeClr val="tx1"/>
              </a:solidFill>
            </a:endParaRPr>
          </a:p>
        </p:txBody>
      </p:sp>
      <p:cxnSp>
        <p:nvCxnSpPr>
          <p:cNvPr id="52" name="51 Conector angular"/>
          <p:cNvCxnSpPr>
            <a:stCxn id="38" idx="3"/>
            <a:endCxn id="55" idx="1"/>
          </p:cNvCxnSpPr>
          <p:nvPr/>
        </p:nvCxnSpPr>
        <p:spPr>
          <a:xfrm>
            <a:off x="2776833" y="2915803"/>
            <a:ext cx="215316" cy="66940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55" name="54 Rectángulo"/>
          <p:cNvSpPr/>
          <p:nvPr/>
        </p:nvSpPr>
        <p:spPr>
          <a:xfrm>
            <a:off x="2992149" y="3309359"/>
            <a:ext cx="5976663" cy="551689"/>
          </a:xfrm>
          <a:prstGeom prst="rect">
            <a:avLst/>
          </a:prstGeom>
          <a:solidFill>
            <a:srgbClr val="FFCCC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Polítics: decisions de governs que poden suposar l’expulsió </a:t>
            </a:r>
          </a:p>
          <a:p>
            <a:pPr algn="ctr"/>
            <a:r>
              <a:rPr lang="ca-ES" dirty="0"/>
              <a:t>de gent o l’arribada d’emigrants, guerres, refugiats,...</a:t>
            </a:r>
            <a:endParaRPr lang="ca-ES" dirty="0">
              <a:solidFill>
                <a:schemeClr val="tx1"/>
              </a:solidFill>
            </a:endParaRPr>
          </a:p>
        </p:txBody>
      </p:sp>
      <p:pic>
        <p:nvPicPr>
          <p:cNvPr id="3074" name="Picture 2" descr="http://www.herrerosarquitectos.com/IMAGES/Portes_Corserolla/01_AERE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26" y="4509120"/>
            <a:ext cx="4559991" cy="21938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obrecuriosidades.com/wp-content/uploads/2009/10/desier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178" y="4085283"/>
            <a:ext cx="4182301" cy="25772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encrypted-tbn3.gstatic.com/images?q=tbn:ANd9GcQZx-JtUt8uvSZQU4vMiCQevkI9Mxdld08_ZgpyPnpozCu-YxW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55" y="3139647"/>
            <a:ext cx="2124218" cy="1411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57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500"/>
                            </p:stCondLst>
                            <p:childTnLst>
                              <p:par>
                                <p:cTn id="30" presetID="2" presetClass="entr" presetSubtype="4" fill="hold" nodeType="afterEffect">
                                  <p:stCondLst>
                                    <p:cond delay="500"/>
                                  </p:stCondLst>
                                  <p:childTnLst>
                                    <p:set>
                                      <p:cBhvr>
                                        <p:cTn id="31" dur="1" fill="hold">
                                          <p:stCondLst>
                                            <p:cond delay="0"/>
                                          </p:stCondLst>
                                        </p:cTn>
                                        <p:tgtEl>
                                          <p:spTgt spid="3074"/>
                                        </p:tgtEl>
                                        <p:attrNameLst>
                                          <p:attrName>style.visibility</p:attrName>
                                        </p:attrNameLst>
                                      </p:cBhvr>
                                      <p:to>
                                        <p:strVal val="visible"/>
                                      </p:to>
                                    </p:set>
                                    <p:anim calcmode="lin" valueType="num">
                                      <p:cBhvr additive="base">
                                        <p:cTn id="32" dur="500" fill="hold"/>
                                        <p:tgtEl>
                                          <p:spTgt spid="3074"/>
                                        </p:tgtEl>
                                        <p:attrNameLst>
                                          <p:attrName>ppt_x</p:attrName>
                                        </p:attrNameLst>
                                      </p:cBhvr>
                                      <p:tavLst>
                                        <p:tav tm="0">
                                          <p:val>
                                            <p:strVal val="#ppt_x"/>
                                          </p:val>
                                        </p:tav>
                                        <p:tav tm="100000">
                                          <p:val>
                                            <p:strVal val="#ppt_x"/>
                                          </p:val>
                                        </p:tav>
                                      </p:tavLst>
                                    </p:anim>
                                    <p:anim calcmode="lin" valueType="num">
                                      <p:cBhvr additive="base">
                                        <p:cTn id="3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par>
                          <p:cTn id="42" fill="hold">
                            <p:stCondLst>
                              <p:cond delay="500"/>
                            </p:stCondLst>
                            <p:childTnLst>
                              <p:par>
                                <p:cTn id="43" presetID="2" presetClass="entr" presetSubtype="4" fill="hold" nodeType="afterEffect">
                                  <p:stCondLst>
                                    <p:cond delay="500"/>
                                  </p:stCondLst>
                                  <p:childTnLst>
                                    <p:set>
                                      <p:cBhvr>
                                        <p:cTn id="44" dur="1" fill="hold">
                                          <p:stCondLst>
                                            <p:cond delay="0"/>
                                          </p:stCondLst>
                                        </p:cTn>
                                        <p:tgtEl>
                                          <p:spTgt spid="3078"/>
                                        </p:tgtEl>
                                        <p:attrNameLst>
                                          <p:attrName>style.visibility</p:attrName>
                                        </p:attrNameLst>
                                      </p:cBhvr>
                                      <p:to>
                                        <p:strVal val="visible"/>
                                      </p:to>
                                    </p:set>
                                    <p:anim calcmode="lin" valueType="num">
                                      <p:cBhvr additive="base">
                                        <p:cTn id="45" dur="500" fill="hold"/>
                                        <p:tgtEl>
                                          <p:spTgt spid="3078"/>
                                        </p:tgtEl>
                                        <p:attrNameLst>
                                          <p:attrName>ppt_x</p:attrName>
                                        </p:attrNameLst>
                                      </p:cBhvr>
                                      <p:tavLst>
                                        <p:tav tm="0">
                                          <p:val>
                                            <p:strVal val="#ppt_x"/>
                                          </p:val>
                                        </p:tav>
                                        <p:tav tm="100000">
                                          <p:val>
                                            <p:strVal val="#ppt_x"/>
                                          </p:val>
                                        </p:tav>
                                      </p:tavLst>
                                    </p:anim>
                                    <p:anim calcmode="lin" valueType="num">
                                      <p:cBhvr additive="base">
                                        <p:cTn id="46"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par>
                          <p:cTn id="55" fill="hold">
                            <p:stCondLst>
                              <p:cond delay="500"/>
                            </p:stCondLst>
                            <p:childTnLst>
                              <p:par>
                                <p:cTn id="56" presetID="2" presetClass="entr" presetSubtype="4" fill="hold" nodeType="afterEffect">
                                  <p:stCondLst>
                                    <p:cond delay="500"/>
                                  </p:stCondLst>
                                  <p:childTnLst>
                                    <p:set>
                                      <p:cBhvr>
                                        <p:cTn id="57" dur="1" fill="hold">
                                          <p:stCondLst>
                                            <p:cond delay="0"/>
                                          </p:stCondLst>
                                        </p:cTn>
                                        <p:tgtEl>
                                          <p:spTgt spid="3076"/>
                                        </p:tgtEl>
                                        <p:attrNameLst>
                                          <p:attrName>style.visibility</p:attrName>
                                        </p:attrNameLst>
                                      </p:cBhvr>
                                      <p:to>
                                        <p:strVal val="visible"/>
                                      </p:to>
                                    </p:set>
                                    <p:anim calcmode="lin" valueType="num">
                                      <p:cBhvr additive="base">
                                        <p:cTn id="58" dur="500" fill="hold"/>
                                        <p:tgtEl>
                                          <p:spTgt spid="3076"/>
                                        </p:tgtEl>
                                        <p:attrNameLst>
                                          <p:attrName>ppt_x</p:attrName>
                                        </p:attrNameLst>
                                      </p:cBhvr>
                                      <p:tavLst>
                                        <p:tav tm="0">
                                          <p:val>
                                            <p:strVal val="#ppt_x"/>
                                          </p:val>
                                        </p:tav>
                                        <p:tav tm="100000">
                                          <p:val>
                                            <p:strVal val="#ppt_x"/>
                                          </p:val>
                                        </p:tav>
                                      </p:tavLst>
                                    </p:anim>
                                    <p:anim calcmode="lin" valueType="num">
                                      <p:cBhvr additive="base">
                                        <p:cTn id="59"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500"/>
                                        <p:tgtEl>
                                          <p:spTgt spid="4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fade">
                                      <p:cBhvr>
                                        <p:cTn id="80" dur="500"/>
                                        <p:tgtEl>
                                          <p:spTgt spid="4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500"/>
                                        <p:tgtEl>
                                          <p:spTgt spid="50"/>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500"/>
                                        <p:tgtEl>
                                          <p:spTgt spid="5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5"/>
                                        </p:tgtEl>
                                        <p:attrNameLst>
                                          <p:attrName>style.visibility</p:attrName>
                                        </p:attrNameLst>
                                      </p:cBhvr>
                                      <p:to>
                                        <p:strVal val="visible"/>
                                      </p:to>
                                    </p:set>
                                    <p:animEffect transition="in" filter="fade">
                                      <p:cBhvr>
                                        <p:cTn id="9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animBg="1"/>
      <p:bldP spid="18" grpId="0" animBg="1"/>
      <p:bldP spid="25" grpId="0" animBg="1"/>
      <p:bldP spid="32" grpId="0" animBg="1"/>
      <p:bldP spid="38" grpId="0" animBg="1"/>
      <p:bldP spid="43" grpId="0" animBg="1"/>
      <p:bldP spid="50" grpId="0" animBg="1"/>
      <p:bldP spid="5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0" y="73008"/>
            <a:ext cx="9144000" cy="5476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2600" dirty="0"/>
              <a:t>Exercicis punt 1. DISTRIBUCIÓ DE LA POBLACIÓ MUNDIAL.</a:t>
            </a:r>
          </a:p>
        </p:txBody>
      </p:sp>
      <p:sp>
        <p:nvSpPr>
          <p:cNvPr id="3" name="2 CuadroTexto"/>
          <p:cNvSpPr txBox="1"/>
          <p:nvPr/>
        </p:nvSpPr>
        <p:spPr>
          <a:xfrm>
            <a:off x="179512" y="620688"/>
            <a:ext cx="8712968" cy="1754326"/>
          </a:xfrm>
          <a:prstGeom prst="rect">
            <a:avLst/>
          </a:prstGeom>
          <a:noFill/>
        </p:spPr>
        <p:txBody>
          <a:bodyPr wrap="square" rtlCol="0">
            <a:spAutoFit/>
          </a:bodyPr>
          <a:lstStyle/>
          <a:p>
            <a:r>
              <a:rPr lang="ca-ES" dirty="0"/>
              <a:t>1.- A partir del document, respon:</a:t>
            </a:r>
          </a:p>
          <a:p>
            <a:r>
              <a:rPr lang="ca-ES" dirty="0"/>
              <a:t>a) Classificació.</a:t>
            </a:r>
          </a:p>
          <a:p>
            <a:r>
              <a:rPr lang="ca-ES" dirty="0"/>
              <a:t>b) Tema.</a:t>
            </a:r>
          </a:p>
          <a:p>
            <a:r>
              <a:rPr lang="ca-ES" dirty="0"/>
              <a:t>c) Què és la densitat de població?</a:t>
            </a:r>
          </a:p>
          <a:p>
            <a:r>
              <a:rPr lang="ca-ES" dirty="0"/>
              <a:t>d) En quines zones del món hi ha densitats de població més altes? Per què?</a:t>
            </a:r>
          </a:p>
          <a:p>
            <a:r>
              <a:rPr lang="ca-ES" dirty="0"/>
              <a:t>e) En quines zones del món hi ha densitats de població baixes? Per què?</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330137"/>
            <a:ext cx="7776864" cy="4527863"/>
          </a:xfrm>
          <a:prstGeom prst="rect">
            <a:avLst/>
          </a:prstGeom>
        </p:spPr>
      </p:pic>
    </p:spTree>
    <p:extLst>
      <p:ext uri="{BB962C8B-B14F-4D97-AF65-F5344CB8AC3E}">
        <p14:creationId xmlns:p14="http://schemas.microsoft.com/office/powerpoint/2010/main" val="242395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73008"/>
            <a:ext cx="8229600" cy="72008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2. LA DINÀMICA DE LA POBLACIÓ.</a:t>
            </a:r>
          </a:p>
        </p:txBody>
      </p:sp>
      <p:sp>
        <p:nvSpPr>
          <p:cNvPr id="3" name="2 Marcador de contenido"/>
          <p:cNvSpPr txBox="1">
            <a:spLocks/>
          </p:cNvSpPr>
          <p:nvPr/>
        </p:nvSpPr>
        <p:spPr>
          <a:xfrm>
            <a:off x="251520" y="908720"/>
            <a:ext cx="8784976" cy="252028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ca-ES" sz="2400" dirty="0"/>
              <a:t>- El nombre d’habitants d’un lloc depèn del moviment natural o vegetatiu de la població (quantitat de naixements i defuncions) i dels moviments migratoris (emigrants i immigrants).</a:t>
            </a:r>
          </a:p>
          <a:p>
            <a:pPr marL="0" indent="0">
              <a:buNone/>
            </a:pPr>
            <a:r>
              <a:rPr lang="ca-ES" sz="2400" dirty="0"/>
              <a:t>2.1.  </a:t>
            </a:r>
            <a:r>
              <a:rPr lang="ca-ES" sz="2400" u="sng" dirty="0"/>
              <a:t>La natalitat</a:t>
            </a:r>
            <a:r>
              <a:rPr lang="ca-ES" sz="2400" dirty="0"/>
              <a:t>.</a:t>
            </a:r>
          </a:p>
          <a:p>
            <a:pPr marL="0" indent="0">
              <a:buFont typeface="Arial" panose="020B0604020202020204" pitchFamily="34" charset="0"/>
              <a:buNone/>
            </a:pPr>
            <a:r>
              <a:rPr lang="ca-ES" sz="2400" dirty="0"/>
              <a:t>2.2.  </a:t>
            </a:r>
            <a:r>
              <a:rPr lang="ca-ES" sz="2400" u="sng" dirty="0"/>
              <a:t>La mortalitat</a:t>
            </a:r>
            <a:r>
              <a:rPr lang="ca-ES" sz="2400" dirty="0"/>
              <a:t>.</a:t>
            </a:r>
          </a:p>
          <a:p>
            <a:pPr marL="0" indent="0">
              <a:buFont typeface="Arial" panose="020B0604020202020204" pitchFamily="34" charset="0"/>
              <a:buNone/>
            </a:pPr>
            <a:r>
              <a:rPr lang="ca-ES" sz="2400" dirty="0"/>
              <a:t>2.3.  </a:t>
            </a:r>
            <a:r>
              <a:rPr lang="ca-ES" sz="2400" u="sng" dirty="0"/>
              <a:t>El creixement natural o vegetatiu</a:t>
            </a:r>
            <a:r>
              <a:rPr lang="ca-ES" sz="2400" dirty="0"/>
              <a:t>.</a:t>
            </a:r>
          </a:p>
        </p:txBody>
      </p:sp>
      <p:pic>
        <p:nvPicPr>
          <p:cNvPr id="4" name="Picture 4" descr="http://www.acnur.org/t3/uploads/pics/09.2013.24_Uganda_UNHC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31" y="3544632"/>
            <a:ext cx="3876204" cy="29087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www.crecerfeliz.es/var/ezflow_site/storage/images/ninos/educacion/como-educar-al-hijo-unico/como-educar-al-hijo-unico/724983-1-esl-ES/Como-educar-al-hijo-unico_articulo_landsca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1687" y="1772816"/>
            <a:ext cx="2808312" cy="2109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tatic3.demotix.com/sites/default/files/imagecache/a_scale_large/3200-1/photos/1385004111-paris--a-multicultural-capital_32873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9979" y="3933056"/>
            <a:ext cx="5060020" cy="2808312"/>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a:hlinkClick r:id="rId5"/>
          </p:cNvPr>
          <p:cNvSpPr/>
          <p:nvPr/>
        </p:nvSpPr>
        <p:spPr>
          <a:xfrm>
            <a:off x="4572000" y="2168860"/>
            <a:ext cx="1306488" cy="5400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200" dirty="0"/>
              <a:t>Web </a:t>
            </a:r>
            <a:r>
              <a:rPr lang="ca-ES" sz="1200" dirty="0" err="1"/>
              <a:t>Index</a:t>
            </a:r>
            <a:r>
              <a:rPr lang="ca-ES" sz="1200" dirty="0"/>
              <a:t> Mundi</a:t>
            </a:r>
          </a:p>
        </p:txBody>
      </p:sp>
    </p:spTree>
    <p:extLst>
      <p:ext uri="{BB962C8B-B14F-4D97-AF65-F5344CB8AC3E}">
        <p14:creationId xmlns:p14="http://schemas.microsoft.com/office/powerpoint/2010/main" val="94983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7" grpId="0" animBg="1"/>
    </p:bldLst>
  </p:timing>
</p:sld>
</file>

<file path=ppt/theme/theme1.xml><?xml version="1.0" encoding="utf-8"?>
<a:theme xmlns:a="http://schemas.openxmlformats.org/drawingml/2006/main" name="Tema de Office">
  <a:themeElements>
    <a:clrScheme name="Personalizado 5">
      <a:dk1>
        <a:srgbClr val="000000"/>
      </a:dk1>
      <a:lt1>
        <a:srgbClr val="000000"/>
      </a:lt1>
      <a:dk2>
        <a:srgbClr val="000000"/>
      </a:dk2>
      <a:lt2>
        <a:srgbClr val="000000"/>
      </a:lt2>
      <a:accent1>
        <a:srgbClr val="000000"/>
      </a:accent1>
      <a:accent2>
        <a:srgbClr val="B2B2B2"/>
      </a:accent2>
      <a:accent3>
        <a:srgbClr val="969696"/>
      </a:accent3>
      <a:accent4>
        <a:srgbClr val="808080"/>
      </a:accent4>
      <a:accent5>
        <a:srgbClr val="4D4D4D"/>
      </a:accent5>
      <a:accent6>
        <a:srgbClr val="5F5F5F"/>
      </a:accent6>
      <a:hlink>
        <a:srgbClr val="5F5F5F"/>
      </a:hlink>
      <a:folHlink>
        <a:srgbClr val="808080"/>
      </a:folHlink>
    </a:clrScheme>
    <a:fontScheme name="Tim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2893</TotalTime>
  <Words>3238</Words>
  <Application>Microsoft Office PowerPoint</Application>
  <PresentationFormat>Presentació en pantalla (4:3)</PresentationFormat>
  <Paragraphs>348</Paragraphs>
  <Slides>46</Slides>
  <Notes>0</Notes>
  <HiddenSlides>0</HiddenSlides>
  <MMClips>0</MMClips>
  <ScaleCrop>false</ScaleCrop>
  <HeadingPairs>
    <vt:vector size="6" baseType="variant">
      <vt:variant>
        <vt:lpstr>Tipus de lletra utilitzats</vt:lpstr>
      </vt:variant>
      <vt:variant>
        <vt:i4>3</vt:i4>
      </vt:variant>
      <vt:variant>
        <vt:lpstr>Tema</vt:lpstr>
      </vt:variant>
      <vt:variant>
        <vt:i4>1</vt:i4>
      </vt:variant>
      <vt:variant>
        <vt:lpstr>Títols de les diapositives</vt:lpstr>
      </vt:variant>
      <vt:variant>
        <vt:i4>46</vt:i4>
      </vt:variant>
    </vt:vector>
  </HeadingPairs>
  <TitlesOfParts>
    <vt:vector size="50" baseType="lpstr">
      <vt:lpstr>Arial</vt:lpstr>
      <vt:lpstr>Calibri</vt:lpstr>
      <vt:lpstr>Times New Roman</vt:lpstr>
      <vt:lpstr>Tema de Office</vt:lpstr>
      <vt:lpstr>UNITAT 7  LA POBLACIÓ (I)</vt:lpstr>
      <vt:lpstr>UNITAT 5. LA POBLACIÓ (I).</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 5  LA GLOBALITZACIÓ</dc:title>
  <dc:creator>Salva</dc:creator>
  <cp:lastModifiedBy>Àlex Resa Valdivia</cp:lastModifiedBy>
  <cp:revision>231</cp:revision>
  <dcterms:created xsi:type="dcterms:W3CDTF">2014-02-14T18:47:55Z</dcterms:created>
  <dcterms:modified xsi:type="dcterms:W3CDTF">2017-08-31T14:48:14Z</dcterms:modified>
</cp:coreProperties>
</file>