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a-ES" smtClean="0"/>
              <a:t>ERRORS FREQÜENTS A L'EXAMEN DE HISTÒRIA - PAU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4591A-8B65-46D8-A627-68CAC6E479B7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3B1A2-8AC3-402A-A5E4-93806B83CE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236854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a-ES" smtClean="0"/>
              <a:t>ERRORS FREQÜENTS A L'EXAMEN DE HISTÒRIA - PAU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3B647-14A2-4101-8678-81DB683BC17D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C385D-FF9B-4207-9633-6B8B471AF2E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64754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a-ES" smtClean="0"/>
              <a:t>ERRORS FREQÜENTS A L'EXAMEN DE HISTÒRIA - PAU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144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470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791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972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789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663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602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759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426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547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663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025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B623-BF0B-43CC-8503-52703DCA07AC}" type="datetimeFigureOut">
              <a:rPr lang="ca-ES" smtClean="0"/>
              <a:t>12/11/2017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6C87-4A80-432C-87E0-9C4DBBB5E15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30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1145" y="488515"/>
            <a:ext cx="11285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Pregunta 1.a. Descriviu (o identifiqueu) el tipus de font i digueu de què tracta</a:t>
            </a:r>
            <a:r>
              <a:rPr lang="ca-ES" dirty="0" smtClean="0"/>
              <a:t>. </a:t>
            </a:r>
          </a:p>
          <a:p>
            <a:endParaRPr lang="ca-ES" dirty="0"/>
          </a:p>
          <a:p>
            <a:r>
              <a:rPr lang="ca-ES" dirty="0" smtClean="0"/>
              <a:t>Classificar </a:t>
            </a:r>
            <a:r>
              <a:rPr lang="ca-ES" b="1" u="sng" dirty="0" smtClean="0"/>
              <a:t>NOMÉS</a:t>
            </a:r>
            <a:r>
              <a:rPr lang="ca-ES" dirty="0" smtClean="0"/>
              <a:t> entre si és font tipus PRIMÀRIA o SECUNDÀRIA si és un </a:t>
            </a:r>
            <a:r>
              <a:rPr lang="ca-ES" b="1" u="sng" dirty="0" smtClean="0"/>
              <a:t>TEXT</a:t>
            </a:r>
            <a:r>
              <a:rPr lang="ca-ES" dirty="0" smtClean="0"/>
              <a:t>                    </a:t>
            </a:r>
          </a:p>
          <a:p>
            <a:endParaRPr lang="ca-ES" dirty="0"/>
          </a:p>
          <a:p>
            <a:r>
              <a:rPr lang="ca-ES" dirty="0" smtClean="0"/>
              <a:t>Fotografies, mapes, quadres, gràfiques, etc. </a:t>
            </a:r>
            <a:r>
              <a:rPr lang="ca-ES" b="1" u="sng" dirty="0" smtClean="0"/>
              <a:t>NO</a:t>
            </a:r>
            <a:r>
              <a:rPr lang="ca-ES" dirty="0" smtClean="0"/>
              <a:t> classificar entre PRIMÀRIA i SECUNDÀRIA. </a:t>
            </a:r>
          </a:p>
          <a:p>
            <a:endParaRPr lang="ca-ES" dirty="0"/>
          </a:p>
          <a:p>
            <a:r>
              <a:rPr lang="ca-ES" dirty="0" smtClean="0"/>
              <a:t>No oblidar de comentar de què tracta la font. </a:t>
            </a:r>
          </a:p>
          <a:p>
            <a:endParaRPr lang="ca-ES" dirty="0" smtClean="0"/>
          </a:p>
          <a:p>
            <a:r>
              <a:rPr lang="ca-ES" dirty="0" smtClean="0"/>
              <a:t>Exemple: </a:t>
            </a:r>
            <a:endParaRPr lang="ca-ES" dirty="0"/>
          </a:p>
          <a:p>
            <a:r>
              <a:rPr lang="ca-ES" dirty="0" smtClean="0"/>
              <a:t>0,25 punts identificar la font.</a:t>
            </a:r>
          </a:p>
          <a:p>
            <a:r>
              <a:rPr lang="ca-ES" dirty="0" smtClean="0"/>
              <a:t>0,50 de què tracta.</a:t>
            </a:r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5" y="3627836"/>
            <a:ext cx="6610350" cy="26289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051350" y="4403677"/>
            <a:ext cx="4895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 smtClean="0"/>
              <a:t>- És una font primària (contemporània dels fets) = 0,25</a:t>
            </a:r>
          </a:p>
          <a:p>
            <a:r>
              <a:rPr lang="ca-ES" sz="1600" dirty="0" smtClean="0"/>
              <a:t>- Consisteix en un document públic de caràcter jurídic i </a:t>
            </a:r>
          </a:p>
          <a:p>
            <a:r>
              <a:rPr lang="ca-ES" sz="1600" dirty="0" smtClean="0"/>
              <a:t>Polític, la llei catalana sobre capacitat jurídica de la dona </a:t>
            </a:r>
          </a:p>
          <a:p>
            <a:r>
              <a:rPr lang="ca-ES" sz="1600" dirty="0" smtClean="0"/>
              <a:t>I dels cònjuges, de 19 de juny de 1934. = 0,50 punts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20748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4400" y="463463"/>
            <a:ext cx="68888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Exemple de pregunta 1.a. On NO s’ha de dir si és primària o secundària.</a:t>
            </a:r>
          </a:p>
          <a:p>
            <a:endParaRPr lang="ca-ES" dirty="0"/>
          </a:p>
          <a:p>
            <a:r>
              <a:rPr lang="ca-ES" dirty="0" smtClean="0"/>
              <a:t>Exemple: </a:t>
            </a:r>
          </a:p>
          <a:p>
            <a:r>
              <a:rPr lang="ca-ES" dirty="0" smtClean="0"/>
              <a:t>0,25 punts identificar la font.</a:t>
            </a:r>
          </a:p>
          <a:p>
            <a:r>
              <a:rPr lang="ca-ES" dirty="0" smtClean="0"/>
              <a:t>0,50 de què tracta.</a:t>
            </a:r>
          </a:p>
          <a:p>
            <a:r>
              <a:rPr lang="ca-ES" dirty="0" smtClean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17789"/>
            <a:ext cx="5181600" cy="37147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96000" y="2480153"/>
            <a:ext cx="555479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 smtClean="0"/>
              <a:t>Resposta correcte: </a:t>
            </a:r>
          </a:p>
          <a:p>
            <a:endParaRPr lang="ca-ES" sz="1600" dirty="0"/>
          </a:p>
          <a:p>
            <a:r>
              <a:rPr lang="ca-ES" sz="1600" dirty="0" smtClean="0"/>
              <a:t>- Cal identificar la font com una pintura o un quadre = 0,25 punts</a:t>
            </a:r>
          </a:p>
          <a:p>
            <a:endParaRPr lang="ca-ES" dirty="0" smtClean="0"/>
          </a:p>
          <a:p>
            <a:pPr marL="285750" indent="-285750">
              <a:buFontTx/>
              <a:buChar char="-"/>
            </a:pPr>
            <a:r>
              <a:rPr lang="ca-ES" sz="1600" dirty="0" smtClean="0"/>
              <a:t>Anomenat “La càrrega” o “Barcelona 1902”, obra del pintor</a:t>
            </a:r>
          </a:p>
          <a:p>
            <a:r>
              <a:rPr lang="ca-ES" sz="1600" dirty="0" smtClean="0"/>
              <a:t>Ramón Casas, del 1899 = 0,50 punts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292991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1145" y="325677"/>
            <a:ext cx="11285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Pregunta 1.b. Digueu quin és el context històric de la font.</a:t>
            </a:r>
            <a:endParaRPr lang="ca-ES" dirty="0" smtClean="0"/>
          </a:p>
          <a:p>
            <a:endParaRPr lang="ca-ES" dirty="0"/>
          </a:p>
          <a:p>
            <a:r>
              <a:rPr lang="ca-ES" dirty="0" smtClean="0"/>
              <a:t>Es tracta simplement d’assenyalar el període (Restauració, Segona República, etc. </a:t>
            </a:r>
            <a:endParaRPr lang="ca-ES" dirty="0"/>
          </a:p>
          <a:p>
            <a:r>
              <a:rPr lang="ca-ES" dirty="0" smtClean="0"/>
              <a:t>També es pot acompanyar de la cronologia general d’aquest període i una menció a la temàtica a la qual va referida la font. Ens ha d’ocupar entre 4 i 6 línies. </a:t>
            </a:r>
          </a:p>
          <a:p>
            <a:endParaRPr lang="ca-ES" dirty="0"/>
          </a:p>
          <a:p>
            <a:r>
              <a:rPr lang="ca-ES" dirty="0" smtClean="0"/>
              <a:t>Ex: </a:t>
            </a:r>
            <a:r>
              <a:rPr lang="es-ES" i="1" dirty="0"/>
              <a:t>Cal que </a:t>
            </a:r>
            <a:r>
              <a:rPr lang="es-ES" i="1" dirty="0" err="1"/>
              <a:t>l’alumnat</a:t>
            </a:r>
            <a:r>
              <a:rPr lang="es-ES" i="1" dirty="0"/>
              <a:t> </a:t>
            </a:r>
            <a:r>
              <a:rPr lang="es-ES" i="1" dirty="0" err="1"/>
              <a:t>situï</a:t>
            </a:r>
            <a:r>
              <a:rPr lang="es-ES" i="1" dirty="0"/>
              <a:t> la </a:t>
            </a:r>
            <a:r>
              <a:rPr lang="es-ES" i="1" dirty="0" err="1"/>
              <a:t>font</a:t>
            </a:r>
            <a:r>
              <a:rPr lang="es-ES" i="1" dirty="0"/>
              <a:t> </a:t>
            </a:r>
            <a:r>
              <a:rPr lang="es-ES" i="1" dirty="0" err="1"/>
              <a:t>durant</a:t>
            </a:r>
            <a:r>
              <a:rPr lang="es-ES" i="1" dirty="0"/>
              <a:t> la primera etapa de la </a:t>
            </a:r>
            <a:r>
              <a:rPr lang="es-ES" i="1" dirty="0" err="1"/>
              <a:t>Restauració</a:t>
            </a:r>
            <a:r>
              <a:rPr lang="es-ES" i="1" dirty="0"/>
              <a:t> (1875-1898) </a:t>
            </a:r>
            <a:r>
              <a:rPr lang="es-ES" i="1" dirty="0" err="1"/>
              <a:t>durant</a:t>
            </a:r>
            <a:r>
              <a:rPr lang="es-ES" i="1" dirty="0"/>
              <a:t> la </a:t>
            </a:r>
            <a:r>
              <a:rPr lang="es-ES" i="1" dirty="0" err="1"/>
              <a:t>qual</a:t>
            </a:r>
            <a:r>
              <a:rPr lang="es-ES" i="1" dirty="0"/>
              <a:t>, a Catalunya, </a:t>
            </a:r>
            <a:r>
              <a:rPr lang="es-ES" i="1" dirty="0" err="1"/>
              <a:t>prengué</a:t>
            </a:r>
            <a:r>
              <a:rPr lang="es-ES" i="1" dirty="0"/>
              <a:t> </a:t>
            </a:r>
            <a:r>
              <a:rPr lang="es-ES" i="1" dirty="0" err="1"/>
              <a:t>embranzida</a:t>
            </a:r>
            <a:r>
              <a:rPr lang="es-ES" i="1" dirty="0"/>
              <a:t> el </a:t>
            </a:r>
            <a:r>
              <a:rPr lang="es-ES" i="1" dirty="0" err="1"/>
              <a:t>catalanisme</a:t>
            </a:r>
            <a:r>
              <a:rPr lang="es-ES" dirty="0"/>
              <a:t>)</a:t>
            </a:r>
            <a:r>
              <a:rPr lang="es-ES" i="1" dirty="0"/>
              <a:t>. </a:t>
            </a:r>
            <a:endParaRPr lang="es-ES" i="1" dirty="0" smtClean="0"/>
          </a:p>
          <a:p>
            <a:endParaRPr lang="es-ES" i="1" dirty="0"/>
          </a:p>
          <a:p>
            <a:r>
              <a:rPr lang="es-ES" b="1" u="sng" dirty="0" smtClean="0"/>
              <a:t>EVITAR</a:t>
            </a:r>
            <a:r>
              <a:rPr lang="es-ES" u="sng" dirty="0" smtClean="0"/>
              <a:t>: </a:t>
            </a:r>
            <a:r>
              <a:rPr lang="es-ES" dirty="0"/>
              <a:t>UNA EXPLICACIÓ AMPLIA DE L’ÈPOCA.</a:t>
            </a:r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Exemple: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5" y="3631509"/>
            <a:ext cx="4354706" cy="31200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10411" y="4008329"/>
            <a:ext cx="6826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Cal </a:t>
            </a:r>
            <a:r>
              <a:rPr lang="ca-ES" dirty="0" smtClean="0"/>
              <a:t> que l’alumnat situï la font durant el període de la Restauració, l’any després del denominat “Desastre” de 1898, l’any que a Barcelona es donar el Tancament de Caixes. = 0,75 punts.</a:t>
            </a:r>
          </a:p>
        </p:txBody>
      </p:sp>
    </p:spTree>
    <p:extLst>
      <p:ext uri="{BB962C8B-B14F-4D97-AF65-F5344CB8AC3E}">
        <p14:creationId xmlns:p14="http://schemas.microsoft.com/office/powerpoint/2010/main" val="64786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1145" y="488515"/>
            <a:ext cx="11285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Pregunta 1.c. On es pregunta una descripció </a:t>
            </a:r>
            <a:r>
              <a:rPr lang="es-ES" b="1" dirty="0" smtClean="0"/>
              <a:t>o </a:t>
            </a:r>
            <a:r>
              <a:rPr lang="ca-ES" b="1" dirty="0" smtClean="0"/>
              <a:t>anàlisi estrictament d’allò </a:t>
            </a:r>
            <a:r>
              <a:rPr lang="es-ES" b="1" dirty="0" smtClean="0"/>
              <a:t>que </a:t>
            </a:r>
            <a:r>
              <a:rPr lang="ca-ES" b="1" dirty="0" smtClean="0"/>
              <a:t>apareix</a:t>
            </a:r>
            <a:r>
              <a:rPr lang="es-ES" b="1" dirty="0" smtClean="0"/>
              <a:t> </a:t>
            </a:r>
            <a:r>
              <a:rPr lang="es-ES" b="1" dirty="0"/>
              <a:t>en la </a:t>
            </a:r>
            <a:r>
              <a:rPr lang="es-ES" b="1" dirty="0" smtClean="0"/>
              <a:t>Font.</a:t>
            </a:r>
          </a:p>
          <a:p>
            <a:endParaRPr lang="es-ES" b="1" dirty="0"/>
          </a:p>
          <a:p>
            <a:r>
              <a:rPr lang="es-ES" b="1" u="sng" dirty="0" smtClean="0"/>
              <a:t>NO</a:t>
            </a:r>
            <a:r>
              <a:rPr lang="es-ES" dirty="0" smtClean="0"/>
              <a:t> </a:t>
            </a:r>
            <a:r>
              <a:rPr lang="ca-ES" dirty="0" smtClean="0"/>
              <a:t>és una explicació de </a:t>
            </a:r>
            <a:r>
              <a:rPr lang="ca-ES" b="1" u="sng" dirty="0" smtClean="0"/>
              <a:t>tot allò referit </a:t>
            </a:r>
            <a:r>
              <a:rPr lang="es-ES" b="1" u="sng" dirty="0" smtClean="0"/>
              <a:t>al tema</a:t>
            </a:r>
            <a:r>
              <a:rPr lang="es-ES" dirty="0" smtClean="0"/>
              <a:t>. </a:t>
            </a:r>
            <a:r>
              <a:rPr lang="es-ES" b="1" u="sng" dirty="0" smtClean="0"/>
              <a:t>La pregunta 2 SÍ </a:t>
            </a:r>
            <a:r>
              <a:rPr lang="ca-ES" b="1" u="sng" dirty="0" smtClean="0"/>
              <a:t>és del tema </a:t>
            </a:r>
            <a:r>
              <a:rPr lang="ca-ES" dirty="0" smtClean="0"/>
              <a:t>i cal respondre-la amb l’amplitud que requereix.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r>
              <a:rPr lang="es-ES" dirty="0" smtClean="0"/>
              <a:t>En </a:t>
            </a:r>
            <a:r>
              <a:rPr lang="ca-ES" dirty="0" smtClean="0"/>
              <a:t>canvi a la pregunta 1.c. </a:t>
            </a:r>
            <a:r>
              <a:rPr lang="ca-ES" b="1" u="sng" dirty="0" smtClean="0"/>
              <a:t>cal respondre</a:t>
            </a:r>
            <a:r>
              <a:rPr lang="ca-ES" dirty="0" smtClean="0"/>
              <a:t> només allò que es pregunta </a:t>
            </a:r>
            <a:r>
              <a:rPr lang="ca-ES" b="1" u="sng" dirty="0" smtClean="0"/>
              <a:t>específicament</a:t>
            </a:r>
            <a:r>
              <a:rPr lang="es-ES" dirty="0" smtClean="0"/>
              <a:t>. Per </a:t>
            </a:r>
            <a:r>
              <a:rPr lang="ca-ES" dirty="0" smtClean="0"/>
              <a:t>altra banda aquesta resposta </a:t>
            </a:r>
            <a:r>
              <a:rPr lang="es-ES" dirty="0" smtClean="0"/>
              <a:t>no ha de limitar-se a repetir </a:t>
            </a:r>
            <a:r>
              <a:rPr lang="ca-ES" dirty="0" smtClean="0"/>
              <a:t>mecànicament allò que diu la font, el seu contingut literal, sinó centrar-se en fer un redactat</a:t>
            </a:r>
            <a:r>
              <a:rPr lang="es-ES" dirty="0" smtClean="0"/>
              <a:t> propi. </a:t>
            </a: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49139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414</Words>
  <Application>Microsoft Office PowerPoint</Application>
  <PresentationFormat>Panorámica</PresentationFormat>
  <Paragraphs>45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5</cp:revision>
  <dcterms:created xsi:type="dcterms:W3CDTF">2017-11-12T10:20:30Z</dcterms:created>
  <dcterms:modified xsi:type="dcterms:W3CDTF">2017-11-12T10:54:30Z</dcterms:modified>
</cp:coreProperties>
</file>