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8D2CD-719E-47B8-BA38-D16988F71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Present </a:t>
            </a:r>
            <a:r>
              <a:rPr lang="ca-ES" dirty="0" err="1"/>
              <a:t>perfect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50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FB67F-4305-4C6E-9C8C-0D4FFEE4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678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/>
              <a:t>Your turn! </a:t>
            </a:r>
            <a:br>
              <a:rPr lang="en-GB" sz="6000" dirty="0"/>
            </a:br>
            <a:r>
              <a:rPr lang="en-GB" sz="6000" dirty="0"/>
              <a:t>Still / yet / already</a:t>
            </a:r>
            <a:br>
              <a:rPr lang="en-GB" sz="7200" dirty="0"/>
            </a:br>
            <a:endParaRPr lang="en-GB" sz="7200" dirty="0"/>
          </a:p>
        </p:txBody>
      </p:sp>
      <p:pic>
        <p:nvPicPr>
          <p:cNvPr id="2050" name="Picture 2" descr="Resultat d'imatges de person with tickets stock picture">
            <a:extLst>
              <a:ext uri="{FF2B5EF4-FFF2-40B4-BE49-F238E27FC236}">
                <a16:creationId xmlns:a16="http://schemas.microsoft.com/office/drawing/2014/main" id="{05CDE72F-1332-40F5-8852-EDA68870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726">
            <a:off x="1407469" y="2114187"/>
            <a:ext cx="2968813" cy="19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t d'imatges de finish homework">
            <a:extLst>
              <a:ext uri="{FF2B5EF4-FFF2-40B4-BE49-F238E27FC236}">
                <a16:creationId xmlns:a16="http://schemas.microsoft.com/office/drawing/2014/main" id="{94EF3946-1EF4-4515-96B8-C5CDDE98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173">
            <a:off x="5249057" y="2142423"/>
            <a:ext cx="3159771" cy="16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t d'imatges de not visited france">
            <a:extLst>
              <a:ext uri="{FF2B5EF4-FFF2-40B4-BE49-F238E27FC236}">
                <a16:creationId xmlns:a16="http://schemas.microsoft.com/office/drawing/2014/main" id="{06EB9976-541A-4728-9E2C-555EF6666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213" y="1992509"/>
            <a:ext cx="2543101" cy="45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Cerrar">
            <a:extLst>
              <a:ext uri="{FF2B5EF4-FFF2-40B4-BE49-F238E27FC236}">
                <a16:creationId xmlns:a16="http://schemas.microsoft.com/office/drawing/2014/main" id="{4A11A35D-AD24-4C19-B182-6B8A065B1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7407" y="3066089"/>
            <a:ext cx="2373907" cy="23739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7270DA-66AC-4847-91AF-3554CF8673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385" t="71501" r="59451" b="11603"/>
          <a:stretch/>
        </p:blipFill>
        <p:spPr>
          <a:xfrm>
            <a:off x="6298877" y="4178824"/>
            <a:ext cx="2844739" cy="18282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7F4FF8-28CE-418B-A3FC-F765CE822A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346" t="46768" r="59657" b="34298"/>
          <a:stretch/>
        </p:blipFill>
        <p:spPr>
          <a:xfrm rot="20960375">
            <a:off x="3499199" y="4403375"/>
            <a:ext cx="2741641" cy="1824546"/>
          </a:xfrm>
          <a:prstGeom prst="rect">
            <a:avLst/>
          </a:prstGeom>
        </p:spPr>
      </p:pic>
      <p:pic>
        <p:nvPicPr>
          <p:cNvPr id="13" name="Gráfico 12" descr="Cerrar">
            <a:extLst>
              <a:ext uri="{FF2B5EF4-FFF2-40B4-BE49-F238E27FC236}">
                <a16:creationId xmlns:a16="http://schemas.microsoft.com/office/drawing/2014/main" id="{FE4D3450-7242-4778-ADFE-575FBB83A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2229" y="5178660"/>
            <a:ext cx="1656845" cy="1656845"/>
          </a:xfrm>
          <a:prstGeom prst="rect">
            <a:avLst/>
          </a:prstGeom>
        </p:spPr>
      </p:pic>
      <p:pic>
        <p:nvPicPr>
          <p:cNvPr id="2060" name="Picture 12" descr="Resultat d'imatges de the train at the station">
            <a:extLst>
              <a:ext uri="{FF2B5EF4-FFF2-40B4-BE49-F238E27FC236}">
                <a16:creationId xmlns:a16="http://schemas.microsoft.com/office/drawing/2014/main" id="{35580EFC-1492-49B5-ADF8-F176A0B6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6" y="4211857"/>
            <a:ext cx="2677531" cy="19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7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D2D20-6785-46A0-9CC9-6E0C5EE3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2" y="298963"/>
            <a:ext cx="11530148" cy="871649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Present perfect vs. past simple (1)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88A6A-C82C-49E4-A0FD-31B8916C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41417"/>
            <a:ext cx="10178322" cy="482969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Experiences in the past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   Past simple                               Present perfect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endParaRPr lang="en-GB" sz="2600" dirty="0">
              <a:solidFill>
                <a:schemeClr val="tx1"/>
              </a:solidFill>
            </a:endParaRPr>
          </a:p>
          <a:p>
            <a:endParaRPr lang="ca-ES" sz="2600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DD8695A5-3D0A-4010-9B58-CA19F585F010}"/>
              </a:ext>
            </a:extLst>
          </p:cNvPr>
          <p:cNvSpPr/>
          <p:nvPr/>
        </p:nvSpPr>
        <p:spPr>
          <a:xfrm>
            <a:off x="2152856" y="2998606"/>
            <a:ext cx="786286" cy="545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98116671-2FBC-4F17-BC3C-AECA14DB12A5}"/>
              </a:ext>
            </a:extLst>
          </p:cNvPr>
          <p:cNvSpPr/>
          <p:nvPr/>
        </p:nvSpPr>
        <p:spPr>
          <a:xfrm rot="16200000">
            <a:off x="4727536" y="1373658"/>
            <a:ext cx="871649" cy="851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D3A61E-76C0-4FF2-B154-5279259C7E99}"/>
              </a:ext>
            </a:extLst>
          </p:cNvPr>
          <p:cNvSpPr txBox="1"/>
          <p:nvPr/>
        </p:nvSpPr>
        <p:spPr>
          <a:xfrm>
            <a:off x="762000" y="3495361"/>
            <a:ext cx="386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Past action that happened at a specific moment in the past 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60B0399-48BE-4376-B71E-D88E83522FC0}"/>
              </a:ext>
            </a:extLst>
          </p:cNvPr>
          <p:cNvSpPr/>
          <p:nvPr/>
        </p:nvSpPr>
        <p:spPr>
          <a:xfrm rot="16200000">
            <a:off x="6542381" y="5469505"/>
            <a:ext cx="681841" cy="647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300C75-6E72-4E63-9EC0-BE4ED839AA9F}"/>
              </a:ext>
            </a:extLst>
          </p:cNvPr>
          <p:cNvSpPr txBox="1"/>
          <p:nvPr/>
        </p:nvSpPr>
        <p:spPr>
          <a:xfrm>
            <a:off x="963661" y="5377792"/>
            <a:ext cx="559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I </a:t>
            </a:r>
            <a:r>
              <a:rPr lang="en-GB" sz="2400" u="sng" dirty="0"/>
              <a:t>read</a:t>
            </a:r>
            <a:r>
              <a:rPr lang="en-GB" sz="2400" dirty="0"/>
              <a:t> this book when I was 15 years old.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I </a:t>
            </a:r>
            <a:r>
              <a:rPr lang="en-GB" sz="2400" u="sng" dirty="0"/>
              <a:t>have read</a:t>
            </a:r>
            <a:r>
              <a:rPr lang="en-GB" sz="2400" dirty="0"/>
              <a:t> this book.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E92DEB-60A6-46C2-9E28-823DE93E6B5D}"/>
              </a:ext>
            </a:extLst>
          </p:cNvPr>
          <p:cNvSpPr txBox="1"/>
          <p:nvPr/>
        </p:nvSpPr>
        <p:spPr>
          <a:xfrm>
            <a:off x="7207086" y="5452368"/>
            <a:ext cx="480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Can you see the difference?</a:t>
            </a:r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D134A9-26B8-4C67-9C58-DE3FAB720490}"/>
              </a:ext>
            </a:extLst>
          </p:cNvPr>
          <p:cNvSpPr txBox="1"/>
          <p:nvPr/>
        </p:nvSpPr>
        <p:spPr>
          <a:xfrm>
            <a:off x="5589305" y="1568769"/>
            <a:ext cx="543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What’s the difference between them?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1C032F-8FA0-4109-9C4E-3CE86ECDB674}"/>
              </a:ext>
            </a:extLst>
          </p:cNvPr>
          <p:cNvSpPr txBox="1"/>
          <p:nvPr/>
        </p:nvSpPr>
        <p:spPr>
          <a:xfrm>
            <a:off x="6011720" y="3643694"/>
            <a:ext cx="3968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time when this experience happened is not important or we don’t know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1F33F99C-6A79-4D21-9E9F-4D22E35896DD}"/>
              </a:ext>
            </a:extLst>
          </p:cNvPr>
          <p:cNvSpPr/>
          <p:nvPr/>
        </p:nvSpPr>
        <p:spPr>
          <a:xfrm>
            <a:off x="7567751" y="3062709"/>
            <a:ext cx="786286" cy="580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208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D2D20-6785-46A0-9CC9-6E0C5EE3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8070"/>
            <a:ext cx="11341915" cy="871649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Present perfect vs. past simple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88A6A-C82C-49E4-A0FD-31B8916C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41417"/>
            <a:ext cx="10178322" cy="482969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Experiences in the past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   Past simple                               Present perfect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endParaRPr lang="en-GB" sz="2600" dirty="0">
              <a:solidFill>
                <a:schemeClr val="tx1"/>
              </a:solidFill>
            </a:endParaRPr>
          </a:p>
          <a:p>
            <a:endParaRPr lang="ca-ES" sz="2600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DD8695A5-3D0A-4010-9B58-CA19F585F010}"/>
              </a:ext>
            </a:extLst>
          </p:cNvPr>
          <p:cNvSpPr/>
          <p:nvPr/>
        </p:nvSpPr>
        <p:spPr>
          <a:xfrm>
            <a:off x="2152856" y="2998606"/>
            <a:ext cx="786286" cy="545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98116671-2FBC-4F17-BC3C-AECA14DB12A5}"/>
              </a:ext>
            </a:extLst>
          </p:cNvPr>
          <p:cNvSpPr/>
          <p:nvPr/>
        </p:nvSpPr>
        <p:spPr>
          <a:xfrm rot="16200000">
            <a:off x="4727536" y="1373658"/>
            <a:ext cx="871649" cy="851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D3A61E-76C0-4FF2-B154-5279259C7E99}"/>
              </a:ext>
            </a:extLst>
          </p:cNvPr>
          <p:cNvSpPr txBox="1"/>
          <p:nvPr/>
        </p:nvSpPr>
        <p:spPr>
          <a:xfrm>
            <a:off x="762000" y="3495361"/>
            <a:ext cx="386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Finished action in the past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60B0399-48BE-4376-B71E-D88E83522FC0}"/>
              </a:ext>
            </a:extLst>
          </p:cNvPr>
          <p:cNvSpPr/>
          <p:nvPr/>
        </p:nvSpPr>
        <p:spPr>
          <a:xfrm rot="16200000">
            <a:off x="6542381" y="5469505"/>
            <a:ext cx="681841" cy="647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300C75-6E72-4E63-9EC0-BE4ED839AA9F}"/>
              </a:ext>
            </a:extLst>
          </p:cNvPr>
          <p:cNvSpPr txBox="1"/>
          <p:nvPr/>
        </p:nvSpPr>
        <p:spPr>
          <a:xfrm>
            <a:off x="963661" y="5377792"/>
            <a:ext cx="559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She </a:t>
            </a:r>
            <a:r>
              <a:rPr lang="en-GB" sz="2400" u="sng" dirty="0"/>
              <a:t>played</a:t>
            </a:r>
            <a:r>
              <a:rPr lang="en-GB" sz="2400" dirty="0"/>
              <a:t> the piano when she was 10.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u="sng" dirty="0"/>
              <a:t>She has played</a:t>
            </a:r>
            <a:r>
              <a:rPr lang="en-GB" sz="2400" dirty="0"/>
              <a:t> the piano for 5 years.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E92DEB-60A6-46C2-9E28-823DE93E6B5D}"/>
              </a:ext>
            </a:extLst>
          </p:cNvPr>
          <p:cNvSpPr txBox="1"/>
          <p:nvPr/>
        </p:nvSpPr>
        <p:spPr>
          <a:xfrm>
            <a:off x="7207086" y="5452368"/>
            <a:ext cx="480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Can you see the difference?</a:t>
            </a:r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D134A9-26B8-4C67-9C58-DE3FAB720490}"/>
              </a:ext>
            </a:extLst>
          </p:cNvPr>
          <p:cNvSpPr txBox="1"/>
          <p:nvPr/>
        </p:nvSpPr>
        <p:spPr>
          <a:xfrm>
            <a:off x="5589305" y="1568769"/>
            <a:ext cx="543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What’s the difference between them?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1C032F-8FA0-4109-9C4E-3CE86ECDB674}"/>
              </a:ext>
            </a:extLst>
          </p:cNvPr>
          <p:cNvSpPr txBox="1"/>
          <p:nvPr/>
        </p:nvSpPr>
        <p:spPr>
          <a:xfrm>
            <a:off x="6011720" y="3643694"/>
            <a:ext cx="3968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Action that started in the past and continues now (the experience is unfinished)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1F33F99C-6A79-4D21-9E9F-4D22E35896DD}"/>
              </a:ext>
            </a:extLst>
          </p:cNvPr>
          <p:cNvSpPr/>
          <p:nvPr/>
        </p:nvSpPr>
        <p:spPr>
          <a:xfrm>
            <a:off x="7567751" y="3062709"/>
            <a:ext cx="786286" cy="580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558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D2D20-6785-46A0-9CC9-6E0C5EE3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8070"/>
            <a:ext cx="11341915" cy="871649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Time expressions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88A6A-C82C-49E4-A0FD-31B8916C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39719"/>
            <a:ext cx="10178322" cy="5231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</a:rPr>
              <a:t>Past simple or present perfect? </a:t>
            </a:r>
          </a:p>
          <a:p>
            <a:pPr marL="0" indent="0" algn="ctr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endParaRPr lang="en-GB" sz="2600" dirty="0">
              <a:solidFill>
                <a:schemeClr val="tx1"/>
              </a:solidFill>
            </a:endParaRPr>
          </a:p>
          <a:p>
            <a:endParaRPr lang="ca-ES" sz="2600" dirty="0"/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5C61533C-73D8-4BBC-A82A-E38137E11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05569"/>
              </p:ext>
            </p:extLst>
          </p:nvPr>
        </p:nvGraphicFramePr>
        <p:xfrm>
          <a:off x="2146211" y="1821167"/>
          <a:ext cx="8128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660906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21326845"/>
                    </a:ext>
                  </a:extLst>
                </a:gridCol>
              </a:tblGrid>
              <a:tr h="455991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Past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Present perfect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01971"/>
                  </a:ext>
                </a:extLst>
              </a:tr>
              <a:tr h="1863768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Just </a:t>
                      </a:r>
                    </a:p>
                    <a:p>
                      <a:pPr algn="ctr"/>
                      <a:r>
                        <a:rPr lang="en-GB" sz="2400" noProof="0" dirty="0"/>
                        <a:t>Already</a:t>
                      </a:r>
                    </a:p>
                    <a:p>
                      <a:pPr algn="ctr"/>
                      <a:r>
                        <a:rPr lang="en-GB" sz="2400" noProof="0" dirty="0"/>
                        <a:t>For</a:t>
                      </a:r>
                    </a:p>
                    <a:p>
                      <a:pPr algn="ctr"/>
                      <a:r>
                        <a:rPr lang="en-GB" sz="2400" noProof="0" dirty="0"/>
                        <a:t>Since</a:t>
                      </a:r>
                    </a:p>
                    <a:p>
                      <a:pPr algn="ctr"/>
                      <a:r>
                        <a:rPr lang="en-GB" sz="2400" noProof="0" dirty="0"/>
                        <a:t>Still</a:t>
                      </a:r>
                    </a:p>
                    <a:p>
                      <a:pPr algn="ctr"/>
                      <a:r>
                        <a:rPr lang="en-GB" sz="2400" noProof="0" dirty="0"/>
                        <a:t>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Yesterday</a:t>
                      </a:r>
                    </a:p>
                    <a:p>
                      <a:pPr algn="ctr"/>
                      <a:r>
                        <a:rPr lang="en-GB" sz="2400" noProof="0" dirty="0"/>
                        <a:t>Ago </a:t>
                      </a:r>
                    </a:p>
                    <a:p>
                      <a:pPr algn="ctr"/>
                      <a:r>
                        <a:rPr lang="en-GB" sz="2400" noProof="0" dirty="0"/>
                        <a:t>Last (week, month...)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7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16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D2D20-6785-46A0-9CC9-6E0C5EE3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When do we use it? (1)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88A6A-C82C-49E4-A0FD-31B8916C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41417"/>
            <a:ext cx="10178322" cy="482969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To talk about experiences in the past.</a:t>
            </a:r>
          </a:p>
          <a:p>
            <a:r>
              <a:rPr lang="en-GB" sz="3200" dirty="0">
                <a:solidFill>
                  <a:schemeClr val="tx1"/>
                </a:solidFill>
              </a:rPr>
              <a:t>The time when this experience happened is not important or we don’t know.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 Examples: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 I </a:t>
            </a:r>
            <a:r>
              <a:rPr lang="en-GB" sz="2400" u="sng" dirty="0">
                <a:solidFill>
                  <a:schemeClr val="tx1"/>
                </a:solidFill>
              </a:rPr>
              <a:t>have read </a:t>
            </a:r>
            <a:r>
              <a:rPr lang="en-GB" sz="2400" dirty="0">
                <a:solidFill>
                  <a:schemeClr val="tx1"/>
                </a:solidFill>
              </a:rPr>
              <a:t>Romeo and Juliet.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 She </a:t>
            </a:r>
            <a:r>
              <a:rPr lang="en-GB" sz="2400" u="sng" dirty="0">
                <a:solidFill>
                  <a:schemeClr val="tx1"/>
                </a:solidFill>
              </a:rPr>
              <a:t>has been </a:t>
            </a:r>
            <a:r>
              <a:rPr lang="en-GB" sz="2400" dirty="0">
                <a:solidFill>
                  <a:schemeClr val="tx1"/>
                </a:solidFill>
              </a:rPr>
              <a:t>to Egypt three times.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 They </a:t>
            </a:r>
            <a:r>
              <a:rPr lang="en-GB" sz="2400" u="sng" dirty="0">
                <a:solidFill>
                  <a:schemeClr val="tx1"/>
                </a:solidFill>
              </a:rPr>
              <a:t>have</a:t>
            </a:r>
            <a:r>
              <a:rPr lang="en-GB" sz="2400" dirty="0">
                <a:solidFill>
                  <a:schemeClr val="tx1"/>
                </a:solidFill>
              </a:rPr>
              <a:t> already </a:t>
            </a:r>
            <a:r>
              <a:rPr lang="en-GB" sz="2400" u="sng" dirty="0">
                <a:solidFill>
                  <a:schemeClr val="tx1"/>
                </a:solidFill>
              </a:rPr>
              <a:t>gone</a:t>
            </a:r>
            <a:r>
              <a:rPr lang="en-GB" sz="2400" dirty="0">
                <a:solidFill>
                  <a:schemeClr val="tx1"/>
                </a:solidFill>
              </a:rPr>
              <a:t> shopping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 He </a:t>
            </a:r>
            <a:r>
              <a:rPr lang="en-GB" sz="2400" u="sng" dirty="0">
                <a:solidFill>
                  <a:schemeClr val="tx1"/>
                </a:solidFill>
              </a:rPr>
              <a:t>has bought</a:t>
            </a:r>
            <a:r>
              <a:rPr lang="en-GB" sz="2400" dirty="0">
                <a:solidFill>
                  <a:schemeClr val="tx1"/>
                </a:solidFill>
              </a:rPr>
              <a:t> the tickets for the concert.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endParaRPr lang="en-GB" sz="2600" dirty="0">
              <a:solidFill>
                <a:schemeClr val="tx1"/>
              </a:solidFill>
            </a:endParaRPr>
          </a:p>
          <a:p>
            <a:endParaRPr lang="ca-ES" sz="2600" dirty="0"/>
          </a:p>
        </p:txBody>
      </p:sp>
    </p:spTree>
    <p:extLst>
      <p:ext uri="{BB962C8B-B14F-4D97-AF65-F5344CB8AC3E}">
        <p14:creationId xmlns:p14="http://schemas.microsoft.com/office/powerpoint/2010/main" val="127756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D2D20-6785-46A0-9CC9-6E0C5EE3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When do we use it?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88A6A-C82C-49E4-A0FD-31B8916C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41417"/>
            <a:ext cx="10178322" cy="482969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To talk about an action that started in the past and continues today.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Example: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 I have played tennis for 5 years</a:t>
            </a:r>
          </a:p>
          <a:p>
            <a:endParaRPr lang="en-GB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endParaRPr lang="ca-ES" sz="2600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98116671-2FBC-4F17-BC3C-AECA14DB12A5}"/>
              </a:ext>
            </a:extLst>
          </p:cNvPr>
          <p:cNvSpPr/>
          <p:nvPr/>
        </p:nvSpPr>
        <p:spPr>
          <a:xfrm rot="16200000">
            <a:off x="6147457" y="5190654"/>
            <a:ext cx="914903" cy="898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300C75-6E72-4E63-9EC0-BE4ED839AA9F}"/>
              </a:ext>
            </a:extLst>
          </p:cNvPr>
          <p:cNvSpPr txBox="1"/>
          <p:nvPr/>
        </p:nvSpPr>
        <p:spPr>
          <a:xfrm>
            <a:off x="6909709" y="5243584"/>
            <a:ext cx="559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When did you start playing tennis?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Are you still playing tennis?</a:t>
            </a:r>
          </a:p>
        </p:txBody>
      </p:sp>
      <p:pic>
        <p:nvPicPr>
          <p:cNvPr id="1026" name="Picture 2" descr="Resultat d'imatges de present perfect timeline">
            <a:extLst>
              <a:ext uri="{FF2B5EF4-FFF2-40B4-BE49-F238E27FC236}">
                <a16:creationId xmlns:a16="http://schemas.microsoft.com/office/drawing/2014/main" id="{254B9369-73CD-45C4-9AA5-63E45A66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92" y="2441495"/>
            <a:ext cx="5290717" cy="19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D2D20-6785-46A0-9CC9-6E0C5EE3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structure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88A6A-C82C-49E4-A0FD-31B8916C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41417"/>
            <a:ext cx="10178322" cy="4829694"/>
          </a:xfrm>
        </p:spPr>
        <p:txBody>
          <a:bodyPr>
            <a:normAutofit fontScale="92500" lnSpcReduction="20000"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AFFIRMATIVE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 SUBJECT + HAVE + PAST PARTICIPLE (3</a:t>
            </a:r>
            <a:r>
              <a:rPr lang="en-GB" sz="3000" baseline="30000" dirty="0">
                <a:solidFill>
                  <a:schemeClr val="tx1"/>
                </a:solidFill>
              </a:rPr>
              <a:t>rd</a:t>
            </a:r>
            <a:r>
              <a:rPr lang="en-GB" sz="3000" dirty="0">
                <a:solidFill>
                  <a:schemeClr val="tx1"/>
                </a:solidFill>
              </a:rPr>
              <a:t> column or –ed)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 HE / SHE / IT + </a:t>
            </a:r>
            <a:r>
              <a:rPr lang="en-GB" sz="3000" dirty="0">
                <a:solidFill>
                  <a:schemeClr val="tx1"/>
                </a:solidFill>
                <a:highlight>
                  <a:srgbClr val="FFFF00"/>
                </a:highlight>
              </a:rPr>
              <a:t>HAS</a:t>
            </a:r>
            <a:r>
              <a:rPr lang="en-GB" sz="3000" dirty="0">
                <a:solidFill>
                  <a:schemeClr val="tx1"/>
                </a:solidFill>
              </a:rPr>
              <a:t> + PAST PARTICIPLE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1"/>
                </a:solidFill>
              </a:rPr>
              <a:t>Example: </a:t>
            </a:r>
            <a:r>
              <a:rPr lang="en-GB" sz="2600" dirty="0">
                <a:solidFill>
                  <a:schemeClr val="tx1"/>
                </a:solidFill>
              </a:rPr>
              <a:t>Ken Follet </a:t>
            </a:r>
            <a:r>
              <a:rPr lang="en-GB" sz="3500" b="1" dirty="0">
                <a:solidFill>
                  <a:srgbClr val="00B050"/>
                </a:solidFill>
              </a:rPr>
              <a:t>has written </a:t>
            </a:r>
            <a:r>
              <a:rPr lang="en-GB" sz="2600" dirty="0">
                <a:solidFill>
                  <a:schemeClr val="tx1"/>
                </a:solidFill>
              </a:rPr>
              <a:t>a lot of historical novels.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3000" dirty="0">
              <a:solidFill>
                <a:schemeClr val="tx1"/>
              </a:solidFill>
            </a:endParaRPr>
          </a:p>
          <a:p>
            <a:r>
              <a:rPr lang="en-GB" sz="4400" b="1" dirty="0">
                <a:solidFill>
                  <a:schemeClr val="tx1"/>
                </a:solidFill>
              </a:rPr>
              <a:t> NEGATIVE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 SUBJECT + HAVEN’T + PAST PARTICIPLE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 HE / SHE / IT + </a:t>
            </a:r>
            <a:r>
              <a:rPr lang="en-GB" sz="3000" dirty="0">
                <a:solidFill>
                  <a:schemeClr val="tx1"/>
                </a:solidFill>
                <a:highlight>
                  <a:srgbClr val="FFFF00"/>
                </a:highlight>
              </a:rPr>
              <a:t>HASN’T</a:t>
            </a:r>
            <a:r>
              <a:rPr lang="en-GB" sz="3000" dirty="0">
                <a:solidFill>
                  <a:schemeClr val="tx1"/>
                </a:solidFill>
              </a:rPr>
              <a:t> + PAST PARTICIPLE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1"/>
                </a:solidFill>
              </a:rPr>
              <a:t>Example: </a:t>
            </a:r>
            <a:r>
              <a:rPr lang="en-GB" sz="2600" dirty="0">
                <a:solidFill>
                  <a:schemeClr val="tx1"/>
                </a:solidFill>
              </a:rPr>
              <a:t>She </a:t>
            </a:r>
            <a:r>
              <a:rPr lang="en-GB" sz="3500" b="1" dirty="0">
                <a:solidFill>
                  <a:srgbClr val="00B050"/>
                </a:solidFill>
              </a:rPr>
              <a:t>hasn’t gone </a:t>
            </a:r>
            <a:r>
              <a:rPr lang="en-GB" sz="2600" dirty="0">
                <a:solidFill>
                  <a:schemeClr val="tx1"/>
                </a:solidFill>
              </a:rPr>
              <a:t>to the supermarket yet.</a:t>
            </a:r>
            <a:endParaRPr lang="ca-ES" sz="2600" dirty="0"/>
          </a:p>
        </p:txBody>
      </p:sp>
      <p:pic>
        <p:nvPicPr>
          <p:cNvPr id="5" name="Gráfico 4" descr="Advertencia">
            <a:extLst>
              <a:ext uri="{FF2B5EF4-FFF2-40B4-BE49-F238E27FC236}">
                <a16:creationId xmlns:a16="http://schemas.microsoft.com/office/drawing/2014/main" id="{D9721414-7428-4749-A7E3-D6C95B49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678" y="2588456"/>
            <a:ext cx="601394" cy="601394"/>
          </a:xfrm>
          <a:prstGeom prst="rect">
            <a:avLst/>
          </a:prstGeom>
        </p:spPr>
      </p:pic>
      <p:pic>
        <p:nvPicPr>
          <p:cNvPr id="6" name="Gráfico 5" descr="Advertencia">
            <a:extLst>
              <a:ext uri="{FF2B5EF4-FFF2-40B4-BE49-F238E27FC236}">
                <a16:creationId xmlns:a16="http://schemas.microsoft.com/office/drawing/2014/main" id="{F37CA178-9EF0-4D69-A171-3504BB262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677" y="5149444"/>
            <a:ext cx="601395" cy="6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7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D2D20-6785-46A0-9CC9-6E0C5EE3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9032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structure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88A6A-C82C-49E4-A0FD-31B8916C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20289"/>
            <a:ext cx="10178322" cy="5212080"/>
          </a:xfrm>
        </p:spPr>
        <p:txBody>
          <a:bodyPr>
            <a:normAutofit fontScale="92500" lnSpcReduction="20000"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 QUESTION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 HAVE + SUBJECT + PAST PARTICIPLE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 </a:t>
            </a:r>
            <a:r>
              <a:rPr lang="en-GB" sz="3000" dirty="0">
                <a:solidFill>
                  <a:schemeClr val="tx1"/>
                </a:solidFill>
                <a:highlight>
                  <a:srgbClr val="FFFF00"/>
                </a:highlight>
              </a:rPr>
              <a:t>HAS</a:t>
            </a:r>
            <a:r>
              <a:rPr lang="en-GB" sz="3000" dirty="0">
                <a:solidFill>
                  <a:schemeClr val="tx1"/>
                </a:solidFill>
              </a:rPr>
              <a:t> + HE / SHE / IT + PAST PARTICIPLE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 </a:t>
            </a:r>
            <a:r>
              <a:rPr lang="en-GB" sz="3400" dirty="0">
                <a:solidFill>
                  <a:schemeClr val="tx1"/>
                </a:solidFill>
              </a:rPr>
              <a:t>Example: </a:t>
            </a:r>
            <a:r>
              <a:rPr lang="en-GB" sz="3000" b="1" dirty="0">
                <a:solidFill>
                  <a:schemeClr val="accent1"/>
                </a:solidFill>
              </a:rPr>
              <a:t>Have</a:t>
            </a:r>
            <a:r>
              <a:rPr lang="en-GB" sz="2600" dirty="0">
                <a:solidFill>
                  <a:schemeClr val="tx1"/>
                </a:solidFill>
              </a:rPr>
              <a:t> you ever </a:t>
            </a:r>
            <a:r>
              <a:rPr lang="en-GB" sz="3000" b="1" dirty="0">
                <a:solidFill>
                  <a:schemeClr val="accent1"/>
                </a:solidFill>
              </a:rPr>
              <a:t>eaten</a:t>
            </a:r>
            <a:r>
              <a:rPr lang="en-GB" sz="2600" dirty="0">
                <a:solidFill>
                  <a:schemeClr val="tx1"/>
                </a:solidFill>
              </a:rPr>
              <a:t> sushi?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3000" dirty="0">
              <a:solidFill>
                <a:schemeClr val="tx1"/>
              </a:solidFill>
            </a:endParaRPr>
          </a:p>
          <a:p>
            <a:r>
              <a:rPr lang="en-GB" sz="4400" b="1" dirty="0">
                <a:solidFill>
                  <a:schemeClr val="tx1"/>
                </a:solidFill>
              </a:rPr>
              <a:t> SHORT ANSWERS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 Yes, SUBJECT + HAVE / HAS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 No, SUBJECT + HAVEN’T / HASN’T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1"/>
                </a:solidFill>
              </a:rPr>
              <a:t>Example: </a:t>
            </a:r>
            <a:r>
              <a:rPr lang="en-GB" sz="2600" dirty="0">
                <a:solidFill>
                  <a:schemeClr val="tx1"/>
                </a:solidFill>
              </a:rPr>
              <a:t>Yes, </a:t>
            </a:r>
            <a:r>
              <a:rPr lang="en-GB" sz="3000" b="1" dirty="0">
                <a:solidFill>
                  <a:schemeClr val="accent1"/>
                </a:solidFill>
              </a:rPr>
              <a:t>I have</a:t>
            </a:r>
            <a:r>
              <a:rPr lang="en-GB" sz="2600" dirty="0">
                <a:solidFill>
                  <a:schemeClr val="tx1"/>
                </a:solidFill>
              </a:rPr>
              <a:t>.</a:t>
            </a:r>
            <a:r>
              <a:rPr lang="ca-ES" sz="2600" dirty="0">
                <a:solidFill>
                  <a:schemeClr val="tx1"/>
                </a:solidFill>
              </a:rPr>
              <a:t>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ca-ES" sz="2400" dirty="0">
                <a:solidFill>
                  <a:schemeClr val="tx1"/>
                </a:solidFill>
              </a:rPr>
              <a:t>   No, </a:t>
            </a:r>
            <a:r>
              <a:rPr lang="ca-ES" sz="3000" b="1" dirty="0">
                <a:solidFill>
                  <a:schemeClr val="accent1"/>
                </a:solidFill>
              </a:rPr>
              <a:t>I </a:t>
            </a:r>
            <a:r>
              <a:rPr lang="en-GB" sz="3000" b="1" dirty="0">
                <a:solidFill>
                  <a:schemeClr val="accent1"/>
                </a:solidFill>
              </a:rPr>
              <a:t>haven’t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 marL="2286000" lvl="5" indent="0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Gráfico 3" descr="Advertencia">
            <a:extLst>
              <a:ext uri="{FF2B5EF4-FFF2-40B4-BE49-F238E27FC236}">
                <a16:creationId xmlns:a16="http://schemas.microsoft.com/office/drawing/2014/main" id="{E00A24C1-78E6-455F-A6C5-E2F282D3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678" y="2435629"/>
            <a:ext cx="545215" cy="5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3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0435E05D-C29D-45BA-887D-94B257315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832B8F-914B-4B26-975B-D7D8C3B9D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D9F5F8A-D827-4B94-85E5-5B00AA271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6F884C-B340-40F5-95A7-E6AE6978C8CE}"/>
              </a:ext>
            </a:extLst>
          </p:cNvPr>
          <p:cNvSpPr txBox="1"/>
          <p:nvPr/>
        </p:nvSpPr>
        <p:spPr>
          <a:xfrm rot="20616602">
            <a:off x="3262424" y="1384050"/>
            <a:ext cx="8635892" cy="3325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well do you know the past participle of the irregular verbs?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4A8542CF-77B6-4E74-BD61-EC90220B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Gráfico 5" descr="Cara guiñando un ojo con relleno sólido">
            <a:extLst>
              <a:ext uri="{FF2B5EF4-FFF2-40B4-BE49-F238E27FC236}">
                <a16:creationId xmlns:a16="http://schemas.microsoft.com/office/drawing/2014/main" id="{DD0D5FBF-1184-4ECD-B875-B3126724E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513" y="3046681"/>
            <a:ext cx="2575503" cy="257550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139F786-D289-4F29-AAAE-BF85DCB99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873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821B6-8B24-4313-8423-14C000BF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165061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Keywords (1)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097E32-030F-4A1D-A4E7-5735598FC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47445"/>
            <a:ext cx="10178322" cy="531055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</a:rPr>
              <a:t> How long </a:t>
            </a:r>
            <a:r>
              <a:rPr lang="en-GB" sz="2600" dirty="0">
                <a:solidFill>
                  <a:schemeClr val="tx1"/>
                </a:solidFill>
              </a:rPr>
              <a:t>(used in questions)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 Example: </a:t>
            </a:r>
            <a:r>
              <a:rPr lang="en-GB" sz="2600" b="1" dirty="0">
                <a:solidFill>
                  <a:srgbClr val="00B050"/>
                </a:solidFill>
              </a:rPr>
              <a:t>How long </a:t>
            </a:r>
            <a:r>
              <a:rPr lang="en-GB" sz="2200" dirty="0">
                <a:solidFill>
                  <a:schemeClr val="tx1"/>
                </a:solidFill>
              </a:rPr>
              <a:t>have you lived in Sant Pere de </a:t>
            </a:r>
            <a:r>
              <a:rPr lang="en-GB" sz="2200" dirty="0" err="1">
                <a:solidFill>
                  <a:schemeClr val="tx1"/>
                </a:solidFill>
              </a:rPr>
              <a:t>Ribes</a:t>
            </a:r>
            <a:r>
              <a:rPr lang="en-GB" sz="2200" dirty="0">
                <a:solidFill>
                  <a:schemeClr val="tx1"/>
                </a:solidFill>
              </a:rPr>
              <a:t>?</a:t>
            </a:r>
          </a:p>
          <a:p>
            <a:pPr marL="1828800" lvl="4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   I have lived in </a:t>
            </a:r>
            <a:r>
              <a:rPr lang="en-GB" sz="2400" dirty="0" err="1">
                <a:solidFill>
                  <a:schemeClr val="tx1"/>
                </a:solidFill>
              </a:rPr>
              <a:t>Ribes</a:t>
            </a:r>
            <a:r>
              <a:rPr lang="en-GB" sz="2400" dirty="0">
                <a:solidFill>
                  <a:schemeClr val="tx1"/>
                </a:solidFill>
              </a:rPr>
              <a:t> for 10 years. </a:t>
            </a:r>
          </a:p>
          <a:p>
            <a:pPr marL="1828800" lvl="4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 FOR </a:t>
            </a:r>
            <a:r>
              <a:rPr lang="en-GB" sz="2600" dirty="0">
                <a:solidFill>
                  <a:schemeClr val="tx1"/>
                </a:solidFill>
              </a:rPr>
              <a:t>(to describe the duration of the experience)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 Example:  They have had this shop for 10 years.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 SINCE </a:t>
            </a:r>
            <a:r>
              <a:rPr lang="en-GB" sz="2600" dirty="0">
                <a:solidFill>
                  <a:schemeClr val="tx1"/>
                </a:solidFill>
              </a:rPr>
              <a:t>(to say when the experience started)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 Example:  They have had this shop since 2010. </a:t>
            </a:r>
          </a:p>
          <a:p>
            <a:pPr marL="1828800" lvl="4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0C058C-E8BF-435E-9A2C-6BA7070843F4}"/>
              </a:ext>
            </a:extLst>
          </p:cNvPr>
          <p:cNvSpPr txBox="1"/>
          <p:nvPr/>
        </p:nvSpPr>
        <p:spPr>
          <a:xfrm>
            <a:off x="9298745" y="1732057"/>
            <a:ext cx="256032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Quant temps fa que...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E62E98-2545-41CA-918D-65E993474785}"/>
              </a:ext>
            </a:extLst>
          </p:cNvPr>
          <p:cNvSpPr txBox="1"/>
          <p:nvPr/>
        </p:nvSpPr>
        <p:spPr>
          <a:xfrm>
            <a:off x="9298745" y="5794768"/>
            <a:ext cx="256032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Des de...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B805AB-CCF4-408A-A646-37719F498EA5}"/>
              </a:ext>
            </a:extLst>
          </p:cNvPr>
          <p:cNvSpPr txBox="1"/>
          <p:nvPr/>
        </p:nvSpPr>
        <p:spPr>
          <a:xfrm>
            <a:off x="9298745" y="3866771"/>
            <a:ext cx="256032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Des de fa ...</a:t>
            </a:r>
          </a:p>
        </p:txBody>
      </p:sp>
    </p:spTree>
    <p:extLst>
      <p:ext uri="{BB962C8B-B14F-4D97-AF65-F5344CB8AC3E}">
        <p14:creationId xmlns:p14="http://schemas.microsoft.com/office/powerpoint/2010/main" val="97865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821B6-8B24-4313-8423-14C000BF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165061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Keywords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097E32-030F-4A1D-A4E7-5735598FC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918" y="1243207"/>
            <a:ext cx="10178322" cy="5614793"/>
          </a:xfrm>
        </p:spPr>
        <p:txBody>
          <a:bodyPr>
            <a:normAutofit fontScale="85000" lnSpcReduction="20000"/>
          </a:bodyPr>
          <a:lstStyle/>
          <a:p>
            <a:r>
              <a:rPr lang="en-GB" sz="4000" b="1" dirty="0">
                <a:solidFill>
                  <a:schemeClr val="tx1"/>
                </a:solidFill>
              </a:rPr>
              <a:t> STILL </a:t>
            </a:r>
            <a:r>
              <a:rPr lang="en-GB" sz="2600" dirty="0">
                <a:solidFill>
                  <a:schemeClr val="tx1"/>
                </a:solidFill>
              </a:rPr>
              <a:t>(used in NEGATIVE sentences)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b="1" dirty="0">
                <a:solidFill>
                  <a:schemeClr val="tx1"/>
                </a:solidFill>
              </a:rPr>
              <a:t>Position in the sentence: </a:t>
            </a:r>
            <a:r>
              <a:rPr lang="en-GB" sz="2600" dirty="0">
                <a:solidFill>
                  <a:schemeClr val="tx1"/>
                </a:solidFill>
              </a:rPr>
              <a:t>between the SUBJECT and HAVE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 Example: </a:t>
            </a:r>
            <a:r>
              <a:rPr lang="en-GB" sz="2400" dirty="0">
                <a:solidFill>
                  <a:schemeClr val="tx1"/>
                </a:solidFill>
              </a:rPr>
              <a:t>She </a:t>
            </a:r>
            <a:r>
              <a:rPr lang="en-GB" sz="3300" b="1" dirty="0">
                <a:solidFill>
                  <a:srgbClr val="00B050"/>
                </a:solidFill>
              </a:rPr>
              <a:t>still</a:t>
            </a:r>
            <a:r>
              <a:rPr lang="en-GB" sz="2600" b="1" dirty="0">
                <a:solidFill>
                  <a:srgbClr val="00B05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hasn’t bought the Christmas presents. </a:t>
            </a:r>
          </a:p>
          <a:p>
            <a:pPr marL="1828800" lvl="4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 YET </a:t>
            </a:r>
            <a:r>
              <a:rPr lang="en-GB" sz="2600" dirty="0">
                <a:solidFill>
                  <a:schemeClr val="tx1"/>
                </a:solidFill>
              </a:rPr>
              <a:t>(used in NEGATIVE sentences and QUESTIONS)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Position in the sentence: </a:t>
            </a:r>
            <a:r>
              <a:rPr lang="en-GB" sz="2400" dirty="0">
                <a:solidFill>
                  <a:schemeClr val="tx1"/>
                </a:solidFill>
              </a:rPr>
              <a:t>at the end.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 Example:  (negative sentence) She hasn’t bought the Christmas present </a:t>
            </a:r>
            <a:r>
              <a:rPr lang="en-GB" sz="3300" b="1" dirty="0">
                <a:solidFill>
                  <a:srgbClr val="00B050"/>
                </a:solidFill>
              </a:rPr>
              <a:t>yet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 Example: (question) Have they eaten all the chocolates </a:t>
            </a:r>
            <a:r>
              <a:rPr lang="en-GB" sz="3300" b="1" dirty="0">
                <a:solidFill>
                  <a:srgbClr val="00B050"/>
                </a:solidFill>
              </a:rPr>
              <a:t>yet</a:t>
            </a:r>
            <a:r>
              <a:rPr lang="en-GB" sz="2400" dirty="0">
                <a:solidFill>
                  <a:schemeClr val="tx1"/>
                </a:solidFill>
              </a:rPr>
              <a:t>?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 ALREADY </a:t>
            </a:r>
            <a:r>
              <a:rPr lang="en-GB" sz="2600" dirty="0">
                <a:solidFill>
                  <a:schemeClr val="tx1"/>
                </a:solidFill>
              </a:rPr>
              <a:t>(used in AFFIRMATIVE sentences)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Position in the sentence: </a:t>
            </a:r>
            <a:r>
              <a:rPr lang="en-GB" sz="2400" dirty="0">
                <a:solidFill>
                  <a:schemeClr val="tx1"/>
                </a:solidFill>
              </a:rPr>
              <a:t>between HAVE and the PAST PARTICIPLE</a:t>
            </a:r>
            <a:endParaRPr lang="en-GB" sz="24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 Example:  She has </a:t>
            </a:r>
            <a:r>
              <a:rPr lang="en-GB" sz="3300" b="1" dirty="0">
                <a:solidFill>
                  <a:srgbClr val="00B050"/>
                </a:solidFill>
              </a:rPr>
              <a:t>already</a:t>
            </a:r>
            <a:r>
              <a:rPr lang="en-GB" sz="2400" dirty="0">
                <a:solidFill>
                  <a:schemeClr val="tx1"/>
                </a:solidFill>
              </a:rPr>
              <a:t> bought the Christmas presents. </a:t>
            </a:r>
          </a:p>
          <a:p>
            <a:pPr marL="1828800" lvl="4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0C058C-E8BF-435E-9A2C-6BA7070843F4}"/>
              </a:ext>
            </a:extLst>
          </p:cNvPr>
          <p:cNvSpPr txBox="1"/>
          <p:nvPr/>
        </p:nvSpPr>
        <p:spPr>
          <a:xfrm>
            <a:off x="9298745" y="1495725"/>
            <a:ext cx="256032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Encara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E62E98-2545-41CA-918D-65E993474785}"/>
              </a:ext>
            </a:extLst>
          </p:cNvPr>
          <p:cNvSpPr txBox="1"/>
          <p:nvPr/>
        </p:nvSpPr>
        <p:spPr>
          <a:xfrm>
            <a:off x="9298745" y="2818213"/>
            <a:ext cx="256032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Encara (-)</a:t>
            </a:r>
          </a:p>
          <a:p>
            <a:pPr algn="ctr"/>
            <a:r>
              <a:rPr lang="ca-ES" sz="2400" b="1" dirty="0"/>
              <a:t>Ja... (?)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B805AB-CCF4-408A-A646-37719F498EA5}"/>
              </a:ext>
            </a:extLst>
          </p:cNvPr>
          <p:cNvSpPr txBox="1"/>
          <p:nvPr/>
        </p:nvSpPr>
        <p:spPr>
          <a:xfrm>
            <a:off x="9298745" y="5395775"/>
            <a:ext cx="256032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Ja </a:t>
            </a:r>
          </a:p>
        </p:txBody>
      </p:sp>
    </p:spTree>
    <p:extLst>
      <p:ext uri="{BB962C8B-B14F-4D97-AF65-F5344CB8AC3E}">
        <p14:creationId xmlns:p14="http://schemas.microsoft.com/office/powerpoint/2010/main" val="71465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FB67F-4305-4C6E-9C8C-0D4FFEE4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6781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Your turn!</a:t>
            </a:r>
            <a:br>
              <a:rPr lang="en-GB" sz="5400" dirty="0"/>
            </a:br>
            <a:r>
              <a:rPr lang="en-GB" sz="5400" dirty="0"/>
              <a:t>Since / for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8B50D9-7DFC-4306-B913-67C7F5EDC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3" t="24192" r="60423" b="57132"/>
          <a:stretch/>
        </p:blipFill>
        <p:spPr>
          <a:xfrm>
            <a:off x="2899049" y="1866617"/>
            <a:ext cx="3119315" cy="24899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21E8F35-5E90-4891-BFF3-785D6E196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92" t="24193" r="26616" b="57747"/>
          <a:stretch/>
        </p:blipFill>
        <p:spPr>
          <a:xfrm>
            <a:off x="6173638" y="2103165"/>
            <a:ext cx="3318015" cy="23738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ABADAD-5A0F-4856-9DD4-B67B9F9B3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54" t="38354" r="27423" b="44407"/>
          <a:stretch/>
        </p:blipFill>
        <p:spPr>
          <a:xfrm>
            <a:off x="1022769" y="3429000"/>
            <a:ext cx="1784536" cy="1514153"/>
          </a:xfrm>
          <a:prstGeom prst="rect">
            <a:avLst/>
          </a:prstGeom>
        </p:spPr>
      </p:pic>
      <p:pic>
        <p:nvPicPr>
          <p:cNvPr id="3074" name="Picture 2" descr="Resultat d'imatges de play basketball">
            <a:extLst>
              <a:ext uri="{FF2B5EF4-FFF2-40B4-BE49-F238E27FC236}">
                <a16:creationId xmlns:a16="http://schemas.microsoft.com/office/drawing/2014/main" id="{0335F647-4B54-4B45-AC40-802D569A9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t="3116" r="24656" b="18359"/>
          <a:stretch/>
        </p:blipFill>
        <p:spPr bwMode="auto">
          <a:xfrm>
            <a:off x="1046714" y="72793"/>
            <a:ext cx="1784535" cy="30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t d'imatges de study english">
            <a:extLst>
              <a:ext uri="{FF2B5EF4-FFF2-40B4-BE49-F238E27FC236}">
                <a16:creationId xmlns:a16="http://schemas.microsoft.com/office/drawing/2014/main" id="{DEFFA984-B6BA-4FA9-A4BB-88DA9A10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10" y="5006094"/>
            <a:ext cx="3004478" cy="16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t d'imatges de sleep">
            <a:extLst>
              <a:ext uri="{FF2B5EF4-FFF2-40B4-BE49-F238E27FC236}">
                <a16:creationId xmlns:a16="http://schemas.microsoft.com/office/drawing/2014/main" id="{3EF6E5C7-36D2-4E15-9248-24F2896F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93" y="4667786"/>
            <a:ext cx="3004478" cy="169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t d'imatges de play the violin drawing">
            <a:extLst>
              <a:ext uri="{FF2B5EF4-FFF2-40B4-BE49-F238E27FC236}">
                <a16:creationId xmlns:a16="http://schemas.microsoft.com/office/drawing/2014/main" id="{0B9AECB9-D543-4487-9FF6-B0622EC87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59" y="1366842"/>
            <a:ext cx="2051305" cy="29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t d'imatges de read">
            <a:extLst>
              <a:ext uri="{FF2B5EF4-FFF2-40B4-BE49-F238E27FC236}">
                <a16:creationId xmlns:a16="http://schemas.microsoft.com/office/drawing/2014/main" id="{DBDDB19B-DF2E-4EB3-BD12-C13855C85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2376" y="4667786"/>
            <a:ext cx="3318015" cy="21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61443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654</Words>
  <Application>Microsoft Office PowerPoint</Application>
  <PresentationFormat>Panorámica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Impact</vt:lpstr>
      <vt:lpstr>Wingdings</vt:lpstr>
      <vt:lpstr>Distintivo</vt:lpstr>
      <vt:lpstr>Present perfect </vt:lpstr>
      <vt:lpstr>When do we use it? (1)</vt:lpstr>
      <vt:lpstr>When do we use it? (2)</vt:lpstr>
      <vt:lpstr>structure</vt:lpstr>
      <vt:lpstr>structure</vt:lpstr>
      <vt:lpstr>Presentación de PowerPoint</vt:lpstr>
      <vt:lpstr>Keywords (1)</vt:lpstr>
      <vt:lpstr>Keywords (2)</vt:lpstr>
      <vt:lpstr>Your turn! Since / for</vt:lpstr>
      <vt:lpstr>Your turn!  Still / yet / already </vt:lpstr>
      <vt:lpstr>Present perfect vs. past simple (1)</vt:lpstr>
      <vt:lpstr>Present perfect vs. past simple (2)</vt:lpstr>
      <vt:lpstr>Time expressions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</dc:title>
  <dc:creator>Laia Montgé Ginés</dc:creator>
  <cp:lastModifiedBy>Laia Montgé Ginés</cp:lastModifiedBy>
  <cp:revision>12</cp:revision>
  <dcterms:created xsi:type="dcterms:W3CDTF">2020-01-02T15:13:01Z</dcterms:created>
  <dcterms:modified xsi:type="dcterms:W3CDTF">2020-01-25T16:16:46Z</dcterms:modified>
</cp:coreProperties>
</file>