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pressoenglish.net/subject-and-object-questions-in-english/" TargetMode="External"/><Relationship Id="rId2" Type="http://schemas.openxmlformats.org/officeDocument/2006/relationships/hyperlink" Target="https://www.esl-lounge.com/student/grammar/3g26-subject-object-questions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40008-8096-4247-A915-1A1F97EA5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510" y="1098388"/>
            <a:ext cx="11782696" cy="4394988"/>
          </a:xfrm>
        </p:spPr>
        <p:txBody>
          <a:bodyPr/>
          <a:lstStyle/>
          <a:p>
            <a:r>
              <a:rPr lang="en-GB" sz="11500" dirty="0"/>
              <a:t>Questions:</a:t>
            </a:r>
            <a:br>
              <a:rPr lang="en-GB" sz="8800" dirty="0"/>
            </a:br>
            <a:r>
              <a:rPr lang="en-GB" sz="8800" dirty="0"/>
              <a:t>subject or object?</a:t>
            </a:r>
          </a:p>
        </p:txBody>
      </p:sp>
    </p:spTree>
    <p:extLst>
      <p:ext uri="{BB962C8B-B14F-4D97-AF65-F5344CB8AC3E}">
        <p14:creationId xmlns:p14="http://schemas.microsoft.com/office/powerpoint/2010/main" val="140824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BF709-20F8-4B3D-82DD-D6694CA3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06781"/>
          </a:xfrm>
        </p:spPr>
        <p:txBody>
          <a:bodyPr>
            <a:normAutofit/>
          </a:bodyPr>
          <a:lstStyle/>
          <a:p>
            <a:pPr algn="ctr"/>
            <a:r>
              <a:rPr lang="en-GB" sz="7200" dirty="0"/>
              <a:t>Structure (1)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433007-DBE9-42D8-B7BB-2703D56D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9167"/>
            <a:ext cx="10178322" cy="43904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tx1"/>
                </a:solidFill>
              </a:rPr>
              <a:t>Object questions</a:t>
            </a:r>
          </a:p>
          <a:p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QW</a:t>
            </a:r>
            <a:r>
              <a:rPr lang="en-GB" sz="3600" dirty="0">
                <a:solidFill>
                  <a:schemeClr val="tx1"/>
                </a:solidFill>
              </a:rPr>
              <a:t> + </a:t>
            </a:r>
            <a:r>
              <a:rPr lang="en-GB" sz="3600" u="sng" dirty="0">
                <a:solidFill>
                  <a:schemeClr val="tx1"/>
                </a:solidFill>
              </a:rPr>
              <a:t>AUXILIARY</a:t>
            </a:r>
            <a:r>
              <a:rPr lang="en-GB" sz="3600" dirty="0">
                <a:solidFill>
                  <a:schemeClr val="tx1"/>
                </a:solidFill>
              </a:rPr>
              <a:t> +</a:t>
            </a:r>
            <a:r>
              <a:rPr lang="en-GB" sz="3600" dirty="0">
                <a:solidFill>
                  <a:schemeClr val="tx1"/>
                </a:solidFill>
                <a:highlight>
                  <a:srgbClr val="008080"/>
                </a:highlight>
              </a:rPr>
              <a:t> SUBJECT </a:t>
            </a:r>
            <a:r>
              <a:rPr lang="en-GB" sz="3600" dirty="0">
                <a:solidFill>
                  <a:schemeClr val="tx1"/>
                </a:solidFill>
              </a:rPr>
              <a:t>+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VERB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Where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u="sng" dirty="0">
                <a:solidFill>
                  <a:schemeClr val="tx1"/>
                </a:solidFill>
              </a:rPr>
              <a:t>are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008080"/>
                </a:highlight>
              </a:rPr>
              <a:t>you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going to travel </a:t>
            </a:r>
            <a:r>
              <a:rPr lang="en-GB" sz="3600" dirty="0">
                <a:solidFill>
                  <a:schemeClr val="tx1"/>
                </a:solidFill>
              </a:rPr>
              <a:t>to next summer?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Who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u="sng" dirty="0">
                <a:solidFill>
                  <a:schemeClr val="tx1"/>
                </a:solidFill>
              </a:rPr>
              <a:t>does </a:t>
            </a:r>
            <a:r>
              <a:rPr lang="en-GB" sz="3600" dirty="0">
                <a:solidFill>
                  <a:schemeClr val="tx1"/>
                </a:solidFill>
                <a:highlight>
                  <a:srgbClr val="008080"/>
                </a:highlight>
              </a:rPr>
              <a:t>this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belong</a:t>
            </a:r>
            <a:r>
              <a:rPr lang="en-GB" sz="3600" dirty="0">
                <a:solidFill>
                  <a:schemeClr val="tx1"/>
                </a:solidFill>
              </a:rPr>
              <a:t> to?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How long </a:t>
            </a:r>
            <a:r>
              <a:rPr lang="en-GB" sz="3600" u="sng" dirty="0">
                <a:solidFill>
                  <a:schemeClr val="tx1"/>
                </a:solidFill>
              </a:rPr>
              <a:t>have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008080"/>
                </a:highlight>
              </a:rPr>
              <a:t>you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played</a:t>
            </a:r>
            <a:r>
              <a:rPr lang="en-GB" sz="3600" dirty="0">
                <a:solidFill>
                  <a:schemeClr val="tx1"/>
                </a:solidFill>
              </a:rPr>
              <a:t> tennis?</a:t>
            </a:r>
          </a:p>
        </p:txBody>
      </p:sp>
    </p:spTree>
    <p:extLst>
      <p:ext uri="{BB962C8B-B14F-4D97-AF65-F5344CB8AC3E}">
        <p14:creationId xmlns:p14="http://schemas.microsoft.com/office/powerpoint/2010/main" val="31593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BF709-20F8-4B3D-82DD-D6694CA3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06781"/>
          </a:xfrm>
        </p:spPr>
        <p:txBody>
          <a:bodyPr>
            <a:normAutofit/>
          </a:bodyPr>
          <a:lstStyle/>
          <a:p>
            <a:pPr algn="ctr"/>
            <a:r>
              <a:rPr lang="en-GB" sz="7200" dirty="0"/>
              <a:t>answers (1)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433007-DBE9-42D8-B7BB-2703D56D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9166"/>
            <a:ext cx="10178322" cy="53688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tx1"/>
                </a:solidFill>
              </a:rPr>
              <a:t>Object questions</a:t>
            </a:r>
          </a:p>
          <a:p>
            <a:r>
              <a:rPr lang="en-GB" sz="2800" dirty="0">
                <a:solidFill>
                  <a:schemeClr val="tx1"/>
                </a:solidFill>
                <a:highlight>
                  <a:srgbClr val="FFFF00"/>
                </a:highlight>
              </a:rPr>
              <a:t>Where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u="sng" dirty="0">
                <a:solidFill>
                  <a:schemeClr val="tx1"/>
                </a:solidFill>
              </a:rPr>
              <a:t>are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  <a:highlight>
                  <a:srgbClr val="008080"/>
                </a:highlight>
              </a:rPr>
              <a:t>you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  <a:highlight>
                  <a:srgbClr val="C0C0C0"/>
                </a:highlight>
              </a:rPr>
              <a:t>going to travel </a:t>
            </a:r>
            <a:r>
              <a:rPr lang="en-GB" sz="2800" dirty="0">
                <a:solidFill>
                  <a:schemeClr val="tx1"/>
                </a:solidFill>
              </a:rPr>
              <a:t>to next summer?</a:t>
            </a:r>
          </a:p>
          <a:p>
            <a:pPr lvl="1"/>
            <a:r>
              <a:rPr lang="en-GB" sz="2800" dirty="0">
                <a:solidFill>
                  <a:schemeClr val="tx1"/>
                </a:solidFill>
              </a:rPr>
              <a:t> I’m going to travel to </a:t>
            </a:r>
            <a:r>
              <a:rPr lang="en-GB" sz="2800" dirty="0">
                <a:solidFill>
                  <a:schemeClr val="tx1"/>
                </a:solidFill>
                <a:highlight>
                  <a:srgbClr val="808000"/>
                </a:highlight>
              </a:rPr>
              <a:t>Jamaica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r>
              <a:rPr lang="en-GB" sz="2800" dirty="0">
                <a:solidFill>
                  <a:schemeClr val="tx1"/>
                </a:solidFill>
                <a:highlight>
                  <a:srgbClr val="FFFF00"/>
                </a:highlight>
              </a:rPr>
              <a:t>Who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u="sng" dirty="0">
                <a:solidFill>
                  <a:schemeClr val="tx1"/>
                </a:solidFill>
              </a:rPr>
              <a:t>does </a:t>
            </a:r>
            <a:r>
              <a:rPr lang="en-GB" sz="2800" dirty="0">
                <a:solidFill>
                  <a:schemeClr val="tx1"/>
                </a:solidFill>
                <a:highlight>
                  <a:srgbClr val="008080"/>
                </a:highlight>
              </a:rPr>
              <a:t>this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  <a:highlight>
                  <a:srgbClr val="C0C0C0"/>
                </a:highlight>
              </a:rPr>
              <a:t>belong</a:t>
            </a:r>
            <a:r>
              <a:rPr lang="en-GB" sz="2800" dirty="0">
                <a:solidFill>
                  <a:schemeClr val="tx1"/>
                </a:solidFill>
              </a:rPr>
              <a:t> to?</a:t>
            </a:r>
          </a:p>
          <a:p>
            <a:pPr lvl="1"/>
            <a:r>
              <a:rPr lang="en-GB" sz="2600" dirty="0">
                <a:solidFill>
                  <a:schemeClr val="tx1"/>
                </a:solidFill>
              </a:rPr>
              <a:t>This belongs to </a:t>
            </a:r>
            <a:r>
              <a:rPr lang="en-GB" sz="2600" dirty="0">
                <a:solidFill>
                  <a:schemeClr val="tx1"/>
                </a:solidFill>
                <a:highlight>
                  <a:srgbClr val="808000"/>
                </a:highlight>
              </a:rPr>
              <a:t>Peter. </a:t>
            </a:r>
          </a:p>
          <a:p>
            <a:r>
              <a:rPr lang="en-GB" sz="2800" dirty="0">
                <a:solidFill>
                  <a:schemeClr val="tx1"/>
                </a:solidFill>
                <a:highlight>
                  <a:srgbClr val="FFFF00"/>
                </a:highlight>
              </a:rPr>
              <a:t>How long </a:t>
            </a:r>
            <a:r>
              <a:rPr lang="en-GB" sz="2800" u="sng" dirty="0">
                <a:solidFill>
                  <a:schemeClr val="tx1"/>
                </a:solidFill>
              </a:rPr>
              <a:t>have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  <a:highlight>
                  <a:srgbClr val="008080"/>
                </a:highlight>
              </a:rPr>
              <a:t>you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  <a:highlight>
                  <a:srgbClr val="C0C0C0"/>
                </a:highlight>
              </a:rPr>
              <a:t>played</a:t>
            </a:r>
            <a:r>
              <a:rPr lang="en-GB" sz="2800" dirty="0">
                <a:solidFill>
                  <a:schemeClr val="tx1"/>
                </a:solidFill>
              </a:rPr>
              <a:t> tennis?</a:t>
            </a:r>
          </a:p>
          <a:p>
            <a:pPr lvl="1"/>
            <a:r>
              <a:rPr lang="en-GB" sz="2600" dirty="0">
                <a:solidFill>
                  <a:schemeClr val="tx1"/>
                </a:solidFill>
              </a:rPr>
              <a:t>I have played tennis </a:t>
            </a:r>
            <a:r>
              <a:rPr lang="en-GB" sz="2600" dirty="0">
                <a:solidFill>
                  <a:schemeClr val="tx1"/>
                </a:solidFill>
                <a:highlight>
                  <a:srgbClr val="808000"/>
                </a:highlight>
              </a:rPr>
              <a:t>since I was 5 years old. </a:t>
            </a:r>
          </a:p>
          <a:p>
            <a:r>
              <a:rPr lang="en-GB" sz="2800" dirty="0">
                <a:solidFill>
                  <a:schemeClr val="tx1"/>
                </a:solidFill>
                <a:highlight>
                  <a:srgbClr val="FFFF00"/>
                </a:highlight>
              </a:rPr>
              <a:t>What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u="sng" dirty="0">
                <a:solidFill>
                  <a:schemeClr val="tx1"/>
                </a:solidFill>
              </a:rPr>
              <a:t>did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  <a:highlight>
                  <a:srgbClr val="008080"/>
                </a:highlight>
              </a:rPr>
              <a:t>you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  <a:highlight>
                  <a:srgbClr val="C0C0C0"/>
                </a:highlight>
              </a:rPr>
              <a:t>eat</a:t>
            </a:r>
            <a:r>
              <a:rPr lang="en-GB" sz="2800" dirty="0">
                <a:solidFill>
                  <a:schemeClr val="tx1"/>
                </a:solidFill>
              </a:rPr>
              <a:t> yesterday?</a:t>
            </a:r>
          </a:p>
          <a:p>
            <a:pPr lvl="1"/>
            <a:r>
              <a:rPr lang="en-GB" sz="2600" dirty="0">
                <a:solidFill>
                  <a:schemeClr val="tx1"/>
                </a:solidFill>
              </a:rPr>
              <a:t>I ate </a:t>
            </a:r>
            <a:r>
              <a:rPr lang="en-GB" sz="2600" dirty="0">
                <a:solidFill>
                  <a:schemeClr val="tx1"/>
                </a:solidFill>
                <a:highlight>
                  <a:srgbClr val="808000"/>
                </a:highlight>
              </a:rPr>
              <a:t>a sandwich. </a:t>
            </a:r>
          </a:p>
        </p:txBody>
      </p:sp>
    </p:spTree>
    <p:extLst>
      <p:ext uri="{BB962C8B-B14F-4D97-AF65-F5344CB8AC3E}">
        <p14:creationId xmlns:p14="http://schemas.microsoft.com/office/powerpoint/2010/main" val="397152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BF709-20F8-4B3D-82DD-D6694CA3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06781"/>
          </a:xfrm>
        </p:spPr>
        <p:txBody>
          <a:bodyPr>
            <a:normAutofit/>
          </a:bodyPr>
          <a:lstStyle/>
          <a:p>
            <a:pPr algn="ctr"/>
            <a:r>
              <a:rPr lang="en-GB" sz="7200" dirty="0"/>
              <a:t>Structure (2)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433007-DBE9-42D8-B7BB-2703D56D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9167"/>
            <a:ext cx="10178322" cy="43904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tx1"/>
                </a:solidFill>
              </a:rPr>
              <a:t>Subject questions</a:t>
            </a:r>
          </a:p>
          <a:p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QW</a:t>
            </a:r>
            <a:r>
              <a:rPr lang="en-GB" sz="3600" dirty="0">
                <a:solidFill>
                  <a:schemeClr val="tx1"/>
                </a:solidFill>
              </a:rPr>
              <a:t> +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VERB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Who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wrote </a:t>
            </a:r>
            <a:r>
              <a:rPr lang="en-GB" sz="3600" dirty="0">
                <a:solidFill>
                  <a:schemeClr val="tx1"/>
                </a:solidFill>
              </a:rPr>
              <a:t>Romeo and Juliet?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Which fruits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make </a:t>
            </a:r>
            <a:r>
              <a:rPr lang="en-GB" sz="3600" dirty="0">
                <a:solidFill>
                  <a:schemeClr val="tx1"/>
                </a:solidFill>
              </a:rPr>
              <a:t>the best juice?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Who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is coming </a:t>
            </a:r>
            <a:r>
              <a:rPr lang="en-GB" sz="3600" dirty="0">
                <a:solidFill>
                  <a:schemeClr val="tx1"/>
                </a:solidFill>
              </a:rPr>
              <a:t>to the party?</a:t>
            </a:r>
          </a:p>
        </p:txBody>
      </p:sp>
    </p:spTree>
    <p:extLst>
      <p:ext uri="{BB962C8B-B14F-4D97-AF65-F5344CB8AC3E}">
        <p14:creationId xmlns:p14="http://schemas.microsoft.com/office/powerpoint/2010/main" val="335609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BF709-20F8-4B3D-82DD-D6694CA3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06781"/>
          </a:xfrm>
        </p:spPr>
        <p:txBody>
          <a:bodyPr>
            <a:normAutofit/>
          </a:bodyPr>
          <a:lstStyle/>
          <a:p>
            <a:pPr algn="ctr"/>
            <a:r>
              <a:rPr lang="en-GB" sz="7200" dirty="0"/>
              <a:t>answers (2)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433007-DBE9-42D8-B7BB-2703D56D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9166"/>
            <a:ext cx="10178322" cy="53688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tx1"/>
                </a:solidFill>
              </a:rPr>
              <a:t>Subject questions</a:t>
            </a:r>
          </a:p>
          <a:p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Who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wrote </a:t>
            </a:r>
            <a:r>
              <a:rPr lang="en-GB" sz="3600" dirty="0">
                <a:solidFill>
                  <a:schemeClr val="tx1"/>
                </a:solidFill>
              </a:rPr>
              <a:t>Romeo and Juliet?</a:t>
            </a:r>
          </a:p>
          <a:p>
            <a:pPr lvl="1"/>
            <a:r>
              <a:rPr lang="en-GB" sz="3200" dirty="0">
                <a:solidFill>
                  <a:schemeClr val="tx1"/>
                </a:solidFill>
                <a:highlight>
                  <a:srgbClr val="808000"/>
                </a:highlight>
              </a:rPr>
              <a:t>Shakespeare</a:t>
            </a:r>
            <a:r>
              <a:rPr lang="en-GB" sz="3200" dirty="0">
                <a:solidFill>
                  <a:schemeClr val="tx1"/>
                </a:solidFill>
              </a:rPr>
              <a:t> wrote Romeo and Juliet.</a:t>
            </a:r>
          </a:p>
          <a:p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Which fruits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make</a:t>
            </a:r>
            <a:r>
              <a:rPr lang="en-GB" sz="3600" dirty="0">
                <a:solidFill>
                  <a:schemeClr val="tx1"/>
                </a:solidFill>
              </a:rPr>
              <a:t> the best juice?</a:t>
            </a:r>
          </a:p>
          <a:p>
            <a:pPr lvl="1"/>
            <a:r>
              <a:rPr lang="en-GB" sz="3200" dirty="0">
                <a:solidFill>
                  <a:schemeClr val="tx1"/>
                </a:solidFill>
                <a:highlight>
                  <a:srgbClr val="808000"/>
                </a:highlight>
              </a:rPr>
              <a:t>Oranges</a:t>
            </a:r>
            <a:r>
              <a:rPr lang="en-GB" sz="3200" dirty="0">
                <a:solidFill>
                  <a:schemeClr val="tx1"/>
                </a:solidFill>
              </a:rPr>
              <a:t> make the best juice. </a:t>
            </a:r>
          </a:p>
          <a:p>
            <a:r>
              <a:rPr lang="en-GB" sz="3600" dirty="0">
                <a:solidFill>
                  <a:schemeClr val="tx1"/>
                </a:solidFill>
                <a:highlight>
                  <a:srgbClr val="FFFF00"/>
                </a:highlight>
              </a:rPr>
              <a:t>Who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  <a:highlight>
                  <a:srgbClr val="C0C0C0"/>
                </a:highlight>
              </a:rPr>
              <a:t>is coming </a:t>
            </a:r>
            <a:r>
              <a:rPr lang="en-GB" sz="3600" dirty="0">
                <a:solidFill>
                  <a:schemeClr val="tx1"/>
                </a:solidFill>
              </a:rPr>
              <a:t>to the party?</a:t>
            </a:r>
          </a:p>
          <a:p>
            <a:pPr lvl="1"/>
            <a:r>
              <a:rPr lang="en-GB" sz="3200" dirty="0">
                <a:solidFill>
                  <a:schemeClr val="tx1"/>
                </a:solidFill>
                <a:highlight>
                  <a:srgbClr val="808000"/>
                </a:highlight>
              </a:rPr>
              <a:t>My friends Sally and Andrew</a:t>
            </a:r>
            <a:r>
              <a:rPr lang="en-GB" sz="3200" dirty="0">
                <a:solidFill>
                  <a:schemeClr val="tx1"/>
                </a:solidFill>
              </a:rPr>
              <a:t> are coming to the party. </a:t>
            </a:r>
            <a:endParaRPr lang="en-GB" sz="3200" dirty="0">
              <a:solidFill>
                <a:schemeClr val="tx1"/>
              </a:solidFill>
              <a:highlight>
                <a:srgbClr val="808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1468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BF709-20F8-4B3D-82DD-D6694CA3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06781"/>
          </a:xfrm>
        </p:spPr>
        <p:txBody>
          <a:bodyPr>
            <a:normAutofit/>
          </a:bodyPr>
          <a:lstStyle/>
          <a:p>
            <a:pPr algn="ctr"/>
            <a:r>
              <a:rPr lang="en-GB" sz="7200" dirty="0"/>
              <a:t>Subject or object?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433007-DBE9-42D8-B7BB-2703D56D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54926"/>
            <a:ext cx="10178322" cy="4193176"/>
          </a:xfrm>
        </p:spPr>
        <p:txBody>
          <a:bodyPr>
            <a:normAutofit/>
          </a:bodyPr>
          <a:lstStyle/>
          <a:p>
            <a:pPr algn="just"/>
            <a:r>
              <a:rPr lang="ca-ES" sz="32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https://www.esl-lounge.com/student/grammar/3g26-subject-object-questions.php</a:t>
            </a:r>
            <a:endParaRPr lang="ca-ES" sz="3200" dirty="0">
              <a:solidFill>
                <a:schemeClr val="tx1"/>
              </a:solidFill>
            </a:endParaRPr>
          </a:p>
          <a:p>
            <a:pPr algn="just"/>
            <a:endParaRPr lang="ca-ES" sz="3200" dirty="0">
              <a:solidFill>
                <a:schemeClr val="tx1"/>
              </a:solidFill>
            </a:endParaRPr>
          </a:p>
          <a:p>
            <a:pPr algn="just"/>
            <a:r>
              <a:rPr lang="ca-ES" sz="32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https://www.espressoenglish.net/subject-and-object-questions-in-english/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73333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19</TotalTime>
  <Words>222</Words>
  <Application>Microsoft Office PowerPoint</Application>
  <PresentationFormat>Panorámica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Gill Sans MT</vt:lpstr>
      <vt:lpstr>Impact</vt:lpstr>
      <vt:lpstr>Wingdings</vt:lpstr>
      <vt:lpstr>Distintivo</vt:lpstr>
      <vt:lpstr>Questions: subject or object?</vt:lpstr>
      <vt:lpstr>Structure (1)</vt:lpstr>
      <vt:lpstr>answers (1)</vt:lpstr>
      <vt:lpstr>Structure (2)</vt:lpstr>
      <vt:lpstr>answers (2)</vt:lpstr>
      <vt:lpstr>Subject or object?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Questions: subject or object?</dc:title>
  <dc:creator>Laia Montgé Ginés</dc:creator>
  <cp:lastModifiedBy>Laia Montgé Ginés</cp:lastModifiedBy>
  <cp:revision>3</cp:revision>
  <dcterms:created xsi:type="dcterms:W3CDTF">2020-02-08T13:41:12Z</dcterms:created>
  <dcterms:modified xsi:type="dcterms:W3CDTF">2020-02-08T14:00:59Z</dcterms:modified>
</cp:coreProperties>
</file>