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o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a-ES" smtClean="0"/>
              <a:t>Feu clic aquí per editar l'estil de subtítols del patró.</a:t>
            </a:r>
            <a:endParaRPr kumimoji="0" lang="en-US"/>
          </a:p>
        </p:txBody>
      </p:sp>
      <p:sp>
        <p:nvSpPr>
          <p:cNvPr id="28" name="Contenidor de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3176-8AD0-469E-A377-0163E5D12F69}" type="datetimeFigureOut">
              <a:rPr lang="ca-ES" smtClean="0"/>
              <a:pPr/>
              <a:t>06/11/2011</a:t>
            </a:fld>
            <a:endParaRPr lang="ca-ES"/>
          </a:p>
        </p:txBody>
      </p:sp>
      <p:sp>
        <p:nvSpPr>
          <p:cNvPr id="17" name="Contenidor de peu de pà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nector rect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Contenidor de número de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9E0F5A-5E85-46D2-9C49-897D0FAF632F}" type="slidenum">
              <a:rPr lang="ca-ES" smtClean="0"/>
              <a:pPr/>
              <a:t>‹#›</a:t>
            </a:fld>
            <a:endParaRPr lang="ca-ES"/>
          </a:p>
        </p:txBody>
      </p:sp>
      <p:sp>
        <p:nvSpPr>
          <p:cNvPr id="8" name="Títo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a-ES" smtClean="0"/>
              <a:t>Feu clic aquí per editar els estils de text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3176-8AD0-469E-A377-0163E5D12F69}" type="datetimeFigureOut">
              <a:rPr lang="ca-ES" smtClean="0"/>
              <a:pPr/>
              <a:t>06/11/2011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0F5A-5E85-46D2-9C49-897D0FAF632F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ol vertical i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or rect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19E0F5A-5E85-46D2-9C49-897D0FAF632F}" type="slidenum">
              <a:rPr lang="ca-ES" smtClean="0"/>
              <a:pPr/>
              <a:t>‹#›</a:t>
            </a:fld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a-ES" smtClean="0"/>
              <a:t>Feu clic aquí per editar els estils de text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3176-8AD0-469E-A377-0163E5D12F69}" type="datetimeFigureOut">
              <a:rPr lang="ca-ES" smtClean="0"/>
              <a:pPr/>
              <a:t>06/11/2011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3176-8AD0-469E-A377-0163E5D12F69}" type="datetimeFigureOut">
              <a:rPr lang="ca-ES" smtClean="0"/>
              <a:pPr/>
              <a:t>06/11/2011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19E0F5A-5E85-46D2-9C49-897D0FAF632F}" type="slidenum">
              <a:rPr lang="ca-ES" smtClean="0"/>
              <a:pPr/>
              <a:t>‹#›</a:t>
            </a:fld>
            <a:endParaRPr lang="ca-ES"/>
          </a:p>
        </p:txBody>
      </p:sp>
      <p:sp>
        <p:nvSpPr>
          <p:cNvPr id="8" name="Contenidor de contingut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a-ES" smtClean="0"/>
              <a:t>Feu clic aquí per editar els estils de text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pçalera de la secció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a-ES" smtClean="0"/>
              <a:t>Feu clic aquí per editar els estils de text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3176-8AD0-469E-A377-0163E5D12F69}" type="datetimeFigureOut">
              <a:rPr lang="ca-ES" smtClean="0"/>
              <a:pPr/>
              <a:t>06/11/2011</a:t>
            </a:fld>
            <a:endParaRPr lang="ca-ES"/>
          </a:p>
        </p:txBody>
      </p:sp>
      <p:sp>
        <p:nvSpPr>
          <p:cNvPr id="8" name="Connector rect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9E0F5A-5E85-46D2-9C49-897D0FAF632F}" type="slidenum">
              <a:rPr lang="ca-ES" smtClean="0"/>
              <a:pPr/>
              <a:t>‹#›</a:t>
            </a:fld>
            <a:endParaRPr lang="ca-ES"/>
          </a:p>
        </p:txBody>
      </p:sp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3FF3176-8AD0-469E-A377-0163E5D12F69}" type="datetimeFigureOut">
              <a:rPr lang="ca-ES" smtClean="0"/>
              <a:pPr/>
              <a:t>06/11/2011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0F5A-5E85-46D2-9C49-897D0FAF632F}" type="slidenum">
              <a:rPr lang="ca-ES" smtClean="0"/>
              <a:pPr/>
              <a:t>‹#›</a:t>
            </a:fld>
            <a:endParaRPr lang="ca-ES"/>
          </a:p>
        </p:txBody>
      </p:sp>
      <p:sp>
        <p:nvSpPr>
          <p:cNvPr id="8" name="Connector rect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idor de contingut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a-ES" smtClean="0"/>
              <a:t>Feu clic aquí per editar els estils de text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12" name="Contenidor de contingut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a-ES" smtClean="0"/>
              <a:t>Feu clic aquí per editar els estils de text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or rect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a-ES" smtClean="0"/>
              <a:t>Feu clic aquí per editar els estils de text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a-ES" smtClean="0"/>
              <a:t>Feu clic aquí per editar els estils de text</a:t>
            </a:r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3176-8AD0-469E-A377-0163E5D12F69}" type="datetimeFigureOut">
              <a:rPr lang="ca-ES" smtClean="0"/>
              <a:pPr/>
              <a:t>06/11/2011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a-ES"/>
          </a:p>
        </p:txBody>
      </p:sp>
      <p:sp>
        <p:nvSpPr>
          <p:cNvPr id="15" name="Connector rect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idor de contingut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a-ES" smtClean="0"/>
              <a:t>Feu clic aquí per editar els estils de text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26" name="Contenidor de contingut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a-ES" smtClean="0"/>
              <a:t>Feu clic aquí per editar els estils de text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19E0F5A-5E85-46D2-9C49-897D0FAF632F}" type="slidenum">
              <a:rPr lang="ca-ES" smtClean="0"/>
              <a:pPr/>
              <a:t>‹#›</a:t>
            </a:fld>
            <a:endParaRPr lang="ca-ES"/>
          </a:p>
        </p:txBody>
      </p:sp>
      <p:sp>
        <p:nvSpPr>
          <p:cNvPr id="23" name="Títo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3176-8AD0-469E-A377-0163E5D12F69}" type="datetimeFigureOut">
              <a:rPr lang="ca-ES" smtClean="0"/>
              <a:pPr/>
              <a:t>06/11/2011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19E0F5A-5E85-46D2-9C49-897D0FAF632F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3176-8AD0-469E-A377-0163E5D12F69}" type="datetimeFigureOut">
              <a:rPr lang="ca-ES" smtClean="0"/>
              <a:pPr/>
              <a:t>06/11/2011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9E0F5A-5E85-46D2-9C49-897D0FAF632F}" type="slidenum">
              <a:rPr lang="ca-ES" smtClean="0"/>
              <a:pPr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ingut amb l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3" name="Contenidor de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a-ES" smtClean="0"/>
              <a:t>Feu clic aquí per editar els estils de text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or rect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idor de contingut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a-ES" smtClean="0"/>
              <a:t>Feu clic aquí per editar els estils de text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9E0F5A-5E85-46D2-9C49-897D0FAF632F}" type="slidenum">
              <a:rPr lang="ca-ES" smtClean="0"/>
              <a:pPr/>
              <a:t>‹#›</a:t>
            </a:fld>
            <a:endParaRPr lang="ca-E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F3176-8AD0-469E-A377-0163E5D12F69}" type="datetimeFigureOut">
              <a:rPr lang="ca-ES" smtClean="0"/>
              <a:pPr/>
              <a:t>06/11/2011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a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or rect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19E0F5A-5E85-46D2-9C49-897D0FAF632F}" type="slidenum">
              <a:rPr lang="ca-ES" smtClean="0"/>
              <a:pPr/>
              <a:t>‹#›</a:t>
            </a:fld>
            <a:endParaRPr lang="ca-ES"/>
          </a:p>
        </p:txBody>
      </p:sp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a-ES" smtClean="0"/>
              <a:t>Feu clic a la icona per afegir una imatge</a:t>
            </a:r>
            <a:endParaRPr kumimoji="0" lang="en-US" dirty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a-ES" smtClean="0"/>
              <a:t>Feu clic aquí per editar els estils de text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3FF3176-8AD0-469E-A377-0163E5D12F69}" type="datetimeFigureOut">
              <a:rPr lang="ca-ES" smtClean="0"/>
              <a:pPr/>
              <a:t>06/11/2011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Contenidor de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3FF3176-8AD0-469E-A377-0163E5D12F69}" type="datetimeFigureOut">
              <a:rPr lang="ca-ES" smtClean="0"/>
              <a:pPr/>
              <a:t>06/11/2011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a-E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or rect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Contenidor de número de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9E0F5A-5E85-46D2-9C49-897D0FAF632F}" type="slidenum">
              <a:rPr lang="ca-ES" smtClean="0"/>
              <a:pPr/>
              <a:t>‹#›</a:t>
            </a:fld>
            <a:endParaRPr lang="ca-ES"/>
          </a:p>
        </p:txBody>
      </p:sp>
      <p:sp>
        <p:nvSpPr>
          <p:cNvPr id="22" name="Contenidor de títo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13" name="Contenidor de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a-ES" smtClean="0"/>
              <a:t>Feu clic aquí per editar els estils de text</a:t>
            </a:r>
          </a:p>
          <a:p>
            <a:pPr lvl="1" eaLnBrk="1" latinLnBrk="0" hangingPunct="1"/>
            <a:r>
              <a:rPr kumimoji="0" lang="ca-ES" smtClean="0"/>
              <a:t>Segon nivell</a:t>
            </a:r>
          </a:p>
          <a:p>
            <a:pPr lvl="2" eaLnBrk="1" latinLnBrk="0" hangingPunct="1"/>
            <a:r>
              <a:rPr kumimoji="0" lang="ca-ES" smtClean="0"/>
              <a:t>Tercer nivell</a:t>
            </a:r>
          </a:p>
          <a:p>
            <a:pPr lvl="3" eaLnBrk="1" latinLnBrk="0" hangingPunct="1"/>
            <a:r>
              <a:rPr kumimoji="0" lang="ca-ES" smtClean="0"/>
              <a:t>Quart nivell</a:t>
            </a:r>
          </a:p>
          <a:p>
            <a:pPr lvl="4" eaLnBrk="1" latinLnBrk="0" hangingPunct="1"/>
            <a:r>
              <a:rPr kumimoji="0" lang="ca-ES" smtClean="0"/>
              <a:t>Cinquè nivell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512768" cy="2209800"/>
          </a:xfrm>
        </p:spPr>
        <p:txBody>
          <a:bodyPr/>
          <a:lstStyle/>
          <a:p>
            <a:endParaRPr lang="ca-ES" dirty="0"/>
          </a:p>
        </p:txBody>
      </p:sp>
      <p:sp>
        <p:nvSpPr>
          <p:cNvPr id="2" name="Títo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dirty="0" smtClean="0"/>
              <a:t>MOVIMENT OBRER</a:t>
            </a:r>
            <a:endParaRPr lang="ca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573016"/>
            <a:ext cx="2304256" cy="1997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dirty="0" smtClean="0"/>
              <a:t>CONDICIONS DE VIDA I DE TREBALL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a-ES" dirty="0" smtClean="0"/>
              <a:t>1840. PROLETARIAT INDUSTRIAL</a:t>
            </a:r>
          </a:p>
          <a:p>
            <a:pPr lvl="1"/>
            <a:r>
              <a:rPr lang="ca-ES" dirty="0" smtClean="0"/>
              <a:t>SALARIS BAIXOS</a:t>
            </a:r>
          </a:p>
          <a:p>
            <a:pPr lvl="1"/>
            <a:r>
              <a:rPr lang="ca-ES" dirty="0" smtClean="0"/>
              <a:t>12 I 13 HORES DIÀRIES</a:t>
            </a:r>
          </a:p>
          <a:p>
            <a:pPr lvl="1"/>
            <a:r>
              <a:rPr lang="ca-ES" dirty="0" smtClean="0"/>
              <a:t>CONDICIONS DE TREBALL MOLT DURES</a:t>
            </a:r>
          </a:p>
          <a:p>
            <a:pPr lvl="1"/>
            <a:r>
              <a:rPr lang="ca-ES" dirty="0" smtClean="0"/>
              <a:t>INSALUBRITAT</a:t>
            </a:r>
          </a:p>
          <a:p>
            <a:pPr lvl="1"/>
            <a:r>
              <a:rPr lang="ca-ES" dirty="0" smtClean="0"/>
              <a:t>MANCA DE LLUM</a:t>
            </a:r>
          </a:p>
          <a:p>
            <a:pPr lvl="1"/>
            <a:r>
              <a:rPr lang="ca-ES" dirty="0" smtClean="0"/>
              <a:t>SOROLL</a:t>
            </a:r>
          </a:p>
          <a:p>
            <a:pPr lvl="1"/>
            <a:r>
              <a:rPr lang="ca-ES" dirty="0" smtClean="0"/>
              <a:t>ALTA SINISTRALITAT</a:t>
            </a:r>
          </a:p>
          <a:p>
            <a:pPr lvl="1"/>
            <a:r>
              <a:rPr lang="ca-ES" dirty="0" smtClean="0"/>
              <a:t>INESTABILITAT LABORAL I ATUR</a:t>
            </a:r>
          </a:p>
          <a:p>
            <a:pPr lvl="1"/>
            <a:r>
              <a:rPr lang="ca-ES" dirty="0" smtClean="0"/>
              <a:t>MANCA DE PREVISIÓ SOCIAL</a:t>
            </a:r>
          </a:p>
          <a:p>
            <a:pPr lvl="1"/>
            <a:r>
              <a:rPr lang="ca-ES" dirty="0" smtClean="0"/>
              <a:t>HABITATGES DEFICIENTS</a:t>
            </a:r>
          </a:p>
          <a:p>
            <a:pPr lvl="1" algn="ctr">
              <a:buNone/>
            </a:pPr>
            <a:r>
              <a:rPr lang="ca-ES" dirty="0" smtClean="0"/>
              <a:t>DONES I NENS</a:t>
            </a:r>
          </a:p>
          <a:p>
            <a:endParaRPr lang="ca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LLUITA OBRERA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a-ES" dirty="0" smtClean="0"/>
              <a:t>LUDISME</a:t>
            </a:r>
          </a:p>
          <a:p>
            <a:pPr lvl="1"/>
            <a:r>
              <a:rPr lang="ca-ES" dirty="0" smtClean="0"/>
              <a:t>ALCOI (1821)</a:t>
            </a:r>
          </a:p>
          <a:p>
            <a:pPr lvl="1"/>
            <a:r>
              <a:rPr lang="ca-ES" dirty="0" smtClean="0"/>
              <a:t>CAMPRODON (1823)</a:t>
            </a:r>
          </a:p>
          <a:p>
            <a:pPr lvl="1"/>
            <a:r>
              <a:rPr lang="ca-ES" dirty="0" smtClean="0"/>
              <a:t>BONAPLATA (1835)</a:t>
            </a:r>
          </a:p>
          <a:p>
            <a:pPr lvl="1"/>
            <a:r>
              <a:rPr lang="ca-ES" dirty="0" smtClean="0"/>
              <a:t>SELFACTINES (1854) Vaga general i crema de fàbriques</a:t>
            </a:r>
            <a:endParaRPr lang="ca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SELFACTINA</a:t>
            </a:r>
            <a:endParaRPr lang="ca-E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32856"/>
            <a:ext cx="7820411" cy="39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LLUITA OBRERA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a-ES" dirty="0" smtClean="0"/>
              <a:t>1830</a:t>
            </a:r>
          </a:p>
          <a:p>
            <a:r>
              <a:rPr lang="ca-ES" dirty="0" err="1" smtClean="0"/>
              <a:t>RESISTENCIALISME</a:t>
            </a:r>
            <a:r>
              <a:rPr lang="ca-ES" dirty="0" smtClean="0"/>
              <a:t>. Contra l’empitjorament de les condicions de treball</a:t>
            </a:r>
          </a:p>
          <a:p>
            <a:r>
              <a:rPr lang="ca-ES" dirty="0" smtClean="0"/>
              <a:t>1840. Associació de Protecció Mútua de Teixidors de Cotó. </a:t>
            </a:r>
          </a:p>
          <a:p>
            <a:r>
              <a:rPr lang="ca-ES" dirty="0" smtClean="0"/>
              <a:t>1841. Federació societats </a:t>
            </a:r>
            <a:r>
              <a:rPr lang="ca-ES" dirty="0" smtClean="0"/>
              <a:t>obreres</a:t>
            </a:r>
            <a:r>
              <a:rPr lang="ca-ES" dirty="0" smtClean="0"/>
              <a:t>.</a:t>
            </a:r>
          </a:p>
          <a:p>
            <a:r>
              <a:rPr lang="ca-ES" dirty="0" smtClean="0"/>
              <a:t>DIFICULTATS. LIBERALISME.</a:t>
            </a:r>
          </a:p>
          <a:p>
            <a:r>
              <a:rPr lang="ca-ES" dirty="0" smtClean="0"/>
              <a:t>Relació personal : </a:t>
            </a:r>
            <a:r>
              <a:rPr lang="ca-ES" dirty="0" err="1" smtClean="0"/>
              <a:t>obrer-amo</a:t>
            </a:r>
            <a:r>
              <a:rPr lang="ca-ES" dirty="0" smtClean="0"/>
              <a:t>. Nega el dret dels treballadors a associar-se.</a:t>
            </a:r>
          </a:p>
          <a:p>
            <a:pPr lvl="1"/>
            <a:r>
              <a:rPr lang="ca-ES" dirty="0" smtClean="0"/>
              <a:t>Repressió caps governs moderats</a:t>
            </a:r>
          </a:p>
          <a:p>
            <a:pPr lvl="1"/>
            <a:r>
              <a:rPr lang="ca-ES" dirty="0" smtClean="0"/>
              <a:t>Repressió patronal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LLUITA OBRERA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a-ES" dirty="0" smtClean="0"/>
              <a:t>1842-1843 Bullangues. Prohibició Associacions obreres.</a:t>
            </a:r>
          </a:p>
          <a:p>
            <a:r>
              <a:rPr lang="ca-ES" dirty="0" smtClean="0"/>
              <a:t>1843-1868. Clandestinitat.</a:t>
            </a:r>
            <a:endParaRPr lang="ca-ES" dirty="0" smtClean="0"/>
          </a:p>
          <a:p>
            <a:r>
              <a:rPr lang="ca-ES" dirty="0" smtClean="0"/>
              <a:t>ORGANITZACIÓ PER OFICIS. </a:t>
            </a:r>
          </a:p>
          <a:p>
            <a:r>
              <a:rPr lang="ca-ES" dirty="0" smtClean="0"/>
              <a:t>AJUDA MÚTUA</a:t>
            </a:r>
          </a:p>
          <a:p>
            <a:r>
              <a:rPr lang="ca-ES" dirty="0" smtClean="0"/>
              <a:t>1845.CORS CLAVÉ</a:t>
            </a:r>
          </a:p>
          <a:p>
            <a:r>
              <a:rPr lang="ca-ES" dirty="0" smtClean="0"/>
              <a:t>ATENEU OBRER DE LA CLASSE TREBALLADORA (1863)</a:t>
            </a:r>
          </a:p>
          <a:p>
            <a:r>
              <a:rPr lang="ca-ES" dirty="0" smtClean="0"/>
              <a:t>PREMSA OBRERA. </a:t>
            </a:r>
            <a:r>
              <a:rPr lang="ca-ES" i="1" dirty="0" smtClean="0"/>
              <a:t>El eco de la </a:t>
            </a:r>
            <a:r>
              <a:rPr lang="ca-ES" i="1" dirty="0" err="1" smtClean="0"/>
              <a:t>clase</a:t>
            </a:r>
            <a:r>
              <a:rPr lang="ca-ES" i="1" dirty="0" smtClean="0"/>
              <a:t> obrera</a:t>
            </a:r>
            <a:r>
              <a:rPr lang="ca-ES" dirty="0" smtClean="0"/>
              <a:t>. 1855</a:t>
            </a:r>
          </a:p>
          <a:p>
            <a:endParaRPr lang="ca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">
  <a:themeElements>
    <a:clrScheme name="Cí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</TotalTime>
  <Words>163</Words>
  <Application>Microsoft Office PowerPoint</Application>
  <PresentationFormat>Presentació en pantalla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6</vt:i4>
      </vt:variant>
    </vt:vector>
  </HeadingPairs>
  <TitlesOfParts>
    <vt:vector size="7" baseType="lpstr">
      <vt:lpstr>Cívic</vt:lpstr>
      <vt:lpstr>MOVIMENT OBRER</vt:lpstr>
      <vt:lpstr>CONDICIONS DE VIDA I DE TREBALL</vt:lpstr>
      <vt:lpstr>LLUITA OBRERA</vt:lpstr>
      <vt:lpstr>SELFACTINA</vt:lpstr>
      <vt:lpstr>LLUITA OBRERA</vt:lpstr>
      <vt:lpstr>LLUITA OBRERA</vt:lpstr>
    </vt:vector>
  </TitlesOfParts>
  <Company>Departament d'Educació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MOVIMENT OBRER</dc:title>
  <dc:creator>Generalitat de Catalunya</dc:creator>
  <cp:lastModifiedBy>Generalitat de Catalunya</cp:lastModifiedBy>
  <cp:revision>5</cp:revision>
  <dcterms:created xsi:type="dcterms:W3CDTF">2011-11-01T19:20:57Z</dcterms:created>
  <dcterms:modified xsi:type="dcterms:W3CDTF">2011-11-06T19:02:12Z</dcterms:modified>
</cp:coreProperties>
</file>