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04" r:id="rId4"/>
    <p:sldId id="305" r:id="rId5"/>
    <p:sldId id="306" r:id="rId6"/>
    <p:sldId id="308" r:id="rId7"/>
    <p:sldId id="352" r:id="rId8"/>
    <p:sldId id="309" r:id="rId9"/>
    <p:sldId id="354" r:id="rId10"/>
    <p:sldId id="310" r:id="rId11"/>
    <p:sldId id="311" r:id="rId12"/>
    <p:sldId id="312" r:id="rId13"/>
    <p:sldId id="313" r:id="rId14"/>
    <p:sldId id="314" r:id="rId15"/>
    <p:sldId id="315" r:id="rId16"/>
    <p:sldId id="316" r:id="rId17"/>
    <p:sldId id="317" r:id="rId18"/>
    <p:sldId id="319" r:id="rId19"/>
    <p:sldId id="320" r:id="rId20"/>
    <p:sldId id="321" r:id="rId21"/>
    <p:sldId id="322" r:id="rId22"/>
    <p:sldId id="323" r:id="rId23"/>
    <p:sldId id="325" r:id="rId24"/>
    <p:sldId id="326" r:id="rId25"/>
    <p:sldId id="327" r:id="rId26"/>
    <p:sldId id="329" r:id="rId27"/>
    <p:sldId id="355" r:id="rId28"/>
    <p:sldId id="330" r:id="rId29"/>
    <p:sldId id="356" r:id="rId30"/>
    <p:sldId id="333" r:id="rId31"/>
    <p:sldId id="334" r:id="rId32"/>
    <p:sldId id="353" r:id="rId33"/>
    <p:sldId id="349" r:id="rId34"/>
  </p:sldIdLst>
  <p:sldSz cx="9144000" cy="6858000" type="screen4x3"/>
  <p:notesSz cx="6858000" cy="9144000"/>
  <p:defaultTextStyle>
    <a:defPPr>
      <a:defRPr lang="ca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CCFF99"/>
    <a:srgbClr val="CCCC00"/>
    <a:srgbClr val="FFCC99"/>
    <a:srgbClr val="FFCC66"/>
    <a:srgbClr val="D4ECF2"/>
    <a:srgbClr val="99CCFF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72" d="100"/>
          <a:sy n="72" d="100"/>
        </p:scale>
        <p:origin x="132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07709-811B-473F-85F8-5E45E679337F}" type="datetimeFigureOut">
              <a:rPr lang="ca-ES" smtClean="0"/>
              <a:t>31/08/2017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7519-895F-4C3D-8B5E-D5455649CBE6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204730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07709-811B-473F-85F8-5E45E679337F}" type="datetimeFigureOut">
              <a:rPr lang="ca-ES" smtClean="0"/>
              <a:t>31/08/2017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7519-895F-4C3D-8B5E-D5455649CBE6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168827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07709-811B-473F-85F8-5E45E679337F}" type="datetimeFigureOut">
              <a:rPr lang="ca-ES" smtClean="0"/>
              <a:t>31/08/2017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7519-895F-4C3D-8B5E-D5455649CBE6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258936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07709-811B-473F-85F8-5E45E679337F}" type="datetimeFigureOut">
              <a:rPr lang="ca-ES" smtClean="0"/>
              <a:t>31/08/2017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7519-895F-4C3D-8B5E-D5455649CBE6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621826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07709-811B-473F-85F8-5E45E679337F}" type="datetimeFigureOut">
              <a:rPr lang="ca-ES" smtClean="0"/>
              <a:t>31/08/2017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7519-895F-4C3D-8B5E-D5455649CBE6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205880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07709-811B-473F-85F8-5E45E679337F}" type="datetimeFigureOut">
              <a:rPr lang="ca-ES" smtClean="0"/>
              <a:t>31/08/2017</a:t>
            </a:fld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7519-895F-4C3D-8B5E-D5455649CBE6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752261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07709-811B-473F-85F8-5E45E679337F}" type="datetimeFigureOut">
              <a:rPr lang="ca-ES" smtClean="0"/>
              <a:t>31/08/2017</a:t>
            </a:fld>
            <a:endParaRPr lang="ca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7519-895F-4C3D-8B5E-D5455649CBE6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045371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07709-811B-473F-85F8-5E45E679337F}" type="datetimeFigureOut">
              <a:rPr lang="ca-ES" smtClean="0"/>
              <a:t>31/08/2017</a:t>
            </a:fld>
            <a:endParaRPr lang="ca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7519-895F-4C3D-8B5E-D5455649CBE6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89654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07709-811B-473F-85F8-5E45E679337F}" type="datetimeFigureOut">
              <a:rPr lang="ca-ES" smtClean="0"/>
              <a:t>31/08/2017</a:t>
            </a:fld>
            <a:endParaRPr lang="ca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7519-895F-4C3D-8B5E-D5455649CBE6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798413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07709-811B-473F-85F8-5E45E679337F}" type="datetimeFigureOut">
              <a:rPr lang="ca-ES" smtClean="0"/>
              <a:t>31/08/2017</a:t>
            </a:fld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7519-895F-4C3D-8B5E-D5455649CBE6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472835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07709-811B-473F-85F8-5E45E679337F}" type="datetimeFigureOut">
              <a:rPr lang="ca-ES" smtClean="0"/>
              <a:t>31/08/2017</a:t>
            </a:fld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7519-895F-4C3D-8B5E-D5455649CBE6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025356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707709-811B-473F-85F8-5E45E679337F}" type="datetimeFigureOut">
              <a:rPr lang="ca-ES" smtClean="0"/>
              <a:t>31/08/2017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5E7519-895F-4C3D-8B5E-D5455649CBE6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27913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8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atresplayer.com/television/programas/salvados/temporada-12/capitulo-14-tierra-nadie_2017031100204.html#fn_comentarios_lay" TargetMode="Externa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4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gif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hyperlink" Target="https://www.youtube.com/watch?v=phKR1oF-H5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hyperlink" Target="https://www.youtube.com/watch?v=qxu5W4bj4I8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xfrm>
            <a:off x="611560" y="1628800"/>
            <a:ext cx="7848872" cy="2448272"/>
          </a:xfrm>
        </p:spPr>
        <p:txBody>
          <a:bodyPr>
            <a:noAutofit/>
          </a:bodyPr>
          <a:lstStyle/>
          <a:p>
            <a:r>
              <a:rPr lang="ca-ES" sz="4800" dirty="0">
                <a:cs typeface="Times New Roman" panose="02020603050405020304" pitchFamily="18" charset="0"/>
              </a:rPr>
              <a:t>UNITAT 7</a:t>
            </a:r>
            <a:br>
              <a:rPr lang="ca-ES" sz="4800" dirty="0">
                <a:cs typeface="Times New Roman" panose="02020603050405020304" pitchFamily="18" charset="0"/>
              </a:rPr>
            </a:br>
            <a:r>
              <a:rPr lang="ca-ES" sz="4800" dirty="0">
                <a:cs typeface="Times New Roman" panose="02020603050405020304" pitchFamily="18" charset="0"/>
              </a:rPr>
              <a:t> LA POBLACIÓ (II): </a:t>
            </a:r>
            <a:br>
              <a:rPr lang="ca-ES" sz="4800" dirty="0">
                <a:cs typeface="Times New Roman" panose="02020603050405020304" pitchFamily="18" charset="0"/>
              </a:rPr>
            </a:br>
            <a:r>
              <a:rPr lang="ca-ES" sz="4800" dirty="0">
                <a:cs typeface="Times New Roman" panose="02020603050405020304" pitchFamily="18" charset="0"/>
              </a:rPr>
              <a:t>LES MIGRACIONS.</a:t>
            </a:r>
          </a:p>
        </p:txBody>
      </p:sp>
      <p:sp>
        <p:nvSpPr>
          <p:cNvPr id="5" name="4 Subtítulo"/>
          <p:cNvSpPr>
            <a:spLocks noGrp="1"/>
          </p:cNvSpPr>
          <p:nvPr>
            <p:ph type="subTitle" idx="1"/>
          </p:nvPr>
        </p:nvSpPr>
        <p:spPr>
          <a:xfrm>
            <a:off x="2483768" y="4581128"/>
            <a:ext cx="6400800" cy="1752600"/>
          </a:xfrm>
        </p:spPr>
        <p:txBody>
          <a:bodyPr>
            <a:normAutofit/>
          </a:bodyPr>
          <a:lstStyle/>
          <a:p>
            <a:pPr algn="r"/>
            <a:r>
              <a:rPr lang="ca-ES" sz="2800" dirty="0">
                <a:solidFill>
                  <a:schemeClr val="tx1"/>
                </a:solidFill>
                <a:latin typeface="+mj-lt"/>
              </a:rPr>
              <a:t>Salvador Vila Esteve</a:t>
            </a:r>
          </a:p>
          <a:p>
            <a:pPr algn="r"/>
            <a:r>
              <a:rPr lang="ca-ES" sz="2800" dirty="0">
                <a:solidFill>
                  <a:schemeClr val="tx1"/>
                </a:solidFill>
                <a:latin typeface="+mj-lt"/>
              </a:rPr>
              <a:t>Geografia i Història</a:t>
            </a:r>
          </a:p>
          <a:p>
            <a:pPr algn="r"/>
            <a:r>
              <a:rPr lang="ca-ES" sz="2800" dirty="0">
                <a:solidFill>
                  <a:schemeClr val="tx1"/>
                </a:solidFill>
                <a:latin typeface="+mj-lt"/>
              </a:rPr>
              <a:t>2n d’ESO</a:t>
            </a:r>
          </a:p>
        </p:txBody>
      </p:sp>
    </p:spTree>
    <p:extLst>
      <p:ext uri="{BB962C8B-B14F-4D97-AF65-F5344CB8AC3E}">
        <p14:creationId xmlns:p14="http://schemas.microsoft.com/office/powerpoint/2010/main" val="3566762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395536" y="73008"/>
            <a:ext cx="8229600" cy="72008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2. LES MIGRACIONS ACTUALS.</a:t>
            </a:r>
          </a:p>
        </p:txBody>
      </p:sp>
      <p:sp>
        <p:nvSpPr>
          <p:cNvPr id="3" name="2 Rectángulo"/>
          <p:cNvSpPr/>
          <p:nvPr/>
        </p:nvSpPr>
        <p:spPr>
          <a:xfrm>
            <a:off x="107504" y="1390291"/>
            <a:ext cx="1368152" cy="886581"/>
          </a:xfrm>
          <a:prstGeom prst="rect">
            <a:avLst/>
          </a:prstGeom>
          <a:solidFill>
            <a:srgbClr val="CCFF99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Principals rutes migratòries</a:t>
            </a:r>
            <a:endParaRPr lang="ca-ES" dirty="0">
              <a:solidFill>
                <a:schemeClr val="tx1"/>
              </a:solidFill>
            </a:endParaRPr>
          </a:p>
        </p:txBody>
      </p:sp>
      <p:cxnSp>
        <p:nvCxnSpPr>
          <p:cNvPr id="4" name="3 Conector angular"/>
          <p:cNvCxnSpPr>
            <a:stCxn id="3" idx="3"/>
            <a:endCxn id="6" idx="1"/>
          </p:cNvCxnSpPr>
          <p:nvPr/>
        </p:nvCxnSpPr>
        <p:spPr>
          <a:xfrm flipV="1">
            <a:off x="1475656" y="1186087"/>
            <a:ext cx="486949" cy="647495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5 Rectángulo"/>
          <p:cNvSpPr/>
          <p:nvPr/>
        </p:nvSpPr>
        <p:spPr>
          <a:xfrm>
            <a:off x="1962605" y="887390"/>
            <a:ext cx="6209795" cy="597394"/>
          </a:xfrm>
          <a:prstGeom prst="rect">
            <a:avLst/>
          </a:prstGeom>
          <a:solidFill>
            <a:srgbClr val="CCFF99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Dels països superpoblats del sud i sud-est d’Àsia cap a Japó, </a:t>
            </a:r>
          </a:p>
          <a:p>
            <a:pPr algn="ctr"/>
            <a:r>
              <a:rPr lang="ca-ES" dirty="0"/>
              <a:t>península d’Aràbia, Unió Europea, Amèrica del Nord i Austràlia</a:t>
            </a:r>
            <a:endParaRPr lang="ca-ES" dirty="0">
              <a:solidFill>
                <a:schemeClr val="tx1"/>
              </a:solidFill>
            </a:endParaRPr>
          </a:p>
        </p:txBody>
      </p:sp>
      <p:cxnSp>
        <p:nvCxnSpPr>
          <p:cNvPr id="13" name="12 Conector angular"/>
          <p:cNvCxnSpPr>
            <a:stCxn id="3" idx="3"/>
            <a:endCxn id="15" idx="1"/>
          </p:cNvCxnSpPr>
          <p:nvPr/>
        </p:nvCxnSpPr>
        <p:spPr>
          <a:xfrm flipV="1">
            <a:off x="1475656" y="1700808"/>
            <a:ext cx="486949" cy="132774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1962605" y="1556792"/>
            <a:ext cx="4553612" cy="288032"/>
          </a:xfrm>
          <a:prstGeom prst="rect">
            <a:avLst/>
          </a:prstGeom>
          <a:solidFill>
            <a:srgbClr val="CCFF99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Dels països africans cap a Europa Occidental</a:t>
            </a:r>
            <a:endParaRPr lang="ca-ES" dirty="0">
              <a:solidFill>
                <a:schemeClr val="tx1"/>
              </a:solidFill>
            </a:endParaRPr>
          </a:p>
        </p:txBody>
      </p:sp>
      <p:cxnSp>
        <p:nvCxnSpPr>
          <p:cNvPr id="20" name="19 Conector angular"/>
          <p:cNvCxnSpPr>
            <a:stCxn id="3" idx="3"/>
            <a:endCxn id="22" idx="1"/>
          </p:cNvCxnSpPr>
          <p:nvPr/>
        </p:nvCxnSpPr>
        <p:spPr>
          <a:xfrm>
            <a:off x="1475656" y="1833582"/>
            <a:ext cx="486949" cy="227266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21 Rectángulo"/>
          <p:cNvSpPr/>
          <p:nvPr/>
        </p:nvSpPr>
        <p:spPr>
          <a:xfrm>
            <a:off x="1962605" y="1916832"/>
            <a:ext cx="4553612" cy="288032"/>
          </a:xfrm>
          <a:prstGeom prst="rect">
            <a:avLst/>
          </a:prstGeom>
          <a:solidFill>
            <a:srgbClr val="CCFF99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De l’est d’Europa cap a Europa Occidental</a:t>
            </a:r>
            <a:endParaRPr lang="ca-ES" dirty="0">
              <a:solidFill>
                <a:schemeClr val="tx1"/>
              </a:solidFill>
            </a:endParaRPr>
          </a:p>
        </p:txBody>
      </p:sp>
      <p:cxnSp>
        <p:nvCxnSpPr>
          <p:cNvPr id="24" name="23 Conector angular"/>
          <p:cNvCxnSpPr>
            <a:stCxn id="3" idx="3"/>
            <a:endCxn id="26" idx="1"/>
          </p:cNvCxnSpPr>
          <p:nvPr/>
        </p:nvCxnSpPr>
        <p:spPr>
          <a:xfrm>
            <a:off x="1475656" y="1833582"/>
            <a:ext cx="486948" cy="564821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25 Rectángulo"/>
          <p:cNvSpPr/>
          <p:nvPr/>
        </p:nvSpPr>
        <p:spPr>
          <a:xfrm>
            <a:off x="1962604" y="2254387"/>
            <a:ext cx="7001883" cy="288032"/>
          </a:xfrm>
          <a:prstGeom prst="rect">
            <a:avLst/>
          </a:prstGeom>
          <a:solidFill>
            <a:srgbClr val="CCFF99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D’Amèrica Central i del Sud cap a Amèrica del Nord i Europa Occidental</a:t>
            </a:r>
            <a:endParaRPr lang="ca-ES" dirty="0">
              <a:solidFill>
                <a:schemeClr val="tx1"/>
              </a:solidFill>
            </a:endParaRPr>
          </a:p>
        </p:txBody>
      </p:sp>
      <p:pic>
        <p:nvPicPr>
          <p:cNvPr id="5122" name="Picture 2" descr="D:\ccss_valenciano\data\89\NAgora3u15s02i0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968" y="2622004"/>
            <a:ext cx="5976885" cy="4191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062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6" grpId="0" animBg="1"/>
      <p:bldP spid="15" grpId="0" animBg="1"/>
      <p:bldP spid="22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395536" y="73008"/>
            <a:ext cx="8229600" cy="72008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Exercicis punt 2. LES MIGRACIONS ACTUALS.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107504" y="620688"/>
            <a:ext cx="88569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1.- A partir del document de baix, respon:</a:t>
            </a:r>
          </a:p>
          <a:p>
            <a:r>
              <a:rPr lang="ca-ES" dirty="0"/>
              <a:t>a) Tipus.</a:t>
            </a:r>
          </a:p>
          <a:p>
            <a:r>
              <a:rPr lang="ca-ES" dirty="0"/>
              <a:t>b) Tema.</a:t>
            </a:r>
          </a:p>
          <a:p>
            <a:r>
              <a:rPr lang="ca-ES" dirty="0"/>
              <a:t>c) Des de quines zones del món surt la majoria de l’emigració poc qualificada? Per què?</a:t>
            </a:r>
          </a:p>
          <a:p>
            <a:r>
              <a:rPr lang="ca-ES" dirty="0"/>
              <a:t>d) Cap a quines zones del món va la majoria de l’emigració poc qualificada? Per què?</a:t>
            </a:r>
          </a:p>
          <a:p>
            <a:r>
              <a:rPr lang="ca-ES" dirty="0"/>
              <a:t>e) Quins són els principals corrents de mà d’obra qualificada? Per què?</a:t>
            </a:r>
          </a:p>
          <a:p>
            <a:r>
              <a:rPr lang="ca-ES" dirty="0"/>
              <a:t>f) A banda de la qualificació, quina diferència sol haver entre ser un emigrant qualificat i un poc qualificat?</a:t>
            </a:r>
          </a:p>
        </p:txBody>
      </p:sp>
      <p:pic>
        <p:nvPicPr>
          <p:cNvPr id="5" name="4 Imagen" descr="D:\ccss_valenciano\data\155\NAgora2u13s05i01a.g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604864"/>
            <a:ext cx="6192688" cy="42085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6096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395536" y="73008"/>
            <a:ext cx="8229600" cy="720080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3. CONSEQÜÈNCIES DE LES MIGRACIONS: ECONÒMIQUES.</a:t>
            </a:r>
          </a:p>
        </p:txBody>
      </p:sp>
      <p:sp>
        <p:nvSpPr>
          <p:cNvPr id="3" name="2 Rectángulo"/>
          <p:cNvSpPr/>
          <p:nvPr/>
        </p:nvSpPr>
        <p:spPr>
          <a:xfrm>
            <a:off x="179512" y="793088"/>
            <a:ext cx="7272808" cy="907720"/>
          </a:xfrm>
          <a:prstGeom prst="rect">
            <a:avLst/>
          </a:prstGeom>
          <a:solidFill>
            <a:srgbClr val="CCFF99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El país emissor perd població jove en edat de treballar i això empobreix al </a:t>
            </a:r>
          </a:p>
          <a:p>
            <a:pPr algn="ctr"/>
            <a:r>
              <a:rPr lang="ca-ES" dirty="0"/>
              <a:t>país (especialment si és mà d’obra qualificada), però disminuirà l’atur i </a:t>
            </a:r>
          </a:p>
          <a:p>
            <a:pPr algn="ctr"/>
            <a:r>
              <a:rPr lang="ca-ES" dirty="0"/>
              <a:t>arribaran diners que envien aquests emigrants per a les famílies</a:t>
            </a:r>
            <a:endParaRPr lang="ca-ES" dirty="0">
              <a:solidFill>
                <a:schemeClr val="tx1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79512" y="1801200"/>
            <a:ext cx="8640960" cy="619688"/>
          </a:xfrm>
          <a:prstGeom prst="rect">
            <a:avLst/>
          </a:prstGeom>
          <a:solidFill>
            <a:srgbClr val="CCFF99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El país receptor es beneficia econòmicament de l’arribada d’immigrants (si hi ha treball): augmenta la població treballadora, el consum i la recaptació d’impostos → més riquesa</a:t>
            </a:r>
            <a:endParaRPr lang="ca-ES" dirty="0">
              <a:solidFill>
                <a:schemeClr val="tx1"/>
              </a:solidFill>
            </a:endParaRPr>
          </a:p>
        </p:txBody>
      </p:sp>
      <p:pic>
        <p:nvPicPr>
          <p:cNvPr id="3074" name="Picture 2" descr="F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50" y="4293096"/>
            <a:ext cx="5395287" cy="243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6 Marcador de contenido" descr="INMIGRANTES. Murcia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24128" y="3212976"/>
            <a:ext cx="3347864" cy="2510898"/>
          </a:xfrm>
          <a:prstGeom prst="rect">
            <a:avLst/>
          </a:prstGeom>
        </p:spPr>
      </p:pic>
      <p:pic>
        <p:nvPicPr>
          <p:cNvPr id="3076" name="Picture 4" descr="http://fotos01.farodevigo.es/2014/01/11/646x260/baltar-elev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466" y="2492896"/>
            <a:ext cx="2586854" cy="1737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8523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395536" y="73008"/>
            <a:ext cx="8229600" cy="720080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3. CONSEQÜÈNCIES DE LES MIGRACIONS: DEMOGRÀFIQUES.</a:t>
            </a:r>
          </a:p>
        </p:txBody>
      </p:sp>
      <p:sp>
        <p:nvSpPr>
          <p:cNvPr id="3" name="2 Rectángulo"/>
          <p:cNvSpPr/>
          <p:nvPr/>
        </p:nvSpPr>
        <p:spPr>
          <a:xfrm>
            <a:off x="179512" y="793088"/>
            <a:ext cx="8784976" cy="619688"/>
          </a:xfrm>
          <a:prstGeom prst="rect">
            <a:avLst/>
          </a:prstGeom>
          <a:solidFill>
            <a:srgbClr val="CCFF99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El país emissor, en emigrar els joves, perd població, disminueix la natalitat, s’envelleix i, en ocasions, poden haver problemes si els emigrants són quasi tots homes o quasi tots dones</a:t>
            </a:r>
            <a:endParaRPr lang="ca-ES" dirty="0">
              <a:solidFill>
                <a:schemeClr val="tx1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80068" y="1484784"/>
            <a:ext cx="6840204" cy="360040"/>
          </a:xfrm>
          <a:prstGeom prst="rect">
            <a:avLst/>
          </a:prstGeom>
          <a:solidFill>
            <a:srgbClr val="CCFF99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El país receptor guanya població, es rejoveneix i augmenta la natalitat</a:t>
            </a:r>
            <a:endParaRPr lang="ca-ES" dirty="0">
              <a:solidFill>
                <a:schemeClr val="tx1"/>
              </a:solidFill>
            </a:endParaRPr>
          </a:p>
        </p:txBody>
      </p:sp>
      <p:pic>
        <p:nvPicPr>
          <p:cNvPr id="4098" name="Picture 2" descr="http://4.bp.blogspot.com/_JMlKD2Bm0bs/Reg___GOvhI/AAAAAAAAABg/PS3nF9i9GVo/s400/piram_ma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7" y="2132856"/>
            <a:ext cx="2833474" cy="1763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i.huffpost.com/gen/910280/thumbs/o-NATALIDAD-ESPAA-2011-570.jpg?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173" y="4210290"/>
            <a:ext cx="3943840" cy="238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132856"/>
            <a:ext cx="3024336" cy="176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 descr="http://www.josefajram.es/wp/wp-content/uploads/INE_EvolucionPoblacionEspa%C3%B1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0" y="4077072"/>
            <a:ext cx="4880826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ipse 5">
            <a:hlinkClick r:id="rId6"/>
          </p:cNvPr>
          <p:cNvSpPr/>
          <p:nvPr/>
        </p:nvSpPr>
        <p:spPr>
          <a:xfrm>
            <a:off x="7118000" y="1453394"/>
            <a:ext cx="1656184" cy="673636"/>
          </a:xfrm>
          <a:prstGeom prst="ellipse">
            <a:avLst/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000" dirty="0" err="1"/>
              <a:t>Salvados</a:t>
            </a:r>
            <a:r>
              <a:rPr lang="ca-ES" sz="1000" dirty="0"/>
              <a:t>/</a:t>
            </a:r>
            <a:r>
              <a:rPr lang="ca-ES" sz="1000" dirty="0" err="1"/>
              <a:t>Tierra</a:t>
            </a:r>
            <a:r>
              <a:rPr lang="ca-ES" sz="1000" dirty="0"/>
              <a:t> de </a:t>
            </a:r>
            <a:r>
              <a:rPr lang="ca-ES" sz="1000" dirty="0" err="1"/>
              <a:t>Nadie</a:t>
            </a:r>
            <a:r>
              <a:rPr lang="ca-ES" sz="1000" dirty="0"/>
              <a:t> (4’40’’-8’)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913" y="2219583"/>
            <a:ext cx="2884741" cy="192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466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395536" y="73008"/>
            <a:ext cx="8229600" cy="720080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3. CONSEQÜÈNCIES DE LES MIGRACIONS: SOCIOCULTURALS.</a:t>
            </a:r>
          </a:p>
        </p:txBody>
      </p:sp>
      <p:sp>
        <p:nvSpPr>
          <p:cNvPr id="3" name="2 Rectángulo"/>
          <p:cNvSpPr/>
          <p:nvPr/>
        </p:nvSpPr>
        <p:spPr>
          <a:xfrm>
            <a:off x="179512" y="793088"/>
            <a:ext cx="8784976" cy="331656"/>
          </a:xfrm>
          <a:prstGeom prst="rect">
            <a:avLst/>
          </a:prstGeom>
          <a:solidFill>
            <a:srgbClr val="CCFF99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El país emissor redueix l’atur i el perill de conflictes socials, però es trenquen les famílies</a:t>
            </a:r>
            <a:endParaRPr lang="ca-ES" dirty="0">
              <a:solidFill>
                <a:schemeClr val="tx1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79512" y="1196752"/>
            <a:ext cx="7848872" cy="907720"/>
          </a:xfrm>
          <a:prstGeom prst="rect">
            <a:avLst/>
          </a:prstGeom>
          <a:solidFill>
            <a:srgbClr val="CCFF99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Al país receptor augmenta la riquesa i diversitat cultural, però cal invertir més en serveis públics (educació, sanitat, serveis socials) i hi ha perill de que apareguin conductes racistes i xenòfobes contra la població immigrant</a:t>
            </a:r>
            <a:endParaRPr lang="ca-ES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79512" y="2161240"/>
            <a:ext cx="8784976" cy="619688"/>
          </a:xfrm>
          <a:prstGeom prst="rect">
            <a:avLst/>
          </a:prstGeom>
          <a:solidFill>
            <a:srgbClr val="CCFF99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Els emigrants han d’adaptar-se a una nova cultura i llengua, solen tenir treballs en pitjors condicions (pitjors condicions de vida, guetos) i pateixen el racisme i xenofòbia d’alguns</a:t>
            </a:r>
            <a:endParaRPr lang="ca-ES" dirty="0">
              <a:solidFill>
                <a:schemeClr val="tx1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179512" y="2852936"/>
            <a:ext cx="7776864" cy="907720"/>
          </a:xfrm>
          <a:prstGeom prst="rect">
            <a:avLst/>
          </a:prstGeom>
          <a:solidFill>
            <a:srgbClr val="CCFF99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En el cas d’emigrants indocumentats poden ser víctimes de tràfic il·legal (màfies) i són explotats per empresaris sense escrúpols que busquen el seu propi benefici, perjudicant a la resta de la població (no paguen impostos)</a:t>
            </a:r>
            <a:endParaRPr lang="ca-ES" dirty="0">
              <a:solidFill>
                <a:schemeClr val="tx1"/>
              </a:solidFill>
            </a:endParaRPr>
          </a:p>
        </p:txBody>
      </p:sp>
      <p:pic>
        <p:nvPicPr>
          <p:cNvPr id="5122" name="Picture 2" descr="http://www.tallerediciones.com/cuza/images/contenidos/emigrante-manuel-ferr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000" y="3848182"/>
            <a:ext cx="2855488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0" y="3817424"/>
            <a:ext cx="5964172" cy="1381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http://www.alertadigital.com/wp-content/uploads/2011/12/multicultur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83" y="3817424"/>
            <a:ext cx="374441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7 Marcador de contenido" descr="Cartel de avis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37040" y="3848182"/>
            <a:ext cx="2104553" cy="2861683"/>
          </a:xfrm>
          <a:prstGeom prst="rect">
            <a:avLst/>
          </a:prstGeom>
        </p:spPr>
      </p:pic>
      <p:pic>
        <p:nvPicPr>
          <p:cNvPr id="5127" name="Picture 7" descr="https://encrypted-tbn2.gstatic.com/images?q=tbn:ANd9GcSVCSFbKl5MqkXV9U17bjWF237qwfZ0zJp3Agok6yiQtYvmDud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728" y="3832139"/>
            <a:ext cx="2098032" cy="2884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11" descr="http://noticiasmontreal.com/wp-content/uploads/2012/03/trabajadores-temporales-explotados-en-Quebec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1" y="3810360"/>
            <a:ext cx="4477235" cy="2914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651" y="3848182"/>
            <a:ext cx="4500853" cy="7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Picture 14" descr="http://3.bp.blogspot.com/_79E0EmitYck/SEJW9kIInCI/AAAAAAAAA7g/8fZw4c8M8BM/s320/Contra+la+inmigraci%C3%B3n+ilegal.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448" y="4624757"/>
            <a:ext cx="3048000" cy="213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0224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"/>
                            </p:stCondLst>
                            <p:childTnLst>
                              <p:par>
                                <p:cTn id="8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179512" y="188640"/>
            <a:ext cx="8784976" cy="432048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Exercicis punt 3. CONSEQÜÈNCIES DE LES MIGRACIONS.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179512" y="620688"/>
            <a:ext cx="87849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1.- Escolta la cançó </a:t>
            </a:r>
            <a:r>
              <a:rPr lang="ca-ES" dirty="0" err="1"/>
              <a:t>Pueblo</a:t>
            </a:r>
            <a:r>
              <a:rPr lang="ca-ES" dirty="0"/>
              <a:t> Blanco de Joan Manuel Serrat (la lletra la tens baix) i respon:</a:t>
            </a:r>
          </a:p>
          <a:p>
            <a:r>
              <a:rPr lang="ca-ES" dirty="0"/>
              <a:t>a) Tipus de document, autor, data i disc a què pertany.</a:t>
            </a:r>
          </a:p>
          <a:p>
            <a:r>
              <a:rPr lang="ca-ES" dirty="0"/>
              <a:t>b) Tema.</a:t>
            </a:r>
          </a:p>
          <a:p>
            <a:r>
              <a:rPr lang="ca-ES" dirty="0"/>
              <a:t>c) Qui canta, teòricament, la cançó (narrador)? Com ho saps?</a:t>
            </a:r>
          </a:p>
          <a:p>
            <a:r>
              <a:rPr lang="ca-ES" dirty="0"/>
              <a:t>d) Com és el poble? De què viuen? En quina part d’Espanya creus que pot estar? Per què?</a:t>
            </a:r>
          </a:p>
          <a:p>
            <a:r>
              <a:rPr lang="ca-ES" dirty="0"/>
              <a:t>e) Amb què somien els joves del poble? Per què? I les persones majors? Per què?</a:t>
            </a:r>
          </a:p>
          <a:p>
            <a:r>
              <a:rPr lang="ca-ES" dirty="0"/>
              <a:t>f) Què aconsella el narrador als joves del poble? Per què?</a:t>
            </a:r>
          </a:p>
          <a:p>
            <a:r>
              <a:rPr lang="ca-ES" dirty="0"/>
              <a:t>g) Explica, redactant, les conseqüències que té l’emigració per als llocs d’on se’n va la gent.</a:t>
            </a:r>
          </a:p>
          <a:p>
            <a:r>
              <a:rPr lang="ca-ES" dirty="0"/>
              <a:t>h) Explica, redactant, les conseqüències que té l’emigració per als llocs on arriben els immigrants.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77084"/>
            <a:ext cx="8839384" cy="3092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uebloBlancoJoanManuelSerr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37773" y="10527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28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875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395536" y="73008"/>
            <a:ext cx="8229600" cy="72008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4. LES MIGRACIONS INTERIORS A ESPANYA.</a:t>
            </a:r>
          </a:p>
        </p:txBody>
      </p:sp>
      <p:sp>
        <p:nvSpPr>
          <p:cNvPr id="3" name="2 Rectángulo"/>
          <p:cNvSpPr/>
          <p:nvPr/>
        </p:nvSpPr>
        <p:spPr>
          <a:xfrm>
            <a:off x="179512" y="836712"/>
            <a:ext cx="8856984" cy="360040"/>
          </a:xfrm>
          <a:prstGeom prst="rect">
            <a:avLst/>
          </a:prstGeom>
          <a:solidFill>
            <a:srgbClr val="CCFF99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Les migracions interiors, que es produeixen entre territoris espanyols, són les més nombroses</a:t>
            </a:r>
            <a:endParaRPr lang="ca-ES" dirty="0">
              <a:solidFill>
                <a:schemeClr val="tx1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79512" y="1268760"/>
            <a:ext cx="8280920" cy="864096"/>
          </a:xfrm>
          <a:prstGeom prst="rect">
            <a:avLst/>
          </a:prstGeom>
          <a:solidFill>
            <a:srgbClr val="CCFF99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Des de mitjans segle XIX fins a 1975 es produeix l’èxode rural: emigració massiva del camp (zones d’agricultura de secà del sud i l’interior) a les ciutats (zones industrials i turístiques com Catalunya, País Basc, Madrid, Comunitat Valenciana i les illes)</a:t>
            </a:r>
            <a:endParaRPr lang="ca-ES" dirty="0">
              <a:solidFill>
                <a:schemeClr val="tx1"/>
              </a:solidFill>
            </a:endParaRPr>
          </a:p>
        </p:txBody>
      </p:sp>
      <p:pic>
        <p:nvPicPr>
          <p:cNvPr id="1026" name="Picture 2" descr="D:\ccss_valenciano\data\89\NAgora3u15s04i04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25" y="2357765"/>
            <a:ext cx="6018085" cy="4311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560" y="2204862"/>
            <a:ext cx="2915786" cy="4617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9549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395536" y="73008"/>
            <a:ext cx="8229600" cy="72008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4. LES MIGRACIONS INTERIORS A ESPANYA.</a:t>
            </a:r>
          </a:p>
        </p:txBody>
      </p:sp>
      <p:sp>
        <p:nvSpPr>
          <p:cNvPr id="3" name="2 Rectángulo"/>
          <p:cNvSpPr/>
          <p:nvPr/>
        </p:nvSpPr>
        <p:spPr>
          <a:xfrm>
            <a:off x="179512" y="764704"/>
            <a:ext cx="8064896" cy="619688"/>
          </a:xfrm>
          <a:prstGeom prst="rect">
            <a:avLst/>
          </a:prstGeom>
          <a:solidFill>
            <a:srgbClr val="CCFF99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Aquesta emigració va suposar un creixement molt gran i desordenat de les ciutats, </a:t>
            </a:r>
          </a:p>
          <a:p>
            <a:pPr algn="ctr"/>
            <a:r>
              <a:rPr lang="ca-ES" dirty="0"/>
              <a:t>creixent en la perifèria barris marginals on vivien els immigrants que arribaven</a:t>
            </a:r>
            <a:endParaRPr lang="ca-ES" dirty="0">
              <a:solidFill>
                <a:schemeClr val="tx1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79512" y="1484784"/>
            <a:ext cx="6984776" cy="619688"/>
          </a:xfrm>
          <a:prstGeom prst="rect">
            <a:avLst/>
          </a:prstGeom>
          <a:solidFill>
            <a:srgbClr val="CCFF99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A partir del 1975 l’èxode rural és molt menor i, fins i tot, es produeixen </a:t>
            </a:r>
          </a:p>
          <a:p>
            <a:pPr algn="ctr"/>
            <a:r>
              <a:rPr lang="ca-ES" dirty="0"/>
              <a:t>retorns de gent que, quan es jubila, torna al seu poble d’origen</a:t>
            </a:r>
            <a:endParaRPr lang="ca-ES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79512" y="2233248"/>
            <a:ext cx="6984776" cy="619688"/>
          </a:xfrm>
          <a:prstGeom prst="rect">
            <a:avLst/>
          </a:prstGeom>
          <a:solidFill>
            <a:srgbClr val="CCFF99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En l’actualitat les principals migracions interiors es produeixen </a:t>
            </a:r>
          </a:p>
          <a:p>
            <a:pPr algn="ctr"/>
            <a:r>
              <a:rPr lang="ca-ES" dirty="0"/>
              <a:t>dins de les zones urbanes (entre pobles i ciutats propers)</a:t>
            </a:r>
            <a:endParaRPr lang="ca-ES" dirty="0">
              <a:solidFill>
                <a:schemeClr val="tx1"/>
              </a:solidFill>
            </a:endParaRPr>
          </a:p>
        </p:txBody>
      </p:sp>
      <p:pic>
        <p:nvPicPr>
          <p:cNvPr id="2050" name="Picture 2" descr="http://4.bp.blogspot.com/-r7L21ZLnC0M/T37GNEXqscI/AAAAAAAAAwA/ZcxDlmmn0RA/s1600/CHABOLISMO-EL+POZO+DEL+T%C3%8DO+RAIMUND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212976"/>
            <a:ext cx="4515694" cy="299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urbancidades.files.wordpress.com/2010/03/chabolas-jaime-el-conqueror-1957_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77" y="3127684"/>
            <a:ext cx="4176464" cy="3163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107504" y="73008"/>
            <a:ext cx="8928992" cy="485838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4. LES MIGRACIONS INTERIORS A CATALUNYA.</a:t>
            </a:r>
          </a:p>
        </p:txBody>
      </p:sp>
      <p:sp>
        <p:nvSpPr>
          <p:cNvPr id="3" name="2 Rectángulo"/>
          <p:cNvSpPr/>
          <p:nvPr/>
        </p:nvSpPr>
        <p:spPr>
          <a:xfrm>
            <a:off x="179512" y="476672"/>
            <a:ext cx="7992888" cy="763704"/>
          </a:xfrm>
          <a:prstGeom prst="rect">
            <a:avLst/>
          </a:prstGeom>
          <a:solidFill>
            <a:srgbClr val="CCFF99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A Catalunya es produeix un èxode rural o transvasament de població camp-ciutat i cap a les regions industrialitzades</a:t>
            </a:r>
            <a:endParaRPr lang="ca-ES" dirty="0">
              <a:solidFill>
                <a:schemeClr val="tx1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79512" y="1354739"/>
            <a:ext cx="7992888" cy="1085636"/>
          </a:xfrm>
          <a:prstGeom prst="rect">
            <a:avLst/>
          </a:prstGeom>
          <a:solidFill>
            <a:srgbClr val="CCFF99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A la dècada dels anys vint, Catalunya rep sobre mig milió de persones procedents d’Aragó, País Valencià i Múrcia. A partir del 1950 fins el 1975 hi arriben un milió i mig de persones procedents d’Andalusia, sobretot i en menor nombre extremenys i gallecs</a:t>
            </a:r>
            <a:endParaRPr lang="ca-ES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554738"/>
            <a:ext cx="3549053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tge 4">
            <a:extLst>
              <a:ext uri="{FF2B5EF4-FFF2-40B4-BE49-F238E27FC236}">
                <a16:creationId xmlns:a16="http://schemas.microsoft.com/office/drawing/2014/main" id="{C4482203-A34E-4B95-864F-3E9CEBD8A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2562108"/>
            <a:ext cx="4054697" cy="393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512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395536" y="73008"/>
            <a:ext cx="8229600" cy="720080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Exercicis punt 4. LES MIGRACIONS INTERIORS A ESPANYA I  CATALUNYA.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179512" y="793088"/>
            <a:ext cx="88569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400" dirty="0"/>
              <a:t>1.- A partir dels tres documents de baix, respon:</a:t>
            </a:r>
          </a:p>
          <a:p>
            <a:r>
              <a:rPr lang="ca-ES" sz="1400" dirty="0"/>
              <a:t>a) Tipus de cada document.</a:t>
            </a:r>
          </a:p>
          <a:p>
            <a:r>
              <a:rPr lang="ca-ES" sz="1400" dirty="0"/>
              <a:t>b) Tema conjunt als tres.</a:t>
            </a:r>
          </a:p>
          <a:p>
            <a:r>
              <a:rPr lang="ca-ES" sz="1400" dirty="0"/>
              <a:t>c) Quines zones d’Espanya perden població entre 1960 i 1975? Quines zones guanyen població? Per què?</a:t>
            </a:r>
          </a:p>
          <a:p>
            <a:r>
              <a:rPr lang="ca-ES" sz="1400" dirty="0"/>
              <a:t>d) Quines cinc regions espanyoles van perdre més població entre 1961 i 1970? Quanta cadascuna d’elles? Quines altres perden població?</a:t>
            </a:r>
          </a:p>
          <a:p>
            <a:r>
              <a:rPr lang="ca-ES" sz="1400" dirty="0"/>
              <a:t>e) Quines quatre regions espanyoles van guanyar més població entre 1961 i 1970? Quanta cadascuna d’elles? Quines altres guanyen població?</a:t>
            </a:r>
          </a:p>
          <a:p>
            <a:r>
              <a:rPr lang="ca-ES" sz="1400" dirty="0"/>
              <a:t>f) Quines zones de Catalunya van perdre població entre 1950 i 1991? Quines la van guanyar? Per què?</a:t>
            </a:r>
          </a:p>
          <a:p>
            <a:r>
              <a:rPr lang="ca-ES" sz="1400" dirty="0"/>
              <a:t>g) Explica el que sàpigues sobre les migracions interiors a Espanya i a Catalunya.</a:t>
            </a:r>
          </a:p>
        </p:txBody>
      </p:sp>
      <p:pic>
        <p:nvPicPr>
          <p:cNvPr id="4" name="Picture 2" descr="D:\ccss_valenciano\data\89\NAgora3u15s04i04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" y="3321877"/>
            <a:ext cx="4183248" cy="2997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019" y="3076337"/>
            <a:ext cx="2304507" cy="3649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tge 6">
            <a:extLst>
              <a:ext uri="{FF2B5EF4-FFF2-40B4-BE49-F238E27FC236}">
                <a16:creationId xmlns:a16="http://schemas.microsoft.com/office/drawing/2014/main" id="{7D2E0351-2151-47B2-9B3B-BB4C3E534B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8906" y="3574067"/>
            <a:ext cx="2569996" cy="249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999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634082"/>
          </a:xfrm>
        </p:spPr>
        <p:txBody>
          <a:bodyPr>
            <a:normAutofit fontScale="90000"/>
          </a:bodyPr>
          <a:lstStyle/>
          <a:p>
            <a:r>
              <a:rPr lang="ca-ES" sz="3600" dirty="0"/>
              <a:t>UNITAT 5. LA POBLACIÓ (II). LES MIGRACIONS</a:t>
            </a:r>
            <a:r>
              <a:rPr lang="ca-ES" sz="3200" dirty="0"/>
              <a:t>.</a:t>
            </a:r>
          </a:p>
        </p:txBody>
      </p:sp>
      <p:sp>
        <p:nvSpPr>
          <p:cNvPr id="5" name="2 Marcador de contenido"/>
          <p:cNvSpPr>
            <a:spLocks noGrp="1"/>
          </p:cNvSpPr>
          <p:nvPr>
            <p:ph idx="1"/>
          </p:nvPr>
        </p:nvSpPr>
        <p:spPr>
          <a:xfrm>
            <a:off x="251520" y="908720"/>
            <a:ext cx="8784976" cy="2952328"/>
          </a:xfrm>
        </p:spPr>
        <p:txBody>
          <a:bodyPr>
            <a:noAutofit/>
          </a:bodyPr>
          <a:lstStyle/>
          <a:p>
            <a:pPr marL="457200" indent="-457200">
              <a:buAutoNum type="arabicPeriod"/>
            </a:pPr>
            <a:r>
              <a:rPr lang="ca-ES" sz="2400" dirty="0"/>
              <a:t>ELS MOVIMENTS MIGRATORIS.</a:t>
            </a:r>
          </a:p>
          <a:p>
            <a:pPr marL="457200" indent="-457200">
              <a:buAutoNum type="arabicPeriod"/>
            </a:pPr>
            <a:r>
              <a:rPr lang="ca-ES" sz="2400" dirty="0"/>
              <a:t>LES MIGRACIONS ACTUALS.</a:t>
            </a:r>
          </a:p>
          <a:p>
            <a:pPr marL="457200" indent="-457200">
              <a:buAutoNum type="arabicPeriod"/>
            </a:pPr>
            <a:r>
              <a:rPr lang="ca-ES" sz="2400" dirty="0"/>
              <a:t>CONSEQÜÈNCIES DE LES MIGRACIONS.</a:t>
            </a:r>
          </a:p>
          <a:p>
            <a:pPr marL="457200" indent="-457200">
              <a:buAutoNum type="arabicPeriod"/>
            </a:pPr>
            <a:r>
              <a:rPr lang="ca-ES" sz="2400" dirty="0"/>
              <a:t>LES MIGRACIONS INTERIORS A ESPANYA I CATALUNYA</a:t>
            </a:r>
          </a:p>
          <a:p>
            <a:pPr marL="457200" indent="-457200">
              <a:buAutoNum type="arabicPeriod"/>
            </a:pPr>
            <a:r>
              <a:rPr lang="ca-ES" sz="2400" dirty="0"/>
              <a:t>LES MIGRACIONS EXTERIORS A ESPANYA I CATALUNYA</a:t>
            </a:r>
          </a:p>
        </p:txBody>
      </p:sp>
    </p:spTree>
    <p:extLst>
      <p:ext uri="{BB962C8B-B14F-4D97-AF65-F5344CB8AC3E}">
        <p14:creationId xmlns:p14="http://schemas.microsoft.com/office/powerpoint/2010/main" val="1782622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179512" y="73008"/>
            <a:ext cx="8784976" cy="58094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5. LES MIGRACIONS EXTERIORS A ESPANYA.</a:t>
            </a:r>
          </a:p>
        </p:txBody>
      </p:sp>
      <p:sp>
        <p:nvSpPr>
          <p:cNvPr id="3" name="2 Rectángulo"/>
          <p:cNvSpPr/>
          <p:nvPr/>
        </p:nvSpPr>
        <p:spPr>
          <a:xfrm>
            <a:off x="107504" y="764704"/>
            <a:ext cx="8856984" cy="360040"/>
          </a:xfrm>
          <a:prstGeom prst="rect">
            <a:avLst/>
          </a:prstGeom>
          <a:solidFill>
            <a:srgbClr val="CCFF99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Tradicionalment Espanya ha estat un país d’emigrants, amb l’excepció del període 1990-2010</a:t>
            </a:r>
            <a:endParaRPr lang="ca-ES" dirty="0">
              <a:solidFill>
                <a:schemeClr val="tx1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07504" y="1606315"/>
            <a:ext cx="936104" cy="310517"/>
          </a:xfrm>
          <a:prstGeom prst="rect">
            <a:avLst/>
          </a:prstGeom>
          <a:solidFill>
            <a:srgbClr val="CCFF99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Etapes</a:t>
            </a:r>
            <a:endParaRPr lang="ca-ES" dirty="0">
              <a:solidFill>
                <a:schemeClr val="tx1"/>
              </a:solidFill>
            </a:endParaRPr>
          </a:p>
        </p:txBody>
      </p:sp>
      <p:cxnSp>
        <p:nvCxnSpPr>
          <p:cNvPr id="5" name="4 Conector angular"/>
          <p:cNvCxnSpPr>
            <a:stCxn id="4" idx="3"/>
            <a:endCxn id="7" idx="1"/>
          </p:cNvCxnSpPr>
          <p:nvPr/>
        </p:nvCxnSpPr>
        <p:spPr>
          <a:xfrm flipV="1">
            <a:off x="1043608" y="1412776"/>
            <a:ext cx="222371" cy="348798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6 Rectángulo"/>
          <p:cNvSpPr/>
          <p:nvPr/>
        </p:nvSpPr>
        <p:spPr>
          <a:xfrm>
            <a:off x="1265979" y="1268760"/>
            <a:ext cx="7266461" cy="288032"/>
          </a:xfrm>
          <a:prstGeom prst="rect">
            <a:avLst/>
          </a:prstGeom>
          <a:solidFill>
            <a:srgbClr val="CCFF99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>
                <a:solidFill>
                  <a:schemeClr val="tx1"/>
                </a:solidFill>
              </a:rPr>
              <a:t>1a etapa (1850-1975): emigració cap a Amèrica Llatina i Europa Occidental</a:t>
            </a:r>
          </a:p>
        </p:txBody>
      </p:sp>
      <p:cxnSp>
        <p:nvCxnSpPr>
          <p:cNvPr id="10" name="9 Conector angular"/>
          <p:cNvCxnSpPr>
            <a:stCxn id="4" idx="3"/>
            <a:endCxn id="11" idx="1"/>
          </p:cNvCxnSpPr>
          <p:nvPr/>
        </p:nvCxnSpPr>
        <p:spPr>
          <a:xfrm>
            <a:off x="1043608" y="1761574"/>
            <a:ext cx="222371" cy="95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0 Rectángulo"/>
          <p:cNvSpPr/>
          <p:nvPr/>
        </p:nvSpPr>
        <p:spPr>
          <a:xfrm>
            <a:off x="1265979" y="1618508"/>
            <a:ext cx="5754293" cy="288032"/>
          </a:xfrm>
          <a:prstGeom prst="rect">
            <a:avLst/>
          </a:prstGeom>
          <a:solidFill>
            <a:srgbClr val="CCFF99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>
                <a:solidFill>
                  <a:schemeClr val="tx1"/>
                </a:solidFill>
              </a:rPr>
              <a:t>2a etapa (1990-2010): arribada d’immigració de tot el món</a:t>
            </a:r>
          </a:p>
        </p:txBody>
      </p:sp>
      <p:cxnSp>
        <p:nvCxnSpPr>
          <p:cNvPr id="14" name="13 Conector angular"/>
          <p:cNvCxnSpPr>
            <a:stCxn id="4" idx="3"/>
            <a:endCxn id="16" idx="1"/>
          </p:cNvCxnSpPr>
          <p:nvPr/>
        </p:nvCxnSpPr>
        <p:spPr>
          <a:xfrm>
            <a:off x="1043608" y="1761574"/>
            <a:ext cx="216024" cy="354186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15 Rectángulo"/>
          <p:cNvSpPr/>
          <p:nvPr/>
        </p:nvSpPr>
        <p:spPr>
          <a:xfrm>
            <a:off x="1259632" y="1971744"/>
            <a:ext cx="7704855" cy="288032"/>
          </a:xfrm>
          <a:prstGeom prst="rect">
            <a:avLst/>
          </a:prstGeom>
          <a:solidFill>
            <a:srgbClr val="CCFF99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>
                <a:solidFill>
                  <a:schemeClr val="tx1"/>
                </a:solidFill>
              </a:rPr>
              <a:t>3a etapa (des del 2010): novament emigració, especialment a Europa Occidental</a:t>
            </a:r>
          </a:p>
        </p:txBody>
      </p:sp>
      <p:pic>
        <p:nvPicPr>
          <p:cNvPr id="7170" name="Picture 2" descr="http://admin.religionenlibertad.com/archivos/religionenlibertad.com/20100617175807-emigracion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05" y="2416040"/>
            <a:ext cx="1872208" cy="184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D:\Mis documentos\Curso 07-08\Geografía\mapas\Poblacion\evolucion-ee1c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949" y="2370532"/>
            <a:ext cx="2638110" cy="2110408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4.bp.blogspot.com/philippe.boukobza/SEpKrgXEhqI/AAAAAAAABXg/4pGTxxnxB4A/image_thumb%5B1%5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949" y="4581128"/>
            <a:ext cx="2638110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s01.s3c.es/imag/_v0/580x300/1/0/f/video-sorpresa-emigrantes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471" y="4653136"/>
            <a:ext cx="3758817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1.bp.blogspot.com/-F_BifwPiAEI/UZkCVKCI1JI/AAAAAAAAEHw/0RG83O6d2cY/s640/_lafoto_5dd4160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3" y="2365469"/>
            <a:ext cx="3741548" cy="2155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ttp://3.bp.blogspot.com/-atLYu-oYBeM/UjMKj5awQvI/AAAAAAAA9BY/OMzjAqyilhw/s1600/COI1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92" y="4339979"/>
            <a:ext cx="1712434" cy="2416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341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7" grpId="0" animBg="1"/>
      <p:bldP spid="11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179512" y="73008"/>
            <a:ext cx="8784976" cy="720080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5. LES MIGRACIONS EXTERIORS A ESPANYA:</a:t>
            </a:r>
            <a:r>
              <a:rPr lang="ca-ES" sz="3200" u="sng" dirty="0"/>
              <a:t> </a:t>
            </a:r>
          </a:p>
          <a:p>
            <a:r>
              <a:rPr lang="ca-ES" sz="3200" u="sng" dirty="0"/>
              <a:t>1a etapa (1850-1975)</a:t>
            </a:r>
            <a:endParaRPr lang="ca-ES" sz="3200" dirty="0"/>
          </a:p>
        </p:txBody>
      </p:sp>
      <p:sp>
        <p:nvSpPr>
          <p:cNvPr id="3" name="2 Rectángulo"/>
          <p:cNvSpPr/>
          <p:nvPr/>
        </p:nvSpPr>
        <p:spPr>
          <a:xfrm>
            <a:off x="179512" y="793088"/>
            <a:ext cx="8208912" cy="619688"/>
          </a:xfrm>
          <a:prstGeom prst="rect">
            <a:avLst/>
          </a:prstGeom>
          <a:solidFill>
            <a:srgbClr val="CCFF99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La pobresa a Espanya va fer que, entre 1850 i 1929, una part de la població jove </a:t>
            </a:r>
          </a:p>
          <a:p>
            <a:pPr algn="ctr"/>
            <a:r>
              <a:rPr lang="ca-ES" dirty="0"/>
              <a:t>emigrarà cap a Amèrica Llatina (especialment des de Canàries i el nord d’Espanya)</a:t>
            </a:r>
            <a:endParaRPr lang="ca-ES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79512" y="1653914"/>
            <a:ext cx="8208912" cy="619688"/>
          </a:xfrm>
          <a:prstGeom prst="rect">
            <a:avLst/>
          </a:prstGeom>
          <a:solidFill>
            <a:srgbClr val="CCFF99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Després de la Guerra Civil es van exiliar més de mig milió d’espanyols que van haver </a:t>
            </a:r>
          </a:p>
          <a:p>
            <a:pPr algn="ctr"/>
            <a:r>
              <a:rPr lang="ca-ES" dirty="0"/>
              <a:t>de fugir de la repressió franquista cap a Europa, l’URSS, Amèrica i el nord d’Àfrica</a:t>
            </a:r>
            <a:endParaRPr lang="ca-ES" dirty="0">
              <a:solidFill>
                <a:schemeClr val="tx1"/>
              </a:solidFill>
            </a:endParaRPr>
          </a:p>
        </p:txBody>
      </p:sp>
      <p:pic>
        <p:nvPicPr>
          <p:cNvPr id="8" name="Picture 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92" y="2636912"/>
            <a:ext cx="8568396" cy="4224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D:\ccss_valenciano\data\89\NAgora3u15s04i0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36912"/>
            <a:ext cx="4379586" cy="4150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191" y="2996951"/>
            <a:ext cx="4450305" cy="2886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0860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179512" y="73008"/>
            <a:ext cx="8784976" cy="720080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5. LES MIGRACIONS EXTERIORS A ESPANYA:</a:t>
            </a:r>
            <a:r>
              <a:rPr lang="ca-ES" sz="3200" u="sng" dirty="0"/>
              <a:t> </a:t>
            </a:r>
          </a:p>
          <a:p>
            <a:r>
              <a:rPr lang="ca-ES" sz="3200" u="sng" dirty="0"/>
              <a:t>1a etapa (1850-1975)</a:t>
            </a:r>
            <a:endParaRPr lang="ca-ES" sz="3200" dirty="0"/>
          </a:p>
        </p:txBody>
      </p:sp>
      <p:sp>
        <p:nvSpPr>
          <p:cNvPr id="3" name="2 Rectángulo"/>
          <p:cNvSpPr/>
          <p:nvPr/>
        </p:nvSpPr>
        <p:spPr>
          <a:xfrm>
            <a:off x="179512" y="793088"/>
            <a:ext cx="7416824" cy="907720"/>
          </a:xfrm>
          <a:prstGeom prst="rect">
            <a:avLst/>
          </a:prstGeom>
          <a:solidFill>
            <a:srgbClr val="CCFF99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Entre 1960 i 1973, la pobresa a Espanya i el fort creixement econòmic d’Europa Occidental van fer que al voltant de dos milions d’espanyols emigraren a Europa, especialment a França, Alemanya i Suïssa</a:t>
            </a:r>
            <a:endParaRPr lang="ca-ES" dirty="0">
              <a:solidFill>
                <a:schemeClr val="tx1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79512" y="1772816"/>
            <a:ext cx="7416824" cy="619688"/>
          </a:xfrm>
          <a:prstGeom prst="rect">
            <a:avLst/>
          </a:prstGeom>
          <a:solidFill>
            <a:srgbClr val="CCFF99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A partir del 1973, amb la crisi econòmica a Europa, van tornar gran part dels emigrants i l’emigració exterior va ser molt menor entre 1973 i 1990</a:t>
            </a:r>
            <a:endParaRPr lang="ca-ES" dirty="0">
              <a:solidFill>
                <a:schemeClr val="tx1"/>
              </a:solidFill>
            </a:endParaRPr>
          </a:p>
        </p:txBody>
      </p:sp>
      <p:pic>
        <p:nvPicPr>
          <p:cNvPr id="6146" name="Picture 2" descr="D:\ccss_valenciano\data\89\NAgora3u15s04i0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61" y="4590577"/>
            <a:ext cx="2724472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58919"/>
            <a:ext cx="2520280" cy="2132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4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9566109"/>
              </p:ext>
            </p:extLst>
          </p:nvPr>
        </p:nvGraphicFramePr>
        <p:xfrm>
          <a:off x="3114198" y="2564904"/>
          <a:ext cx="5922298" cy="4185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8" name="Acrobat Document" r:id="rId5" imgW="8019977" imgH="5667300" progId="AcroExch.Document.11">
                  <p:embed/>
                </p:oleObj>
              </mc:Choice>
              <mc:Fallback>
                <p:oleObj name="Acrobat Document" r:id="rId5" imgW="8019977" imgH="5667300" progId="AcroExch.Document.11">
                  <p:embed/>
                  <p:pic>
                    <p:nvPicPr>
                      <p:cNvPr id="0" name="1 Objeto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4198" y="2564904"/>
                        <a:ext cx="5922298" cy="4185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67771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179512" y="73008"/>
            <a:ext cx="8784976" cy="720080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5. LES MIGRACIONS EXTERIORS A ESPANYA:</a:t>
            </a:r>
            <a:r>
              <a:rPr lang="ca-ES" sz="3200" u="sng" dirty="0"/>
              <a:t> </a:t>
            </a:r>
          </a:p>
          <a:p>
            <a:r>
              <a:rPr lang="ca-ES" sz="3200" u="sng" dirty="0"/>
              <a:t>2a etapa (1990-2010)</a:t>
            </a:r>
            <a:endParaRPr lang="ca-ES" sz="3200" dirty="0"/>
          </a:p>
        </p:txBody>
      </p:sp>
      <p:sp>
        <p:nvSpPr>
          <p:cNvPr id="3" name="2 Rectángulo"/>
          <p:cNvSpPr/>
          <p:nvPr/>
        </p:nvSpPr>
        <p:spPr>
          <a:xfrm>
            <a:off x="179512" y="908720"/>
            <a:ext cx="8280920" cy="907720"/>
          </a:xfrm>
          <a:prstGeom prst="rect">
            <a:avLst/>
          </a:prstGeom>
          <a:solidFill>
            <a:srgbClr val="CCFF99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Amb el creixement econòmic espanyol, aquesta és una etapa de saldo migratori molt </a:t>
            </a:r>
          </a:p>
          <a:p>
            <a:pPr algn="ctr"/>
            <a:r>
              <a:rPr lang="ca-ES" dirty="0"/>
              <a:t>positiu: arriben molts més immigrants que emigrants surten del país i la població </a:t>
            </a:r>
          </a:p>
          <a:p>
            <a:pPr algn="ctr"/>
            <a:r>
              <a:rPr lang="ca-ES" dirty="0"/>
              <a:t>estrangera en Espanya arriba a ser de més de 5’7 milions en 2010</a:t>
            </a:r>
            <a:endParaRPr lang="ca-ES" dirty="0">
              <a:solidFill>
                <a:schemeClr val="tx1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79512" y="1916832"/>
            <a:ext cx="8568952" cy="619688"/>
          </a:xfrm>
          <a:prstGeom prst="rect">
            <a:avLst/>
          </a:prstGeom>
          <a:solidFill>
            <a:srgbClr val="CCFF99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Per nacionalitats, destacava l’arribada d’immigrants romanesos, marroquins, britànics i equatorians; mentre per regions destacarien Amèrica Llatina, Europa i nord d’Àfrica</a:t>
            </a:r>
            <a:endParaRPr lang="ca-ES" dirty="0">
              <a:solidFill>
                <a:schemeClr val="tx1"/>
              </a:solidFill>
            </a:endParaRPr>
          </a:p>
        </p:txBody>
      </p:sp>
      <p:pic>
        <p:nvPicPr>
          <p:cNvPr id="7170" name="Picture 2" descr="D:\ccss_valenciano\data\89\NAgora3u15s05i0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01" y="2636912"/>
            <a:ext cx="2585107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853328"/>
            <a:ext cx="2376264" cy="1912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543" y="2653263"/>
            <a:ext cx="2304521" cy="1854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813" y="2924944"/>
            <a:ext cx="3114675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 descr="D:\ccss_valenciano\data\89\NAgora3u15s05i03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883" y="4471136"/>
            <a:ext cx="3199962" cy="234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7453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179512" y="73008"/>
            <a:ext cx="8784976" cy="720080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5. LES MIGRACIONS EXTERIORS A ESPANYA:</a:t>
            </a:r>
            <a:r>
              <a:rPr lang="ca-ES" sz="3200" u="sng" dirty="0"/>
              <a:t> </a:t>
            </a:r>
          </a:p>
          <a:p>
            <a:r>
              <a:rPr lang="ca-ES" sz="3200" u="sng" dirty="0"/>
              <a:t>2a etapa (1990-2010)</a:t>
            </a:r>
            <a:endParaRPr lang="ca-ES" sz="3200" dirty="0"/>
          </a:p>
        </p:txBody>
      </p:sp>
      <p:sp>
        <p:nvSpPr>
          <p:cNvPr id="3" name="2 Rectángulo"/>
          <p:cNvSpPr/>
          <p:nvPr/>
        </p:nvSpPr>
        <p:spPr>
          <a:xfrm>
            <a:off x="170640" y="908720"/>
            <a:ext cx="8289791" cy="1123744"/>
          </a:xfrm>
          <a:prstGeom prst="rect">
            <a:avLst/>
          </a:prstGeom>
          <a:solidFill>
            <a:srgbClr val="CCFF99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Entre les causes de l’arribada d’immigrants la més important era el creixement econòmic i la falta de mà d’obra, especialment poc qualificada (construcció, servei domèstic, agricultura,...); però també influeixen l’entrada i ampliacions de la Unió Europea, la proximitat a Àfrica i els lligams culturals amb Amèrica Llatina</a:t>
            </a:r>
            <a:endParaRPr lang="ca-ES" dirty="0">
              <a:solidFill>
                <a:schemeClr val="tx1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79512" y="2996952"/>
            <a:ext cx="1440160" cy="720080"/>
          </a:xfrm>
          <a:prstGeom prst="rect">
            <a:avLst/>
          </a:prstGeom>
          <a:solidFill>
            <a:srgbClr val="CCFF99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Tres tipus</a:t>
            </a:r>
          </a:p>
          <a:p>
            <a:pPr algn="ctr"/>
            <a:r>
              <a:rPr lang="ca-ES" dirty="0">
                <a:solidFill>
                  <a:schemeClr val="tx1"/>
                </a:solidFill>
              </a:rPr>
              <a:t>d’immigrants</a:t>
            </a:r>
          </a:p>
        </p:txBody>
      </p:sp>
      <p:cxnSp>
        <p:nvCxnSpPr>
          <p:cNvPr id="5" name="4 Conector angular"/>
          <p:cNvCxnSpPr>
            <a:stCxn id="4" idx="3"/>
            <a:endCxn id="7" idx="1"/>
          </p:cNvCxnSpPr>
          <p:nvPr/>
        </p:nvCxnSpPr>
        <p:spPr>
          <a:xfrm flipV="1">
            <a:off x="1619672" y="2564904"/>
            <a:ext cx="346686" cy="792088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6 Rectángulo"/>
          <p:cNvSpPr/>
          <p:nvPr/>
        </p:nvSpPr>
        <p:spPr>
          <a:xfrm>
            <a:off x="1966358" y="2132856"/>
            <a:ext cx="6494073" cy="864096"/>
          </a:xfrm>
          <a:prstGeom prst="rect">
            <a:avLst/>
          </a:prstGeom>
          <a:solidFill>
            <a:srgbClr val="CCFF99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Treballadors poc qualificats que venien per motius econòmics </a:t>
            </a:r>
          </a:p>
          <a:p>
            <a:pPr algn="ctr"/>
            <a:r>
              <a:rPr lang="ca-ES" dirty="0"/>
              <a:t>o laborals buscant una feina i una millor qualitat de vida </a:t>
            </a:r>
          </a:p>
          <a:p>
            <a:pPr algn="ctr"/>
            <a:r>
              <a:rPr lang="ca-ES" dirty="0"/>
              <a:t>des d’Amèrica Llatina, Àfrica i l’est d’Europa</a:t>
            </a:r>
            <a:endParaRPr lang="ca-ES" dirty="0">
              <a:solidFill>
                <a:schemeClr val="tx1"/>
              </a:solidFill>
            </a:endParaRPr>
          </a:p>
        </p:txBody>
      </p:sp>
      <p:cxnSp>
        <p:nvCxnSpPr>
          <p:cNvPr id="17" name="16 Conector angular"/>
          <p:cNvCxnSpPr>
            <a:stCxn id="4" idx="3"/>
            <a:endCxn id="19" idx="1"/>
          </p:cNvCxnSpPr>
          <p:nvPr/>
        </p:nvCxnSpPr>
        <p:spPr>
          <a:xfrm>
            <a:off x="1619672" y="3356992"/>
            <a:ext cx="346685" cy="1270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18 Rectángulo"/>
          <p:cNvSpPr/>
          <p:nvPr/>
        </p:nvSpPr>
        <p:spPr>
          <a:xfrm>
            <a:off x="1966357" y="3068960"/>
            <a:ext cx="5413955" cy="576064"/>
          </a:xfrm>
          <a:prstGeom prst="rect">
            <a:avLst/>
          </a:prstGeom>
          <a:solidFill>
            <a:srgbClr val="CCFF99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Jubilats del nord d’Europa que busquen el millor clima </a:t>
            </a:r>
          </a:p>
          <a:p>
            <a:pPr algn="ctr"/>
            <a:r>
              <a:rPr lang="ca-ES" dirty="0"/>
              <a:t>i les platges de la costa mediterrània i les illes</a:t>
            </a:r>
            <a:endParaRPr lang="ca-ES" dirty="0">
              <a:solidFill>
                <a:schemeClr val="tx1"/>
              </a:solidFill>
            </a:endParaRPr>
          </a:p>
        </p:txBody>
      </p:sp>
      <p:cxnSp>
        <p:nvCxnSpPr>
          <p:cNvPr id="24" name="23 Conector angular"/>
          <p:cNvCxnSpPr>
            <a:stCxn id="4" idx="3"/>
            <a:endCxn id="27" idx="1"/>
          </p:cNvCxnSpPr>
          <p:nvPr/>
        </p:nvCxnSpPr>
        <p:spPr>
          <a:xfrm>
            <a:off x="1619672" y="3356992"/>
            <a:ext cx="346685" cy="504056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26 Rectángulo"/>
          <p:cNvSpPr/>
          <p:nvPr/>
        </p:nvSpPr>
        <p:spPr>
          <a:xfrm>
            <a:off x="1966357" y="3717032"/>
            <a:ext cx="3757771" cy="288032"/>
          </a:xfrm>
          <a:prstGeom prst="rect">
            <a:avLst/>
          </a:prstGeom>
          <a:solidFill>
            <a:srgbClr val="CCFF99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Treballadors qualificats (minoria)</a:t>
            </a:r>
            <a:endParaRPr lang="ca-ES" dirty="0">
              <a:solidFill>
                <a:schemeClr val="tx1"/>
              </a:solidFill>
            </a:endParaRPr>
          </a:p>
        </p:txBody>
      </p:sp>
      <p:pic>
        <p:nvPicPr>
          <p:cNvPr id="8194" name="Picture 2" descr="http://www.integralocal.es/upload/Image/Noticias/Agosto11/Construcci%C3%B3n%20Curso%20Cruz%20Roja_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22" y="4149080"/>
            <a:ext cx="3840138" cy="2541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149080"/>
            <a:ext cx="3833756" cy="2541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9981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7" grpId="0" animBg="1"/>
      <p:bldP spid="19" grpId="0" animBg="1"/>
      <p:bldP spid="2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179512" y="73008"/>
            <a:ext cx="8784976" cy="720080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5. LES MIGRACIONS EXTERIORS A ESPANYA:</a:t>
            </a:r>
            <a:r>
              <a:rPr lang="ca-ES" sz="3200" u="sng" dirty="0"/>
              <a:t> </a:t>
            </a:r>
          </a:p>
          <a:p>
            <a:r>
              <a:rPr lang="ca-ES" sz="3200" u="sng" dirty="0"/>
              <a:t>2a etapa (1990-2010)</a:t>
            </a:r>
            <a:endParaRPr lang="ca-ES" sz="3200" dirty="0"/>
          </a:p>
        </p:txBody>
      </p:sp>
      <p:sp>
        <p:nvSpPr>
          <p:cNvPr id="3" name="2 Rectángulo"/>
          <p:cNvSpPr/>
          <p:nvPr/>
        </p:nvSpPr>
        <p:spPr>
          <a:xfrm>
            <a:off x="170640" y="908720"/>
            <a:ext cx="8433808" cy="1440160"/>
          </a:xfrm>
          <a:prstGeom prst="rect">
            <a:avLst/>
          </a:prstGeom>
          <a:solidFill>
            <a:srgbClr val="CCFF99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Aquesta immigració va fer créixer la població, la va rejovenir i va fer augmentar la natalitat, va ajudar al creixement econòmic (treballs poc qualificats i mal remunerats, augment del consum,...) i va fer possible pagar les pensions i les despeses socials amb </a:t>
            </a:r>
          </a:p>
          <a:p>
            <a:pPr algn="ctr"/>
            <a:r>
              <a:rPr lang="ca-ES" dirty="0"/>
              <a:t>els seus impostos, encara que també s’han trobat amb problemes d’integració i brots </a:t>
            </a:r>
          </a:p>
          <a:p>
            <a:pPr algn="ctr"/>
            <a:r>
              <a:rPr lang="ca-ES" dirty="0"/>
              <a:t>de racisme i xenofòbia, especialment quan comença la crisi econòmica</a:t>
            </a:r>
            <a:endParaRPr lang="ca-ES" dirty="0">
              <a:solidFill>
                <a:schemeClr val="tx1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79512" y="2420888"/>
            <a:ext cx="6768752" cy="619688"/>
          </a:xfrm>
          <a:prstGeom prst="rect">
            <a:avLst/>
          </a:prstGeom>
          <a:solidFill>
            <a:srgbClr val="CCFF99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A partir del 2007, amb la crisi econòmica, disminueix l’entrada d’immigrants i, a partir del 2011, tornem a ser un país d’emigrants</a:t>
            </a:r>
            <a:endParaRPr lang="ca-ES" dirty="0">
              <a:solidFill>
                <a:schemeClr val="tx1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01" y="3113656"/>
            <a:ext cx="5289195" cy="1749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877046"/>
            <a:ext cx="4022698" cy="1864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 descr="http://www.josefajram.es/wp/wp-content/uploads/INE_PiramidePoblacionEspa%C3%B1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113656"/>
            <a:ext cx="3570052" cy="333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8122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179512" y="73008"/>
            <a:ext cx="8784976" cy="720080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5. LES MIGRACIONS EXTERIORS A ESPANYA:</a:t>
            </a:r>
            <a:r>
              <a:rPr lang="ca-ES" sz="3200" u="sng" dirty="0"/>
              <a:t> </a:t>
            </a:r>
          </a:p>
          <a:p>
            <a:r>
              <a:rPr lang="ca-ES" sz="3200" u="sng" dirty="0"/>
              <a:t>3a etapa (des del 2010)</a:t>
            </a:r>
            <a:endParaRPr lang="ca-ES" sz="3200" dirty="0"/>
          </a:p>
        </p:txBody>
      </p:sp>
      <p:sp>
        <p:nvSpPr>
          <p:cNvPr id="3" name="2 Rectángulo"/>
          <p:cNvSpPr/>
          <p:nvPr/>
        </p:nvSpPr>
        <p:spPr>
          <a:xfrm>
            <a:off x="179512" y="764704"/>
            <a:ext cx="7560840" cy="907720"/>
          </a:xfrm>
          <a:prstGeom prst="rect">
            <a:avLst/>
          </a:prstGeom>
          <a:solidFill>
            <a:srgbClr val="CCFF99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Des del 2008 comença a pujar el nombre d’emigrants i, des del 2010, se’n va més gent que entra: saldo migratori negatiu, que provoca, junt a la baixada d’una natalitat que ja era baixa, una disminució de la població</a:t>
            </a:r>
            <a:endParaRPr lang="ca-ES" dirty="0">
              <a:solidFill>
                <a:schemeClr val="tx1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79512" y="1729192"/>
            <a:ext cx="6480720" cy="619688"/>
          </a:xfrm>
          <a:prstGeom prst="rect">
            <a:avLst/>
          </a:prstGeom>
          <a:solidFill>
            <a:srgbClr val="CCFF99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Aquest canvi es deu a la greu crisi econòmica que comença en 2007 i a un atur que ha arribat als sis milions de treballadors</a:t>
            </a:r>
            <a:endParaRPr lang="ca-ES" dirty="0">
              <a:solidFill>
                <a:schemeClr val="tx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54" y="3045422"/>
            <a:ext cx="5716747" cy="285310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7298" y="4338972"/>
            <a:ext cx="4556345" cy="2508136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521" y="2394756"/>
            <a:ext cx="4485900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1403648" y="3212976"/>
            <a:ext cx="2736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400" dirty="0"/>
              <a:t>SALDO MIGRATORI</a:t>
            </a:r>
          </a:p>
        </p:txBody>
      </p:sp>
    </p:spTree>
    <p:extLst>
      <p:ext uri="{BB962C8B-B14F-4D97-AF65-F5344CB8AC3E}">
        <p14:creationId xmlns:p14="http://schemas.microsoft.com/office/powerpoint/2010/main" val="120434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179512" y="73008"/>
            <a:ext cx="8784976" cy="720080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5. LES MIGRACIONS EXTERIORS A ESPANYA:</a:t>
            </a:r>
            <a:r>
              <a:rPr lang="ca-ES" sz="3200" u="sng" dirty="0"/>
              <a:t> </a:t>
            </a:r>
          </a:p>
          <a:p>
            <a:r>
              <a:rPr lang="ca-ES" sz="3200" u="sng" dirty="0"/>
              <a:t>3a etapa (des del 2010)</a:t>
            </a:r>
            <a:endParaRPr lang="ca-ES" sz="3200" dirty="0"/>
          </a:p>
        </p:txBody>
      </p:sp>
      <p:sp>
        <p:nvSpPr>
          <p:cNvPr id="3" name="4 Rectángulo"/>
          <p:cNvSpPr/>
          <p:nvPr/>
        </p:nvSpPr>
        <p:spPr>
          <a:xfrm>
            <a:off x="179512" y="908720"/>
            <a:ext cx="5040560" cy="619688"/>
          </a:xfrm>
          <a:prstGeom prst="rect">
            <a:avLst/>
          </a:prstGeom>
          <a:solidFill>
            <a:srgbClr val="CCFF99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Més de 3 100 000 persones han abandonat Espanya des del 2008, front als 2 200 000 que han arribat</a:t>
            </a:r>
            <a:endParaRPr lang="ca-ES" dirty="0">
              <a:solidFill>
                <a:schemeClr val="tx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644040"/>
            <a:ext cx="6871068" cy="333702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3584" y="4077072"/>
            <a:ext cx="4722430" cy="2736304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39552" y="1844824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400" dirty="0"/>
              <a:t>Eixida d’emigrants des d’Espanya</a:t>
            </a:r>
          </a:p>
        </p:txBody>
      </p:sp>
    </p:spTree>
    <p:extLst>
      <p:ext uri="{BB962C8B-B14F-4D97-AF65-F5344CB8AC3E}">
        <p14:creationId xmlns:p14="http://schemas.microsoft.com/office/powerpoint/2010/main" val="3676436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179512" y="73008"/>
            <a:ext cx="8784976" cy="720080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5. LES MIGRACIONS EXTERIORS A ESPANYA:</a:t>
            </a:r>
            <a:r>
              <a:rPr lang="ca-ES" sz="3200" u="sng" dirty="0"/>
              <a:t> </a:t>
            </a:r>
          </a:p>
          <a:p>
            <a:r>
              <a:rPr lang="ca-ES" sz="3200" u="sng" dirty="0"/>
              <a:t>3a etapa (des del 2010)</a:t>
            </a:r>
            <a:endParaRPr lang="ca-ES" sz="3200" dirty="0"/>
          </a:p>
        </p:txBody>
      </p:sp>
      <p:sp>
        <p:nvSpPr>
          <p:cNvPr id="5" name="4 Rectángulo"/>
          <p:cNvSpPr/>
          <p:nvPr/>
        </p:nvSpPr>
        <p:spPr>
          <a:xfrm>
            <a:off x="179512" y="865096"/>
            <a:ext cx="7128792" cy="619688"/>
          </a:xfrm>
          <a:prstGeom prst="rect">
            <a:avLst/>
          </a:prstGeom>
          <a:solidFill>
            <a:srgbClr val="CCFF99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La major part d’emigrants són joves qualificats, encara que també emigren joves sense qualificar i famílies d’adults joves amb els seus fills</a:t>
            </a:r>
            <a:endParaRPr lang="ca-ES" dirty="0">
              <a:solidFill>
                <a:schemeClr val="tx1"/>
              </a:solidFill>
            </a:endParaRPr>
          </a:p>
        </p:txBody>
      </p:sp>
      <p:sp>
        <p:nvSpPr>
          <p:cNvPr id="3" name="Elipse 2">
            <a:hlinkClick r:id="rId2"/>
          </p:cNvPr>
          <p:cNvSpPr/>
          <p:nvPr/>
        </p:nvSpPr>
        <p:spPr>
          <a:xfrm>
            <a:off x="7524328" y="793088"/>
            <a:ext cx="1440160" cy="763704"/>
          </a:xfrm>
          <a:prstGeom prst="ellipse">
            <a:avLst/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100" dirty="0" err="1"/>
              <a:t>Salvados</a:t>
            </a:r>
            <a:r>
              <a:rPr lang="ca-ES" sz="1100" dirty="0"/>
              <a:t>. Emigrar a </a:t>
            </a:r>
            <a:r>
              <a:rPr lang="ca-ES" sz="1100" dirty="0" err="1"/>
              <a:t>Alemania</a:t>
            </a:r>
            <a:r>
              <a:rPr lang="ca-ES" sz="1100" dirty="0"/>
              <a:t> (</a:t>
            </a:r>
            <a:r>
              <a:rPr lang="ca-ES" sz="1100" dirty="0" err="1"/>
              <a:t>Youtube</a:t>
            </a:r>
            <a:r>
              <a:rPr lang="ca-ES" sz="1100" dirty="0"/>
              <a:t>)</a:t>
            </a:r>
          </a:p>
        </p:txBody>
      </p:sp>
      <p:sp>
        <p:nvSpPr>
          <p:cNvPr id="8" name="2 Rectángulo"/>
          <p:cNvSpPr/>
          <p:nvPr/>
        </p:nvSpPr>
        <p:spPr>
          <a:xfrm>
            <a:off x="179512" y="1560774"/>
            <a:ext cx="6912768" cy="360040"/>
          </a:xfrm>
          <a:prstGeom prst="rect">
            <a:avLst/>
          </a:prstGeom>
          <a:solidFill>
            <a:srgbClr val="CCFF99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Els principals destins són Regne Unit, França, Estats Units i Alemanya</a:t>
            </a:r>
            <a:endParaRPr lang="ca-ES" dirty="0">
              <a:solidFill>
                <a:schemeClr val="tx1"/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6604" y="2132856"/>
            <a:ext cx="5121900" cy="299834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" y="2132856"/>
            <a:ext cx="3952928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647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3 Título"/>
          <p:cNvSpPr txBox="1">
            <a:spLocks/>
          </p:cNvSpPr>
          <p:nvPr/>
        </p:nvSpPr>
        <p:spPr>
          <a:xfrm>
            <a:off x="179512" y="73008"/>
            <a:ext cx="8784976" cy="720080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5. LES MIGRACIONS EXTERIORS A CATALUNYA:</a:t>
            </a:r>
            <a:r>
              <a:rPr lang="ca-ES" sz="3200" u="sng" dirty="0"/>
              <a:t> </a:t>
            </a:r>
          </a:p>
          <a:p>
            <a:r>
              <a:rPr lang="ca-ES" sz="3200" u="sng" dirty="0"/>
              <a:t>3a etapa (des del 2010)</a:t>
            </a:r>
            <a:endParaRPr lang="ca-ES" sz="3200" dirty="0"/>
          </a:p>
        </p:txBody>
      </p:sp>
      <p:sp>
        <p:nvSpPr>
          <p:cNvPr id="10" name="Elipse 9">
            <a:hlinkClick r:id="rId2"/>
          </p:cNvPr>
          <p:cNvSpPr/>
          <p:nvPr/>
        </p:nvSpPr>
        <p:spPr>
          <a:xfrm>
            <a:off x="6876256" y="5909166"/>
            <a:ext cx="1872208" cy="79208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200" dirty="0"/>
              <a:t>La Sorpresa. </a:t>
            </a:r>
            <a:r>
              <a:rPr lang="ca-ES" sz="1200" dirty="0" err="1"/>
              <a:t>Dedicado</a:t>
            </a:r>
            <a:r>
              <a:rPr lang="ca-ES" sz="1200" dirty="0"/>
              <a:t> a los que </a:t>
            </a:r>
            <a:r>
              <a:rPr lang="ca-ES" sz="1200" dirty="0" err="1"/>
              <a:t>están</a:t>
            </a:r>
            <a:r>
              <a:rPr lang="ca-ES" sz="1200" dirty="0"/>
              <a:t> </a:t>
            </a:r>
            <a:r>
              <a:rPr lang="ca-ES" sz="1200" dirty="0" err="1"/>
              <a:t>lejos</a:t>
            </a:r>
            <a:r>
              <a:rPr lang="ca-ES" sz="1200" dirty="0"/>
              <a:t>.</a:t>
            </a:r>
          </a:p>
        </p:txBody>
      </p:sp>
      <p:pic>
        <p:nvPicPr>
          <p:cNvPr id="13" name="Imatge 12">
            <a:extLst>
              <a:ext uri="{FF2B5EF4-FFF2-40B4-BE49-F238E27FC236}">
                <a16:creationId xmlns:a16="http://schemas.microsoft.com/office/drawing/2014/main" id="{A2EBC335-F5CB-4A33-9E47-0FBF1C2173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046076"/>
            <a:ext cx="6552728" cy="474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713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395536" y="73008"/>
            <a:ext cx="8229600" cy="72008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1. ELS MOVIMENTS MIGRATORIS.</a:t>
            </a:r>
          </a:p>
        </p:txBody>
      </p:sp>
      <p:sp>
        <p:nvSpPr>
          <p:cNvPr id="3" name="2 Rectángulo"/>
          <p:cNvSpPr/>
          <p:nvPr/>
        </p:nvSpPr>
        <p:spPr>
          <a:xfrm>
            <a:off x="179512" y="788437"/>
            <a:ext cx="6984776" cy="624339"/>
          </a:xfrm>
          <a:prstGeom prst="rect">
            <a:avLst/>
          </a:prstGeom>
          <a:solidFill>
            <a:srgbClr val="CCFF99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Anomenem migracions als desplaçaments de població d’un territori a </a:t>
            </a:r>
          </a:p>
          <a:p>
            <a:pPr algn="ctr"/>
            <a:r>
              <a:rPr lang="ca-ES" dirty="0"/>
              <a:t>un altre que comporten un canvi de residència temporal o permanent</a:t>
            </a:r>
            <a:endParaRPr lang="ca-ES" dirty="0">
              <a:solidFill>
                <a:schemeClr val="tx1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79512" y="1484784"/>
            <a:ext cx="6984776" cy="936104"/>
          </a:xfrm>
          <a:prstGeom prst="rect">
            <a:avLst/>
          </a:prstGeom>
          <a:solidFill>
            <a:srgbClr val="CCFF99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En tot moviment migratori el protagonista emigra del lloc d’on surt</a:t>
            </a:r>
          </a:p>
          <a:p>
            <a:pPr algn="ctr"/>
            <a:r>
              <a:rPr lang="ca-ES" dirty="0"/>
              <a:t>(emigrant és qui se’n va d’un lloc) i immigra al lloc on arriba </a:t>
            </a:r>
          </a:p>
          <a:p>
            <a:pPr algn="ctr"/>
            <a:r>
              <a:rPr lang="ca-ES" dirty="0"/>
              <a:t>(immigrant és qui arriba per a viure a un territori nou)</a:t>
            </a:r>
            <a:endParaRPr lang="ca-ES" dirty="0">
              <a:solidFill>
                <a:schemeClr val="tx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79512" y="2492896"/>
            <a:ext cx="8208912" cy="936104"/>
          </a:xfrm>
          <a:prstGeom prst="rect">
            <a:avLst/>
          </a:prstGeom>
          <a:solidFill>
            <a:srgbClr val="CCFF99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El saldo migratori és la diferència entre el nombre d’immigrants i emigrants d’un lloc (I-E) i pot ser positiu (arriben més persones que se’n van), negatiu (se’n van més persones que arriben) o equilibrat (arriben les mateixes persones que se’n van)</a:t>
            </a:r>
            <a:endParaRPr lang="ca-ES" dirty="0">
              <a:solidFill>
                <a:schemeClr val="tx1"/>
              </a:solidFill>
            </a:endParaRPr>
          </a:p>
        </p:txBody>
      </p: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179511" y="3738256"/>
            <a:ext cx="7127875" cy="2998787"/>
            <a:chOff x="596" y="1040"/>
            <a:chExt cx="4490" cy="1889"/>
          </a:xfrm>
        </p:grpSpPr>
        <p:pic>
          <p:nvPicPr>
            <p:cNvPr id="7" name="Picture 3" descr="D:\Mis documentos\Temario\1. Geo Poblacion\Emigracion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" y="1040"/>
              <a:ext cx="4490" cy="188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9"/>
            <p:cNvSpPr>
              <a:spLocks noChangeArrowheads="1"/>
            </p:cNvSpPr>
            <p:nvPr/>
          </p:nvSpPr>
          <p:spPr bwMode="auto">
            <a:xfrm>
              <a:off x="734" y="1528"/>
              <a:ext cx="735" cy="32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algn="l" eaLnBrk="0" hangingPunct="0"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ca-ES" altLang="ca-ES" sz="1400" dirty="0">
                  <a:latin typeface="Comic Sans MS" pitchFamily="66" charset="0"/>
                </a:rPr>
                <a:t>PAÍS D’ORIGEN</a:t>
              </a:r>
              <a:endParaRPr lang="es-ES" altLang="ca-ES" sz="1400" dirty="0">
                <a:latin typeface="Comic Sans MS" pitchFamily="66" charset="0"/>
              </a:endParaRPr>
            </a:p>
          </p:txBody>
        </p:sp>
        <p:sp>
          <p:nvSpPr>
            <p:cNvPr id="9" name="Rectangle 10"/>
            <p:cNvSpPr>
              <a:spLocks noChangeArrowheads="1"/>
            </p:cNvSpPr>
            <p:nvPr/>
          </p:nvSpPr>
          <p:spPr bwMode="auto">
            <a:xfrm>
              <a:off x="4195" y="1528"/>
              <a:ext cx="671" cy="28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algn="l" eaLnBrk="0" hangingPunct="0"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ca-ES" altLang="ca-ES" sz="1200" dirty="0">
                  <a:latin typeface="Comic Sans MS" pitchFamily="66" charset="0"/>
                </a:rPr>
                <a:t>PAÍS DE DESTÍ</a:t>
              </a:r>
              <a:endParaRPr lang="es-ES" altLang="ca-ES" sz="1200" dirty="0">
                <a:latin typeface="Comic Sans MS" pitchFamily="66" charset="0"/>
              </a:endParaRP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auto">
            <a:xfrm>
              <a:off x="1565" y="1389"/>
              <a:ext cx="907" cy="13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 eaLnBrk="0" hangingPunct="0"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ca-ES" altLang="ca-ES" sz="1200" dirty="0">
                  <a:latin typeface="Comic Sans MS" pitchFamily="66" charset="0"/>
                </a:rPr>
                <a:t>EMIGRACIÓ</a:t>
              </a:r>
              <a:endParaRPr lang="es-ES" altLang="ca-ES" sz="1200" dirty="0">
                <a:latin typeface="Comic Sans MS" pitchFamily="66" charset="0"/>
              </a:endParaRPr>
            </a:p>
          </p:txBody>
        </p:sp>
        <p:sp>
          <p:nvSpPr>
            <p:cNvPr id="11" name="Rectangle 12"/>
            <p:cNvSpPr>
              <a:spLocks noChangeArrowheads="1"/>
            </p:cNvSpPr>
            <p:nvPr/>
          </p:nvSpPr>
          <p:spPr bwMode="auto">
            <a:xfrm>
              <a:off x="3177" y="1411"/>
              <a:ext cx="817" cy="18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 eaLnBrk="0" hangingPunct="0"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ca-ES" altLang="ca-ES" sz="1200" dirty="0">
                  <a:latin typeface="Comic Sans MS" pitchFamily="66" charset="0"/>
                </a:rPr>
                <a:t>IMMIGRACIÓ</a:t>
              </a:r>
              <a:endParaRPr lang="es-ES" altLang="ca-ES" sz="1200" dirty="0">
                <a:latin typeface="Comic Sans MS" pitchFamily="66" charset="0"/>
              </a:endParaRPr>
            </a:p>
          </p:txBody>
        </p:sp>
        <p:sp>
          <p:nvSpPr>
            <p:cNvPr id="12" name="Rectangle 13"/>
            <p:cNvSpPr>
              <a:spLocks noChangeArrowheads="1"/>
            </p:cNvSpPr>
            <p:nvPr/>
          </p:nvSpPr>
          <p:spPr bwMode="auto">
            <a:xfrm>
              <a:off x="1565" y="1864"/>
              <a:ext cx="818" cy="25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algn="l" eaLnBrk="0" hangingPunct="0"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ca-ES" altLang="ca-ES" sz="1000" dirty="0">
                  <a:latin typeface="Comic Sans MS" pitchFamily="66" charset="0"/>
                </a:rPr>
                <a:t>FACTORS DE REPULSIÓ</a:t>
              </a:r>
              <a:endParaRPr lang="es-ES" altLang="ca-ES" sz="1000" dirty="0">
                <a:latin typeface="Comic Sans MS" pitchFamily="66" charset="0"/>
              </a:endParaRPr>
            </a:p>
          </p:txBody>
        </p:sp>
        <p:sp>
          <p:nvSpPr>
            <p:cNvPr id="13" name="Rectangle 14"/>
            <p:cNvSpPr>
              <a:spLocks noChangeArrowheads="1"/>
            </p:cNvSpPr>
            <p:nvPr/>
          </p:nvSpPr>
          <p:spPr bwMode="auto">
            <a:xfrm>
              <a:off x="3243" y="1842"/>
              <a:ext cx="818" cy="25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algn="l" eaLnBrk="0" hangingPunct="0"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ca-ES" altLang="ca-ES" sz="1000" dirty="0">
                  <a:latin typeface="Comic Sans MS" pitchFamily="66" charset="0"/>
                </a:rPr>
                <a:t>FACTORS D’ATRACCIÓ</a:t>
              </a:r>
              <a:endParaRPr lang="es-ES" altLang="ca-ES" sz="1000" dirty="0">
                <a:latin typeface="Comic Sans MS" pitchFamily="66" charset="0"/>
              </a:endParaRPr>
            </a:p>
          </p:txBody>
        </p:sp>
        <p:sp>
          <p:nvSpPr>
            <p:cNvPr id="14" name="Rectangle 15"/>
            <p:cNvSpPr>
              <a:spLocks noChangeArrowheads="1"/>
            </p:cNvSpPr>
            <p:nvPr/>
          </p:nvSpPr>
          <p:spPr bwMode="auto">
            <a:xfrm>
              <a:off x="2472" y="2474"/>
              <a:ext cx="818" cy="17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algn="l" eaLnBrk="0" hangingPunct="0"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ca-ES" altLang="ca-ES" sz="1200">
                  <a:latin typeface="Comic Sans MS" pitchFamily="66" charset="0"/>
                </a:rPr>
                <a:t>RETORN</a:t>
              </a:r>
              <a:endParaRPr lang="es-ES" altLang="ca-ES" sz="1200">
                <a:latin typeface="Comic Sans MS" pitchFamily="66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187" y="3491727"/>
            <a:ext cx="30194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2255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179512" y="73008"/>
            <a:ext cx="8784976" cy="720080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Exercicis punt 5. LES MIGRACIONS EXTERIORS A ESPANYA I  CATALUNYA.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179512" y="793088"/>
            <a:ext cx="88569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1.- A partir dels dos documents, respon:</a:t>
            </a:r>
          </a:p>
          <a:p>
            <a:r>
              <a:rPr lang="ca-ES" dirty="0"/>
              <a:t>a) Tipus de cadascun i autor i llibre del primer.</a:t>
            </a:r>
          </a:p>
          <a:p>
            <a:r>
              <a:rPr lang="ca-ES" dirty="0"/>
              <a:t>b) Tema conjunt.</a:t>
            </a:r>
          </a:p>
          <a:p>
            <a:r>
              <a:rPr lang="ca-ES" dirty="0"/>
              <a:t>c) Quants espanyols van emigrar a Europa entre 1960 i 1973? En quins anys van emigrar més? Per què es va produir aquesta emigració?</a:t>
            </a:r>
          </a:p>
          <a:p>
            <a:r>
              <a:rPr lang="ca-ES" dirty="0"/>
              <a:t>d) Cap a quins països es dirigien principalment els espanyols? Per què?</a:t>
            </a:r>
          </a:p>
          <a:p>
            <a:r>
              <a:rPr lang="ca-ES" dirty="0"/>
              <a:t>e) Explica, en forma de redacció, el que sàpigues sobre l’emigració espanyola entre 1850 i 1975.</a:t>
            </a:r>
          </a:p>
        </p:txBody>
      </p:sp>
      <p:pic>
        <p:nvPicPr>
          <p:cNvPr id="4" name="Picture 1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12976"/>
            <a:ext cx="3744416" cy="3279916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5" name="Picture 2" descr="D:\ccss_valenciano\data\89\NAgora3u15s04i02.gi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212976"/>
            <a:ext cx="3744416" cy="3279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3535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179512" y="73008"/>
            <a:ext cx="8784976" cy="720080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Exercicis punt 5. LES MIGRACIONS EXTERIORS A ESPANYA I  CATALUNYA.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179512" y="793088"/>
            <a:ext cx="878497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2.- A partir dels dos documents, respon:</a:t>
            </a:r>
          </a:p>
          <a:p>
            <a:r>
              <a:rPr lang="ca-ES" dirty="0"/>
              <a:t>a) Tipus de cada document.</a:t>
            </a:r>
          </a:p>
          <a:p>
            <a:r>
              <a:rPr lang="ca-ES" dirty="0"/>
              <a:t>b) Tema conjunt.</a:t>
            </a:r>
          </a:p>
          <a:p>
            <a:r>
              <a:rPr lang="ca-ES" dirty="0"/>
              <a:t>c) Explica l’evolució de la població estrangera a Espanya entre 1990 i 2010.</a:t>
            </a:r>
          </a:p>
          <a:p>
            <a:r>
              <a:rPr lang="ca-ES" dirty="0"/>
              <a:t>d) Per què va arribar tanta població immigrant a Espanya en aquest període?</a:t>
            </a:r>
          </a:p>
          <a:p>
            <a:r>
              <a:rPr lang="ca-ES" dirty="0"/>
              <a:t>e) De quins països venien més immigrants? Quina d’aquesta immigració era fonamentalment laboral (per a treballar) i quina residencial (per a viure)?</a:t>
            </a:r>
          </a:p>
          <a:p>
            <a:r>
              <a:rPr lang="ca-ES" dirty="0"/>
              <a:t>f) Explica, en forma de redacció, tot el que sàpigues sobre la immigració estrangera a Espanya i a Catalunya entre 1990 i 2010.</a:t>
            </a:r>
          </a:p>
        </p:txBody>
      </p:sp>
      <p:pic>
        <p:nvPicPr>
          <p:cNvPr id="4" name="Picture 2" descr="D:\ccss_valenciano\data\89\NAgora3u15s05i02.g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59483"/>
            <a:ext cx="3600400" cy="323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140968"/>
            <a:ext cx="3240360" cy="3561474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1464751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179512" y="73008"/>
            <a:ext cx="8784976" cy="76370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2400" dirty="0"/>
              <a:t>Exercicis punt 5. LES MIGRACIONS EXTERIORS A ESPANYA I  CATALUNYA.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179512" y="793088"/>
            <a:ext cx="87849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3.-  A partir del document de baix, respon:</a:t>
            </a:r>
          </a:p>
          <a:p>
            <a:r>
              <a:rPr lang="ca-ES" dirty="0"/>
              <a:t>a) Tipus de cada document.</a:t>
            </a:r>
          </a:p>
          <a:p>
            <a:r>
              <a:rPr lang="ca-ES" dirty="0"/>
              <a:t>b) Tema conjunt.</a:t>
            </a:r>
          </a:p>
          <a:p>
            <a:r>
              <a:rPr lang="ca-ES" dirty="0"/>
              <a:t>c) Explica l’evolució del saldo migratori espanyol entre 2008 i 2015. </a:t>
            </a:r>
          </a:p>
          <a:p>
            <a:r>
              <a:rPr lang="ca-ES" dirty="0"/>
              <a:t>d) Per què ha passat això en els últims anys?</a:t>
            </a:r>
          </a:p>
          <a:p>
            <a:r>
              <a:rPr lang="ca-ES" dirty="0"/>
              <a:t>e) Qui són els que més emigren? Cap a on?</a:t>
            </a:r>
          </a:p>
          <a:p>
            <a:br>
              <a:rPr lang="ca-ES" dirty="0"/>
            </a:br>
            <a:endParaRPr lang="ca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564904"/>
            <a:ext cx="8313472" cy="414908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699792" y="2801938"/>
            <a:ext cx="2736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400" dirty="0"/>
              <a:t>SALDO MIGRATORI</a:t>
            </a:r>
          </a:p>
        </p:txBody>
      </p:sp>
    </p:spTree>
    <p:extLst>
      <p:ext uri="{BB962C8B-B14F-4D97-AF65-F5344CB8AC3E}">
        <p14:creationId xmlns:p14="http://schemas.microsoft.com/office/powerpoint/2010/main" val="53286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395536" y="73008"/>
            <a:ext cx="8229600" cy="72008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/>
              <a:t>Exercici </a:t>
            </a:r>
            <a:r>
              <a:rPr lang="ca-ES" sz="3200" dirty="0"/>
              <a:t>de síntesi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251520" y="836712"/>
            <a:ext cx="871296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1.- Vocabulari: </a:t>
            </a:r>
          </a:p>
          <a:p>
            <a:pPr marL="285750" indent="-285750">
              <a:buFontTx/>
              <a:buChar char="-"/>
            </a:pPr>
            <a:r>
              <a:rPr lang="ca-ES" dirty="0"/>
              <a:t>Migració:</a:t>
            </a:r>
          </a:p>
          <a:p>
            <a:pPr marL="285750" indent="-285750">
              <a:buFontTx/>
              <a:buChar char="-"/>
            </a:pPr>
            <a:endParaRPr lang="ca-ES" dirty="0"/>
          </a:p>
          <a:p>
            <a:pPr marL="285750" indent="-285750">
              <a:buFontTx/>
              <a:buChar char="-"/>
            </a:pPr>
            <a:r>
              <a:rPr lang="ca-ES" dirty="0"/>
              <a:t>Saldo migratori:</a:t>
            </a:r>
          </a:p>
          <a:p>
            <a:pPr marL="285750" indent="-285750">
              <a:buFontTx/>
              <a:buChar char="-"/>
            </a:pPr>
            <a:endParaRPr lang="ca-ES" dirty="0"/>
          </a:p>
          <a:p>
            <a:pPr marL="285750" indent="-285750">
              <a:buFontTx/>
              <a:buChar char="-"/>
            </a:pPr>
            <a:r>
              <a:rPr lang="ca-ES" dirty="0"/>
              <a:t>Refugiat:</a:t>
            </a:r>
          </a:p>
          <a:p>
            <a:pPr marL="285750" indent="-285750">
              <a:buFontTx/>
              <a:buChar char="-"/>
            </a:pPr>
            <a:endParaRPr lang="ca-ES" dirty="0"/>
          </a:p>
          <a:p>
            <a:pPr marL="285750" indent="-285750">
              <a:buFontTx/>
              <a:buChar char="-"/>
            </a:pPr>
            <a:r>
              <a:rPr lang="ca-ES" dirty="0"/>
              <a:t>Immigrant:</a:t>
            </a:r>
          </a:p>
          <a:p>
            <a:pPr marL="285750" indent="-285750">
              <a:buFontTx/>
              <a:buChar char="-"/>
            </a:pPr>
            <a:endParaRPr lang="ca-ES" dirty="0"/>
          </a:p>
          <a:p>
            <a:pPr marL="285750" indent="-285750">
              <a:buFontTx/>
              <a:buChar char="-"/>
            </a:pPr>
            <a:r>
              <a:rPr lang="ca-ES" dirty="0"/>
              <a:t>Emigrant:</a:t>
            </a:r>
          </a:p>
          <a:p>
            <a:pPr marL="285750" indent="-285750">
              <a:buFontTx/>
              <a:buChar char="-"/>
            </a:pPr>
            <a:endParaRPr lang="ca-ES" dirty="0"/>
          </a:p>
          <a:p>
            <a:pPr marL="285750" indent="-285750">
              <a:buFontTx/>
              <a:buChar char="-"/>
            </a:pPr>
            <a:r>
              <a:rPr lang="ca-ES" dirty="0"/>
              <a:t>Èxode rural:</a:t>
            </a:r>
          </a:p>
          <a:p>
            <a:pPr marL="285750" indent="-285750">
              <a:buFontTx/>
              <a:buChar char="-"/>
            </a:pPr>
            <a:endParaRPr lang="ca-ES" dirty="0"/>
          </a:p>
          <a:p>
            <a:pPr marL="285750" indent="-285750">
              <a:buFontTx/>
              <a:buChar char="-"/>
            </a:pPr>
            <a:r>
              <a:rPr lang="ca-ES" dirty="0"/>
              <a:t>Fuga de cervells:</a:t>
            </a:r>
          </a:p>
        </p:txBody>
      </p:sp>
    </p:spTree>
    <p:extLst>
      <p:ext uri="{BB962C8B-B14F-4D97-AF65-F5344CB8AC3E}">
        <p14:creationId xmlns:p14="http://schemas.microsoft.com/office/powerpoint/2010/main" val="74793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395536" y="73008"/>
            <a:ext cx="8229600" cy="72008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1. ELS MOVIMENTS MIGRATORIS.</a:t>
            </a:r>
          </a:p>
        </p:txBody>
      </p:sp>
      <p:sp>
        <p:nvSpPr>
          <p:cNvPr id="3" name="2 Rectángulo"/>
          <p:cNvSpPr/>
          <p:nvPr/>
        </p:nvSpPr>
        <p:spPr>
          <a:xfrm>
            <a:off x="107504" y="2398403"/>
            <a:ext cx="1368152" cy="310517"/>
          </a:xfrm>
          <a:prstGeom prst="rect">
            <a:avLst/>
          </a:prstGeom>
          <a:solidFill>
            <a:srgbClr val="CCFF99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Classificació</a:t>
            </a:r>
            <a:endParaRPr lang="ca-ES" dirty="0">
              <a:solidFill>
                <a:schemeClr val="tx1"/>
              </a:solidFill>
            </a:endParaRPr>
          </a:p>
        </p:txBody>
      </p:sp>
      <p:cxnSp>
        <p:nvCxnSpPr>
          <p:cNvPr id="4" name="3 Conector angular"/>
          <p:cNvCxnSpPr>
            <a:stCxn id="3" idx="3"/>
            <a:endCxn id="7" idx="1"/>
          </p:cNvCxnSpPr>
          <p:nvPr/>
        </p:nvCxnSpPr>
        <p:spPr>
          <a:xfrm flipV="1">
            <a:off x="1475656" y="1126205"/>
            <a:ext cx="216024" cy="1427457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6 Rectángulo"/>
          <p:cNvSpPr/>
          <p:nvPr/>
        </p:nvSpPr>
        <p:spPr>
          <a:xfrm>
            <a:off x="1691680" y="836712"/>
            <a:ext cx="1800200" cy="578985"/>
          </a:xfrm>
          <a:prstGeom prst="rect">
            <a:avLst/>
          </a:prstGeom>
          <a:solidFill>
            <a:srgbClr val="CCFF99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Segons el lloc</a:t>
            </a:r>
          </a:p>
          <a:p>
            <a:pPr algn="ctr"/>
            <a:r>
              <a:rPr lang="ca-ES" dirty="0">
                <a:solidFill>
                  <a:schemeClr val="tx1"/>
                </a:solidFill>
              </a:rPr>
              <a:t>de desplaçament</a:t>
            </a:r>
          </a:p>
        </p:txBody>
      </p:sp>
      <p:cxnSp>
        <p:nvCxnSpPr>
          <p:cNvPr id="15" name="14 Conector angular"/>
          <p:cNvCxnSpPr>
            <a:stCxn id="7" idx="3"/>
            <a:endCxn id="17" idx="1"/>
          </p:cNvCxnSpPr>
          <p:nvPr/>
        </p:nvCxnSpPr>
        <p:spPr>
          <a:xfrm flipV="1">
            <a:off x="3491880" y="946170"/>
            <a:ext cx="216024" cy="180035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16 Rectángulo"/>
          <p:cNvSpPr/>
          <p:nvPr/>
        </p:nvSpPr>
        <p:spPr>
          <a:xfrm>
            <a:off x="3707904" y="793088"/>
            <a:ext cx="5328592" cy="306164"/>
          </a:xfrm>
          <a:prstGeom prst="rect">
            <a:avLst/>
          </a:prstGeom>
          <a:solidFill>
            <a:srgbClr val="CCFF99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Interiors o nacionals: es fan dins d’un mateix país</a:t>
            </a:r>
            <a:endParaRPr lang="ca-ES" dirty="0">
              <a:solidFill>
                <a:schemeClr val="tx1"/>
              </a:solidFill>
            </a:endParaRPr>
          </a:p>
        </p:txBody>
      </p:sp>
      <p:cxnSp>
        <p:nvCxnSpPr>
          <p:cNvPr id="20" name="19 Conector angular"/>
          <p:cNvCxnSpPr>
            <a:stCxn id="7" idx="3"/>
            <a:endCxn id="23" idx="1"/>
          </p:cNvCxnSpPr>
          <p:nvPr/>
        </p:nvCxnSpPr>
        <p:spPr>
          <a:xfrm>
            <a:off x="3491880" y="1126205"/>
            <a:ext cx="216024" cy="205497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22 Rectángulo"/>
          <p:cNvSpPr/>
          <p:nvPr/>
        </p:nvSpPr>
        <p:spPr>
          <a:xfrm>
            <a:off x="3707904" y="1178620"/>
            <a:ext cx="5328592" cy="306164"/>
          </a:xfrm>
          <a:prstGeom prst="rect">
            <a:avLst/>
          </a:prstGeom>
          <a:solidFill>
            <a:srgbClr val="CCFF99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Exteriors o internacionals: es fan d’un país a un altre</a:t>
            </a:r>
            <a:endParaRPr lang="ca-ES" dirty="0">
              <a:solidFill>
                <a:schemeClr val="tx1"/>
              </a:solidFill>
            </a:endParaRPr>
          </a:p>
        </p:txBody>
      </p:sp>
      <p:cxnSp>
        <p:nvCxnSpPr>
          <p:cNvPr id="30" name="29 Conector angular"/>
          <p:cNvCxnSpPr>
            <a:stCxn id="3" idx="3"/>
            <a:endCxn id="32" idx="1"/>
          </p:cNvCxnSpPr>
          <p:nvPr/>
        </p:nvCxnSpPr>
        <p:spPr>
          <a:xfrm flipV="1">
            <a:off x="1475656" y="1990301"/>
            <a:ext cx="216024" cy="563361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31 Rectángulo"/>
          <p:cNvSpPr/>
          <p:nvPr/>
        </p:nvSpPr>
        <p:spPr>
          <a:xfrm>
            <a:off x="1691680" y="1700808"/>
            <a:ext cx="1152128" cy="578985"/>
          </a:xfrm>
          <a:prstGeom prst="rect">
            <a:avLst/>
          </a:prstGeom>
          <a:solidFill>
            <a:srgbClr val="CCFF99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Segons la </a:t>
            </a:r>
          </a:p>
          <a:p>
            <a:pPr algn="ctr"/>
            <a:r>
              <a:rPr lang="ca-ES" dirty="0"/>
              <a:t>durada</a:t>
            </a:r>
            <a:endParaRPr lang="ca-ES" dirty="0">
              <a:solidFill>
                <a:schemeClr val="tx1"/>
              </a:solidFill>
            </a:endParaRPr>
          </a:p>
        </p:txBody>
      </p:sp>
      <p:cxnSp>
        <p:nvCxnSpPr>
          <p:cNvPr id="35" name="34 Conector angular"/>
          <p:cNvCxnSpPr>
            <a:stCxn id="32" idx="3"/>
            <a:endCxn id="38" idx="1"/>
          </p:cNvCxnSpPr>
          <p:nvPr/>
        </p:nvCxnSpPr>
        <p:spPr>
          <a:xfrm flipV="1">
            <a:off x="2843808" y="1723350"/>
            <a:ext cx="223643" cy="266951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37 Rectángulo"/>
          <p:cNvSpPr/>
          <p:nvPr/>
        </p:nvSpPr>
        <p:spPr>
          <a:xfrm>
            <a:off x="3067451" y="1570268"/>
            <a:ext cx="3016717" cy="306164"/>
          </a:xfrm>
          <a:prstGeom prst="rect">
            <a:avLst/>
          </a:prstGeom>
          <a:solidFill>
            <a:srgbClr val="CCFF99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Permanents: per a no tornar</a:t>
            </a:r>
            <a:endParaRPr lang="ca-ES" dirty="0">
              <a:solidFill>
                <a:schemeClr val="tx1"/>
              </a:solidFill>
            </a:endParaRPr>
          </a:p>
        </p:txBody>
      </p:sp>
      <p:cxnSp>
        <p:nvCxnSpPr>
          <p:cNvPr id="42" name="41 Conector angular"/>
          <p:cNvCxnSpPr>
            <a:stCxn id="32" idx="3"/>
            <a:endCxn id="45" idx="1"/>
          </p:cNvCxnSpPr>
          <p:nvPr/>
        </p:nvCxnSpPr>
        <p:spPr>
          <a:xfrm>
            <a:off x="2843808" y="1990301"/>
            <a:ext cx="223642" cy="223629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44 Rectángulo"/>
          <p:cNvSpPr/>
          <p:nvPr/>
        </p:nvSpPr>
        <p:spPr>
          <a:xfrm>
            <a:off x="3067450" y="1916832"/>
            <a:ext cx="4096838" cy="594196"/>
          </a:xfrm>
          <a:prstGeom prst="rect">
            <a:avLst/>
          </a:prstGeom>
          <a:solidFill>
            <a:srgbClr val="CCFF99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Temporals: per a una temporada, tornant </a:t>
            </a:r>
          </a:p>
          <a:p>
            <a:pPr algn="ctr"/>
            <a:r>
              <a:rPr lang="ca-ES" dirty="0"/>
              <a:t>al lloc d’origen en acabar aquesta</a:t>
            </a:r>
            <a:endParaRPr lang="ca-ES" dirty="0">
              <a:solidFill>
                <a:schemeClr val="tx1"/>
              </a:solidFill>
            </a:endParaRPr>
          </a:p>
        </p:txBody>
      </p:sp>
      <p:cxnSp>
        <p:nvCxnSpPr>
          <p:cNvPr id="49" name="48 Conector angular"/>
          <p:cNvCxnSpPr>
            <a:stCxn id="3" idx="3"/>
            <a:endCxn id="52" idx="1"/>
          </p:cNvCxnSpPr>
          <p:nvPr/>
        </p:nvCxnSpPr>
        <p:spPr>
          <a:xfrm>
            <a:off x="1475656" y="2553662"/>
            <a:ext cx="216024" cy="44183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51 Rectángulo"/>
          <p:cNvSpPr/>
          <p:nvPr/>
        </p:nvSpPr>
        <p:spPr>
          <a:xfrm>
            <a:off x="1691680" y="2705999"/>
            <a:ext cx="1152128" cy="578985"/>
          </a:xfrm>
          <a:prstGeom prst="rect">
            <a:avLst/>
          </a:prstGeom>
          <a:solidFill>
            <a:srgbClr val="CCFF99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Segons la </a:t>
            </a:r>
          </a:p>
          <a:p>
            <a:pPr algn="ctr"/>
            <a:r>
              <a:rPr lang="ca-ES" dirty="0"/>
              <a:t>formació</a:t>
            </a:r>
            <a:endParaRPr lang="ca-ES" dirty="0">
              <a:solidFill>
                <a:schemeClr val="tx1"/>
              </a:solidFill>
            </a:endParaRPr>
          </a:p>
        </p:txBody>
      </p:sp>
      <p:cxnSp>
        <p:nvCxnSpPr>
          <p:cNvPr id="54" name="53 Conector angular"/>
          <p:cNvCxnSpPr>
            <a:stCxn id="52" idx="3"/>
            <a:endCxn id="57" idx="1"/>
          </p:cNvCxnSpPr>
          <p:nvPr/>
        </p:nvCxnSpPr>
        <p:spPr>
          <a:xfrm flipV="1">
            <a:off x="2843808" y="2710451"/>
            <a:ext cx="216024" cy="285041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56 Rectángulo"/>
          <p:cNvSpPr/>
          <p:nvPr/>
        </p:nvSpPr>
        <p:spPr>
          <a:xfrm>
            <a:off x="3059832" y="2564904"/>
            <a:ext cx="5976664" cy="291094"/>
          </a:xfrm>
          <a:prstGeom prst="rect">
            <a:avLst/>
          </a:prstGeom>
          <a:solidFill>
            <a:srgbClr val="CCFF99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Qualificats: amb estudis superiors i buscant feines qualificades</a:t>
            </a:r>
            <a:endParaRPr lang="ca-ES" dirty="0">
              <a:solidFill>
                <a:schemeClr val="tx1"/>
              </a:solidFill>
            </a:endParaRPr>
          </a:p>
        </p:txBody>
      </p:sp>
      <p:cxnSp>
        <p:nvCxnSpPr>
          <p:cNvPr id="62" name="61 Conector angular"/>
          <p:cNvCxnSpPr>
            <a:stCxn id="52" idx="3"/>
            <a:endCxn id="65" idx="1"/>
          </p:cNvCxnSpPr>
          <p:nvPr/>
        </p:nvCxnSpPr>
        <p:spPr>
          <a:xfrm>
            <a:off x="2843808" y="2995492"/>
            <a:ext cx="223643" cy="215953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64 Rectángulo"/>
          <p:cNvSpPr/>
          <p:nvPr/>
        </p:nvSpPr>
        <p:spPr>
          <a:xfrm>
            <a:off x="3067451" y="2921882"/>
            <a:ext cx="4888925" cy="579126"/>
          </a:xfrm>
          <a:prstGeom prst="rect">
            <a:avLst/>
          </a:prstGeom>
          <a:solidFill>
            <a:srgbClr val="CCFF99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Sense formació: sense estudis i acceptant feines </a:t>
            </a:r>
          </a:p>
          <a:p>
            <a:pPr algn="ctr"/>
            <a:r>
              <a:rPr lang="ca-ES" dirty="0"/>
              <a:t>poc qualificades i normalment mal pagades</a:t>
            </a:r>
            <a:endParaRPr lang="ca-ES" dirty="0">
              <a:solidFill>
                <a:schemeClr val="tx1"/>
              </a:solidFill>
            </a:endParaRPr>
          </a:p>
        </p:txBody>
      </p:sp>
      <p:cxnSp>
        <p:nvCxnSpPr>
          <p:cNvPr id="77" name="76 Conector angular"/>
          <p:cNvCxnSpPr>
            <a:stCxn id="3" idx="3"/>
            <a:endCxn id="80" idx="1"/>
          </p:cNvCxnSpPr>
          <p:nvPr/>
        </p:nvCxnSpPr>
        <p:spPr>
          <a:xfrm>
            <a:off x="1475656" y="2553662"/>
            <a:ext cx="216024" cy="1956919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79 Rectángulo"/>
          <p:cNvSpPr/>
          <p:nvPr/>
        </p:nvSpPr>
        <p:spPr>
          <a:xfrm>
            <a:off x="1691680" y="4221088"/>
            <a:ext cx="1908212" cy="578985"/>
          </a:xfrm>
          <a:prstGeom prst="rect">
            <a:avLst/>
          </a:prstGeom>
          <a:solidFill>
            <a:srgbClr val="CCFF99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Segons la situació laboral o política</a:t>
            </a:r>
            <a:endParaRPr lang="ca-ES" dirty="0">
              <a:solidFill>
                <a:schemeClr val="tx1"/>
              </a:solidFill>
            </a:endParaRPr>
          </a:p>
        </p:txBody>
      </p:sp>
      <p:cxnSp>
        <p:nvCxnSpPr>
          <p:cNvPr id="83" name="82 Conector angular"/>
          <p:cNvCxnSpPr>
            <a:stCxn id="80" idx="3"/>
            <a:endCxn id="87" idx="1"/>
          </p:cNvCxnSpPr>
          <p:nvPr/>
        </p:nvCxnSpPr>
        <p:spPr>
          <a:xfrm flipV="1">
            <a:off x="3599892" y="3851982"/>
            <a:ext cx="180020" cy="658599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86 Rectángulo"/>
          <p:cNvSpPr/>
          <p:nvPr/>
        </p:nvSpPr>
        <p:spPr>
          <a:xfrm>
            <a:off x="3779912" y="3554884"/>
            <a:ext cx="5256584" cy="594196"/>
          </a:xfrm>
          <a:prstGeom prst="rect">
            <a:avLst/>
          </a:prstGeom>
          <a:solidFill>
            <a:srgbClr val="CCFF99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Refugiats: han abandonat el país d’origen per desastres naturals, guerres o persecucions polítiques o socials</a:t>
            </a:r>
            <a:endParaRPr lang="ca-ES" dirty="0">
              <a:solidFill>
                <a:schemeClr val="tx1"/>
              </a:solidFill>
            </a:endParaRPr>
          </a:p>
        </p:txBody>
      </p:sp>
      <p:cxnSp>
        <p:nvCxnSpPr>
          <p:cNvPr id="94" name="93 Conector angular"/>
          <p:cNvCxnSpPr>
            <a:stCxn id="80" idx="3"/>
            <a:endCxn id="96" idx="1"/>
          </p:cNvCxnSpPr>
          <p:nvPr/>
        </p:nvCxnSpPr>
        <p:spPr>
          <a:xfrm flipV="1">
            <a:off x="3599892" y="4500054"/>
            <a:ext cx="180020" cy="10527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95 Rectángulo"/>
          <p:cNvSpPr/>
          <p:nvPr/>
        </p:nvSpPr>
        <p:spPr>
          <a:xfrm>
            <a:off x="3779912" y="4202956"/>
            <a:ext cx="4176464" cy="594196"/>
          </a:xfrm>
          <a:prstGeom prst="rect">
            <a:avLst/>
          </a:prstGeom>
          <a:solidFill>
            <a:srgbClr val="CCFF99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Legalitzats: tenen permís de residència, </a:t>
            </a:r>
          </a:p>
          <a:p>
            <a:pPr algn="ctr"/>
            <a:r>
              <a:rPr lang="ca-ES" dirty="0"/>
              <a:t>treball i/o estudi en el lloc d’arribada</a:t>
            </a:r>
            <a:endParaRPr lang="ca-ES" dirty="0">
              <a:solidFill>
                <a:schemeClr val="tx1"/>
              </a:solidFill>
            </a:endParaRPr>
          </a:p>
        </p:txBody>
      </p:sp>
      <p:cxnSp>
        <p:nvCxnSpPr>
          <p:cNvPr id="99" name="98 Conector angular"/>
          <p:cNvCxnSpPr>
            <a:stCxn id="80" idx="3"/>
            <a:endCxn id="101" idx="1"/>
          </p:cNvCxnSpPr>
          <p:nvPr/>
        </p:nvCxnSpPr>
        <p:spPr>
          <a:xfrm>
            <a:off x="3599892" y="4510581"/>
            <a:ext cx="180020" cy="637545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100 Rectángulo"/>
          <p:cNvSpPr/>
          <p:nvPr/>
        </p:nvSpPr>
        <p:spPr>
          <a:xfrm>
            <a:off x="3779912" y="4851028"/>
            <a:ext cx="4176464" cy="594196"/>
          </a:xfrm>
          <a:prstGeom prst="rect">
            <a:avLst/>
          </a:prstGeom>
          <a:solidFill>
            <a:srgbClr val="CCFF99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Indocumentats: no tenen cap dels permisos anteriors en el lloc d’arribada</a:t>
            </a:r>
            <a:endParaRPr lang="ca-ES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192" y="4835239"/>
            <a:ext cx="1923176" cy="1998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http://www.diarioprogresista.es/imagenes/fotosdeldia/18866_qatar_20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9" y="2891036"/>
            <a:ext cx="1510771" cy="2266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ww.sexenio.com.mx/diario/20130905/3756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5499099"/>
            <a:ext cx="1771245" cy="1328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628" y="5492066"/>
            <a:ext cx="1981508" cy="133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22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17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7" grpId="0" animBg="1"/>
      <p:bldP spid="17" grpId="0" animBg="1"/>
      <p:bldP spid="23" grpId="0" animBg="1"/>
      <p:bldP spid="32" grpId="0" animBg="1"/>
      <p:bldP spid="38" grpId="0" animBg="1"/>
      <p:bldP spid="45" grpId="0" animBg="1"/>
      <p:bldP spid="52" grpId="0" animBg="1"/>
      <p:bldP spid="57" grpId="0" animBg="1"/>
      <p:bldP spid="65" grpId="0" animBg="1"/>
      <p:bldP spid="80" grpId="0" animBg="1"/>
      <p:bldP spid="87" grpId="0" animBg="1"/>
      <p:bldP spid="96" grpId="0" animBg="1"/>
      <p:bldP spid="10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395536" y="73008"/>
            <a:ext cx="8229600" cy="72008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1. ELS MOVIMENTS MIGRATORIS.</a:t>
            </a:r>
          </a:p>
        </p:txBody>
      </p:sp>
      <p:sp>
        <p:nvSpPr>
          <p:cNvPr id="3" name="2 Rectángulo"/>
          <p:cNvSpPr/>
          <p:nvPr/>
        </p:nvSpPr>
        <p:spPr>
          <a:xfrm>
            <a:off x="107504" y="2398403"/>
            <a:ext cx="936104" cy="310517"/>
          </a:xfrm>
          <a:prstGeom prst="rect">
            <a:avLst/>
          </a:prstGeom>
          <a:solidFill>
            <a:srgbClr val="CCFF99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Causes</a:t>
            </a:r>
            <a:endParaRPr lang="ca-ES" dirty="0">
              <a:solidFill>
                <a:schemeClr val="tx1"/>
              </a:solidFill>
            </a:endParaRPr>
          </a:p>
        </p:txBody>
      </p:sp>
      <p:cxnSp>
        <p:nvCxnSpPr>
          <p:cNvPr id="4" name="3 Conector angular"/>
          <p:cNvCxnSpPr>
            <a:stCxn id="3" idx="3"/>
            <a:endCxn id="7" idx="1"/>
          </p:cNvCxnSpPr>
          <p:nvPr/>
        </p:nvCxnSpPr>
        <p:spPr>
          <a:xfrm flipV="1">
            <a:off x="1043608" y="1100607"/>
            <a:ext cx="267344" cy="1453055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6 Rectángulo"/>
          <p:cNvSpPr/>
          <p:nvPr/>
        </p:nvSpPr>
        <p:spPr>
          <a:xfrm>
            <a:off x="1310952" y="788437"/>
            <a:ext cx="7509520" cy="624339"/>
          </a:xfrm>
          <a:prstGeom prst="rect">
            <a:avLst/>
          </a:prstGeom>
          <a:solidFill>
            <a:srgbClr val="CCFF99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Entre les causes destaquen les grans diferències de riquesa entre zones riques </a:t>
            </a:r>
          </a:p>
          <a:p>
            <a:pPr algn="ctr"/>
            <a:r>
              <a:rPr lang="ca-ES" dirty="0"/>
              <a:t>i pobres del món: la gent emigra de les zones més pobres a les més riques</a:t>
            </a:r>
            <a:endParaRPr lang="ca-ES" dirty="0">
              <a:solidFill>
                <a:schemeClr val="tx1"/>
              </a:solidFill>
            </a:endParaRPr>
          </a:p>
        </p:txBody>
      </p:sp>
      <p:cxnSp>
        <p:nvCxnSpPr>
          <p:cNvPr id="12" name="11 Conector angular"/>
          <p:cNvCxnSpPr>
            <a:stCxn id="3" idx="3"/>
            <a:endCxn id="14" idx="1"/>
          </p:cNvCxnSpPr>
          <p:nvPr/>
        </p:nvCxnSpPr>
        <p:spPr>
          <a:xfrm flipV="1">
            <a:off x="1043608" y="2243801"/>
            <a:ext cx="267344" cy="309861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13 Rectángulo"/>
          <p:cNvSpPr/>
          <p:nvPr/>
        </p:nvSpPr>
        <p:spPr>
          <a:xfrm>
            <a:off x="1310952" y="1916832"/>
            <a:ext cx="1152128" cy="653937"/>
          </a:xfrm>
          <a:prstGeom prst="rect">
            <a:avLst/>
          </a:prstGeom>
          <a:solidFill>
            <a:srgbClr val="CCFF99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Factors</a:t>
            </a:r>
          </a:p>
          <a:p>
            <a:pPr algn="ctr"/>
            <a:r>
              <a:rPr lang="ca-ES" dirty="0">
                <a:solidFill>
                  <a:schemeClr val="tx1"/>
                </a:solidFill>
              </a:rPr>
              <a:t>d’expulsió</a:t>
            </a:r>
          </a:p>
        </p:txBody>
      </p:sp>
      <p:cxnSp>
        <p:nvCxnSpPr>
          <p:cNvPr id="19" name="18 Conector angular"/>
          <p:cNvCxnSpPr>
            <a:stCxn id="14" idx="3"/>
            <a:endCxn id="22" idx="1"/>
          </p:cNvCxnSpPr>
          <p:nvPr/>
        </p:nvCxnSpPr>
        <p:spPr>
          <a:xfrm flipV="1">
            <a:off x="2463080" y="1637866"/>
            <a:ext cx="237892" cy="605935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21 Rectángulo"/>
          <p:cNvSpPr/>
          <p:nvPr/>
        </p:nvSpPr>
        <p:spPr>
          <a:xfrm>
            <a:off x="2700972" y="1484784"/>
            <a:ext cx="6335524" cy="306164"/>
          </a:xfrm>
          <a:prstGeom prst="rect">
            <a:avLst/>
          </a:prstGeom>
          <a:solidFill>
            <a:srgbClr val="CCFF99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Econòmics: atur, treballs en pèssimes condicions, pobresa, fam,...</a:t>
            </a:r>
            <a:endParaRPr lang="ca-ES" dirty="0">
              <a:solidFill>
                <a:schemeClr val="tx1"/>
              </a:solidFill>
            </a:endParaRPr>
          </a:p>
        </p:txBody>
      </p:sp>
      <p:cxnSp>
        <p:nvCxnSpPr>
          <p:cNvPr id="26" name="25 Conector angular"/>
          <p:cNvCxnSpPr>
            <a:stCxn id="14" idx="3"/>
            <a:endCxn id="29" idx="1"/>
          </p:cNvCxnSpPr>
          <p:nvPr/>
        </p:nvCxnSpPr>
        <p:spPr>
          <a:xfrm flipV="1">
            <a:off x="2463080" y="1997906"/>
            <a:ext cx="237892" cy="245895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28 Rectángulo"/>
          <p:cNvSpPr/>
          <p:nvPr/>
        </p:nvSpPr>
        <p:spPr>
          <a:xfrm>
            <a:off x="2700972" y="1844824"/>
            <a:ext cx="3599220" cy="306164"/>
          </a:xfrm>
          <a:prstGeom prst="rect">
            <a:avLst/>
          </a:prstGeom>
          <a:solidFill>
            <a:srgbClr val="CCFF99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Polítics: guerres, persecucions,...</a:t>
            </a:r>
            <a:endParaRPr lang="ca-ES" dirty="0">
              <a:solidFill>
                <a:schemeClr val="tx1"/>
              </a:solidFill>
            </a:endParaRPr>
          </a:p>
        </p:txBody>
      </p:sp>
      <p:cxnSp>
        <p:nvCxnSpPr>
          <p:cNvPr id="35" name="34 Conector angular"/>
          <p:cNvCxnSpPr>
            <a:stCxn id="14" idx="3"/>
            <a:endCxn id="37" idx="1"/>
          </p:cNvCxnSpPr>
          <p:nvPr/>
        </p:nvCxnSpPr>
        <p:spPr>
          <a:xfrm>
            <a:off x="2463080" y="2243801"/>
            <a:ext cx="237892" cy="258161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36 Rectángulo"/>
          <p:cNvSpPr/>
          <p:nvPr/>
        </p:nvSpPr>
        <p:spPr>
          <a:xfrm>
            <a:off x="2700972" y="2204864"/>
            <a:ext cx="5039380" cy="594196"/>
          </a:xfrm>
          <a:prstGeom prst="rect">
            <a:avLst/>
          </a:prstGeom>
          <a:solidFill>
            <a:srgbClr val="CCFF99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Mediambientals o naturals: sequeres, desertització, inundacions, terratrèmols, volcans,...</a:t>
            </a:r>
            <a:endParaRPr lang="ca-ES" dirty="0">
              <a:solidFill>
                <a:schemeClr val="tx1"/>
              </a:solidFill>
            </a:endParaRPr>
          </a:p>
        </p:txBody>
      </p:sp>
      <p:cxnSp>
        <p:nvCxnSpPr>
          <p:cNvPr id="44" name="43 Conector angular"/>
          <p:cNvCxnSpPr>
            <a:stCxn id="14" idx="3"/>
            <a:endCxn id="47" idx="1"/>
          </p:cNvCxnSpPr>
          <p:nvPr/>
        </p:nvCxnSpPr>
        <p:spPr>
          <a:xfrm>
            <a:off x="2463080" y="2243801"/>
            <a:ext cx="237892" cy="789155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46 Rectángulo"/>
          <p:cNvSpPr/>
          <p:nvPr/>
        </p:nvSpPr>
        <p:spPr>
          <a:xfrm>
            <a:off x="2700972" y="2852936"/>
            <a:ext cx="5831468" cy="360040"/>
          </a:xfrm>
          <a:prstGeom prst="rect">
            <a:avLst/>
          </a:prstGeom>
          <a:solidFill>
            <a:srgbClr val="CCFF99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Socioculturals: manca de llibertats, persecucions socials,...</a:t>
            </a:r>
            <a:endParaRPr lang="ca-ES" dirty="0">
              <a:solidFill>
                <a:schemeClr val="tx1"/>
              </a:solidFill>
            </a:endParaRPr>
          </a:p>
        </p:txBody>
      </p:sp>
      <p:cxnSp>
        <p:nvCxnSpPr>
          <p:cNvPr id="52" name="51 Conector angular"/>
          <p:cNvCxnSpPr>
            <a:stCxn id="3" idx="3"/>
            <a:endCxn id="55" idx="1"/>
          </p:cNvCxnSpPr>
          <p:nvPr/>
        </p:nvCxnSpPr>
        <p:spPr>
          <a:xfrm>
            <a:off x="1043608" y="2553662"/>
            <a:ext cx="267344" cy="1706363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54 Rectángulo"/>
          <p:cNvSpPr/>
          <p:nvPr/>
        </p:nvSpPr>
        <p:spPr>
          <a:xfrm>
            <a:off x="1310952" y="3933056"/>
            <a:ext cx="1152128" cy="653937"/>
          </a:xfrm>
          <a:prstGeom prst="rect">
            <a:avLst/>
          </a:prstGeom>
          <a:solidFill>
            <a:srgbClr val="CCFF99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Factors</a:t>
            </a:r>
          </a:p>
          <a:p>
            <a:pPr algn="ctr"/>
            <a:r>
              <a:rPr lang="ca-ES" dirty="0">
                <a:solidFill>
                  <a:schemeClr val="tx1"/>
                </a:solidFill>
              </a:rPr>
              <a:t>d’atracció</a:t>
            </a:r>
          </a:p>
        </p:txBody>
      </p:sp>
      <p:cxnSp>
        <p:nvCxnSpPr>
          <p:cNvPr id="57" name="56 Conector angular"/>
          <p:cNvCxnSpPr>
            <a:stCxn id="55" idx="3"/>
            <a:endCxn id="60" idx="1"/>
          </p:cNvCxnSpPr>
          <p:nvPr/>
        </p:nvCxnSpPr>
        <p:spPr>
          <a:xfrm flipV="1">
            <a:off x="2463080" y="3648405"/>
            <a:ext cx="249377" cy="61162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59 Rectángulo"/>
          <p:cNvSpPr/>
          <p:nvPr/>
        </p:nvSpPr>
        <p:spPr>
          <a:xfrm>
            <a:off x="2712457" y="3356992"/>
            <a:ext cx="5912679" cy="582826"/>
          </a:xfrm>
          <a:prstGeom prst="rect">
            <a:avLst/>
          </a:prstGeom>
          <a:solidFill>
            <a:srgbClr val="CCFF99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Econòmics: busquen treball, a poder ser segons la seva formació, i millors condicions de vida</a:t>
            </a:r>
            <a:endParaRPr lang="ca-ES" dirty="0">
              <a:solidFill>
                <a:schemeClr val="tx1"/>
              </a:solidFill>
            </a:endParaRPr>
          </a:p>
        </p:txBody>
      </p:sp>
      <p:cxnSp>
        <p:nvCxnSpPr>
          <p:cNvPr id="62" name="61 Conector angular"/>
          <p:cNvCxnSpPr>
            <a:stCxn id="55" idx="3"/>
            <a:endCxn id="65" idx="1"/>
          </p:cNvCxnSpPr>
          <p:nvPr/>
        </p:nvCxnSpPr>
        <p:spPr>
          <a:xfrm flipV="1">
            <a:off x="2463080" y="4150771"/>
            <a:ext cx="249377" cy="109254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64 Rectángulo"/>
          <p:cNvSpPr/>
          <p:nvPr/>
        </p:nvSpPr>
        <p:spPr>
          <a:xfrm>
            <a:off x="2712457" y="4005064"/>
            <a:ext cx="5912679" cy="291413"/>
          </a:xfrm>
          <a:prstGeom prst="rect">
            <a:avLst/>
          </a:prstGeom>
          <a:solidFill>
            <a:srgbClr val="CCFF99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Sociopolítics: llibertat, refugi, democràcia, pau, més serveis</a:t>
            </a:r>
            <a:endParaRPr lang="ca-ES" dirty="0">
              <a:solidFill>
                <a:schemeClr val="tx1"/>
              </a:solidFill>
            </a:endParaRPr>
          </a:p>
        </p:txBody>
      </p:sp>
      <p:cxnSp>
        <p:nvCxnSpPr>
          <p:cNvPr id="70" name="69 Conector angular"/>
          <p:cNvCxnSpPr>
            <a:stCxn id="55" idx="3"/>
            <a:endCxn id="73" idx="1"/>
          </p:cNvCxnSpPr>
          <p:nvPr/>
        </p:nvCxnSpPr>
        <p:spPr>
          <a:xfrm>
            <a:off x="2463080" y="4260025"/>
            <a:ext cx="249377" cy="247405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72 Rectángulo"/>
          <p:cNvSpPr/>
          <p:nvPr/>
        </p:nvSpPr>
        <p:spPr>
          <a:xfrm>
            <a:off x="2712457" y="4361723"/>
            <a:ext cx="4523839" cy="291413"/>
          </a:xfrm>
          <a:prstGeom prst="rect">
            <a:avLst/>
          </a:prstGeom>
          <a:solidFill>
            <a:srgbClr val="CCFF99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Culturals: mateix idioma, ciutats modernes,...</a:t>
            </a:r>
            <a:endParaRPr lang="ca-ES" dirty="0">
              <a:solidFill>
                <a:schemeClr val="tx1"/>
              </a:solidFill>
            </a:endParaRPr>
          </a:p>
        </p:txBody>
      </p:sp>
      <p:cxnSp>
        <p:nvCxnSpPr>
          <p:cNvPr id="78" name="77 Conector angular"/>
          <p:cNvCxnSpPr>
            <a:stCxn id="55" idx="3"/>
            <a:endCxn id="81" idx="1"/>
          </p:cNvCxnSpPr>
          <p:nvPr/>
        </p:nvCxnSpPr>
        <p:spPr>
          <a:xfrm>
            <a:off x="2463080" y="4260025"/>
            <a:ext cx="249377" cy="610826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80 Rectángulo"/>
          <p:cNvSpPr/>
          <p:nvPr/>
        </p:nvSpPr>
        <p:spPr>
          <a:xfrm>
            <a:off x="2712457" y="4725144"/>
            <a:ext cx="3457963" cy="291413"/>
          </a:xfrm>
          <a:prstGeom prst="rect">
            <a:avLst/>
          </a:prstGeom>
          <a:solidFill>
            <a:srgbClr val="CCFF99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Naturals: aigua, millor clima,...</a:t>
            </a:r>
            <a:endParaRPr lang="ca-ES" dirty="0">
              <a:solidFill>
                <a:schemeClr val="tx1"/>
              </a:solidFill>
            </a:endParaRPr>
          </a:p>
        </p:txBody>
      </p:sp>
      <p:pic>
        <p:nvPicPr>
          <p:cNvPr id="2050" name="Picture 2" descr="D:\ccss_valenciano\data\89\NAgora3u15s01i04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88" y="4653136"/>
            <a:ext cx="2309292" cy="220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330" y="5048627"/>
            <a:ext cx="2668692" cy="1809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http://www.inforesources.ch/images/news/news08_3_feature_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3" y="4679269"/>
            <a:ext cx="2520280" cy="2152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ipse 4"/>
          <p:cNvSpPr/>
          <p:nvPr/>
        </p:nvSpPr>
        <p:spPr>
          <a:xfrm>
            <a:off x="7829351" y="1921487"/>
            <a:ext cx="1259632" cy="761953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1050" dirty="0"/>
              <a:t>Refugiada síria (</a:t>
            </a:r>
            <a:r>
              <a:rPr lang="ca-ES" sz="1050" dirty="0" err="1"/>
              <a:t>Salvados</a:t>
            </a:r>
            <a:r>
              <a:rPr lang="ca-ES" sz="1050" dirty="0"/>
              <a:t> / </a:t>
            </a:r>
            <a:r>
              <a:rPr lang="ca-ES" sz="1050" dirty="0" err="1"/>
              <a:t>Youtube</a:t>
            </a:r>
            <a:r>
              <a:rPr lang="ca-ES" sz="105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85144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7" grpId="0" animBg="1"/>
      <p:bldP spid="14" grpId="0" animBg="1"/>
      <p:bldP spid="22" grpId="0" animBg="1"/>
      <p:bldP spid="29" grpId="0" animBg="1"/>
      <p:bldP spid="37" grpId="0" animBg="1"/>
      <p:bldP spid="47" grpId="0" animBg="1"/>
      <p:bldP spid="55" grpId="0" animBg="1"/>
      <p:bldP spid="60" grpId="0" animBg="1"/>
      <p:bldP spid="65" grpId="0" animBg="1"/>
      <p:bldP spid="73" grpId="0" animBg="1"/>
      <p:bldP spid="81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395536" y="73008"/>
            <a:ext cx="8229600" cy="720080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Exercicis punt 1. ELS MOVIMENTS MIGRATORIS.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179512" y="838453"/>
            <a:ext cx="878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1.- Què és un emigrant? I un immigrant? Pot ser una persona emigrant i immigrant al mateix temps?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179512" y="1547500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2.- Què és el saldo migratori? Com pot ser?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179512" y="2060848"/>
            <a:ext cx="8784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3.- Elabora un petit esquema de les diferents classificacions que podem fer de les migracions.</a:t>
            </a:r>
          </a:p>
        </p:txBody>
      </p:sp>
    </p:spTree>
    <p:extLst>
      <p:ext uri="{BB962C8B-B14F-4D97-AF65-F5344CB8AC3E}">
        <p14:creationId xmlns:p14="http://schemas.microsoft.com/office/powerpoint/2010/main" val="2007522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395536" y="73008"/>
            <a:ext cx="8229600" cy="720080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Exercicis punt 1. ELS MOVIMENTS MIGRATORIS.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179512" y="793088"/>
            <a:ext cx="89644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4.- A partir del document de baix, respon:</a:t>
            </a:r>
          </a:p>
          <a:p>
            <a:r>
              <a:rPr lang="ca-ES" dirty="0"/>
              <a:t>a) Tipus.</a:t>
            </a:r>
          </a:p>
          <a:p>
            <a:r>
              <a:rPr lang="ca-ES" dirty="0"/>
              <a:t>b) Tema.</a:t>
            </a:r>
          </a:p>
          <a:p>
            <a:r>
              <a:rPr lang="ca-ES" dirty="0"/>
              <a:t>c) Quines diferències hi ha entre l’evolució de la renda en els països rics i els pobres des del 1962? De quant és aquesta diferència en 2009? Com pot afectar això als moviments migratoris?</a:t>
            </a:r>
          </a:p>
          <a:p>
            <a:r>
              <a:rPr lang="ca-ES" dirty="0"/>
              <a:t>d) Explica, en forma de redacció, les causes de les migracions.</a:t>
            </a:r>
          </a:p>
        </p:txBody>
      </p:sp>
      <p:pic>
        <p:nvPicPr>
          <p:cNvPr id="4" name="Picture 2" descr="D:\ccss_valenciano\data\89\NAgora3u15s01i04.g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636912"/>
            <a:ext cx="3888432" cy="4032448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981056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395536" y="73008"/>
            <a:ext cx="8229600" cy="72008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2. LES MIGRACIONS ACTUALS.</a:t>
            </a:r>
          </a:p>
        </p:txBody>
      </p:sp>
      <p:sp>
        <p:nvSpPr>
          <p:cNvPr id="3" name="2 Rectángulo"/>
          <p:cNvSpPr/>
          <p:nvPr/>
        </p:nvSpPr>
        <p:spPr>
          <a:xfrm>
            <a:off x="174201" y="788437"/>
            <a:ext cx="8142216" cy="912371"/>
          </a:xfrm>
          <a:prstGeom prst="rect">
            <a:avLst/>
          </a:prstGeom>
          <a:solidFill>
            <a:srgbClr val="CCFF99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En el món actual, cada vegada més globalitzat, les migracions afecten a tot el món, facilitades per les millores dels transports i les comunicacions: més de 300 milions </a:t>
            </a:r>
          </a:p>
          <a:p>
            <a:pPr algn="ctr"/>
            <a:r>
              <a:rPr lang="ca-ES" dirty="0"/>
              <a:t>de persones viuen fora del seu país d’origen (4% de la població mundial)</a:t>
            </a:r>
            <a:endParaRPr lang="ca-ES" dirty="0">
              <a:solidFill>
                <a:schemeClr val="tx1"/>
              </a:solidFill>
            </a:endParaRPr>
          </a:p>
        </p:txBody>
      </p:sp>
      <p:pic>
        <p:nvPicPr>
          <p:cNvPr id="4098" name="Picture 2" descr="D:\ccss_valenciano\data\89\NAgora3u15s02i0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416237"/>
            <a:ext cx="3348826" cy="3077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4608849"/>
            <a:ext cx="4392488" cy="2230408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731451" y="6165304"/>
            <a:ext cx="20162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000" dirty="0"/>
              <a:t>Percentatge d’immigrants (2015)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72816"/>
            <a:ext cx="5596541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Título"/>
          <p:cNvSpPr txBox="1">
            <a:spLocks/>
          </p:cNvSpPr>
          <p:nvPr/>
        </p:nvSpPr>
        <p:spPr>
          <a:xfrm>
            <a:off x="395536" y="73008"/>
            <a:ext cx="8229600" cy="72008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3200" dirty="0"/>
              <a:t>2. LES MIGRACIONS ACTUALS.</a:t>
            </a:r>
          </a:p>
        </p:txBody>
      </p:sp>
      <p:sp>
        <p:nvSpPr>
          <p:cNvPr id="3" name="3 Rectángulo"/>
          <p:cNvSpPr/>
          <p:nvPr/>
        </p:nvSpPr>
        <p:spPr>
          <a:xfrm>
            <a:off x="174201" y="716429"/>
            <a:ext cx="8142216" cy="624339"/>
          </a:xfrm>
          <a:prstGeom prst="rect">
            <a:avLst/>
          </a:prstGeom>
          <a:solidFill>
            <a:srgbClr val="CCFF99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Entre els països desenvolupats destaca l’emigració de treballadors qualificats, que no </a:t>
            </a:r>
          </a:p>
          <a:p>
            <a:pPr algn="ctr"/>
            <a:r>
              <a:rPr lang="ca-ES" dirty="0"/>
              <a:t>solen tenir problemes per a desplaçar-se des del seu país a qualsevol altre del món</a:t>
            </a:r>
            <a:endParaRPr lang="ca-ES" dirty="0">
              <a:solidFill>
                <a:schemeClr val="tx1"/>
              </a:solidFill>
            </a:endParaRPr>
          </a:p>
        </p:txBody>
      </p:sp>
      <p:pic>
        <p:nvPicPr>
          <p:cNvPr id="4" name="Picture 6" descr="http://1.bp.blogspot.com/-pd2nyFrEQtY/T-h5M9YGCfI/AAAAAAAANgI/oIgi_XNeWnY/s400/ingeniero%5B1%5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52" y="2444621"/>
            <a:ext cx="2867796" cy="2136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172258" y="1436509"/>
            <a:ext cx="8142217" cy="912371"/>
          </a:xfrm>
          <a:prstGeom prst="rect">
            <a:avLst/>
          </a:prstGeom>
          <a:solidFill>
            <a:srgbClr val="CCFF99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dirty="0"/>
              <a:t>Però la major part de les migracions internacionals són de treballadors no qualificats que van dels països pobres i superpoblats als països més desenvolupats i que sovint troben moltes dificultats per a entrar en aquests països</a:t>
            </a:r>
            <a:endParaRPr lang="ca-ES" dirty="0">
              <a:solidFill>
                <a:schemeClr val="tx1"/>
              </a:solidFill>
            </a:endParaRPr>
          </a:p>
        </p:txBody>
      </p:sp>
      <p:pic>
        <p:nvPicPr>
          <p:cNvPr id="6" name="Picture 4" descr="http://www.amnistiacatalunya.org/edu/humor/racismo/elroto-04-11-03-pais-inmigrantes3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600356"/>
            <a:ext cx="3134912" cy="2188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5" y="2516629"/>
            <a:ext cx="3079209" cy="177646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987" y="4798243"/>
            <a:ext cx="3209221" cy="1799109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1280" y="2413145"/>
            <a:ext cx="2657224" cy="151991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0277" y="3933056"/>
            <a:ext cx="2628227" cy="151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441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Personalizado 5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000000"/>
      </a:accent1>
      <a:accent2>
        <a:srgbClr val="B2B2B2"/>
      </a:accent2>
      <a:accent3>
        <a:srgbClr val="969696"/>
      </a:accent3>
      <a:accent4>
        <a:srgbClr val="808080"/>
      </a:accent4>
      <a:accent5>
        <a:srgbClr val="4D4D4D"/>
      </a:accent5>
      <a:accent6>
        <a:srgbClr val="5F5F5F"/>
      </a:accent6>
      <a:hlink>
        <a:srgbClr val="5F5F5F"/>
      </a:hlink>
      <a:folHlink>
        <a:srgbClr val="808080"/>
      </a:folHlink>
    </a:clrScheme>
    <a:fontScheme name="Time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2719</TotalTime>
  <Words>2749</Words>
  <Application>Microsoft Office PowerPoint</Application>
  <PresentationFormat>Presentació en pantalla (4:3)</PresentationFormat>
  <Paragraphs>236</Paragraphs>
  <Slides>33</Slides>
  <Notes>0</Notes>
  <HiddenSlides>0</HiddenSlides>
  <MMClips>1</MMClips>
  <ScaleCrop>false</ScaleCrop>
  <HeadingPairs>
    <vt:vector size="8" baseType="variant">
      <vt:variant>
        <vt:lpstr>Tipus de lletra utilitzats</vt:lpstr>
      </vt:variant>
      <vt:variant>
        <vt:i4>3</vt:i4>
      </vt:variant>
      <vt:variant>
        <vt:lpstr>Tema</vt:lpstr>
      </vt:variant>
      <vt:variant>
        <vt:i4>1</vt:i4>
      </vt:variant>
      <vt:variant>
        <vt:lpstr>Servidors OLE incrustats</vt:lpstr>
      </vt:variant>
      <vt:variant>
        <vt:i4>1</vt:i4>
      </vt:variant>
      <vt:variant>
        <vt:lpstr>Títols de les diapositives</vt:lpstr>
      </vt:variant>
      <vt:variant>
        <vt:i4>33</vt:i4>
      </vt:variant>
    </vt:vector>
  </HeadingPairs>
  <TitlesOfParts>
    <vt:vector size="38" baseType="lpstr">
      <vt:lpstr>Arial</vt:lpstr>
      <vt:lpstr>Comic Sans MS</vt:lpstr>
      <vt:lpstr>Times New Roman</vt:lpstr>
      <vt:lpstr>Tema de Office</vt:lpstr>
      <vt:lpstr>Acrobat Document</vt:lpstr>
      <vt:lpstr>UNITAT 7  LA POBLACIÓ (II):  LES MIGRACIONS.</vt:lpstr>
      <vt:lpstr>UNITAT 5. LA POBLACIÓ (II). LES MIGRACIONS.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TEMA 5  LA GLOBALITZACIÓ</dc:title>
  <dc:creator>Salva</dc:creator>
  <cp:lastModifiedBy>Àlex Resa Valdivia</cp:lastModifiedBy>
  <cp:revision>215</cp:revision>
  <dcterms:created xsi:type="dcterms:W3CDTF">2014-02-14T18:47:55Z</dcterms:created>
  <dcterms:modified xsi:type="dcterms:W3CDTF">2017-08-31T14:47:45Z</dcterms:modified>
</cp:coreProperties>
</file>