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62" r:id="rId16"/>
    <p:sldId id="270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79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87"/>
    <a:srgbClr val="FAC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EA9DD-73CB-453C-A622-B9CEE500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438F75-17A2-4B6D-895F-345CE5652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D548E2-C25F-41C3-BC89-D2106256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1171C-86D6-40CE-8F6B-784D55B0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8F0D2F-0005-4649-9D91-821F06DA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57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A2CA3-4A69-453C-8BC9-D44E21F6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C88C3-99A5-4B03-8EA6-AE97B7997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81A30-8BFD-490E-81ED-03F02BC1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17C721-43DD-4F76-8BD1-868CEC43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C12E37-7CB1-4295-9644-1D7247AE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17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FC8F46-98F7-49A6-9673-244823040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B6538A-E2B5-4415-9B4E-328BBC00F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E9B03E-CEB0-42A7-8DB1-3D69B45F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B5389-5EE2-4793-98DA-334E5A71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AA0C4-63A0-4CB4-B9FB-73E10D56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57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26C35-DBF4-4552-B9F2-1BC39479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4537B7-D549-4C78-9A7E-ACA31C235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B1F8E-3478-42FC-89DB-0F9D7CCD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DE95C-789B-4A13-8DF9-B320B1DD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D04CE-EE99-4C39-817F-E94937B1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9588B-81F0-4E9C-95BC-D99E8573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C2D607-442D-448A-82C9-0A583EDE0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42BF5A-CE57-4281-9E74-92EAC29E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DD579-830F-4AFB-A10C-50902B0F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AE4EB1-ECA5-4D4B-AF05-5408EB34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56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31189-B312-42A0-8A78-2BD74B58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1A6DE1-CFFF-4D0C-86B0-152BB22E6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B4684A-B2D9-4BF0-B9EC-E52149AE7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65253-C4E9-43D7-9119-9CD4859C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74459B-AAFA-4035-AA94-597BDE37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9C32C1-4530-4097-985B-0BD80F08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06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3E8D3-785D-4912-9D0D-539E16BD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3C9CAF-368E-439C-9A00-FA6B8C517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6AEBB0-E31E-42AC-B037-441B16670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0C9AF1-5B21-434E-B65B-39232FC32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507DFE-9B0D-49E8-A442-A341F957B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82AD01-84B2-4AA2-B3CF-D46AE34B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F76480-97B3-48F3-8D14-3CBB9B41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DC93BB-B90C-45AB-84C0-BFDED77B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5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99C27-4DF7-4D07-AD2D-AA0A3B45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4660D0-E0B4-40BB-9BC2-B8DA7C1A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C82FD5-3739-453B-82D7-FDB8A5A1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65EFBA-3A12-4E19-9478-FAF57441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57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F3EB3B-5918-4212-AB2B-3576A5F7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22CA6F-101A-4EDE-B0CD-AF2BC43A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B64A23-2C31-4AD6-80D4-5F1D95E1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15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6A54F-525E-44D9-AFC6-421C78C4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F06E5-4C92-4E73-B814-C880C7A8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B0AB13-4AF8-44C9-84EC-C33CD64B9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EFA840-5B01-4D8D-A9F7-C118E09F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0F45BE-4D9F-4826-BEE7-DC78B0C2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5A3D5-5FB2-4E78-9170-4FFB726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84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00FC1-3593-4D76-B908-6B9B81F7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433641-5676-4415-A8FE-87E3FED6B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993E9C-FA2F-4ED5-91D3-1B1FE65CB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001C14-7C3D-4F00-8426-4021F6C3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3D5AC2-B661-4FD2-9441-D634FA5C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60D914-3934-49C8-ACB0-587668A0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10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A526D-5E75-44E0-8C93-8014E3BD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5C8413-5E0E-4421-8638-6028840AA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D43C3B-CEF1-4167-81A1-D46357748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575E-9935-4AAB-936D-C59A9C72D328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50D430-403C-4562-9716-35D9908AA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640100-3515-40AA-9CC4-FCFD58381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23FD-743A-42E5-BF4D-E6DFC5D18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07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84GrDPBVU-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AB42A75-6675-467F-827D-AD9F31FE34DE}"/>
              </a:ext>
            </a:extLst>
          </p:cNvPr>
          <p:cNvSpPr/>
          <p:nvPr/>
        </p:nvSpPr>
        <p:spPr>
          <a:xfrm>
            <a:off x="0" y="948357"/>
            <a:ext cx="12192000" cy="1173018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REACCIONS QUÍMIQUES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1C68BC-06A1-4BF8-9799-F31CFA82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2" y="5791200"/>
            <a:ext cx="857250" cy="8572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5B8E4F-D2BF-453C-A28E-6ED61DADC7E3}"/>
              </a:ext>
            </a:extLst>
          </p:cNvPr>
          <p:cNvSpPr txBox="1"/>
          <p:nvPr/>
        </p:nvSpPr>
        <p:spPr>
          <a:xfrm>
            <a:off x="97971" y="6309896"/>
            <a:ext cx="2492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FÍSICA I QUÍMICA</a:t>
            </a:r>
          </a:p>
        </p:txBody>
      </p:sp>
    </p:spTree>
    <p:extLst>
      <p:ext uri="{BB962C8B-B14F-4D97-AF65-F5344CB8AC3E}">
        <p14:creationId xmlns:p14="http://schemas.microsoft.com/office/powerpoint/2010/main" val="136310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03851B6-2BEC-48B8-BDC8-5A69CAA565EA}"/>
              </a:ext>
            </a:extLst>
          </p:cNvPr>
          <p:cNvSpPr/>
          <p:nvPr/>
        </p:nvSpPr>
        <p:spPr>
          <a:xfrm>
            <a:off x="853440" y="1097280"/>
            <a:ext cx="10312400" cy="55270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AE6F21-ACFE-4F36-999D-0C90C2A4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25" y="1356042"/>
            <a:ext cx="7981950" cy="2276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F6CF2D-A5B9-48ED-BA31-63FED9FB2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825" y="3632517"/>
            <a:ext cx="6534150" cy="22669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2AF7968-4404-4E3F-AF71-078288DD1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585" y="4280693"/>
            <a:ext cx="40481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3ECA144-2DAD-4BEE-999C-1E19D6672301}"/>
              </a:ext>
            </a:extLst>
          </p:cNvPr>
          <p:cNvSpPr/>
          <p:nvPr/>
        </p:nvSpPr>
        <p:spPr>
          <a:xfrm>
            <a:off x="853440" y="1097280"/>
            <a:ext cx="10312400" cy="55270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9EBDEA-1F5D-4EA9-834B-95A60E228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05" y="1406842"/>
            <a:ext cx="8210550" cy="25812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15D966-DD20-44A9-8936-F2A5F0C99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005" y="3988117"/>
            <a:ext cx="5695950" cy="2400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D9A08B-90AD-4117-8E5C-41206F5F9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92967"/>
            <a:ext cx="41433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19B5BE-EE43-4E2F-805E-6EB8D9210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42" y="1049020"/>
            <a:ext cx="5644515" cy="179007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4A16F7-1EAC-4C8D-9F23-C4A39EB1A32A}"/>
              </a:ext>
            </a:extLst>
          </p:cNvPr>
          <p:cNvSpPr txBox="1"/>
          <p:nvPr/>
        </p:nvSpPr>
        <p:spPr>
          <a:xfrm>
            <a:off x="3629891" y="1049020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</a:t>
            </a:r>
            <a:r>
              <a:rPr lang="es-ES" baseline="-25000" dirty="0"/>
              <a:t>2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CF418-0262-48A9-8623-699FD2E8B186}"/>
              </a:ext>
            </a:extLst>
          </p:cNvPr>
          <p:cNvSpPr txBox="1"/>
          <p:nvPr/>
        </p:nvSpPr>
        <p:spPr>
          <a:xfrm>
            <a:off x="5491018" y="1049020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</a:t>
            </a:r>
            <a:r>
              <a:rPr lang="es-ES" baseline="-25000" dirty="0"/>
              <a:t>2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63501B-E6AC-4602-A9B9-051FB7047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05" y="3180705"/>
            <a:ext cx="5664413" cy="661622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B690FCA3-70E6-45DA-A41D-BB619DE2A0D2}"/>
              </a:ext>
            </a:extLst>
          </p:cNvPr>
          <p:cNvGrpSpPr/>
          <p:nvPr/>
        </p:nvGrpSpPr>
        <p:grpSpPr>
          <a:xfrm>
            <a:off x="420704" y="4034414"/>
            <a:ext cx="5661749" cy="661622"/>
            <a:chOff x="420704" y="4034414"/>
            <a:chExt cx="5661749" cy="66162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BD3B739-FDF1-4F44-966F-A1C135B51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704" y="4034414"/>
              <a:ext cx="5661749" cy="661622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BAAB008-6501-49B0-99C3-CACC392B88F2}"/>
                </a:ext>
              </a:extLst>
            </p:cNvPr>
            <p:cNvSpPr/>
            <p:nvPr/>
          </p:nvSpPr>
          <p:spPr>
            <a:xfrm>
              <a:off x="2170545" y="4407905"/>
              <a:ext cx="2595419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127F98C6-2848-49B3-BDBB-2E982AA45D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23597"/>
          <a:stretch/>
        </p:blipFill>
        <p:spPr>
          <a:xfrm>
            <a:off x="420704" y="4899669"/>
            <a:ext cx="5661750" cy="810098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05E5E333-AF49-4D01-BB56-6DE70A25E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46177"/>
              </p:ext>
            </p:extLst>
          </p:nvPr>
        </p:nvGraphicFramePr>
        <p:xfrm>
          <a:off x="6751781" y="3522368"/>
          <a:ext cx="4904509" cy="2053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482">
                  <a:extLst>
                    <a:ext uri="{9D8B030D-6E8A-4147-A177-3AD203B41FA5}">
                      <a16:colId xmlns:a16="http://schemas.microsoft.com/office/drawing/2014/main" val="304645656"/>
                    </a:ext>
                  </a:extLst>
                </a:gridCol>
                <a:gridCol w="1649209">
                  <a:extLst>
                    <a:ext uri="{9D8B030D-6E8A-4147-A177-3AD203B41FA5}">
                      <a16:colId xmlns:a16="http://schemas.microsoft.com/office/drawing/2014/main" val="3447754000"/>
                    </a:ext>
                  </a:extLst>
                </a:gridCol>
                <a:gridCol w="1643818">
                  <a:extLst>
                    <a:ext uri="{9D8B030D-6E8A-4147-A177-3AD203B41FA5}">
                      <a16:colId xmlns:a16="http://schemas.microsoft.com/office/drawing/2014/main" val="720243549"/>
                    </a:ext>
                  </a:extLst>
                </a:gridCol>
              </a:tblGrid>
              <a:tr h="50395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 H</a:t>
                      </a:r>
                      <a:r>
                        <a:rPr lang="es-ES" sz="2000" baseline="-25000" dirty="0"/>
                        <a:t>2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O</a:t>
                      </a:r>
                      <a:r>
                        <a:rPr lang="es-ES" sz="2000" baseline="-25000"/>
                        <a:t>2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2 H</a:t>
                      </a:r>
                      <a:r>
                        <a:rPr lang="es-ES" sz="2000" baseline="-25000"/>
                        <a:t>2</a:t>
                      </a:r>
                      <a:r>
                        <a:rPr lang="es-ES" sz="2000" baseline="0"/>
                        <a:t>O</a:t>
                      </a:r>
                      <a:endParaRPr lang="es-E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395239"/>
                  </a:ext>
                </a:extLst>
              </a:tr>
              <a:tr h="541779"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2 molècules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1 molècula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2 molècules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55983"/>
                  </a:ext>
                </a:extLst>
              </a:tr>
              <a:tr h="503956"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2 mols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1 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2 mols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98496"/>
                  </a:ext>
                </a:extLst>
              </a:tr>
              <a:tr h="503956"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4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32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/>
                        <a:t>36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2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6FAB2A8-A138-478C-9D5F-B0376AED4411}"/>
              </a:ext>
            </a:extLst>
          </p:cNvPr>
          <p:cNvSpPr/>
          <p:nvPr/>
        </p:nvSpPr>
        <p:spPr>
          <a:xfrm>
            <a:off x="853440" y="1097280"/>
            <a:ext cx="8438342" cy="46569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D60FA3A-BF55-4D43-B9A4-B846DFD4E52A}"/>
              </a:ext>
            </a:extLst>
          </p:cNvPr>
          <p:cNvSpPr/>
          <p:nvPr/>
        </p:nvSpPr>
        <p:spPr>
          <a:xfrm>
            <a:off x="1422400" y="1348511"/>
            <a:ext cx="1828800" cy="4341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EXEMPLE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A31D70-5357-4C27-8062-F6191605D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863122"/>
            <a:ext cx="5663561" cy="8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8A1220-5025-4F4F-BF6E-0FFAB1B73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471" y="2816081"/>
            <a:ext cx="3259529" cy="4563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61850B-7FD9-4A9B-9E29-C37607E5F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400" y="3697185"/>
            <a:ext cx="5496053" cy="5423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68745-E8DE-401F-B9AB-9CC8692D2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579" y="4368090"/>
            <a:ext cx="5250253" cy="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97AB4A0-EABF-4DE0-B99A-EB4251C2FD5B}"/>
              </a:ext>
            </a:extLst>
          </p:cNvPr>
          <p:cNvSpPr/>
          <p:nvPr/>
        </p:nvSpPr>
        <p:spPr>
          <a:xfrm>
            <a:off x="853440" y="1097280"/>
            <a:ext cx="10312400" cy="55270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C7DC77-D022-4E61-99E8-53BC5918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48" y="4263708"/>
            <a:ext cx="6601585" cy="19588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761A42-30FB-4110-AF5C-426336E3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3304" y="1453833"/>
            <a:ext cx="5438775" cy="28098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96A8B8-36E6-4B17-9DED-4F5B71BF4F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431" b="49597"/>
          <a:stretch/>
        </p:blipFill>
        <p:spPr>
          <a:xfrm>
            <a:off x="1334060" y="1322343"/>
            <a:ext cx="389244" cy="4952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82786-B5A2-483B-9D1E-B0E18DEEA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21" t="59720" r="66727" b="33788"/>
          <a:stretch/>
        </p:blipFill>
        <p:spPr>
          <a:xfrm>
            <a:off x="3094183" y="3493077"/>
            <a:ext cx="443345" cy="1824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B14646-883E-4D8A-B88B-CDE3861B21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1782" t="58415" r="53481" b="31596"/>
          <a:stretch/>
        </p:blipFill>
        <p:spPr>
          <a:xfrm>
            <a:off x="3991120" y="3447472"/>
            <a:ext cx="257607" cy="28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CDA862-E22E-437E-B21D-C6B3A29A51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294" t="59720" r="4912" b="33178"/>
          <a:stretch/>
        </p:blipFill>
        <p:spPr>
          <a:xfrm>
            <a:off x="5541818" y="3483841"/>
            <a:ext cx="1348509" cy="1995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478C2-970D-4C98-8DA0-B96C011DDAD0}"/>
              </a:ext>
            </a:extLst>
          </p:cNvPr>
          <p:cNvSpPr txBox="1"/>
          <p:nvPr/>
        </p:nvSpPr>
        <p:spPr>
          <a:xfrm>
            <a:off x="3094182" y="3798225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871A24-5123-442D-B75E-C33D0FF8BB54}"/>
              </a:ext>
            </a:extLst>
          </p:cNvPr>
          <p:cNvSpPr txBox="1"/>
          <p:nvPr/>
        </p:nvSpPr>
        <p:spPr>
          <a:xfrm>
            <a:off x="3898250" y="3798224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96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4C205E-A407-4F0D-A266-99FB49693BE9}"/>
              </a:ext>
            </a:extLst>
          </p:cNvPr>
          <p:cNvSpPr txBox="1"/>
          <p:nvPr/>
        </p:nvSpPr>
        <p:spPr>
          <a:xfrm>
            <a:off x="5566295" y="3798223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88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0C1E1B-D285-4312-982E-6A7E9028DF8A}"/>
              </a:ext>
            </a:extLst>
          </p:cNvPr>
          <p:cNvSpPr txBox="1"/>
          <p:nvPr/>
        </p:nvSpPr>
        <p:spPr>
          <a:xfrm>
            <a:off x="6398884" y="3798223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7733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</a:t>
            </a:r>
            <a:r>
              <a:rPr lang="es-ES" sz="2500" b="1" dirty="0">
                <a:solidFill>
                  <a:prstClr val="white"/>
                </a:solidFill>
                <a:latin typeface="Berlin Sans FB Demi" panose="020E0802020502020306" pitchFamily="34" charset="0"/>
              </a:rPr>
              <a:t>LLEI DE CONSERVACIÓ DE LA MASSA</a:t>
            </a:r>
            <a:endParaRPr kumimoji="0" lang="es-ES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04D83D-8D54-4D1A-86E2-7D885081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161" y="1097597"/>
            <a:ext cx="3882072" cy="37544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BB5738-0473-44A3-ADF6-253EB7073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8826" y="1097597"/>
            <a:ext cx="3930603" cy="3754442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60B6A69-2ACE-4F9C-97D5-BC5F955D6CA2}"/>
              </a:ext>
            </a:extLst>
          </p:cNvPr>
          <p:cNvSpPr/>
          <p:nvPr/>
        </p:nvSpPr>
        <p:spPr>
          <a:xfrm>
            <a:off x="5527040" y="2357120"/>
            <a:ext cx="1137920" cy="579120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420DFD7-98E0-4FC3-9FFE-9B1169A685E1}"/>
              </a:ext>
            </a:extLst>
          </p:cNvPr>
          <p:cNvSpPr/>
          <p:nvPr/>
        </p:nvSpPr>
        <p:spPr>
          <a:xfrm>
            <a:off x="2153920" y="3779520"/>
            <a:ext cx="1361440" cy="782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C361FD8-B677-45DC-85A6-F27FD8E52FDE}"/>
              </a:ext>
            </a:extLst>
          </p:cNvPr>
          <p:cNvSpPr/>
          <p:nvPr/>
        </p:nvSpPr>
        <p:spPr>
          <a:xfrm>
            <a:off x="7863840" y="3779520"/>
            <a:ext cx="1361440" cy="782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1D3653B-35CB-4DCB-8CA3-8C6CFB847ED6}"/>
              </a:ext>
            </a:extLst>
          </p:cNvPr>
          <p:cNvSpPr/>
          <p:nvPr/>
        </p:nvSpPr>
        <p:spPr>
          <a:xfrm>
            <a:off x="1391920" y="5275263"/>
            <a:ext cx="9408160" cy="9702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500" dirty="0"/>
              <a:t>En una reacció química la massa dels reactius és </a:t>
            </a:r>
            <a:r>
              <a:rPr lang="ca-ES" sz="2500" b="1" dirty="0"/>
              <a:t>sempre igual </a:t>
            </a:r>
            <a:r>
              <a:rPr lang="ca-ES" sz="2500" dirty="0"/>
              <a:t>a la massa dels productes</a:t>
            </a:r>
          </a:p>
        </p:txBody>
      </p:sp>
    </p:spTree>
    <p:extLst>
      <p:ext uri="{BB962C8B-B14F-4D97-AF65-F5344CB8AC3E}">
        <p14:creationId xmlns:p14="http://schemas.microsoft.com/office/powerpoint/2010/main" val="29731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LLEI DE CONSERVACIÓ DE LA MASSA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60FEE78-BF4C-478B-91B8-3679658EF71C}"/>
              </a:ext>
            </a:extLst>
          </p:cNvPr>
          <p:cNvSpPr/>
          <p:nvPr/>
        </p:nvSpPr>
        <p:spPr>
          <a:xfrm>
            <a:off x="853440" y="1097280"/>
            <a:ext cx="10312400" cy="5516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B768D5-0129-4F6D-AA85-B84147710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74"/>
          <a:stretch/>
        </p:blipFill>
        <p:spPr>
          <a:xfrm>
            <a:off x="1581150" y="1267777"/>
            <a:ext cx="9029700" cy="15059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12967F-C792-4E7D-B974-AD96FAED5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27"/>
          <a:stretch/>
        </p:blipFill>
        <p:spPr>
          <a:xfrm>
            <a:off x="1581150" y="2773680"/>
            <a:ext cx="9029700" cy="6727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197E3C-23E6-4669-AE00-E523B660D70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205989" y="3705542"/>
            <a:ext cx="2932125" cy="672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92B4A57-F882-46A6-B79B-53C8DB13AADF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192520" y="3705542"/>
            <a:ext cx="3457575" cy="695325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D8F622D-CF38-4033-A080-D7E6B673B49B}"/>
              </a:ext>
            </a:extLst>
          </p:cNvPr>
          <p:cNvCxnSpPr/>
          <p:nvPr/>
        </p:nvCxnSpPr>
        <p:spPr>
          <a:xfrm>
            <a:off x="1920240" y="3606800"/>
            <a:ext cx="85445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BDE87173-00E8-458F-A5CE-45D47F1EA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670" y="4548505"/>
            <a:ext cx="90297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185FC8B-31AA-42AC-AC98-61EBAC298522}"/>
              </a:ext>
            </a:extLst>
          </p:cNvPr>
          <p:cNvSpPr/>
          <p:nvPr/>
        </p:nvSpPr>
        <p:spPr>
          <a:xfrm>
            <a:off x="853439" y="1653308"/>
            <a:ext cx="10322561" cy="49608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CÀLCULS AMB 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C6B9246-2512-4F08-BA87-1EF814F7238A}"/>
              </a:ext>
            </a:extLst>
          </p:cNvPr>
          <p:cNvSpPr/>
          <p:nvPr/>
        </p:nvSpPr>
        <p:spPr>
          <a:xfrm>
            <a:off x="853439" y="1047402"/>
            <a:ext cx="2854036" cy="4341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CÀLCULS AMB MOLS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92B1A8-5128-499C-81E2-6E4B07DE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554" y="1911928"/>
            <a:ext cx="6805246" cy="8913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6E8F55-E6B2-4643-A68B-F6D7C4C50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489" y="2914069"/>
            <a:ext cx="4701022" cy="4367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667720-4A83-4EBB-AE3F-87EA34036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931" y="3507225"/>
            <a:ext cx="5762138" cy="18103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C9CA9B-1641-4EA8-9439-FB2C6408B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553" y="5656409"/>
            <a:ext cx="6144109" cy="5688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E50F520-3E7E-400F-9C7D-ED9B27DE49C9}"/>
              </a:ext>
            </a:extLst>
          </p:cNvPr>
          <p:cNvSpPr/>
          <p:nvPr/>
        </p:nvSpPr>
        <p:spPr>
          <a:xfrm>
            <a:off x="4932218" y="4904509"/>
            <a:ext cx="628073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E0023B6-129B-469F-9F9B-10FC1575D729}"/>
              </a:ext>
            </a:extLst>
          </p:cNvPr>
          <p:cNvSpPr/>
          <p:nvPr/>
        </p:nvSpPr>
        <p:spPr>
          <a:xfrm>
            <a:off x="5865091" y="4904509"/>
            <a:ext cx="628073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E4E834-B79D-46DE-8793-316F44ACEB5E}"/>
              </a:ext>
            </a:extLst>
          </p:cNvPr>
          <p:cNvSpPr/>
          <p:nvPr/>
        </p:nvSpPr>
        <p:spPr>
          <a:xfrm>
            <a:off x="5865091" y="4461445"/>
            <a:ext cx="720436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357300E-64EA-475A-BF6B-7283DA4CD9AA}"/>
              </a:ext>
            </a:extLst>
          </p:cNvPr>
          <p:cNvSpPr/>
          <p:nvPr/>
        </p:nvSpPr>
        <p:spPr>
          <a:xfrm>
            <a:off x="7273636" y="4541118"/>
            <a:ext cx="628073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D59B36C-0316-473C-B236-C0D630AEAC9D}"/>
              </a:ext>
            </a:extLst>
          </p:cNvPr>
          <p:cNvSpPr/>
          <p:nvPr/>
        </p:nvSpPr>
        <p:spPr>
          <a:xfrm>
            <a:off x="4858327" y="3648364"/>
            <a:ext cx="3962400" cy="300183"/>
          </a:xfrm>
          <a:prstGeom prst="rect">
            <a:avLst/>
          </a:prstGeom>
          <a:solidFill>
            <a:srgbClr val="D7E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9E5D762-D812-4036-BC8F-769706214CD2}"/>
              </a:ext>
            </a:extLst>
          </p:cNvPr>
          <p:cNvSpPr/>
          <p:nvPr/>
        </p:nvSpPr>
        <p:spPr>
          <a:xfrm>
            <a:off x="4886036" y="4050150"/>
            <a:ext cx="720436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F3A8778-1C96-45EF-8604-DC65576196D0}"/>
              </a:ext>
            </a:extLst>
          </p:cNvPr>
          <p:cNvSpPr/>
          <p:nvPr/>
        </p:nvSpPr>
        <p:spPr>
          <a:xfrm>
            <a:off x="5818909" y="4046681"/>
            <a:ext cx="720436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2B746AB-0153-448C-ADAA-8BAA2CBDE063}"/>
              </a:ext>
            </a:extLst>
          </p:cNvPr>
          <p:cNvSpPr/>
          <p:nvPr/>
        </p:nvSpPr>
        <p:spPr>
          <a:xfrm>
            <a:off x="7227454" y="4078139"/>
            <a:ext cx="720436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3BDE38F-840D-4109-8F5B-8C181CE0BFE6}"/>
              </a:ext>
            </a:extLst>
          </p:cNvPr>
          <p:cNvSpPr/>
          <p:nvPr/>
        </p:nvSpPr>
        <p:spPr>
          <a:xfrm>
            <a:off x="8102261" y="4060531"/>
            <a:ext cx="720436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6567573-F5C7-4A82-A15C-947A1A329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6026" y="5633308"/>
            <a:ext cx="3541429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CÀLCULS AMB 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A90BB9C-CA72-4EBC-8729-DA0754EFC0B5}"/>
              </a:ext>
            </a:extLst>
          </p:cNvPr>
          <p:cNvSpPr/>
          <p:nvPr/>
        </p:nvSpPr>
        <p:spPr>
          <a:xfrm>
            <a:off x="853440" y="1653308"/>
            <a:ext cx="10350270" cy="49608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F01F81E-F1E8-4CC4-BCC6-1460E5A0F182}"/>
              </a:ext>
            </a:extLst>
          </p:cNvPr>
          <p:cNvSpPr/>
          <p:nvPr/>
        </p:nvSpPr>
        <p:spPr>
          <a:xfrm>
            <a:off x="853439" y="1047402"/>
            <a:ext cx="2854036" cy="4341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CÀLCULS AMB MOLS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EFE4CB-BCE0-4B9D-B899-7B0AFD8B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931" y="1826206"/>
            <a:ext cx="5762138" cy="18103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443ADF8-E932-437B-A6F6-77DCCB756A00}"/>
              </a:ext>
            </a:extLst>
          </p:cNvPr>
          <p:cNvSpPr/>
          <p:nvPr/>
        </p:nvSpPr>
        <p:spPr>
          <a:xfrm>
            <a:off x="4978400" y="3232728"/>
            <a:ext cx="628073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BA1D9CE-4A3E-415B-8E91-DC403C8A157E}"/>
              </a:ext>
            </a:extLst>
          </p:cNvPr>
          <p:cNvSpPr/>
          <p:nvPr/>
        </p:nvSpPr>
        <p:spPr>
          <a:xfrm>
            <a:off x="5878946" y="3218875"/>
            <a:ext cx="628073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366C77F-D1A9-4F1B-B138-EDD6A30D3314}"/>
              </a:ext>
            </a:extLst>
          </p:cNvPr>
          <p:cNvGrpSpPr/>
          <p:nvPr/>
        </p:nvGrpSpPr>
        <p:grpSpPr>
          <a:xfrm>
            <a:off x="1229303" y="3796724"/>
            <a:ext cx="5910406" cy="617973"/>
            <a:chOff x="1229303" y="3833668"/>
            <a:chExt cx="5457824" cy="529125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4957202-8AA4-463D-AD40-D10DE5BEC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303" y="3833668"/>
              <a:ext cx="5457824" cy="529125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24A22A6-C4E1-4F0A-95F8-55F0CB85C5AE}"/>
                </a:ext>
              </a:extLst>
            </p:cNvPr>
            <p:cNvSpPr/>
            <p:nvPr/>
          </p:nvSpPr>
          <p:spPr>
            <a:xfrm>
              <a:off x="2041235" y="4125854"/>
              <a:ext cx="4267200" cy="212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0CCF69D-A364-4E09-BED2-122089872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322" y="3704794"/>
            <a:ext cx="3376551" cy="7653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96C8CF-EC17-4563-A7F2-1E9B8521A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213" y="4755945"/>
            <a:ext cx="5483452" cy="142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CÀLCULS AMB 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58E046C-5FA4-4345-8143-DFB2C3E07AC4}"/>
              </a:ext>
            </a:extLst>
          </p:cNvPr>
          <p:cNvSpPr/>
          <p:nvPr/>
        </p:nvSpPr>
        <p:spPr>
          <a:xfrm>
            <a:off x="853440" y="1097280"/>
            <a:ext cx="10312400" cy="5516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1AD2FD-7F30-4F71-B82E-2751E8AB3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32"/>
          <a:stretch/>
        </p:blipFill>
        <p:spPr>
          <a:xfrm>
            <a:off x="1328737" y="1493520"/>
            <a:ext cx="6510002" cy="19354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6D60EE-9F9A-411D-9808-565B6FB3D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876" y="3523000"/>
            <a:ext cx="5051724" cy="14688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D49EC1-6837-4E29-A936-AB5523A47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68"/>
          <a:stretch/>
        </p:blipFill>
        <p:spPr>
          <a:xfrm>
            <a:off x="1328737" y="5173737"/>
            <a:ext cx="6510002" cy="6811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146A0CC-D958-422C-9A27-91CBD90E957D}"/>
              </a:ext>
            </a:extLst>
          </p:cNvPr>
          <p:cNvSpPr/>
          <p:nvPr/>
        </p:nvSpPr>
        <p:spPr>
          <a:xfrm>
            <a:off x="3731491" y="4008582"/>
            <a:ext cx="230909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859E11F-65CF-4E53-8A9D-4299525202A9}"/>
              </a:ext>
            </a:extLst>
          </p:cNvPr>
          <p:cNvSpPr/>
          <p:nvPr/>
        </p:nvSpPr>
        <p:spPr>
          <a:xfrm>
            <a:off x="5228890" y="4008582"/>
            <a:ext cx="230909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249CBC9-CCE3-4D2B-BB51-C431CE869F57}"/>
              </a:ext>
            </a:extLst>
          </p:cNvPr>
          <p:cNvSpPr/>
          <p:nvPr/>
        </p:nvSpPr>
        <p:spPr>
          <a:xfrm>
            <a:off x="6368472" y="4008582"/>
            <a:ext cx="230909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CF7A16-4628-4151-AC43-021490E86B54}"/>
              </a:ext>
            </a:extLst>
          </p:cNvPr>
          <p:cNvSpPr/>
          <p:nvPr/>
        </p:nvSpPr>
        <p:spPr>
          <a:xfrm>
            <a:off x="3731490" y="4364643"/>
            <a:ext cx="230909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855CCA-F24F-4DE4-A896-EAB18E5C8384}"/>
              </a:ext>
            </a:extLst>
          </p:cNvPr>
          <p:cNvSpPr/>
          <p:nvPr/>
        </p:nvSpPr>
        <p:spPr>
          <a:xfrm>
            <a:off x="5228890" y="4354945"/>
            <a:ext cx="230909" cy="20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E80E17C-C3F9-4A6E-B644-0687BC80AD77}"/>
              </a:ext>
            </a:extLst>
          </p:cNvPr>
          <p:cNvSpPr/>
          <p:nvPr/>
        </p:nvSpPr>
        <p:spPr>
          <a:xfrm>
            <a:off x="6368471" y="4354945"/>
            <a:ext cx="230909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1EDA14-EA92-4E9F-B772-97E53FF2CA35}"/>
              </a:ext>
            </a:extLst>
          </p:cNvPr>
          <p:cNvSpPr/>
          <p:nvPr/>
        </p:nvSpPr>
        <p:spPr>
          <a:xfrm>
            <a:off x="3663326" y="4684181"/>
            <a:ext cx="409910" cy="13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3262EC-B781-4BAB-8EBB-38E18532982B}"/>
              </a:ext>
            </a:extLst>
          </p:cNvPr>
          <p:cNvSpPr/>
          <p:nvPr/>
        </p:nvSpPr>
        <p:spPr>
          <a:xfrm>
            <a:off x="5228889" y="4623723"/>
            <a:ext cx="230909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988EE92-296A-41BF-BA03-287E916F81D0}"/>
              </a:ext>
            </a:extLst>
          </p:cNvPr>
          <p:cNvSpPr/>
          <p:nvPr/>
        </p:nvSpPr>
        <p:spPr>
          <a:xfrm>
            <a:off x="6368471" y="4662476"/>
            <a:ext cx="230909" cy="19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F81D1F6-8E1C-40EA-AA9A-AD501C6E645C}"/>
              </a:ext>
            </a:extLst>
          </p:cNvPr>
          <p:cNvSpPr/>
          <p:nvPr/>
        </p:nvSpPr>
        <p:spPr>
          <a:xfrm>
            <a:off x="3472872" y="3674437"/>
            <a:ext cx="143163" cy="181283"/>
          </a:xfrm>
          <a:prstGeom prst="rect">
            <a:avLst/>
          </a:prstGeom>
          <a:solidFill>
            <a:srgbClr val="FAC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2F11396-8ADA-4225-B654-E1F64464D050}"/>
              </a:ext>
            </a:extLst>
          </p:cNvPr>
          <p:cNvSpPr/>
          <p:nvPr/>
        </p:nvSpPr>
        <p:spPr>
          <a:xfrm>
            <a:off x="5045271" y="3688080"/>
            <a:ext cx="143163" cy="150804"/>
          </a:xfrm>
          <a:prstGeom prst="rect">
            <a:avLst/>
          </a:prstGeom>
          <a:solidFill>
            <a:srgbClr val="FAC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1678C5D-F611-4084-A510-591A4DCBD0C7}"/>
              </a:ext>
            </a:extLst>
          </p:cNvPr>
          <p:cNvSpPr/>
          <p:nvPr/>
        </p:nvSpPr>
        <p:spPr>
          <a:xfrm>
            <a:off x="6216072" y="3704916"/>
            <a:ext cx="143163" cy="150804"/>
          </a:xfrm>
          <a:prstGeom prst="rect">
            <a:avLst/>
          </a:prstGeom>
          <a:solidFill>
            <a:srgbClr val="FAC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4395C9B-6918-4889-B9B6-334FAE6B0FC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805" y="5760720"/>
            <a:ext cx="1912648" cy="4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	REACCIONS QUÍMIQUES</a:t>
            </a:r>
            <a:endParaRPr lang="es-ES" sz="25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CD19559-2A46-4C9D-9421-A7B860331C85}"/>
              </a:ext>
            </a:extLst>
          </p:cNvPr>
          <p:cNvSpPr/>
          <p:nvPr/>
        </p:nvSpPr>
        <p:spPr>
          <a:xfrm>
            <a:off x="894079" y="1668914"/>
            <a:ext cx="10644739" cy="119353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a-ES" sz="2500" dirty="0"/>
              <a:t>Els </a:t>
            </a:r>
            <a:r>
              <a:rPr lang="ca-ES" sz="2500" b="1" dirty="0"/>
              <a:t>canvis químics</a:t>
            </a:r>
            <a:r>
              <a:rPr lang="ca-ES" sz="2500" dirty="0"/>
              <a:t>, també anomenats reaccions químiques, són transformacions en què la composició de la matèria varia.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55ADC3F-EB9F-41E2-A85D-9CD3819C0858}"/>
              </a:ext>
            </a:extLst>
          </p:cNvPr>
          <p:cNvSpPr/>
          <p:nvPr/>
        </p:nvSpPr>
        <p:spPr>
          <a:xfrm>
            <a:off x="426720" y="1188720"/>
            <a:ext cx="2885440" cy="619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dirty="0"/>
              <a:t>CANVIS QUÍMICS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3BB010-1C7A-435C-8276-75A2D9DF8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2013"/>
          <a:stretch/>
        </p:blipFill>
        <p:spPr>
          <a:xfrm>
            <a:off x="2247900" y="3243580"/>
            <a:ext cx="2923540" cy="2971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1EE9DF-787A-4254-B7BC-05A22173F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2013"/>
          <a:stretch/>
        </p:blipFill>
        <p:spPr>
          <a:xfrm>
            <a:off x="7020562" y="3243580"/>
            <a:ext cx="2923540" cy="2971800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7B05446-6853-4409-815F-BE8C19BE96A0}"/>
              </a:ext>
            </a:extLst>
          </p:cNvPr>
          <p:cNvSpPr/>
          <p:nvPr/>
        </p:nvSpPr>
        <p:spPr>
          <a:xfrm>
            <a:off x="5420360" y="4348480"/>
            <a:ext cx="1351280" cy="762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CÀLCULS AMB 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5B9C345-19CA-4E82-9161-5305F894C744}"/>
              </a:ext>
            </a:extLst>
          </p:cNvPr>
          <p:cNvSpPr/>
          <p:nvPr/>
        </p:nvSpPr>
        <p:spPr>
          <a:xfrm>
            <a:off x="853440" y="1097280"/>
            <a:ext cx="10312400" cy="5516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8F39CC-B30A-473F-8C12-2E1FCED1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17" y="1390217"/>
            <a:ext cx="5698404" cy="8542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E1F23C-8E3A-4E01-9641-74D0CAF3A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44" y="2403936"/>
            <a:ext cx="5437116" cy="13437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CD38AD7-2651-498A-BC28-32433377C4F0}"/>
              </a:ext>
            </a:extLst>
          </p:cNvPr>
          <p:cNvSpPr/>
          <p:nvPr/>
        </p:nvSpPr>
        <p:spPr>
          <a:xfrm>
            <a:off x="3735540" y="2946514"/>
            <a:ext cx="286327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3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25C84D-3CBF-4D4E-B3B3-E6C127DD8E5B}"/>
              </a:ext>
            </a:extLst>
          </p:cNvPr>
          <p:cNvSpPr/>
          <p:nvPr/>
        </p:nvSpPr>
        <p:spPr>
          <a:xfrm>
            <a:off x="4475051" y="2946514"/>
            <a:ext cx="286327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AB08C8-4EBF-4847-9C9E-6AA4242AB988}"/>
              </a:ext>
            </a:extLst>
          </p:cNvPr>
          <p:cNvSpPr/>
          <p:nvPr/>
        </p:nvSpPr>
        <p:spPr>
          <a:xfrm>
            <a:off x="5641991" y="2946514"/>
            <a:ext cx="286327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6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FC490E-7258-428F-8898-D291812BB7BC}"/>
              </a:ext>
            </a:extLst>
          </p:cNvPr>
          <p:cNvSpPr/>
          <p:nvPr/>
        </p:nvSpPr>
        <p:spPr>
          <a:xfrm>
            <a:off x="6446695" y="2946514"/>
            <a:ext cx="286327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2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11CAE1-5805-4783-BBC8-C8E6A60EB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6049" y="4332918"/>
            <a:ext cx="5343282" cy="5301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B0440CF-5CFE-4CDA-8012-1317EE582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767" y="4278943"/>
            <a:ext cx="3743637" cy="63812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36F15C7-C2E5-49F5-9E24-08C985FD1C4F}"/>
              </a:ext>
            </a:extLst>
          </p:cNvPr>
          <p:cNvSpPr txBox="1"/>
          <p:nvPr/>
        </p:nvSpPr>
        <p:spPr>
          <a:xfrm>
            <a:off x="1646049" y="5076978"/>
            <a:ext cx="525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+mj-lt"/>
              </a:rPr>
              <a:t>Quants mols de Cl</a:t>
            </a:r>
            <a:r>
              <a:rPr lang="ca-ES" sz="1600" baseline="-25000" dirty="0">
                <a:latin typeface="+mj-lt"/>
              </a:rPr>
              <a:t>2</a:t>
            </a:r>
            <a:r>
              <a:rPr lang="ca-ES" sz="1600" dirty="0">
                <a:latin typeface="+mj-lt"/>
              </a:rPr>
              <a:t> necessitarem per produir 18 mols de </a:t>
            </a:r>
            <a:r>
              <a:rPr lang="ca-ES" sz="1600" dirty="0" err="1">
                <a:latin typeface="+mj-lt"/>
              </a:rPr>
              <a:t>HCl</a:t>
            </a:r>
            <a:endParaRPr lang="ca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5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CÀLCULS AMB 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20D7055-1618-45EE-8699-D90AA6C01350}"/>
              </a:ext>
            </a:extLst>
          </p:cNvPr>
          <p:cNvSpPr/>
          <p:nvPr/>
        </p:nvSpPr>
        <p:spPr>
          <a:xfrm>
            <a:off x="853439" y="1047402"/>
            <a:ext cx="3552306" cy="4341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CÀLCULS AMB MOLS I GRAMS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A35647C-A4E0-4700-85BE-1397E81A809D}"/>
              </a:ext>
            </a:extLst>
          </p:cNvPr>
          <p:cNvSpPr/>
          <p:nvPr/>
        </p:nvSpPr>
        <p:spPr>
          <a:xfrm>
            <a:off x="853439" y="1653308"/>
            <a:ext cx="10322561" cy="49608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E89EFD-2B64-4331-874E-54D2A0836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23" y="1896341"/>
            <a:ext cx="6221343" cy="6713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697C00-0C0A-4A5C-953F-326927323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522" y="2652019"/>
            <a:ext cx="2914446" cy="4557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DE04B63-CC34-4796-85A7-DC78AA208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052" y="3130735"/>
            <a:ext cx="5171385" cy="158429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4335082-913F-44F5-BB48-C8ED48F31628}"/>
              </a:ext>
            </a:extLst>
          </p:cNvPr>
          <p:cNvSpPr/>
          <p:nvPr/>
        </p:nvSpPr>
        <p:spPr>
          <a:xfrm>
            <a:off x="4719782" y="3573820"/>
            <a:ext cx="230909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FA59388-4C97-4B90-BBBB-10D305AD67E0}"/>
              </a:ext>
            </a:extLst>
          </p:cNvPr>
          <p:cNvSpPr/>
          <p:nvPr/>
        </p:nvSpPr>
        <p:spPr>
          <a:xfrm>
            <a:off x="6049818" y="3629238"/>
            <a:ext cx="230909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ADC79DC-BF86-49AE-B0E5-F461AFD33D6C}"/>
              </a:ext>
            </a:extLst>
          </p:cNvPr>
          <p:cNvSpPr/>
          <p:nvPr/>
        </p:nvSpPr>
        <p:spPr>
          <a:xfrm>
            <a:off x="6595009" y="3605821"/>
            <a:ext cx="230909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531BB7C-941F-4991-BCFC-6E394F39EFB3}"/>
              </a:ext>
            </a:extLst>
          </p:cNvPr>
          <p:cNvSpPr/>
          <p:nvPr/>
        </p:nvSpPr>
        <p:spPr>
          <a:xfrm>
            <a:off x="4638840" y="3986415"/>
            <a:ext cx="392791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DCFFED2-1043-4208-977F-3B695319F64B}"/>
              </a:ext>
            </a:extLst>
          </p:cNvPr>
          <p:cNvSpPr/>
          <p:nvPr/>
        </p:nvSpPr>
        <p:spPr>
          <a:xfrm>
            <a:off x="5936548" y="3988005"/>
            <a:ext cx="392791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FB308E1-D25C-4F77-A940-AB16E9F49E34}"/>
              </a:ext>
            </a:extLst>
          </p:cNvPr>
          <p:cNvSpPr/>
          <p:nvPr/>
        </p:nvSpPr>
        <p:spPr>
          <a:xfrm>
            <a:off x="6558665" y="3972098"/>
            <a:ext cx="240391" cy="260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E975AC5-54F0-46D9-A9EE-23A3EB915897}"/>
              </a:ext>
            </a:extLst>
          </p:cNvPr>
          <p:cNvSpPr/>
          <p:nvPr/>
        </p:nvSpPr>
        <p:spPr>
          <a:xfrm>
            <a:off x="4572001" y="4368408"/>
            <a:ext cx="459630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AD6C0EB-59C9-4419-9E35-7D6CB3FE1B65}"/>
              </a:ext>
            </a:extLst>
          </p:cNvPr>
          <p:cNvSpPr/>
          <p:nvPr/>
        </p:nvSpPr>
        <p:spPr>
          <a:xfrm>
            <a:off x="5899604" y="4368408"/>
            <a:ext cx="459630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1D07373-978E-4F6E-8054-F4FF641CDF4F}"/>
              </a:ext>
            </a:extLst>
          </p:cNvPr>
          <p:cNvSpPr/>
          <p:nvPr/>
        </p:nvSpPr>
        <p:spPr>
          <a:xfrm>
            <a:off x="4433453" y="3231518"/>
            <a:ext cx="230909" cy="231562"/>
          </a:xfrm>
          <a:prstGeom prst="rect">
            <a:avLst/>
          </a:prstGeom>
          <a:solidFill>
            <a:srgbClr val="D7E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81B440-EBAF-4EB5-A545-B15FE00AE4D2}"/>
              </a:ext>
            </a:extLst>
          </p:cNvPr>
          <p:cNvSpPr/>
          <p:nvPr/>
        </p:nvSpPr>
        <p:spPr>
          <a:xfrm>
            <a:off x="5832886" y="3218293"/>
            <a:ext cx="230909" cy="231562"/>
          </a:xfrm>
          <a:prstGeom prst="rect">
            <a:avLst/>
          </a:prstGeom>
          <a:solidFill>
            <a:srgbClr val="D7E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751C0C2-A6C2-4DCC-BFDA-4A1038C38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052" y="4931167"/>
            <a:ext cx="5213973" cy="52448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3F69CB4-F78D-4742-99A7-E4678497F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745" y="5490854"/>
            <a:ext cx="3518889" cy="67136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CCB6E89-D77A-488A-A75D-0D684C1D81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2968" y="5518523"/>
            <a:ext cx="4212287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CÀLCULS AMB 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C04B81E-9C0D-46E8-ACBB-E7265F290708}"/>
              </a:ext>
            </a:extLst>
          </p:cNvPr>
          <p:cNvSpPr/>
          <p:nvPr/>
        </p:nvSpPr>
        <p:spPr>
          <a:xfrm>
            <a:off x="853439" y="1047402"/>
            <a:ext cx="3552306" cy="4341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CÀLCULS AMB MOLS I GRAMS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26E7C04-3993-49EF-92C5-DBCE7DA55731}"/>
              </a:ext>
            </a:extLst>
          </p:cNvPr>
          <p:cNvSpPr/>
          <p:nvPr/>
        </p:nvSpPr>
        <p:spPr>
          <a:xfrm>
            <a:off x="853439" y="1653308"/>
            <a:ext cx="10322561" cy="49608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BFCD46-F326-4F92-9AF0-7DD5125E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21" y="1971242"/>
            <a:ext cx="5617874" cy="407019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E38ADB2-5B51-40A3-9C0E-6C2564A8D882}"/>
              </a:ext>
            </a:extLst>
          </p:cNvPr>
          <p:cNvSpPr/>
          <p:nvPr/>
        </p:nvSpPr>
        <p:spPr>
          <a:xfrm>
            <a:off x="3223495" y="4525166"/>
            <a:ext cx="230909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B959D1-AE53-480E-BF84-9316A376A19F}"/>
              </a:ext>
            </a:extLst>
          </p:cNvPr>
          <p:cNvSpPr/>
          <p:nvPr/>
        </p:nvSpPr>
        <p:spPr>
          <a:xfrm>
            <a:off x="4133276" y="4525166"/>
            <a:ext cx="230909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D5ED43C-941A-4F22-BD1A-B5D9159EC2CF}"/>
              </a:ext>
            </a:extLst>
          </p:cNvPr>
          <p:cNvSpPr/>
          <p:nvPr/>
        </p:nvSpPr>
        <p:spPr>
          <a:xfrm>
            <a:off x="5340930" y="4525166"/>
            <a:ext cx="230909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4536AA-5318-4EDE-8936-12194487C958}"/>
              </a:ext>
            </a:extLst>
          </p:cNvPr>
          <p:cNvSpPr/>
          <p:nvPr/>
        </p:nvSpPr>
        <p:spPr>
          <a:xfrm>
            <a:off x="6190680" y="4525166"/>
            <a:ext cx="230909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20CC331-70B3-4F36-8FA0-4E7D884AEA5B}"/>
              </a:ext>
            </a:extLst>
          </p:cNvPr>
          <p:cNvSpPr/>
          <p:nvPr/>
        </p:nvSpPr>
        <p:spPr>
          <a:xfrm>
            <a:off x="3223495" y="4908476"/>
            <a:ext cx="295564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FC612D-000C-4D93-8386-123AA0799772}"/>
              </a:ext>
            </a:extLst>
          </p:cNvPr>
          <p:cNvSpPr/>
          <p:nvPr/>
        </p:nvSpPr>
        <p:spPr>
          <a:xfrm>
            <a:off x="4096332" y="4890004"/>
            <a:ext cx="295564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A4228E-2864-4B62-87C1-C8A3E68E9462}"/>
              </a:ext>
            </a:extLst>
          </p:cNvPr>
          <p:cNvSpPr/>
          <p:nvPr/>
        </p:nvSpPr>
        <p:spPr>
          <a:xfrm>
            <a:off x="5313222" y="4880768"/>
            <a:ext cx="295564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B52A589-DB36-4CFA-A09C-39D8E622FB67}"/>
              </a:ext>
            </a:extLst>
          </p:cNvPr>
          <p:cNvSpPr/>
          <p:nvPr/>
        </p:nvSpPr>
        <p:spPr>
          <a:xfrm>
            <a:off x="6190680" y="4908476"/>
            <a:ext cx="295564" cy="2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8CA874-EEB1-4BE8-B8C3-8BEA9287D3A8}"/>
              </a:ext>
            </a:extLst>
          </p:cNvPr>
          <p:cNvSpPr/>
          <p:nvPr/>
        </p:nvSpPr>
        <p:spPr>
          <a:xfrm>
            <a:off x="3001822" y="4119418"/>
            <a:ext cx="3602182" cy="254000"/>
          </a:xfrm>
          <a:prstGeom prst="rect">
            <a:avLst/>
          </a:prstGeom>
          <a:solidFill>
            <a:srgbClr val="D7E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2E73DE4-A060-4F5D-A905-53A8257DB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641" y="2825317"/>
            <a:ext cx="4012724" cy="6475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2B5A5FE-82DB-4EB6-BE93-2EC71CD81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641" y="3519053"/>
            <a:ext cx="3895454" cy="6475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2297A19-2741-4017-8A64-290131AC9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533" y="4450077"/>
            <a:ext cx="3686891" cy="64755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DBE68E3-FB28-4E55-B8D5-750333590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517" y="5151920"/>
            <a:ext cx="3498558" cy="65972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AEECA81F-9392-4E4A-9E74-4811F9344324}"/>
              </a:ext>
            </a:extLst>
          </p:cNvPr>
          <p:cNvSpPr/>
          <p:nvPr/>
        </p:nvSpPr>
        <p:spPr>
          <a:xfrm>
            <a:off x="6860641" y="2825316"/>
            <a:ext cx="4012724" cy="1469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AA3D6A-6F4A-48A2-A599-86ACC3CD69E0}"/>
              </a:ext>
            </a:extLst>
          </p:cNvPr>
          <p:cNvSpPr/>
          <p:nvPr/>
        </p:nvSpPr>
        <p:spPr>
          <a:xfrm>
            <a:off x="6860641" y="4466704"/>
            <a:ext cx="4012724" cy="1469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05A3C92-8825-4A79-9C73-3995092EF70C}"/>
              </a:ext>
            </a:extLst>
          </p:cNvPr>
          <p:cNvSpPr/>
          <p:nvPr/>
        </p:nvSpPr>
        <p:spPr>
          <a:xfrm>
            <a:off x="853440" y="1097280"/>
            <a:ext cx="10312400" cy="5516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CÀLCULS AMB REACCIONS QUÍMIQUES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A1086E-493E-4FEC-BBB5-876209EAD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50" y="1330180"/>
            <a:ext cx="6660085" cy="25306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B3F045-F5E9-4C0E-BD64-46F04D570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50" y="4093700"/>
            <a:ext cx="6736677" cy="1905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3FD8DC-1D4C-4A99-8274-34F997F50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5881195"/>
            <a:ext cx="2514197" cy="454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3DD8E9-620F-406C-89D1-63ACE2448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467" y="2223912"/>
            <a:ext cx="2514600" cy="4095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8C61360-219A-4274-89B0-87B24C8A43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570"/>
          <a:stretch/>
        </p:blipFill>
        <p:spPr>
          <a:xfrm>
            <a:off x="8216467" y="3468787"/>
            <a:ext cx="1781175" cy="4095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092AE2-FD1A-4DC6-BD52-2742B54D1E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5569"/>
          <a:stretch/>
        </p:blipFill>
        <p:spPr>
          <a:xfrm>
            <a:off x="8216466" y="3019425"/>
            <a:ext cx="17811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L’ENERGIA DE LES REACCIONS QUÍMIQUES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6861ADB-EA18-4687-A7EA-B4D0C443CC77}"/>
              </a:ext>
            </a:extLst>
          </p:cNvPr>
          <p:cNvSpPr/>
          <p:nvPr/>
        </p:nvSpPr>
        <p:spPr>
          <a:xfrm>
            <a:off x="905164" y="1450108"/>
            <a:ext cx="8349672" cy="103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/>
              <a:t>Reaccions exotèrmiques </a:t>
            </a:r>
            <a:r>
              <a:rPr lang="ca-ES" dirty="0"/>
              <a:t>= reaccions que tenen lloc amb despreniment d’energia.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/>
              <a:t>Reaccions endotèrmiques </a:t>
            </a:r>
            <a:r>
              <a:rPr lang="ca-ES" dirty="0"/>
              <a:t>= reaccions que tenen lloc amb absorció d’energia.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6AACC53-B70F-442B-86B1-50FF3453163D}"/>
              </a:ext>
            </a:extLst>
          </p:cNvPr>
          <p:cNvSpPr/>
          <p:nvPr/>
        </p:nvSpPr>
        <p:spPr>
          <a:xfrm>
            <a:off x="576347" y="1117600"/>
            <a:ext cx="3672379" cy="4341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REACCIONS TERMOQUÍMIQUES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5689A1-21F1-4990-8989-6C111CDBE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58" t="8651" r="47569" b="9157"/>
          <a:stretch/>
        </p:blipFill>
        <p:spPr>
          <a:xfrm>
            <a:off x="2189019" y="2706254"/>
            <a:ext cx="2890981" cy="37499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9C6738-0744-48A1-A9E2-089BDB7D8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427" t="8651" b="9157"/>
          <a:stretch/>
        </p:blipFill>
        <p:spPr>
          <a:xfrm>
            <a:off x="6363854" y="2706255"/>
            <a:ext cx="2890982" cy="37499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1FD66A-A534-4FAA-B1FE-B96112C5E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57" y="2817090"/>
            <a:ext cx="1787524" cy="16440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8574BE-EEC9-4DC3-9664-58D27F129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57" y="4886027"/>
            <a:ext cx="1796809" cy="16440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813499-E78D-4019-9555-62D0F97B4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188" y="2946394"/>
            <a:ext cx="2230767" cy="14856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32634A-8E1B-4F7F-87FB-ED835899E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3188" y="4592777"/>
            <a:ext cx="2192109" cy="1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95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s-ES" sz="2500" b="1" dirty="0">
                <a:solidFill>
                  <a:prstClr val="white"/>
                </a:solidFill>
                <a:latin typeface="Berlin Sans FB Demi" panose="020E0802020502020306" pitchFamily="34" charset="0"/>
              </a:rPr>
              <a:t>	L’ENERGIA DE LES REACCIONS QUÍMIQUES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644D64-B9D5-4A40-96D0-FA94CCD0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404" y="1260185"/>
            <a:ext cx="8015192" cy="30993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AC5EEE-F1ED-468A-826B-66162F51C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888" y="4066164"/>
            <a:ext cx="4947621" cy="20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VELOCITAT DE REACCIÓ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C15B17A-236A-493E-A6C3-66A66B450951}"/>
              </a:ext>
            </a:extLst>
          </p:cNvPr>
          <p:cNvSpPr/>
          <p:nvPr/>
        </p:nvSpPr>
        <p:spPr>
          <a:xfrm>
            <a:off x="1006764" y="1228435"/>
            <a:ext cx="10178472" cy="67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dirty="0"/>
              <a:t>La rapidesa amb què es consumeixen els reactius i es formen els productes s’anomena </a:t>
            </a:r>
            <a:r>
              <a:rPr lang="ca-ES" b="1" dirty="0"/>
              <a:t>velocitat de reacció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A0DB5C7-1A05-4697-B741-A06FC996CFD1}"/>
              </a:ext>
            </a:extLst>
          </p:cNvPr>
          <p:cNvGrpSpPr/>
          <p:nvPr/>
        </p:nvGrpSpPr>
        <p:grpSpPr>
          <a:xfrm>
            <a:off x="4208578" y="2079913"/>
            <a:ext cx="3774844" cy="2445905"/>
            <a:chOff x="572943" y="2218459"/>
            <a:chExt cx="3774844" cy="2445905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F58ADB5-3F26-44D2-B6BB-7447CB61F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943" y="2218459"/>
              <a:ext cx="1917469" cy="244590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63D667B-71A1-472A-8CD4-71FE80850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000" b="8290"/>
            <a:stretch/>
          </p:blipFill>
          <p:spPr>
            <a:xfrm>
              <a:off x="2490412" y="2218459"/>
              <a:ext cx="1857375" cy="2445905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788381D-933C-4F16-8D56-BC971591AC59}"/>
                </a:ext>
              </a:extLst>
            </p:cNvPr>
            <p:cNvSpPr/>
            <p:nvPr/>
          </p:nvSpPr>
          <p:spPr>
            <a:xfrm>
              <a:off x="572943" y="2218459"/>
              <a:ext cx="3774844" cy="2445905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061E1971-D51F-4D30-AF3A-EAF528D8A115}"/>
              </a:ext>
            </a:extLst>
          </p:cNvPr>
          <p:cNvSpPr/>
          <p:nvPr/>
        </p:nvSpPr>
        <p:spPr>
          <a:xfrm rot="3108470">
            <a:off x="3334326" y="3022599"/>
            <a:ext cx="554182" cy="812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0141788A-3260-4674-886A-3B716FBCFF92}"/>
              </a:ext>
            </a:extLst>
          </p:cNvPr>
          <p:cNvSpPr/>
          <p:nvPr/>
        </p:nvSpPr>
        <p:spPr>
          <a:xfrm rot="18491530" flipH="1">
            <a:off x="8303492" y="3022598"/>
            <a:ext cx="554182" cy="812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7AD648D2-8B17-418F-9F5F-B8B07BE426DB}"/>
              </a:ext>
            </a:extLst>
          </p:cNvPr>
          <p:cNvSpPr/>
          <p:nvPr/>
        </p:nvSpPr>
        <p:spPr>
          <a:xfrm>
            <a:off x="5848956" y="4634344"/>
            <a:ext cx="554182" cy="812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AAA0559-9E26-4ED8-92F9-AFD3212BA690}"/>
              </a:ext>
            </a:extLst>
          </p:cNvPr>
          <p:cNvSpPr/>
          <p:nvPr/>
        </p:nvSpPr>
        <p:spPr>
          <a:xfrm>
            <a:off x="1278988" y="5040744"/>
            <a:ext cx="2327563" cy="4802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TEMPERATURA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DAEA653-C245-4211-81DE-789A1DD0BAD1}"/>
              </a:ext>
            </a:extLst>
          </p:cNvPr>
          <p:cNvSpPr/>
          <p:nvPr/>
        </p:nvSpPr>
        <p:spPr>
          <a:xfrm>
            <a:off x="8857673" y="5040744"/>
            <a:ext cx="2521527" cy="4802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GRAU DE DIVISIÓ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7352743-0B91-4636-B726-7364F874BB38}"/>
              </a:ext>
            </a:extLst>
          </p:cNvPr>
          <p:cNvSpPr/>
          <p:nvPr/>
        </p:nvSpPr>
        <p:spPr>
          <a:xfrm>
            <a:off x="4238625" y="5629565"/>
            <a:ext cx="3774844" cy="4802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CONCENTRACIÓ DE REACTIUS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006D6E6-185A-4519-9C23-D47C7972C55F}"/>
              </a:ext>
            </a:extLst>
          </p:cNvPr>
          <p:cNvSpPr/>
          <p:nvPr/>
        </p:nvSpPr>
        <p:spPr>
          <a:xfrm>
            <a:off x="1278989" y="3868032"/>
            <a:ext cx="2327563" cy="967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/>
              <a:t>Per què guardem els aliments a la nevera ?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60FBBE2-88E2-49BB-AF6D-BE0D61A15130}"/>
              </a:ext>
            </a:extLst>
          </p:cNvPr>
          <p:cNvSpPr/>
          <p:nvPr/>
        </p:nvSpPr>
        <p:spPr>
          <a:xfrm>
            <a:off x="8843569" y="3868032"/>
            <a:ext cx="2521527" cy="967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/>
              <a:t>Que es crema abans, una cosa gran o petita ?</a:t>
            </a:r>
          </a:p>
        </p:txBody>
      </p:sp>
    </p:spTree>
    <p:extLst>
      <p:ext uri="{BB962C8B-B14F-4D97-AF65-F5344CB8AC3E}">
        <p14:creationId xmlns:p14="http://schemas.microsoft.com/office/powerpoint/2010/main" val="27965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23810B2-74F2-4C1E-A80C-2DAE96B848E7}"/>
              </a:ext>
            </a:extLst>
          </p:cNvPr>
          <p:cNvSpPr/>
          <p:nvPr/>
        </p:nvSpPr>
        <p:spPr>
          <a:xfrm>
            <a:off x="853440" y="1097280"/>
            <a:ext cx="10312400" cy="5516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VELOCITAT DE REACCIÓ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027CAB-8BB0-4326-BD57-89C903D1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763" y="1390938"/>
            <a:ext cx="6525631" cy="31164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83E852-D57D-4954-82D3-AE9D0DA45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701" y="4594802"/>
            <a:ext cx="6354598" cy="12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7F70533-A114-4CB6-8FDD-D3EDFC04DF9E}"/>
              </a:ext>
            </a:extLst>
          </p:cNvPr>
          <p:cNvSpPr/>
          <p:nvPr/>
        </p:nvSpPr>
        <p:spPr>
          <a:xfrm>
            <a:off x="905164" y="1457035"/>
            <a:ext cx="9652000" cy="10737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a-ES" sz="2000" dirty="0"/>
              <a:t>Els </a:t>
            </a:r>
            <a:r>
              <a:rPr lang="ca-ES" sz="2000" b="1" dirty="0"/>
              <a:t>catalitzadors</a:t>
            </a:r>
            <a:r>
              <a:rPr lang="ca-ES" sz="2000" dirty="0"/>
              <a:t> són substàncies que fan augmentar la velocitat de les reaccions. Si en fan disminuir la velocitat, s’anomenen </a:t>
            </a:r>
            <a:r>
              <a:rPr lang="ca-ES" sz="2000" b="1" dirty="0"/>
              <a:t>inhibidors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VELOCITAT DE REACCIÓ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832831C-5D01-4425-A1A3-6B7041A2F442}"/>
              </a:ext>
            </a:extLst>
          </p:cNvPr>
          <p:cNvSpPr/>
          <p:nvPr/>
        </p:nvSpPr>
        <p:spPr>
          <a:xfrm>
            <a:off x="576348" y="1117600"/>
            <a:ext cx="2536308" cy="4341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CATALITZADORS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A514D51-388E-4EFB-9507-8687C2970FAB}"/>
              </a:ext>
            </a:extLst>
          </p:cNvPr>
          <p:cNvSpPr/>
          <p:nvPr/>
        </p:nvSpPr>
        <p:spPr>
          <a:xfrm>
            <a:off x="7138361" y="6227680"/>
            <a:ext cx="487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https://www.youtube.com/embed/84GrDPBVU-4</a:t>
            </a:r>
            <a:r>
              <a:rPr lang="es-ES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1CA46D-F7AB-413B-BBDE-94A2F654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2870199"/>
            <a:ext cx="2617231" cy="17941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C4742F-D06E-4159-9F91-A7BC5E545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3603048"/>
            <a:ext cx="2282825" cy="22828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5A7D91-CBC9-4781-99CD-16E0DD7B8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64" y="4770726"/>
            <a:ext cx="2575791" cy="1931843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9B7458A-1F16-47B9-B7BB-5EFB0B6A3E99}"/>
              </a:ext>
            </a:extLst>
          </p:cNvPr>
          <p:cNvSpPr/>
          <p:nvPr/>
        </p:nvSpPr>
        <p:spPr>
          <a:xfrm>
            <a:off x="7438589" y="2894764"/>
            <a:ext cx="3595544" cy="638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CATALITZADORS BIOLÒGICS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44B6165-EB4A-4304-ACA9-80A67FCF442D}"/>
              </a:ext>
            </a:extLst>
          </p:cNvPr>
          <p:cNvSpPr/>
          <p:nvPr/>
        </p:nvSpPr>
        <p:spPr>
          <a:xfrm>
            <a:off x="8300819" y="4601275"/>
            <a:ext cx="1871085" cy="4979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ENZIMS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F3604F0A-D5FB-48C8-91EF-E0538C2596C7}"/>
              </a:ext>
            </a:extLst>
          </p:cNvPr>
          <p:cNvSpPr/>
          <p:nvPr/>
        </p:nvSpPr>
        <p:spPr>
          <a:xfrm>
            <a:off x="9000835" y="3679248"/>
            <a:ext cx="471055" cy="70459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BD5C411-4D5B-4E3F-8E63-429F14A32F0D}"/>
              </a:ext>
            </a:extLst>
          </p:cNvPr>
          <p:cNvSpPr/>
          <p:nvPr/>
        </p:nvSpPr>
        <p:spPr>
          <a:xfrm>
            <a:off x="853440" y="1097280"/>
            <a:ext cx="10312400" cy="5516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VELOCITAT DE REACCIÓ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AD17EE-98FE-4D60-8208-A7D59A48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65" y="1365537"/>
            <a:ext cx="6381656" cy="42963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FD57D3-10EF-4081-8C28-F320263D4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57" y="1761839"/>
            <a:ext cx="5394150" cy="21650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1C76E3-6BD5-46DA-8E6B-2B0C28737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024" y="4454238"/>
            <a:ext cx="23622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8775CFB-6E31-4716-9CB6-1E786E4A0802}"/>
              </a:ext>
            </a:extLst>
          </p:cNvPr>
          <p:cNvGrpSpPr/>
          <p:nvPr/>
        </p:nvGrpSpPr>
        <p:grpSpPr>
          <a:xfrm>
            <a:off x="871220" y="1193800"/>
            <a:ext cx="10449560" cy="5267960"/>
            <a:chOff x="871220" y="1193800"/>
            <a:chExt cx="10449560" cy="52679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3EF7864-2866-4768-B01F-6AA42F8B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220" y="1193800"/>
              <a:ext cx="10449560" cy="4470400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BCACA7A-4159-4E37-9C3A-92BA4AD0F055}"/>
                </a:ext>
              </a:extLst>
            </p:cNvPr>
            <p:cNvSpPr/>
            <p:nvPr/>
          </p:nvSpPr>
          <p:spPr>
            <a:xfrm>
              <a:off x="871220" y="5664200"/>
              <a:ext cx="10449560" cy="797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9D0D0CB-35B6-42DF-9C56-D573F264C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482" y="2331402"/>
            <a:ext cx="9746298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5A7A72-CD63-4D78-9B04-6D24C167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0" y="1158741"/>
            <a:ext cx="3390900" cy="39052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FC9FE6-D612-4EF9-B011-C40F65BFF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567" y="3746213"/>
            <a:ext cx="4564481" cy="29718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3CB3DC-A53E-4450-B039-516CD35DE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959" y="1158741"/>
            <a:ext cx="3362325" cy="37528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C8D8BE-51EE-4F98-BDDC-ACDB190CF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763" y="3976636"/>
            <a:ext cx="4498859" cy="25109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62EA0-6C2A-4B88-AD00-23AC97E919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192" r="15567"/>
          <a:stretch/>
        </p:blipFill>
        <p:spPr>
          <a:xfrm>
            <a:off x="7821803" y="1381176"/>
            <a:ext cx="3554881" cy="300037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CE14BEB-A234-4CEC-92DB-0E9677717309}"/>
              </a:ext>
            </a:extLst>
          </p:cNvPr>
          <p:cNvSpPr/>
          <p:nvPr/>
        </p:nvSpPr>
        <p:spPr>
          <a:xfrm>
            <a:off x="9798519" y="4716579"/>
            <a:ext cx="2107932" cy="177104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a-ES" sz="2000" dirty="0"/>
              <a:t>Corrosió</a:t>
            </a:r>
          </a:p>
          <a:p>
            <a:pPr marL="342900" indent="-342900">
              <a:buAutoNum type="arabicPeriod"/>
            </a:pPr>
            <a:r>
              <a:rPr lang="ca-ES" sz="2000" dirty="0"/>
              <a:t>Combustió</a:t>
            </a:r>
          </a:p>
          <a:p>
            <a:pPr marL="342900" indent="-342900">
              <a:buAutoNum type="arabicPeriod"/>
            </a:pPr>
            <a:r>
              <a:rPr lang="ca-ES" sz="2000" dirty="0"/>
              <a:t>Respiració</a:t>
            </a:r>
          </a:p>
          <a:p>
            <a:pPr marL="342900" indent="-342900">
              <a:buAutoNum type="arabicPeriod"/>
            </a:pPr>
            <a:r>
              <a:rPr lang="ca-ES" sz="2000" dirty="0"/>
              <a:t>Fermentació</a:t>
            </a:r>
          </a:p>
          <a:p>
            <a:pPr marL="342900" indent="-342900">
              <a:buAutoNum type="arabicPeriod"/>
            </a:pPr>
            <a:r>
              <a:rPr lang="ca-ES" sz="2000" dirty="0"/>
              <a:t>Putrefacció</a:t>
            </a:r>
          </a:p>
        </p:txBody>
      </p:sp>
    </p:spTree>
    <p:extLst>
      <p:ext uri="{BB962C8B-B14F-4D97-AF65-F5344CB8AC3E}">
        <p14:creationId xmlns:p14="http://schemas.microsoft.com/office/powerpoint/2010/main" val="13760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1B27DEC-15D0-4CF9-8CFB-FAF0EE637EDC}"/>
              </a:ext>
            </a:extLst>
          </p:cNvPr>
          <p:cNvGrpSpPr/>
          <p:nvPr/>
        </p:nvGrpSpPr>
        <p:grpSpPr>
          <a:xfrm>
            <a:off x="1696720" y="1778000"/>
            <a:ext cx="8829040" cy="3058160"/>
            <a:chOff x="1696720" y="1778000"/>
            <a:chExt cx="8829040" cy="305816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3D5CE260-43F5-4D37-9424-4EDFD8B93AA2}"/>
                </a:ext>
              </a:extLst>
            </p:cNvPr>
            <p:cNvSpPr/>
            <p:nvPr/>
          </p:nvSpPr>
          <p:spPr>
            <a:xfrm>
              <a:off x="1696720" y="1778000"/>
              <a:ext cx="8829040" cy="30581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0A11F37E-10C6-444E-9A14-52131383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4949" y="1976120"/>
              <a:ext cx="8407179" cy="2664460"/>
            </a:xfrm>
            <a:prstGeom prst="rect">
              <a:avLst/>
            </a:prstGeom>
          </p:spPr>
        </p:pic>
      </p:grp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F3BC94C-CFB8-4271-8647-3B0685A23727}"/>
              </a:ext>
            </a:extLst>
          </p:cNvPr>
          <p:cNvSpPr/>
          <p:nvPr/>
        </p:nvSpPr>
        <p:spPr>
          <a:xfrm>
            <a:off x="3162300" y="5712460"/>
            <a:ext cx="2387600" cy="5969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/>
              <a:t>REACTIUS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B0FC845-C86F-4163-8057-6F316584DA7B}"/>
              </a:ext>
            </a:extLst>
          </p:cNvPr>
          <p:cNvSpPr/>
          <p:nvPr/>
        </p:nvSpPr>
        <p:spPr>
          <a:xfrm>
            <a:off x="7741809" y="5712460"/>
            <a:ext cx="2387600" cy="5969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/>
              <a:t>PRODUCTES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A37AE7E5-CC16-4CA4-838E-A860CD56EB74}"/>
              </a:ext>
            </a:extLst>
          </p:cNvPr>
          <p:cNvSpPr/>
          <p:nvPr/>
        </p:nvSpPr>
        <p:spPr>
          <a:xfrm>
            <a:off x="3731260" y="5034280"/>
            <a:ext cx="1249680" cy="508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96913149-45C6-462A-A79F-AE91239E3A1D}"/>
              </a:ext>
            </a:extLst>
          </p:cNvPr>
          <p:cNvSpPr/>
          <p:nvPr/>
        </p:nvSpPr>
        <p:spPr>
          <a:xfrm>
            <a:off x="8310769" y="5043170"/>
            <a:ext cx="1249680" cy="508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EA44A09-9CDE-4F8E-AB25-602FB19132FF}"/>
              </a:ext>
            </a:extLst>
          </p:cNvPr>
          <p:cNvGrpSpPr/>
          <p:nvPr/>
        </p:nvGrpSpPr>
        <p:grpSpPr>
          <a:xfrm>
            <a:off x="1696720" y="1163320"/>
            <a:ext cx="9032240" cy="3779520"/>
            <a:chOff x="1645920" y="1168400"/>
            <a:chExt cx="9032240" cy="3779520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C1D8F1D9-C1C2-4471-A734-DE9FA82A4157}"/>
                </a:ext>
              </a:extLst>
            </p:cNvPr>
            <p:cNvSpPr/>
            <p:nvPr/>
          </p:nvSpPr>
          <p:spPr>
            <a:xfrm>
              <a:off x="1645920" y="1168400"/>
              <a:ext cx="9032240" cy="377952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4297A6F-56ED-4AED-8992-ABE3C089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2480" y="1341679"/>
              <a:ext cx="7914640" cy="349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4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F1FB3F2-9F54-486E-B24B-445B0B845C2D}"/>
              </a:ext>
            </a:extLst>
          </p:cNvPr>
          <p:cNvSpPr/>
          <p:nvPr/>
        </p:nvSpPr>
        <p:spPr>
          <a:xfrm>
            <a:off x="1463040" y="1117600"/>
            <a:ext cx="9408160" cy="69088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500" dirty="0"/>
              <a:t>Una </a:t>
            </a:r>
            <a:r>
              <a:rPr lang="ca-ES" sz="2500" b="1" dirty="0"/>
              <a:t>equació química </a:t>
            </a:r>
            <a:r>
              <a:rPr lang="ca-ES" sz="2500" dirty="0"/>
              <a:t>és la representació d’una reacció química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68B251-B887-467F-BE50-EFADBA67E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78" r="961" b="59419"/>
          <a:stretch/>
        </p:blipFill>
        <p:spPr>
          <a:xfrm>
            <a:off x="968454" y="3352800"/>
            <a:ext cx="10255092" cy="57912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A0A563B-2E19-46B2-9753-964AEE25E56F}"/>
              </a:ext>
            </a:extLst>
          </p:cNvPr>
          <p:cNvSpPr/>
          <p:nvPr/>
        </p:nvSpPr>
        <p:spPr>
          <a:xfrm>
            <a:off x="2824590" y="2282190"/>
            <a:ext cx="2387600" cy="5969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/>
              <a:t>REACTIUS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3B8AD44-40AF-4BD7-98D7-D9E43699983D}"/>
              </a:ext>
            </a:extLst>
          </p:cNvPr>
          <p:cNvSpPr/>
          <p:nvPr/>
        </p:nvSpPr>
        <p:spPr>
          <a:xfrm>
            <a:off x="7404099" y="2282190"/>
            <a:ext cx="2387600" cy="5969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/>
              <a:t>PRODUCTES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2182D34-C289-43E6-B6C6-11B8459B94B3}"/>
              </a:ext>
            </a:extLst>
          </p:cNvPr>
          <p:cNvSpPr/>
          <p:nvPr/>
        </p:nvSpPr>
        <p:spPr>
          <a:xfrm>
            <a:off x="5674413" y="2402840"/>
            <a:ext cx="1267462" cy="355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D0DAB7-40D2-4DCA-A195-04BB0C9C5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06"/>
          <a:stretch/>
        </p:blipFill>
        <p:spPr>
          <a:xfrm>
            <a:off x="1427504" y="4292520"/>
            <a:ext cx="9336992" cy="23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EB31E85-D2C7-41C7-9FF1-03253B3037A3}"/>
              </a:ext>
            </a:extLst>
          </p:cNvPr>
          <p:cNvSpPr/>
          <p:nvPr/>
        </p:nvSpPr>
        <p:spPr>
          <a:xfrm>
            <a:off x="853440" y="1371600"/>
            <a:ext cx="270256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/>
              <a:t>CORROSIÓ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08E5F84-56E3-49D6-8BE2-B8431719496A}"/>
              </a:ext>
            </a:extLst>
          </p:cNvPr>
          <p:cNvSpPr/>
          <p:nvPr/>
        </p:nvSpPr>
        <p:spPr>
          <a:xfrm>
            <a:off x="853440" y="2352040"/>
            <a:ext cx="270256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/>
              <a:t>COMBUSTIÓ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7942E00-8820-4F66-BE3E-D99A69BE5470}"/>
              </a:ext>
            </a:extLst>
          </p:cNvPr>
          <p:cNvSpPr/>
          <p:nvPr/>
        </p:nvSpPr>
        <p:spPr>
          <a:xfrm>
            <a:off x="853440" y="3342640"/>
            <a:ext cx="270256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/>
              <a:t>RESPIRACIÓ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09B9A81-6F08-45C5-9921-B324A781DD5A}"/>
              </a:ext>
            </a:extLst>
          </p:cNvPr>
          <p:cNvSpPr/>
          <p:nvPr/>
        </p:nvSpPr>
        <p:spPr>
          <a:xfrm>
            <a:off x="853440" y="4318000"/>
            <a:ext cx="270256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/>
              <a:t>FERMENTACIÓ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C629C6C2-E2BA-4BAC-A3F8-2734535A19B6}"/>
              </a:ext>
            </a:extLst>
          </p:cNvPr>
          <p:cNvSpPr/>
          <p:nvPr/>
        </p:nvSpPr>
        <p:spPr>
          <a:xfrm>
            <a:off x="3728720" y="1478280"/>
            <a:ext cx="670560" cy="3962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3DB6ED-CCE5-4400-AA87-75FDE05D387B}"/>
              </a:ext>
            </a:extLst>
          </p:cNvPr>
          <p:cNvSpPr/>
          <p:nvPr/>
        </p:nvSpPr>
        <p:spPr>
          <a:xfrm>
            <a:off x="3728720" y="2456180"/>
            <a:ext cx="670560" cy="3962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FD71994-2916-40AD-8AF6-FAA6DE6643CC}"/>
              </a:ext>
            </a:extLst>
          </p:cNvPr>
          <p:cNvSpPr/>
          <p:nvPr/>
        </p:nvSpPr>
        <p:spPr>
          <a:xfrm>
            <a:off x="3728720" y="3449320"/>
            <a:ext cx="670560" cy="3962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F76A767-A395-4469-B0C8-9ED9CD8E075C}"/>
              </a:ext>
            </a:extLst>
          </p:cNvPr>
          <p:cNvSpPr/>
          <p:nvPr/>
        </p:nvSpPr>
        <p:spPr>
          <a:xfrm>
            <a:off x="3728720" y="4424680"/>
            <a:ext cx="670560" cy="3962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E478306-6A13-40BD-84A9-D505C94DBFF6}"/>
              </a:ext>
            </a:extLst>
          </p:cNvPr>
          <p:cNvSpPr/>
          <p:nvPr/>
        </p:nvSpPr>
        <p:spPr>
          <a:xfrm>
            <a:off x="4714240" y="1371600"/>
            <a:ext cx="6807200" cy="6096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300" dirty="0"/>
              <a:t>O</a:t>
            </a:r>
            <a:r>
              <a:rPr lang="ca-ES" sz="2300" baseline="-25000" dirty="0"/>
              <a:t>2</a:t>
            </a:r>
            <a:r>
              <a:rPr lang="ca-ES" sz="2300" dirty="0"/>
              <a:t>(g)</a:t>
            </a:r>
            <a:r>
              <a:rPr lang="es-ES" sz="2300" dirty="0"/>
              <a:t> + </a:t>
            </a:r>
            <a:r>
              <a:rPr lang="ca-ES" sz="2300" dirty="0"/>
              <a:t>Fe(s)</a:t>
            </a:r>
            <a:r>
              <a:rPr lang="es-ES" sz="2300" dirty="0"/>
              <a:t> </a:t>
            </a:r>
            <a:r>
              <a:rPr lang="es-ES" sz="2300" dirty="0">
                <a:sym typeface="Wingdings" panose="05000000000000000000" pitchFamily="2" charset="2"/>
              </a:rPr>
              <a:t> </a:t>
            </a:r>
            <a:r>
              <a:rPr lang="ca-ES" sz="2300" dirty="0">
                <a:sym typeface="Wingdings" panose="05000000000000000000" pitchFamily="2" charset="2"/>
              </a:rPr>
              <a:t>FeO</a:t>
            </a:r>
            <a:r>
              <a:rPr lang="ca-ES" sz="2300" baseline="-25000" dirty="0">
                <a:sym typeface="Wingdings" panose="05000000000000000000" pitchFamily="2" charset="2"/>
              </a:rPr>
              <a:t>2</a:t>
            </a:r>
            <a:r>
              <a:rPr lang="ca-ES" sz="2300" dirty="0">
                <a:sym typeface="Wingdings" panose="05000000000000000000" pitchFamily="2" charset="2"/>
              </a:rPr>
              <a:t>(s)</a:t>
            </a:r>
            <a:endParaRPr lang="ca-ES" sz="230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0B0F0EA-6385-4FA6-9C90-052761C7CADE}"/>
              </a:ext>
            </a:extLst>
          </p:cNvPr>
          <p:cNvSpPr/>
          <p:nvPr/>
        </p:nvSpPr>
        <p:spPr>
          <a:xfrm>
            <a:off x="4714240" y="2352040"/>
            <a:ext cx="6807200" cy="6096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300" dirty="0"/>
              <a:t>Combustible C(s) + </a:t>
            </a:r>
            <a:r>
              <a:rPr lang="ca-ES" sz="2300" dirty="0"/>
              <a:t>O</a:t>
            </a:r>
            <a:r>
              <a:rPr lang="ca-ES" sz="2300" baseline="-25000" dirty="0"/>
              <a:t>2</a:t>
            </a:r>
            <a:r>
              <a:rPr lang="ca-ES" sz="2300" dirty="0"/>
              <a:t>(g)</a:t>
            </a:r>
            <a:r>
              <a:rPr lang="es-ES" sz="2300" dirty="0"/>
              <a:t> </a:t>
            </a:r>
            <a:r>
              <a:rPr lang="es-ES" sz="2300" dirty="0">
                <a:sym typeface="Wingdings" panose="05000000000000000000" pitchFamily="2" charset="2"/>
              </a:rPr>
              <a:t> </a:t>
            </a:r>
            <a:r>
              <a:rPr lang="ca-ES" sz="2300" dirty="0">
                <a:sym typeface="Wingdings" panose="05000000000000000000" pitchFamily="2" charset="2"/>
              </a:rPr>
              <a:t>C</a:t>
            </a:r>
            <a:r>
              <a:rPr lang="ca-ES" sz="2300" dirty="0"/>
              <a:t>O</a:t>
            </a:r>
            <a:r>
              <a:rPr lang="ca-ES" sz="2300" baseline="-25000" dirty="0"/>
              <a:t>2</a:t>
            </a:r>
            <a:r>
              <a:rPr lang="ca-ES" sz="2300" dirty="0"/>
              <a:t>(g)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872E590-C02E-4A44-AECA-7603EDD7EF03}"/>
              </a:ext>
            </a:extLst>
          </p:cNvPr>
          <p:cNvSpPr/>
          <p:nvPr/>
        </p:nvSpPr>
        <p:spPr>
          <a:xfrm>
            <a:off x="4714240" y="3342640"/>
            <a:ext cx="6807200" cy="6096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300" dirty="0"/>
              <a:t>Nutrients C</a:t>
            </a:r>
            <a:r>
              <a:rPr lang="ca-ES" sz="2300" baseline="-25000" dirty="0"/>
              <a:t>6</a:t>
            </a:r>
            <a:r>
              <a:rPr lang="ca-ES" sz="2300" dirty="0"/>
              <a:t>H</a:t>
            </a:r>
            <a:r>
              <a:rPr lang="ca-ES" sz="2300" baseline="-25000" dirty="0"/>
              <a:t>12</a:t>
            </a:r>
            <a:r>
              <a:rPr lang="ca-ES" sz="2300" dirty="0"/>
              <a:t>O</a:t>
            </a:r>
            <a:r>
              <a:rPr lang="ca-ES" sz="2300" baseline="-25000" dirty="0"/>
              <a:t>6</a:t>
            </a:r>
            <a:r>
              <a:rPr lang="ca-ES" sz="2300" dirty="0"/>
              <a:t>(s) + 6 O</a:t>
            </a:r>
            <a:r>
              <a:rPr lang="ca-ES" sz="2300" baseline="-25000" dirty="0"/>
              <a:t>2</a:t>
            </a:r>
            <a:r>
              <a:rPr lang="ca-ES" sz="2300" dirty="0"/>
              <a:t>(g) </a:t>
            </a:r>
            <a:r>
              <a:rPr lang="ca-ES" sz="2300" dirty="0">
                <a:sym typeface="Wingdings" panose="05000000000000000000" pitchFamily="2" charset="2"/>
              </a:rPr>
              <a:t> 6 C</a:t>
            </a:r>
            <a:r>
              <a:rPr lang="ca-ES" sz="2300" dirty="0"/>
              <a:t>O</a:t>
            </a:r>
            <a:r>
              <a:rPr lang="ca-ES" sz="2300" baseline="-25000" dirty="0"/>
              <a:t>2</a:t>
            </a:r>
            <a:r>
              <a:rPr lang="ca-ES" sz="2300" dirty="0"/>
              <a:t>(g) </a:t>
            </a:r>
            <a:r>
              <a:rPr lang="ca-ES" sz="2300" dirty="0">
                <a:sym typeface="Wingdings" panose="05000000000000000000" pitchFamily="2" charset="2"/>
              </a:rPr>
              <a:t>+ 6 H</a:t>
            </a:r>
            <a:r>
              <a:rPr lang="ca-ES" sz="2300" baseline="-25000" dirty="0">
                <a:sym typeface="Wingdings" panose="05000000000000000000" pitchFamily="2" charset="2"/>
              </a:rPr>
              <a:t>2</a:t>
            </a:r>
            <a:r>
              <a:rPr lang="ca-ES" sz="2300" dirty="0">
                <a:sym typeface="Wingdings" panose="05000000000000000000" pitchFamily="2" charset="2"/>
              </a:rPr>
              <a:t>O(g)</a:t>
            </a:r>
            <a:endParaRPr lang="ca-ES" sz="23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58EA4CA-FA54-4B8D-8F26-129A94B2E938}"/>
              </a:ext>
            </a:extLst>
          </p:cNvPr>
          <p:cNvSpPr/>
          <p:nvPr/>
        </p:nvSpPr>
        <p:spPr>
          <a:xfrm>
            <a:off x="4714240" y="4318000"/>
            <a:ext cx="6807200" cy="6096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300" dirty="0"/>
              <a:t>Sucres </a:t>
            </a:r>
            <a:r>
              <a:rPr lang="ca-ES" sz="2300" dirty="0"/>
              <a:t>C</a:t>
            </a:r>
            <a:r>
              <a:rPr lang="ca-ES" sz="2300" baseline="-25000" dirty="0"/>
              <a:t>6</a:t>
            </a:r>
            <a:r>
              <a:rPr lang="ca-ES" sz="2300" dirty="0"/>
              <a:t>H</a:t>
            </a:r>
            <a:r>
              <a:rPr lang="ca-ES" sz="2300" baseline="-25000" dirty="0"/>
              <a:t>12</a:t>
            </a:r>
            <a:r>
              <a:rPr lang="ca-ES" sz="2300" dirty="0"/>
              <a:t>O</a:t>
            </a:r>
            <a:r>
              <a:rPr lang="ca-ES" sz="2300" baseline="-25000" dirty="0"/>
              <a:t>6</a:t>
            </a:r>
            <a:r>
              <a:rPr lang="ca-ES" sz="2300" dirty="0"/>
              <a:t>(s) </a:t>
            </a:r>
            <a:r>
              <a:rPr lang="es-ES" sz="2300" dirty="0">
                <a:sym typeface="Wingdings" panose="05000000000000000000" pitchFamily="2" charset="2"/>
              </a:rPr>
              <a:t> </a:t>
            </a:r>
            <a:r>
              <a:rPr lang="ca-ES" sz="2300" dirty="0">
                <a:sym typeface="Wingdings" panose="05000000000000000000" pitchFamily="2" charset="2"/>
              </a:rPr>
              <a:t>C</a:t>
            </a:r>
            <a:r>
              <a:rPr lang="ca-ES" sz="2300" dirty="0"/>
              <a:t>O</a:t>
            </a:r>
            <a:r>
              <a:rPr lang="ca-ES" sz="2300" baseline="-25000" dirty="0"/>
              <a:t>2</a:t>
            </a:r>
            <a:r>
              <a:rPr lang="ca-ES" sz="2300" dirty="0"/>
              <a:t>(g) </a:t>
            </a:r>
            <a:r>
              <a:rPr lang="ca-ES" sz="2300" dirty="0">
                <a:sym typeface="Wingdings" panose="05000000000000000000" pitchFamily="2" charset="2"/>
              </a:rPr>
              <a:t>+ </a:t>
            </a:r>
            <a:r>
              <a:rPr lang="ca-ES" sz="2300" dirty="0"/>
              <a:t>CH</a:t>
            </a:r>
            <a:r>
              <a:rPr lang="ca-ES" sz="2300" baseline="-25000" dirty="0"/>
              <a:t>3</a:t>
            </a:r>
            <a:r>
              <a:rPr lang="ca-ES" sz="2300" dirty="0"/>
              <a:t>CH</a:t>
            </a:r>
            <a:r>
              <a:rPr lang="ca-ES" sz="2300" baseline="-25000" dirty="0"/>
              <a:t>2</a:t>
            </a:r>
            <a:r>
              <a:rPr lang="ca-ES" sz="2300" dirty="0"/>
              <a:t>OH(g)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EF00FF5-46D1-444B-BCD3-0E927A97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86" y="5194930"/>
            <a:ext cx="1231489" cy="141828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F7DB856-B14C-41DC-97C8-CDD3BE33C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5261179"/>
            <a:ext cx="2076612" cy="135203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6038DA1-662D-45ED-9DD6-925793E3A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519" y="5210545"/>
            <a:ext cx="1316321" cy="146920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A32EE58-C46E-4FA3-A98A-198BE13D1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4684" y="5366011"/>
            <a:ext cx="2046756" cy="11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52F3CE3-5449-471F-BA3F-288C1ED6B8CA}"/>
              </a:ext>
            </a:extLst>
          </p:cNvPr>
          <p:cNvSpPr/>
          <p:nvPr/>
        </p:nvSpPr>
        <p:spPr>
          <a:xfrm>
            <a:off x="853440" y="1097280"/>
            <a:ext cx="10312400" cy="5384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BADDFF-1B39-4EB8-B323-609D3E91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49" y="1279842"/>
            <a:ext cx="9474101" cy="16868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0D0765-1DC4-48D5-B015-2EB8A8A92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222" y="4095116"/>
            <a:ext cx="9466828" cy="13309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FB7CAE-8BC1-4F14-8F54-2DFBC388F717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131299" y="3058478"/>
            <a:ext cx="3756681" cy="7410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F8E587-D029-4341-A33D-C20366797F01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4476114" y="5347018"/>
            <a:ext cx="30670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F3C248-B37B-4845-BAB0-6C43E7BDE512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	REACCIONS QUÍMIQUES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8A0C5B8-FCF4-4DC1-963A-3920A5761F95}"/>
              </a:ext>
            </a:extLst>
          </p:cNvPr>
          <p:cNvSpPr/>
          <p:nvPr/>
        </p:nvSpPr>
        <p:spPr>
          <a:xfrm>
            <a:off x="609600" y="2641600"/>
            <a:ext cx="1092200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E14AC65-CC1A-4637-B029-F183FCE30047}"/>
              </a:ext>
            </a:extLst>
          </p:cNvPr>
          <p:cNvGrpSpPr/>
          <p:nvPr/>
        </p:nvGrpSpPr>
        <p:grpSpPr>
          <a:xfrm>
            <a:off x="1638234" y="1097280"/>
            <a:ext cx="8915531" cy="1276884"/>
            <a:chOff x="1982470" y="1224597"/>
            <a:chExt cx="8361942" cy="118332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09A77A63-C907-4B30-A1E5-81D5811F3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20"/>
            <a:stretch/>
          </p:blipFill>
          <p:spPr>
            <a:xfrm>
              <a:off x="1982470" y="1224597"/>
              <a:ext cx="8361942" cy="1183323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61D3A8D-D010-4200-B7AA-9BC0514D30D8}"/>
                </a:ext>
              </a:extLst>
            </p:cNvPr>
            <p:cNvSpPr/>
            <p:nvPr/>
          </p:nvSpPr>
          <p:spPr>
            <a:xfrm>
              <a:off x="8077200" y="2032000"/>
              <a:ext cx="2132330" cy="37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A8E208CD-FB0E-4A2A-A1DB-9F04416CF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795"/>
          <a:stretch/>
        </p:blipFill>
        <p:spPr>
          <a:xfrm>
            <a:off x="980757" y="2876550"/>
            <a:ext cx="7188486" cy="5524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90F05D-C973-4302-95DF-DF17C1B93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05" b="51251"/>
          <a:stretch/>
        </p:blipFill>
        <p:spPr>
          <a:xfrm>
            <a:off x="980757" y="3703320"/>
            <a:ext cx="7188486" cy="660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CE54F9-882E-4337-8FDE-077E64F024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749" b="24706"/>
          <a:stretch/>
        </p:blipFill>
        <p:spPr>
          <a:xfrm>
            <a:off x="980757" y="4643120"/>
            <a:ext cx="7188486" cy="660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10EF445-8927-4B69-96AF-EA9274832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456"/>
          <a:stretch/>
        </p:blipFill>
        <p:spPr>
          <a:xfrm>
            <a:off x="980757" y="5562600"/>
            <a:ext cx="7188486" cy="660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8853E5B-88F4-40FC-B814-A0561EE2F7C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295957" y="2843925"/>
            <a:ext cx="2915286" cy="5850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B502DEC-15BE-4189-BD7A-17AB7F1AADE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8920796" y="3625113"/>
            <a:ext cx="1726883" cy="7888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A7854AB-121F-417F-B265-9718653CDB2C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7916227" y="4719320"/>
            <a:ext cx="3458195" cy="5172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E7452B4-F939-460A-B67E-A736C06F8693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8749815" y="5419782"/>
            <a:ext cx="1791018" cy="7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414</Words>
  <Application>Microsoft Office PowerPoint</Application>
  <PresentationFormat>Panorámica</PresentationFormat>
  <Paragraphs>93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 Sant Hill</dc:creator>
  <cp:lastModifiedBy>Pol</cp:lastModifiedBy>
  <cp:revision>39</cp:revision>
  <dcterms:created xsi:type="dcterms:W3CDTF">2020-03-15T08:53:15Z</dcterms:created>
  <dcterms:modified xsi:type="dcterms:W3CDTF">2020-03-17T08:21:08Z</dcterms:modified>
</cp:coreProperties>
</file>