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84" r:id="rId12"/>
    <p:sldId id="265" r:id="rId13"/>
    <p:sldId id="267" r:id="rId14"/>
    <p:sldId id="285" r:id="rId15"/>
    <p:sldId id="28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7" r:id="rId28"/>
    <p:sldId id="288" r:id="rId29"/>
    <p:sldId id="279" r:id="rId30"/>
    <p:sldId id="281" r:id="rId31"/>
    <p:sldId id="282" r:id="rId32"/>
    <p:sldId id="283" r:id="rId33"/>
    <p:sldId id="290" r:id="rId34"/>
    <p:sldId id="291" r:id="rId35"/>
    <p:sldId id="293" r:id="rId36"/>
    <p:sldId id="292" r:id="rId37"/>
    <p:sldId id="294" r:id="rId38"/>
    <p:sldId id="295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66"/>
    <a:srgbClr val="FFFF98"/>
    <a:srgbClr val="9FFF9F"/>
    <a:srgbClr val="CBCBCB"/>
    <a:srgbClr val="CBCB98"/>
    <a:srgbClr val="FFC0C0"/>
    <a:srgbClr val="FFDDAC"/>
    <a:srgbClr val="C0FFFF"/>
    <a:srgbClr val="E9EBF5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03CC7-94E9-4789-90CD-622E54B35646}" type="datetimeFigureOut">
              <a:rPr lang="es-ES" smtClean="0"/>
              <a:t>20/03/2020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16803-6627-43DF-867D-9A99AD098D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30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16803-6627-43DF-867D-9A99AD098DA4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434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183FB25-5995-4E8D-AF60-178F67968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FB80BF1B-BDF6-4737-89E8-87FA74EB3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2027982-376D-4316-8AE7-450327518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/>
              <a:t>20/03/2020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FEEE9EA-5E72-40E2-B9A2-AE3514C8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4F40238-C0CB-4117-B741-3B72B2E0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18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9698B70-37F0-447B-AD95-7D2B0040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58F7BFC-16FB-4CDF-99A0-55A954972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F88AD44-9A8A-4379-9877-D2B938955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/>
              <a:t>20/03/2020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F23F3CD-B110-4560-845C-38A3FBAC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0F074E7-EF2C-4916-9014-AB763BB3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8619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A42961A0-B0AE-40FD-902E-402AF55050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99E2658-698B-4290-9561-E6928F1A7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F397A54-17ED-43FB-BF68-FB884095D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/>
              <a:t>20/03/2020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9090E01-79E7-4613-BCA5-04F32DB45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FDCBC61-68F7-48DD-B96B-C22861C6B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28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183FB25-5995-4E8D-AF60-178F67968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FB80BF1B-BDF6-4737-89E8-87FA74EB3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2027982-376D-4316-8AE7-450327518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FEEE9EA-5E72-40E2-B9A2-AE3514C8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4F40238-C0CB-4117-B741-3B72B2E0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89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DC330B1-F47C-4302-B91D-F22DEC214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DCA76D1-2A11-4C77-97F0-95BE663EE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2A42442-F63D-4E46-8A9E-B88442D7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37C2C69-CC68-4025-A3C1-99E8F2D7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3906AE5-03D5-463F-BA0A-D988A0A7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94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25CEDA-30CC-471F-86A4-61D62687A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4FAEBF1-6B72-4909-8B58-5FC132389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6BB43EE-C008-4B38-B13A-F301BA18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5D15AD9-D7A5-441B-85D2-68D2F874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18B48D9-55F3-457A-BCEF-2B1A9888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66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54E6907-A7AD-48A9-BEA0-90E3EFCC7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8319A10-C12C-4857-88D4-4B318ACF6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EDA37FC-242A-419C-9851-2F3B4541A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731243F-6B40-4898-A82E-3C097A969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DA524C7-5ED7-4660-B4F5-7DAA93F3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998ACEC6-B134-427D-93CC-07C67E67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94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0158AE5-08CD-4391-B37B-EA01AC78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0A816E5-3D84-4B46-A500-536E4695B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C4D41D1-5FBD-47FC-9CB0-64C90E103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84F4CF4C-271E-4156-87B4-11DAB8061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B541C908-1E2B-46E0-BB22-68283A580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7FCAC600-7DC3-4919-A43C-92CFC543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EC59284C-EC99-4037-878D-72D98FC7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69C0DB8F-033F-4559-A5E0-B34EDEEA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84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062607-A7DE-4B52-82A4-9EA97EBA2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D34B35BD-253E-4745-83F8-B4D5978A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523EED87-DC8E-466B-8800-612E5FFD7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F2F90F15-97D8-4769-8FBE-47583ABF7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71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5FAEE0F0-0983-48D9-A06A-CB212FC5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C8A1F772-1FC5-4A9F-8297-B90BE5E1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2158FB9A-C394-4E17-AEE2-E1DB667AA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40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CF85E65-2915-445D-AB78-0EBA640CA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B24C2ED-3899-49CD-B53B-1069681DB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7B851C8-B36D-473D-830C-6FF1CA4C5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B22DC4F-68BE-4DFA-94CA-9F3287713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5F46CA8-D05A-4B20-B4E2-C0246314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E6A728F-132A-4992-A8F3-4A3D759A1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5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DC330B1-F47C-4302-B91D-F22DEC214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DCA76D1-2A11-4C77-97F0-95BE663EE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2A42442-F63D-4E46-8A9E-B88442D7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/>
              <a:t>20/03/2020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37C2C69-CC68-4025-A3C1-99E8F2D7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3906AE5-03D5-463F-BA0A-D988A0A7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3413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0DCEA71-238A-4E0D-A43A-362D2B37B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DF0A06D8-B136-4881-B8FB-E91C2E0314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4C376DAE-6625-46FB-84AD-B2CD701B8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CACA6F2-E552-4D1E-AADD-E19BF93B0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1A4FBB2-53BD-4018-A328-124A2FC8C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CAF1287-99EC-429A-8856-BDF60389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04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9698B70-37F0-447B-AD95-7D2B0040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58F7BFC-16FB-4CDF-99A0-55A954972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F88AD44-9A8A-4379-9877-D2B938955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F23F3CD-B110-4560-845C-38A3FBAC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0F074E7-EF2C-4916-9014-AB763BB3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02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A42961A0-B0AE-40FD-902E-402AF55050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99E2658-698B-4290-9561-E6928F1A7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F397A54-17ED-43FB-BF68-FB884095D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9090E01-79E7-4613-BCA5-04F32DB45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FDCBC61-68F7-48DD-B96B-C22861C6B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25CEDA-30CC-471F-86A4-61D62687A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4FAEBF1-6B72-4909-8B58-5FC132389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6BB43EE-C008-4B38-B13A-F301BA18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/>
              <a:t>20/03/2020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5D15AD9-D7A5-441B-85D2-68D2F874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18B48D9-55F3-457A-BCEF-2B1A9888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4515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54E6907-A7AD-48A9-BEA0-90E3EFCC7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8319A10-C12C-4857-88D4-4B318ACF6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EDA37FC-242A-419C-9851-2F3B4541A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731243F-6B40-4898-A82E-3C097A969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/>
              <a:t>20/03/2020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DA524C7-5ED7-4660-B4F5-7DAA93F3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998ACEC6-B134-427D-93CC-07C67E67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88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0158AE5-08CD-4391-B37B-EA01AC78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0A816E5-3D84-4B46-A500-536E4695B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C4D41D1-5FBD-47FC-9CB0-64C90E103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84F4CF4C-271E-4156-87B4-11DAB8061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B541C908-1E2B-46E0-BB22-68283A580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7FCAC600-7DC3-4919-A43C-92CFC543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/>
              <a:t>20/03/2020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EC59284C-EC99-4037-878D-72D98FC7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69C0DB8F-033F-4559-A5E0-B34EDEEA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86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062607-A7DE-4B52-82A4-9EA97EBA2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D34B35BD-253E-4745-83F8-B4D5978A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/>
              <a:t>20/03/2020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523EED87-DC8E-466B-8800-612E5FFD7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F2F90F15-97D8-4769-8FBE-47583ABF7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74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5FAEE0F0-0983-48D9-A06A-CB212FC5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/>
              <a:t>20/03/2020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C8A1F772-1FC5-4A9F-8297-B90BE5E1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2158FB9A-C394-4E17-AEE2-E1DB667AA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737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CF85E65-2915-445D-AB78-0EBA640CA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B24C2ED-3899-49CD-B53B-1069681DB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7B851C8-B36D-473D-830C-6FF1CA4C5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B22DC4F-68BE-4DFA-94CA-9F3287713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/>
              <a:t>20/03/2020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5F46CA8-D05A-4B20-B4E2-C0246314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E6A728F-132A-4992-A8F3-4A3D759A1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341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0DCEA71-238A-4E0D-A43A-362D2B37B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DF0A06D8-B136-4881-B8FB-E91C2E0314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4C376DAE-6625-46FB-84AD-B2CD701B8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CACA6F2-E552-4D1E-AADD-E19BF93B0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45DD-317C-477A-A413-0DFB2292B7BC}" type="datetimeFigureOut">
              <a:rPr lang="es-ES" smtClean="0"/>
              <a:t>20/03/2020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1A4FBB2-53BD-4018-A328-124A2FC8C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CAF1287-99EC-429A-8856-BDF60389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AE9C-8AAB-4865-93FB-B9313BEE1F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870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C84F5483-0777-459D-9D87-7FD6E525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C2B4828-DBDF-4CCF-BAB1-BDEB046DE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A7612BA-B819-4C30-966F-EFB10678F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45DD-317C-477A-A413-0DFB2292B7BC}" type="datetimeFigureOut">
              <a:rPr lang="es-ES" smtClean="0"/>
              <a:t>20/03/2020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B2A921C-DBFB-4140-B251-463917D51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1A4D883-48CA-4F53-89EA-726B34BCD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EAE9C-8AAB-4865-93FB-B9313BEE1F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24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C84F5483-0777-459D-9D87-7FD6E525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C2B4828-DBDF-4CCF-BAB1-BDEB046DE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A7612BA-B819-4C30-966F-EFB10678F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45DD-317C-477A-A413-0DFB2292B7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B2A921C-DBFB-4140-B251-463917D51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1A4D883-48CA-4F53-89EA-726B34BCD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EAE9C-8AAB-4865-93FB-B9313BEE1FD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1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et.colorado.edu/en/simulation/isotopes-and-atomic-mass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HAVcHcfO8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HAVcHcfO84?feature=oembed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microsoft.com/office/2007/relationships/hdphoto" Target="../media/hdphoto15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9.pn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1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9.sv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8.wdp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19.wdp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youtube.com/watch?v=dHsoWiKf2wU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67.png"/><Relationship Id="rId4" Type="http://schemas.microsoft.com/office/2007/relationships/hdphoto" Target="../media/hdphoto2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hyperlink" Target="https://www.youtube.com/watch?v=kqkeX2KdvV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sv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9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microsoft.com/office/2007/relationships/hdphoto" Target="../media/hdphoto25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hyperlink" Target="https://www.youtube.com/watch?v=rXWNueIeHQ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_SfBmxP4ITc" TargetMode="External"/><Relationship Id="rId5" Type="http://schemas.openxmlformats.org/officeDocument/2006/relationships/image" Target="../media/image93.png"/><Relationship Id="rId4" Type="http://schemas.microsoft.com/office/2007/relationships/hdphoto" Target="../media/hdphoto25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het.colorado.edu/en/simulation/build-an-ato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E4F36956-6CC3-4F04-A5DB-5568E2E4BE66}"/>
              </a:ext>
            </a:extLst>
          </p:cNvPr>
          <p:cNvSpPr/>
          <p:nvPr/>
        </p:nvSpPr>
        <p:spPr>
          <a:xfrm>
            <a:off x="0" y="948357"/>
            <a:ext cx="12192000" cy="1173018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LA COMPOSICIÓ DE LA MATÈRIA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1829753-EB3E-4DBC-81C9-E62AEB465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972" y="5791200"/>
            <a:ext cx="857250" cy="8572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72606303-60BE-4D15-840D-5BF5BA94DE3C}"/>
              </a:ext>
            </a:extLst>
          </p:cNvPr>
          <p:cNvSpPr txBox="1"/>
          <p:nvPr/>
        </p:nvSpPr>
        <p:spPr>
          <a:xfrm>
            <a:off x="97971" y="6309896"/>
            <a:ext cx="249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FÍSICA I QUÍMICA</a:t>
            </a:r>
          </a:p>
        </p:txBody>
      </p:sp>
    </p:spTree>
    <p:extLst>
      <p:ext uri="{BB962C8B-B14F-4D97-AF65-F5344CB8AC3E}">
        <p14:creationId xmlns:p14="http://schemas.microsoft.com/office/powerpoint/2010/main" val="1860133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: esquinas redondeadas 12">
            <a:extLst>
              <a:ext uri="{FF2B5EF4-FFF2-40B4-BE49-F238E27FC236}">
                <a16:creationId xmlns="" xmlns:a16="http://schemas.microsoft.com/office/drawing/2014/main" id="{B7D30E2E-44FB-46E4-A0C3-ED253403A2F3}"/>
              </a:ext>
            </a:extLst>
          </p:cNvPr>
          <p:cNvSpPr/>
          <p:nvPr/>
        </p:nvSpPr>
        <p:spPr>
          <a:xfrm>
            <a:off x="544945" y="1269186"/>
            <a:ext cx="11102109" cy="5541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LA MASSA ATÒMICA D’UN ELEMENT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4279A6A-CDBA-4967-A603-12E6BD695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94" y="1789398"/>
            <a:ext cx="6231797" cy="6007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929319D7-0940-4A6C-9D63-935C4C9D3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94" y="3765981"/>
            <a:ext cx="7020726" cy="93532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92702" y="1530924"/>
            <a:ext cx="232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Pàgina</a:t>
            </a:r>
            <a:r>
              <a:rPr lang="fr-FR" dirty="0" smtClean="0">
                <a:solidFill>
                  <a:srgbClr val="FF0000"/>
                </a:solidFill>
              </a:rPr>
              <a:t> 51 </a:t>
            </a:r>
            <a:r>
              <a:rPr lang="fr-FR" dirty="0" err="1" smtClean="0">
                <a:solidFill>
                  <a:srgbClr val="FF0000"/>
                </a:solidFill>
              </a:rPr>
              <a:t>exercici</a:t>
            </a:r>
            <a:r>
              <a:rPr lang="fr-FR" dirty="0" smtClean="0">
                <a:solidFill>
                  <a:srgbClr val="FF0000"/>
                </a:solidFill>
              </a:rPr>
              <a:t> 10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50499" y="3377199"/>
            <a:ext cx="246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Pàgina</a:t>
            </a:r>
            <a:r>
              <a:rPr lang="fr-FR" dirty="0" smtClean="0">
                <a:solidFill>
                  <a:srgbClr val="FF0000"/>
                </a:solidFill>
              </a:rPr>
              <a:t> 51 </a:t>
            </a:r>
            <a:r>
              <a:rPr lang="fr-FR" dirty="0" err="1" smtClean="0">
                <a:solidFill>
                  <a:srgbClr val="FF0000"/>
                </a:solidFill>
              </a:rPr>
              <a:t>exercici</a:t>
            </a:r>
            <a:r>
              <a:rPr lang="fr-FR" dirty="0" smtClean="0">
                <a:solidFill>
                  <a:srgbClr val="FF0000"/>
                </a:solidFill>
              </a:rPr>
              <a:t> 12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857" y="2390195"/>
            <a:ext cx="2085975" cy="1143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911" y="4720758"/>
            <a:ext cx="56102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17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</a:t>
            </a: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ELS ISÒTOPS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96C518B-1167-41D4-87E3-C864A897B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4391"/>
          <a:stretch/>
        </p:blipFill>
        <p:spPr>
          <a:xfrm>
            <a:off x="3776662" y="1038226"/>
            <a:ext cx="4638675" cy="2046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AA7FE35-C2E9-41B5-8671-2F29B6AA3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851" t="85802" r="71207" b="-97"/>
          <a:stretch/>
        </p:blipFill>
        <p:spPr>
          <a:xfrm>
            <a:off x="2715491" y="1811848"/>
            <a:ext cx="877454" cy="499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AB66271-A589-449D-A809-EE709BA7B7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0708" t="85802" r="19038" b="675"/>
          <a:stretch/>
        </p:blipFill>
        <p:spPr>
          <a:xfrm>
            <a:off x="8599054" y="1811848"/>
            <a:ext cx="733895" cy="4987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8" name="Grupo 7">
            <a:extLst>
              <a:ext uri="{FF2B5EF4-FFF2-40B4-BE49-F238E27FC236}">
                <a16:creationId xmlns="" xmlns:a16="http://schemas.microsoft.com/office/drawing/2014/main" id="{C95C31CA-82E0-4A7A-A704-CB74CBBC0F2B}"/>
              </a:ext>
            </a:extLst>
          </p:cNvPr>
          <p:cNvGrpSpPr/>
          <p:nvPr/>
        </p:nvGrpSpPr>
        <p:grpSpPr>
          <a:xfrm>
            <a:off x="393027" y="3431958"/>
            <a:ext cx="6318858" cy="2220696"/>
            <a:chOff x="522718" y="3429000"/>
            <a:chExt cx="5236587" cy="1686791"/>
          </a:xfrm>
        </p:grpSpPr>
        <p:pic>
          <p:nvPicPr>
            <p:cNvPr id="3" name="Imagen 2">
              <a:extLst>
                <a:ext uri="{FF2B5EF4-FFF2-40B4-BE49-F238E27FC236}">
                  <a16:creationId xmlns="" xmlns:a16="http://schemas.microsoft.com/office/drawing/2014/main" id="{9891CB01-BBE5-45FC-8F8D-B8B74B95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130" y="3429000"/>
              <a:ext cx="5210175" cy="5334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="" xmlns:a16="http://schemas.microsoft.com/office/drawing/2014/main" id="{BF1CB2AB-0A6D-48A8-BCF9-19BB6033E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9455"/>
            <a:stretch/>
          </p:blipFill>
          <p:spPr>
            <a:xfrm>
              <a:off x="522718" y="3962400"/>
              <a:ext cx="5124450" cy="1153391"/>
            </a:xfrm>
            <a:prstGeom prst="rect">
              <a:avLst/>
            </a:prstGeom>
          </p:spPr>
        </p:pic>
      </p:grp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8DECB4DD-95D7-4E67-8500-B31AEB96C14B}"/>
              </a:ext>
            </a:extLst>
          </p:cNvPr>
          <p:cNvSpPr/>
          <p:nvPr/>
        </p:nvSpPr>
        <p:spPr>
          <a:xfrm>
            <a:off x="7419002" y="3798332"/>
            <a:ext cx="4511567" cy="142962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a-ES" sz="2000" dirty="0"/>
              <a:t>Els </a:t>
            </a:r>
            <a:r>
              <a:rPr lang="ca-ES" sz="2000" b="1" dirty="0"/>
              <a:t>isòtops</a:t>
            </a:r>
            <a:r>
              <a:rPr lang="ca-ES" sz="2000" dirty="0"/>
              <a:t> són àtoms d’un mateix element químic que tenen un nombre de neutrons diferent.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8114898D-24F8-4FC3-B3AE-8BFBF288FC18}"/>
              </a:ext>
            </a:extLst>
          </p:cNvPr>
          <p:cNvSpPr/>
          <p:nvPr/>
        </p:nvSpPr>
        <p:spPr>
          <a:xfrm>
            <a:off x="5449455" y="6367289"/>
            <a:ext cx="7192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6"/>
              </a:rPr>
              <a:t>https://phet.colorado.edu/en/simulation/isotopes-and-atomic-mass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588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UTILITAT DELS ISÒTOPS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159699E8-B391-4D6E-8B72-F64087DEDE26}"/>
              </a:ext>
            </a:extLst>
          </p:cNvPr>
          <p:cNvSpPr/>
          <p:nvPr/>
        </p:nvSpPr>
        <p:spPr>
          <a:xfrm>
            <a:off x="8762045" y="1132538"/>
            <a:ext cx="2758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https://www.youtube.com/watch?v=0HAVcHcfO84</a:t>
            </a:r>
            <a:r>
              <a:rPr lang="es-ES" dirty="0"/>
              <a:t> </a:t>
            </a:r>
          </a:p>
        </p:txBody>
      </p:sp>
      <p:pic>
        <p:nvPicPr>
          <p:cNvPr id="6" name="Elementos multimedia en línea 5" title="Ciencia express: Carbono 14">
            <a:hlinkClick r:id="" action="ppaction://media"/>
            <a:extLst>
              <a:ext uri="{FF2B5EF4-FFF2-40B4-BE49-F238E27FC236}">
                <a16:creationId xmlns="" xmlns:a16="http://schemas.microsoft.com/office/drawing/2014/main" id="{51F39D75-BD24-42D5-9E1D-E2578C7112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71451" y="1029908"/>
            <a:ext cx="7313052" cy="41135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3E4FD8D-FB89-41A5-9F98-EE307FFFF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495" y="5335208"/>
            <a:ext cx="7573010" cy="9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7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MASSA ATÒMICA D’UN ELEMENT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EDEF32BF-E6FD-4E39-BF33-68B2B2071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081" y="1217179"/>
            <a:ext cx="1727853" cy="26066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5BC508A-4373-4261-ADDB-AF6DF231E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51" y="1340427"/>
            <a:ext cx="5679701" cy="1384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669D323-2E2A-47C4-A75F-B91D7E4C7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51" y="3017404"/>
            <a:ext cx="6222322" cy="4924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4F5BD48-9D2F-49FA-90E7-A464FDD4D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51" y="3608965"/>
            <a:ext cx="6222322" cy="72743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="" xmlns:a16="http://schemas.microsoft.com/office/drawing/2014/main" id="{79081055-B66C-45C1-AF8A-1F05D9F2F69B}"/>
              </a:ext>
            </a:extLst>
          </p:cNvPr>
          <p:cNvGrpSpPr/>
          <p:nvPr/>
        </p:nvGrpSpPr>
        <p:grpSpPr>
          <a:xfrm>
            <a:off x="2827973" y="4610611"/>
            <a:ext cx="7260358" cy="727429"/>
            <a:chOff x="2687782" y="4610611"/>
            <a:chExt cx="7260358" cy="727429"/>
          </a:xfrm>
        </p:grpSpPr>
        <p:sp>
          <p:nvSpPr>
            <p:cNvPr id="10" name="Rectángulo 9">
              <a:extLst>
                <a:ext uri="{FF2B5EF4-FFF2-40B4-BE49-F238E27FC236}">
                  <a16:creationId xmlns="" xmlns:a16="http://schemas.microsoft.com/office/drawing/2014/main" id="{D1FE5781-A2EE-4D5D-ADDF-9FA4DE1A2237}"/>
                </a:ext>
              </a:extLst>
            </p:cNvPr>
            <p:cNvSpPr/>
            <p:nvPr/>
          </p:nvSpPr>
          <p:spPr>
            <a:xfrm>
              <a:off x="2687782" y="4610611"/>
              <a:ext cx="7260358" cy="7274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9" name="Grupo 8">
              <a:extLst>
                <a:ext uri="{FF2B5EF4-FFF2-40B4-BE49-F238E27FC236}">
                  <a16:creationId xmlns="" xmlns:a16="http://schemas.microsoft.com/office/drawing/2014/main" id="{9E18BF4C-3EE9-4679-A9F9-3B3DCE19E95D}"/>
                </a:ext>
              </a:extLst>
            </p:cNvPr>
            <p:cNvGrpSpPr/>
            <p:nvPr/>
          </p:nvGrpSpPr>
          <p:grpSpPr>
            <a:xfrm>
              <a:off x="2807855" y="4653971"/>
              <a:ext cx="7140285" cy="684069"/>
              <a:chOff x="831273" y="5032661"/>
              <a:chExt cx="7140285" cy="684069"/>
            </a:xfrm>
          </p:grpSpPr>
          <p:pic>
            <p:nvPicPr>
              <p:cNvPr id="7" name="Imagen 6">
                <a:extLst>
                  <a:ext uri="{FF2B5EF4-FFF2-40B4-BE49-F238E27FC236}">
                    <a16:creationId xmlns="" xmlns:a16="http://schemas.microsoft.com/office/drawing/2014/main" id="{88696F73-A9F4-434B-AB8C-6B0644C8C9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3446" t="35877"/>
              <a:stretch/>
            </p:blipFill>
            <p:spPr>
              <a:xfrm>
                <a:off x="3814618" y="5032661"/>
                <a:ext cx="4156940" cy="684069"/>
              </a:xfrm>
              <a:prstGeom prst="rect">
                <a:avLst/>
              </a:prstGeom>
            </p:spPr>
          </p:pic>
          <p:pic>
            <p:nvPicPr>
              <p:cNvPr id="8" name="Imagen 7">
                <a:extLst>
                  <a:ext uri="{FF2B5EF4-FFF2-40B4-BE49-F238E27FC236}">
                    <a16:creationId xmlns="" xmlns:a16="http://schemas.microsoft.com/office/drawing/2014/main" id="{3A1FEFC4-4328-4D77-8E5E-D41A95257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3101" r="17605" b="69007"/>
              <a:stretch/>
            </p:blipFill>
            <p:spPr>
              <a:xfrm>
                <a:off x="831273" y="5171210"/>
                <a:ext cx="2983345" cy="330632"/>
              </a:xfrm>
              <a:prstGeom prst="rect">
                <a:avLst/>
              </a:prstGeom>
            </p:spPr>
          </p:pic>
        </p:grpSp>
      </p:grp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A8AC48E5-13B9-4A96-8783-2C7C935823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5300" y="5576398"/>
            <a:ext cx="4121399" cy="699654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="" xmlns:a16="http://schemas.microsoft.com/office/drawing/2014/main" id="{209C8CC7-6D70-4F16-8BBF-6124C0D5A8AC}"/>
              </a:ext>
            </a:extLst>
          </p:cNvPr>
          <p:cNvSpPr/>
          <p:nvPr/>
        </p:nvSpPr>
        <p:spPr>
          <a:xfrm>
            <a:off x="10778007" y="1217179"/>
            <a:ext cx="863927" cy="4084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59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MASSA ATÒMICA D’UN ELEMENT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="" xmlns:a16="http://schemas.microsoft.com/office/drawing/2014/main" id="{09B4D46F-AEF4-4652-9780-CEDA43DA2BDA}"/>
              </a:ext>
            </a:extLst>
          </p:cNvPr>
          <p:cNvSpPr/>
          <p:nvPr/>
        </p:nvSpPr>
        <p:spPr>
          <a:xfrm>
            <a:off x="720436" y="1034473"/>
            <a:ext cx="10963564" cy="55141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0F2C9EE-6BEB-4947-BD7A-B726A1690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91" y="1135568"/>
            <a:ext cx="6964818" cy="139519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912D8191-B5D6-4029-AF12-21CE6C74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306" y="2586181"/>
            <a:ext cx="6519823" cy="2410691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DA68AC7C-34A8-497B-B08A-C4F2C7258020}"/>
              </a:ext>
            </a:extLst>
          </p:cNvPr>
          <p:cNvSpPr/>
          <p:nvPr/>
        </p:nvSpPr>
        <p:spPr>
          <a:xfrm>
            <a:off x="4618182" y="3131128"/>
            <a:ext cx="489527" cy="258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87856EA7-93DB-4323-A203-DE4B2B0FD610}"/>
              </a:ext>
            </a:extLst>
          </p:cNvPr>
          <p:cNvSpPr/>
          <p:nvPr/>
        </p:nvSpPr>
        <p:spPr>
          <a:xfrm>
            <a:off x="6358712" y="3131128"/>
            <a:ext cx="489527" cy="258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6C99F185-4C65-4527-9A35-4BCEB73CF8B6}"/>
              </a:ext>
            </a:extLst>
          </p:cNvPr>
          <p:cNvSpPr/>
          <p:nvPr/>
        </p:nvSpPr>
        <p:spPr>
          <a:xfrm>
            <a:off x="8271164" y="3126510"/>
            <a:ext cx="489527" cy="258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="" xmlns:a16="http://schemas.microsoft.com/office/drawing/2014/main" id="{4D465C84-EC02-4EA7-8586-A1616CD46195}"/>
              </a:ext>
            </a:extLst>
          </p:cNvPr>
          <p:cNvSpPr/>
          <p:nvPr/>
        </p:nvSpPr>
        <p:spPr>
          <a:xfrm>
            <a:off x="4622276" y="3609109"/>
            <a:ext cx="489527" cy="258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257E5921-F051-4B21-B03F-EC47016202AE}"/>
              </a:ext>
            </a:extLst>
          </p:cNvPr>
          <p:cNvSpPr/>
          <p:nvPr/>
        </p:nvSpPr>
        <p:spPr>
          <a:xfrm>
            <a:off x="6362806" y="3609109"/>
            <a:ext cx="489527" cy="258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DC6B3F0A-BEA5-443A-9B2F-B9F792348492}"/>
              </a:ext>
            </a:extLst>
          </p:cNvPr>
          <p:cNvSpPr/>
          <p:nvPr/>
        </p:nvSpPr>
        <p:spPr>
          <a:xfrm>
            <a:off x="8275258" y="3604491"/>
            <a:ext cx="489527" cy="258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="" xmlns:a16="http://schemas.microsoft.com/office/drawing/2014/main" id="{C4CC5335-A31E-4108-9651-649FCDC7BF28}"/>
              </a:ext>
            </a:extLst>
          </p:cNvPr>
          <p:cNvSpPr/>
          <p:nvPr/>
        </p:nvSpPr>
        <p:spPr>
          <a:xfrm>
            <a:off x="4618182" y="4082472"/>
            <a:ext cx="489527" cy="258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="" xmlns:a16="http://schemas.microsoft.com/office/drawing/2014/main" id="{56780121-1725-4D3B-B2EC-A3A8B1D9F120}"/>
              </a:ext>
            </a:extLst>
          </p:cNvPr>
          <p:cNvSpPr/>
          <p:nvPr/>
        </p:nvSpPr>
        <p:spPr>
          <a:xfrm>
            <a:off x="6358712" y="4082472"/>
            <a:ext cx="489527" cy="258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2DEC3D5B-9126-4D6C-A6D1-0D633C5273EE}"/>
              </a:ext>
            </a:extLst>
          </p:cNvPr>
          <p:cNvSpPr/>
          <p:nvPr/>
        </p:nvSpPr>
        <p:spPr>
          <a:xfrm>
            <a:off x="8271164" y="4077854"/>
            <a:ext cx="489527" cy="258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="" xmlns:a16="http://schemas.microsoft.com/office/drawing/2014/main" id="{B8660832-4532-4DBF-BD72-82435732F4F8}"/>
              </a:ext>
            </a:extLst>
          </p:cNvPr>
          <p:cNvSpPr/>
          <p:nvPr/>
        </p:nvSpPr>
        <p:spPr>
          <a:xfrm>
            <a:off x="4618182" y="4523508"/>
            <a:ext cx="489527" cy="258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="" xmlns:a16="http://schemas.microsoft.com/office/drawing/2014/main" id="{207DC6BD-516C-41AF-84D3-6A4D1BC5E562}"/>
              </a:ext>
            </a:extLst>
          </p:cNvPr>
          <p:cNvSpPr/>
          <p:nvPr/>
        </p:nvSpPr>
        <p:spPr>
          <a:xfrm>
            <a:off x="6358712" y="4523508"/>
            <a:ext cx="489527" cy="258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="" xmlns:a16="http://schemas.microsoft.com/office/drawing/2014/main" id="{0955C1A7-2E45-4C0F-862A-0D63E44F6A13}"/>
              </a:ext>
            </a:extLst>
          </p:cNvPr>
          <p:cNvSpPr/>
          <p:nvPr/>
        </p:nvSpPr>
        <p:spPr>
          <a:xfrm>
            <a:off x="8271164" y="4518890"/>
            <a:ext cx="489527" cy="258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3" name="Imagen 32">
            <a:extLst>
              <a:ext uri="{FF2B5EF4-FFF2-40B4-BE49-F238E27FC236}">
                <a16:creationId xmlns="" xmlns:a16="http://schemas.microsoft.com/office/drawing/2014/main" id="{64ABF6D0-52A1-410E-941A-187825519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5473" y="5179290"/>
            <a:ext cx="6371698" cy="81049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167618" y="1491175"/>
            <a:ext cx="1223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Pàgina</a:t>
            </a:r>
            <a:r>
              <a:rPr lang="fr-FR" dirty="0" smtClean="0">
                <a:solidFill>
                  <a:srgbClr val="FF0000"/>
                </a:solidFill>
              </a:rPr>
              <a:t> 65 </a:t>
            </a:r>
            <a:r>
              <a:rPr lang="fr-FR" dirty="0" err="1" smtClean="0">
                <a:solidFill>
                  <a:srgbClr val="FF0000"/>
                </a:solidFill>
              </a:rPr>
              <a:t>exercici</a:t>
            </a:r>
            <a:r>
              <a:rPr lang="fr-FR" dirty="0" smtClean="0">
                <a:solidFill>
                  <a:srgbClr val="FF0000"/>
                </a:solidFill>
              </a:rPr>
              <a:t> 5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8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</a:t>
            </a: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ÀTOMS AMB CÀRREGA ELÈCTRICA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03ED3A2-CDB6-4DBF-BA17-1B0E462E6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561" b="65539" l="38414" r="61948"/>
                    </a14:imgEffect>
                  </a14:imgLayer>
                </a14:imgProps>
              </a:ext>
            </a:extLst>
          </a:blip>
          <a:srcRect l="35472" t="36314" r="35110" b="31214"/>
          <a:stretch/>
        </p:blipFill>
        <p:spPr>
          <a:xfrm>
            <a:off x="2850826" y="3075718"/>
            <a:ext cx="869748" cy="974439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="" xmlns:a16="http://schemas.microsoft.com/office/drawing/2014/main" id="{45C40D04-A59F-406C-96D0-723998652260}"/>
              </a:ext>
            </a:extLst>
          </p:cNvPr>
          <p:cNvSpPr/>
          <p:nvPr/>
        </p:nvSpPr>
        <p:spPr>
          <a:xfrm>
            <a:off x="2179782" y="2493818"/>
            <a:ext cx="2161309" cy="21982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Elipse 4">
            <a:extLst>
              <a:ext uri="{FF2B5EF4-FFF2-40B4-BE49-F238E27FC236}">
                <a16:creationId xmlns="" xmlns:a16="http://schemas.microsoft.com/office/drawing/2014/main" id="{44786472-D512-40E0-9111-356A3640DA10}"/>
              </a:ext>
            </a:extLst>
          </p:cNvPr>
          <p:cNvSpPr/>
          <p:nvPr/>
        </p:nvSpPr>
        <p:spPr>
          <a:xfrm>
            <a:off x="1692427" y="1976581"/>
            <a:ext cx="3186546" cy="3232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EB752E50-B1EA-49B4-AE9D-5A9E5D386F53}"/>
              </a:ext>
            </a:extLst>
          </p:cNvPr>
          <p:cNvSpPr/>
          <p:nvPr/>
        </p:nvSpPr>
        <p:spPr>
          <a:xfrm>
            <a:off x="1288469" y="1560945"/>
            <a:ext cx="4068621" cy="40824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CA687F80-54F0-435C-8B8E-E466B9A0ECB4}"/>
              </a:ext>
            </a:extLst>
          </p:cNvPr>
          <p:cNvSpPr/>
          <p:nvPr/>
        </p:nvSpPr>
        <p:spPr>
          <a:xfrm>
            <a:off x="847432" y="1214582"/>
            <a:ext cx="4897586" cy="4789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35EAACFC-E32F-4DFB-A593-C38E4BF4E6D5}"/>
              </a:ext>
            </a:extLst>
          </p:cNvPr>
          <p:cNvSpPr/>
          <p:nvPr/>
        </p:nvSpPr>
        <p:spPr>
          <a:xfrm>
            <a:off x="2727035" y="2540003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Elipse 8">
            <a:extLst>
              <a:ext uri="{FF2B5EF4-FFF2-40B4-BE49-F238E27FC236}">
                <a16:creationId xmlns="" xmlns:a16="http://schemas.microsoft.com/office/drawing/2014/main" id="{AD35C72D-B139-457B-A379-4A7A9836BCD6}"/>
              </a:ext>
            </a:extLst>
          </p:cNvPr>
          <p:cNvSpPr/>
          <p:nvPr/>
        </p:nvSpPr>
        <p:spPr>
          <a:xfrm>
            <a:off x="4080162" y="4105567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A4DEF3E3-6A3F-4E80-B23A-F38002253BF0}"/>
              </a:ext>
            </a:extLst>
          </p:cNvPr>
          <p:cNvSpPr/>
          <p:nvPr/>
        </p:nvSpPr>
        <p:spPr>
          <a:xfrm>
            <a:off x="2572327" y="2022768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642BB110-6C0B-457E-A277-BAFAF3FCCC78}"/>
              </a:ext>
            </a:extLst>
          </p:cNvPr>
          <p:cNvSpPr/>
          <p:nvPr/>
        </p:nvSpPr>
        <p:spPr>
          <a:xfrm>
            <a:off x="4002808" y="2110514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Elipse 11">
            <a:extLst>
              <a:ext uri="{FF2B5EF4-FFF2-40B4-BE49-F238E27FC236}">
                <a16:creationId xmlns="" xmlns:a16="http://schemas.microsoft.com/office/drawing/2014/main" id="{91225841-FFB7-4987-A381-A05068FCEF6E}"/>
              </a:ext>
            </a:extLst>
          </p:cNvPr>
          <p:cNvSpPr/>
          <p:nvPr/>
        </p:nvSpPr>
        <p:spPr>
          <a:xfrm>
            <a:off x="4751092" y="3200403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="" xmlns:a16="http://schemas.microsoft.com/office/drawing/2014/main" id="{B8D8F560-30AE-4689-9BFC-88831A0B0A7A}"/>
              </a:ext>
            </a:extLst>
          </p:cNvPr>
          <p:cNvSpPr/>
          <p:nvPr/>
        </p:nvSpPr>
        <p:spPr>
          <a:xfrm>
            <a:off x="1714500" y="2983348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="" xmlns:a16="http://schemas.microsoft.com/office/drawing/2014/main" id="{3AE83152-D49F-4C08-AECB-744C0533E195}"/>
              </a:ext>
            </a:extLst>
          </p:cNvPr>
          <p:cNvSpPr/>
          <p:nvPr/>
        </p:nvSpPr>
        <p:spPr>
          <a:xfrm>
            <a:off x="1716398" y="4128663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3A7B8B29-E64A-4A49-A674-B414583FC523}"/>
              </a:ext>
            </a:extLst>
          </p:cNvPr>
          <p:cNvSpPr/>
          <p:nvPr/>
        </p:nvSpPr>
        <p:spPr>
          <a:xfrm>
            <a:off x="2417619" y="4920675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Elipse 15">
            <a:extLst>
              <a:ext uri="{FF2B5EF4-FFF2-40B4-BE49-F238E27FC236}">
                <a16:creationId xmlns="" xmlns:a16="http://schemas.microsoft.com/office/drawing/2014/main" id="{53F5A5FF-D829-4A11-8B33-68213DE961BB}"/>
              </a:ext>
            </a:extLst>
          </p:cNvPr>
          <p:cNvSpPr/>
          <p:nvPr/>
        </p:nvSpPr>
        <p:spPr>
          <a:xfrm>
            <a:off x="3741611" y="5024583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="" xmlns:a16="http://schemas.microsoft.com/office/drawing/2014/main" id="{8EBB9EA6-2984-47BC-A16D-ED82621D6C99}"/>
              </a:ext>
            </a:extLst>
          </p:cNvPr>
          <p:cNvSpPr/>
          <p:nvPr/>
        </p:nvSpPr>
        <p:spPr>
          <a:xfrm>
            <a:off x="4623821" y="4276443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Elipse 17">
            <a:extLst>
              <a:ext uri="{FF2B5EF4-FFF2-40B4-BE49-F238E27FC236}">
                <a16:creationId xmlns="" xmlns:a16="http://schemas.microsoft.com/office/drawing/2014/main" id="{DE06689A-349A-439C-8932-0B88B287911A}"/>
              </a:ext>
            </a:extLst>
          </p:cNvPr>
          <p:cNvSpPr/>
          <p:nvPr/>
        </p:nvSpPr>
        <p:spPr>
          <a:xfrm>
            <a:off x="3275444" y="1473203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="" xmlns:a16="http://schemas.microsoft.com/office/drawing/2014/main" id="{A45904FA-AE98-4CB1-A009-65961C4969CE}"/>
              </a:ext>
            </a:extLst>
          </p:cNvPr>
          <p:cNvSpPr/>
          <p:nvPr/>
        </p:nvSpPr>
        <p:spPr>
          <a:xfrm>
            <a:off x="4002808" y="1630224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Elipse 19">
            <a:extLst>
              <a:ext uri="{FF2B5EF4-FFF2-40B4-BE49-F238E27FC236}">
                <a16:creationId xmlns="" xmlns:a16="http://schemas.microsoft.com/office/drawing/2014/main" id="{30780532-8899-41B5-8714-CC5E56183A0D}"/>
              </a:ext>
            </a:extLst>
          </p:cNvPr>
          <p:cNvSpPr/>
          <p:nvPr/>
        </p:nvSpPr>
        <p:spPr>
          <a:xfrm>
            <a:off x="4550068" y="1973002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Elipse 20">
            <a:extLst>
              <a:ext uri="{FF2B5EF4-FFF2-40B4-BE49-F238E27FC236}">
                <a16:creationId xmlns="" xmlns:a16="http://schemas.microsoft.com/office/drawing/2014/main" id="{4AB8CB26-65CF-47F1-AA07-77967E4765CA}"/>
              </a:ext>
            </a:extLst>
          </p:cNvPr>
          <p:cNvSpPr/>
          <p:nvPr/>
        </p:nvSpPr>
        <p:spPr>
          <a:xfrm>
            <a:off x="5199633" y="3023760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Elipse 21">
            <a:extLst>
              <a:ext uri="{FF2B5EF4-FFF2-40B4-BE49-F238E27FC236}">
                <a16:creationId xmlns="" xmlns:a16="http://schemas.microsoft.com/office/drawing/2014/main" id="{FE5601B3-3FD5-429A-8486-1F1DF50BAA58}"/>
              </a:ext>
            </a:extLst>
          </p:cNvPr>
          <p:cNvSpPr/>
          <p:nvPr/>
        </p:nvSpPr>
        <p:spPr>
          <a:xfrm>
            <a:off x="5266393" y="3616036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="" xmlns:a16="http://schemas.microsoft.com/office/drawing/2014/main" id="{4C956FDA-3481-45AC-A003-B79873AE8D38}"/>
              </a:ext>
            </a:extLst>
          </p:cNvPr>
          <p:cNvSpPr/>
          <p:nvPr/>
        </p:nvSpPr>
        <p:spPr>
          <a:xfrm>
            <a:off x="5138442" y="4253349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Elipse 23">
            <a:extLst>
              <a:ext uri="{FF2B5EF4-FFF2-40B4-BE49-F238E27FC236}">
                <a16:creationId xmlns="" xmlns:a16="http://schemas.microsoft.com/office/drawing/2014/main" id="{2D53C06B-F098-4A5E-BF0A-B825DACF6671}"/>
              </a:ext>
            </a:extLst>
          </p:cNvPr>
          <p:cNvSpPr/>
          <p:nvPr/>
        </p:nvSpPr>
        <p:spPr>
          <a:xfrm>
            <a:off x="4234870" y="5287816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Elipse 24">
            <a:extLst>
              <a:ext uri="{FF2B5EF4-FFF2-40B4-BE49-F238E27FC236}">
                <a16:creationId xmlns="" xmlns:a16="http://schemas.microsoft.com/office/drawing/2014/main" id="{BA23D061-5E92-43F6-B478-8B8AA7994B1E}"/>
              </a:ext>
            </a:extLst>
          </p:cNvPr>
          <p:cNvSpPr/>
          <p:nvPr/>
        </p:nvSpPr>
        <p:spPr>
          <a:xfrm>
            <a:off x="3430152" y="5578763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6" name="Elipse 25">
            <a:extLst>
              <a:ext uri="{FF2B5EF4-FFF2-40B4-BE49-F238E27FC236}">
                <a16:creationId xmlns="" xmlns:a16="http://schemas.microsoft.com/office/drawing/2014/main" id="{A5584B5D-36DB-4F17-8851-F04F7522B77B}"/>
              </a:ext>
            </a:extLst>
          </p:cNvPr>
          <p:cNvSpPr/>
          <p:nvPr/>
        </p:nvSpPr>
        <p:spPr>
          <a:xfrm>
            <a:off x="2572327" y="5444835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Elipse 26">
            <a:extLst>
              <a:ext uri="{FF2B5EF4-FFF2-40B4-BE49-F238E27FC236}">
                <a16:creationId xmlns="" xmlns:a16="http://schemas.microsoft.com/office/drawing/2014/main" id="{1A98BD1C-E5F5-4F38-8ED0-47307B6C09FF}"/>
              </a:ext>
            </a:extLst>
          </p:cNvPr>
          <p:cNvSpPr/>
          <p:nvPr/>
        </p:nvSpPr>
        <p:spPr>
          <a:xfrm>
            <a:off x="1961878" y="5135418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Elipse 27">
            <a:extLst>
              <a:ext uri="{FF2B5EF4-FFF2-40B4-BE49-F238E27FC236}">
                <a16:creationId xmlns="" xmlns:a16="http://schemas.microsoft.com/office/drawing/2014/main" id="{0D1B87F4-7ABD-4974-8EA5-D50D57F45A43}"/>
              </a:ext>
            </a:extLst>
          </p:cNvPr>
          <p:cNvSpPr/>
          <p:nvPr/>
        </p:nvSpPr>
        <p:spPr>
          <a:xfrm>
            <a:off x="1568382" y="4643592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Elipse 28">
            <a:extLst>
              <a:ext uri="{FF2B5EF4-FFF2-40B4-BE49-F238E27FC236}">
                <a16:creationId xmlns="" xmlns:a16="http://schemas.microsoft.com/office/drawing/2014/main" id="{88A45212-6279-4F09-BE3B-FCA69513C95C}"/>
              </a:ext>
            </a:extLst>
          </p:cNvPr>
          <p:cNvSpPr/>
          <p:nvPr/>
        </p:nvSpPr>
        <p:spPr>
          <a:xfrm>
            <a:off x="1272544" y="4050157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Elipse 29">
            <a:extLst>
              <a:ext uri="{FF2B5EF4-FFF2-40B4-BE49-F238E27FC236}">
                <a16:creationId xmlns="" xmlns:a16="http://schemas.microsoft.com/office/drawing/2014/main" id="{E6971298-AE3A-4C0E-BA84-86CC01BC6E1F}"/>
              </a:ext>
            </a:extLst>
          </p:cNvPr>
          <p:cNvSpPr/>
          <p:nvPr/>
        </p:nvSpPr>
        <p:spPr>
          <a:xfrm>
            <a:off x="2558403" y="1612907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Elipse 30">
            <a:extLst>
              <a:ext uri="{FF2B5EF4-FFF2-40B4-BE49-F238E27FC236}">
                <a16:creationId xmlns="" xmlns:a16="http://schemas.microsoft.com/office/drawing/2014/main" id="{41103EA8-D7F1-4491-B6D7-2DB9161BD80A}"/>
              </a:ext>
            </a:extLst>
          </p:cNvPr>
          <p:cNvSpPr/>
          <p:nvPr/>
        </p:nvSpPr>
        <p:spPr>
          <a:xfrm>
            <a:off x="1961878" y="1939641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2" name="Elipse 31">
            <a:extLst>
              <a:ext uri="{FF2B5EF4-FFF2-40B4-BE49-F238E27FC236}">
                <a16:creationId xmlns="" xmlns:a16="http://schemas.microsoft.com/office/drawing/2014/main" id="{90E44607-E384-4AD4-8A0F-C6F2BA4FC19A}"/>
              </a:ext>
            </a:extLst>
          </p:cNvPr>
          <p:cNvSpPr/>
          <p:nvPr/>
        </p:nvSpPr>
        <p:spPr>
          <a:xfrm>
            <a:off x="1504862" y="2463805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3" name="Elipse 32">
            <a:extLst>
              <a:ext uri="{FF2B5EF4-FFF2-40B4-BE49-F238E27FC236}">
                <a16:creationId xmlns="" xmlns:a16="http://schemas.microsoft.com/office/drawing/2014/main" id="{5B8B733A-1FA5-424E-B9C4-6D3CA81F3716}"/>
              </a:ext>
            </a:extLst>
          </p:cNvPr>
          <p:cNvSpPr/>
          <p:nvPr/>
        </p:nvSpPr>
        <p:spPr>
          <a:xfrm>
            <a:off x="1245159" y="3179632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4" name="Elipse 33">
            <a:extLst>
              <a:ext uri="{FF2B5EF4-FFF2-40B4-BE49-F238E27FC236}">
                <a16:creationId xmlns="" xmlns:a16="http://schemas.microsoft.com/office/drawing/2014/main" id="{89527E5E-810D-4DAA-9304-F57ED975B671}"/>
              </a:ext>
            </a:extLst>
          </p:cNvPr>
          <p:cNvSpPr/>
          <p:nvPr/>
        </p:nvSpPr>
        <p:spPr>
          <a:xfrm>
            <a:off x="4954396" y="2419928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5" name="Elipse 34">
            <a:extLst>
              <a:ext uri="{FF2B5EF4-FFF2-40B4-BE49-F238E27FC236}">
                <a16:creationId xmlns="" xmlns:a16="http://schemas.microsoft.com/office/drawing/2014/main" id="{ED591D95-0079-4F77-BAB6-DD006348FAB1}"/>
              </a:ext>
            </a:extLst>
          </p:cNvPr>
          <p:cNvSpPr/>
          <p:nvPr/>
        </p:nvSpPr>
        <p:spPr>
          <a:xfrm>
            <a:off x="4805151" y="4846785"/>
            <a:ext cx="154708" cy="147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AC6F8001-7253-46C4-8621-637F0F9EAA88}"/>
              </a:ext>
            </a:extLst>
          </p:cNvPr>
          <p:cNvSpPr txBox="1"/>
          <p:nvPr/>
        </p:nvSpPr>
        <p:spPr>
          <a:xfrm>
            <a:off x="6205679" y="1603670"/>
            <a:ext cx="4897585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000" dirty="0"/>
              <a:t>A cada capa de l’escorça se l’anomena </a:t>
            </a:r>
            <a:r>
              <a:rPr lang="ca-ES" sz="2000" b="1" i="1" dirty="0"/>
              <a:t>nivell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="" xmlns:a16="http://schemas.microsoft.com/office/drawing/2014/main" id="{47F9E60B-3142-407A-A6D1-F10D38BE9FE6}"/>
              </a:ext>
            </a:extLst>
          </p:cNvPr>
          <p:cNvSpPr txBox="1"/>
          <p:nvPr/>
        </p:nvSpPr>
        <p:spPr>
          <a:xfrm>
            <a:off x="6010193" y="2136103"/>
            <a:ext cx="5637089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2000" dirty="0"/>
              <a:t>A cada </a:t>
            </a:r>
            <a:r>
              <a:rPr lang="ca-ES" sz="2000" b="1" i="1" dirty="0"/>
              <a:t>nivell </a:t>
            </a:r>
            <a:r>
              <a:rPr lang="ca-ES" sz="2000" dirty="0"/>
              <a:t>hi caben un número </a:t>
            </a:r>
            <a:r>
              <a:rPr lang="ca-ES" sz="2000" b="1" dirty="0"/>
              <a:t>màxim</a:t>
            </a:r>
            <a:r>
              <a:rPr lang="ca-ES" sz="2000" dirty="0"/>
              <a:t> d’electrons</a:t>
            </a:r>
            <a:endParaRPr lang="ca-ES" sz="2000" b="1" i="1" dirty="0"/>
          </a:p>
        </p:txBody>
      </p:sp>
      <p:sp>
        <p:nvSpPr>
          <p:cNvPr id="38" name="CuadroTexto 37">
            <a:extLst>
              <a:ext uri="{FF2B5EF4-FFF2-40B4-BE49-F238E27FC236}">
                <a16:creationId xmlns="" xmlns:a16="http://schemas.microsoft.com/office/drawing/2014/main" id="{CB7B90E2-DAC9-41AA-9515-0A7718AB7243}"/>
              </a:ext>
            </a:extLst>
          </p:cNvPr>
          <p:cNvSpPr txBox="1"/>
          <p:nvPr/>
        </p:nvSpPr>
        <p:spPr>
          <a:xfrm>
            <a:off x="8233638" y="2730302"/>
            <a:ext cx="841666" cy="523220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2800" dirty="0"/>
              <a:t>2n</a:t>
            </a:r>
            <a:r>
              <a:rPr lang="ca-ES" sz="2800" baseline="30000" dirty="0"/>
              <a:t>2</a:t>
            </a:r>
            <a:endParaRPr lang="ca-ES" sz="2800" b="1" i="1" dirty="0"/>
          </a:p>
        </p:txBody>
      </p:sp>
      <p:sp>
        <p:nvSpPr>
          <p:cNvPr id="40" name="CuadroTexto 39">
            <a:extLst>
              <a:ext uri="{FF2B5EF4-FFF2-40B4-BE49-F238E27FC236}">
                <a16:creationId xmlns="" xmlns:a16="http://schemas.microsoft.com/office/drawing/2014/main" id="{D664BE96-4306-4B62-83A6-0FE2121C40D1}"/>
              </a:ext>
            </a:extLst>
          </p:cNvPr>
          <p:cNvSpPr txBox="1"/>
          <p:nvPr/>
        </p:nvSpPr>
        <p:spPr>
          <a:xfrm>
            <a:off x="6806042" y="3505260"/>
            <a:ext cx="3696858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2n</a:t>
            </a:r>
            <a:r>
              <a:rPr lang="ca-ES" baseline="30000" dirty="0"/>
              <a:t>2</a:t>
            </a:r>
            <a:r>
              <a:rPr lang="ca-ES" dirty="0"/>
              <a:t> </a:t>
            </a:r>
            <a:r>
              <a:rPr lang="ca-ES" dirty="0">
                <a:sym typeface="Wingdings" panose="05000000000000000000" pitchFamily="2" charset="2"/>
              </a:rPr>
              <a:t> nivell 1  2 electrons</a:t>
            </a:r>
            <a:endParaRPr lang="ca-ES" baseline="30000" dirty="0"/>
          </a:p>
        </p:txBody>
      </p: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7E651EEF-24A1-4DF9-B6CB-2389EE900B0D}"/>
              </a:ext>
            </a:extLst>
          </p:cNvPr>
          <p:cNvSpPr txBox="1"/>
          <p:nvPr/>
        </p:nvSpPr>
        <p:spPr>
          <a:xfrm>
            <a:off x="6806042" y="4068681"/>
            <a:ext cx="3696858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2n</a:t>
            </a:r>
            <a:r>
              <a:rPr lang="ca-ES" baseline="30000" dirty="0"/>
              <a:t>2</a:t>
            </a:r>
            <a:r>
              <a:rPr lang="ca-ES" dirty="0"/>
              <a:t> </a:t>
            </a:r>
            <a:r>
              <a:rPr lang="ca-ES" dirty="0">
                <a:sym typeface="Wingdings" panose="05000000000000000000" pitchFamily="2" charset="2"/>
              </a:rPr>
              <a:t> nivell 2  8 electrons</a:t>
            </a:r>
            <a:endParaRPr lang="ca-ES" baseline="30000" dirty="0"/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AC8ED017-96EC-4B75-9205-C1517D129A71}"/>
              </a:ext>
            </a:extLst>
          </p:cNvPr>
          <p:cNvSpPr txBox="1"/>
          <p:nvPr/>
        </p:nvSpPr>
        <p:spPr>
          <a:xfrm>
            <a:off x="6806042" y="4692073"/>
            <a:ext cx="3696858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2n</a:t>
            </a:r>
            <a:r>
              <a:rPr lang="ca-ES" baseline="30000" dirty="0"/>
              <a:t>2</a:t>
            </a:r>
            <a:r>
              <a:rPr lang="ca-ES" dirty="0"/>
              <a:t> </a:t>
            </a:r>
            <a:r>
              <a:rPr lang="ca-ES" dirty="0">
                <a:sym typeface="Wingdings" panose="05000000000000000000" pitchFamily="2" charset="2"/>
              </a:rPr>
              <a:t> nivell 3  18 electrons</a:t>
            </a:r>
            <a:endParaRPr lang="ca-ES" baseline="30000" dirty="0"/>
          </a:p>
        </p:txBody>
      </p:sp>
      <p:sp>
        <p:nvSpPr>
          <p:cNvPr id="43" name="CuadroTexto 42">
            <a:extLst>
              <a:ext uri="{FF2B5EF4-FFF2-40B4-BE49-F238E27FC236}">
                <a16:creationId xmlns="" xmlns:a16="http://schemas.microsoft.com/office/drawing/2014/main" id="{273DA9D3-2129-43A6-9A70-5D4D261ECEE7}"/>
              </a:ext>
            </a:extLst>
          </p:cNvPr>
          <p:cNvSpPr txBox="1"/>
          <p:nvPr/>
        </p:nvSpPr>
        <p:spPr>
          <a:xfrm>
            <a:off x="6806042" y="5250930"/>
            <a:ext cx="3696858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2n</a:t>
            </a:r>
            <a:r>
              <a:rPr lang="ca-ES" baseline="30000" dirty="0"/>
              <a:t>2</a:t>
            </a:r>
            <a:r>
              <a:rPr lang="ca-ES" dirty="0"/>
              <a:t> </a:t>
            </a:r>
            <a:r>
              <a:rPr lang="ca-ES" dirty="0">
                <a:sym typeface="Wingdings" panose="05000000000000000000" pitchFamily="2" charset="2"/>
              </a:rPr>
              <a:t> nivell 4  32 electrons</a:t>
            </a:r>
            <a:endParaRPr lang="ca-ES" baseline="30000" dirty="0"/>
          </a:p>
        </p:txBody>
      </p:sp>
      <p:sp>
        <p:nvSpPr>
          <p:cNvPr id="44" name="CuadroTexto 43">
            <a:extLst>
              <a:ext uri="{FF2B5EF4-FFF2-40B4-BE49-F238E27FC236}">
                <a16:creationId xmlns="" xmlns:a16="http://schemas.microsoft.com/office/drawing/2014/main" id="{B3085624-F280-4603-BBDD-1272AC2FC10D}"/>
              </a:ext>
            </a:extLst>
          </p:cNvPr>
          <p:cNvSpPr txBox="1"/>
          <p:nvPr/>
        </p:nvSpPr>
        <p:spPr>
          <a:xfrm>
            <a:off x="6859148" y="5726543"/>
            <a:ext cx="3696858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2n</a:t>
            </a:r>
            <a:r>
              <a:rPr lang="ca-ES" baseline="30000" dirty="0"/>
              <a:t>2</a:t>
            </a:r>
            <a:r>
              <a:rPr lang="ca-ES" dirty="0"/>
              <a:t> </a:t>
            </a:r>
            <a:r>
              <a:rPr lang="ca-ES" dirty="0">
                <a:sym typeface="Wingdings" panose="05000000000000000000" pitchFamily="2" charset="2"/>
              </a:rPr>
              <a:t> nivell 5  50 electrons</a:t>
            </a:r>
            <a:endParaRPr lang="ca-ES" baseline="30000" dirty="0"/>
          </a:p>
        </p:txBody>
      </p:sp>
    </p:spTree>
    <p:extLst>
      <p:ext uri="{BB962C8B-B14F-4D97-AF65-F5344CB8AC3E}">
        <p14:creationId xmlns:p14="http://schemas.microsoft.com/office/powerpoint/2010/main" val="23973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ÀTOMS AMB CÀRREGA ELÈCTRICA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="" xmlns:a16="http://schemas.microsoft.com/office/drawing/2014/main" id="{6BDD5F52-77E3-4A91-9FD0-F6F7C843302D}"/>
              </a:ext>
            </a:extLst>
          </p:cNvPr>
          <p:cNvSpPr/>
          <p:nvPr/>
        </p:nvSpPr>
        <p:spPr>
          <a:xfrm>
            <a:off x="614218" y="923636"/>
            <a:ext cx="10963564" cy="55141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0037F6F9-9056-4DF7-8FD2-5DD96CB1D295}"/>
              </a:ext>
            </a:extLst>
          </p:cNvPr>
          <p:cNvGrpSpPr/>
          <p:nvPr/>
        </p:nvGrpSpPr>
        <p:grpSpPr>
          <a:xfrm>
            <a:off x="1251759" y="1209964"/>
            <a:ext cx="9688481" cy="658086"/>
            <a:chOff x="1390650" y="1440873"/>
            <a:chExt cx="9688481" cy="658086"/>
          </a:xfrm>
        </p:grpSpPr>
        <p:pic>
          <p:nvPicPr>
            <p:cNvPr id="2" name="Imagen 1">
              <a:extLst>
                <a:ext uri="{FF2B5EF4-FFF2-40B4-BE49-F238E27FC236}">
                  <a16:creationId xmlns="" xmlns:a16="http://schemas.microsoft.com/office/drawing/2014/main" id="{A45F0547-CA50-4D18-9855-AFF8202C3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2304" b="57447"/>
            <a:stretch/>
          </p:blipFill>
          <p:spPr>
            <a:xfrm>
              <a:off x="1390650" y="1440873"/>
              <a:ext cx="4437495" cy="369454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22AE3FD9-F198-43C9-8481-14BD86931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213" b="61702"/>
            <a:stretch/>
          </p:blipFill>
          <p:spPr>
            <a:xfrm>
              <a:off x="5840788" y="1440873"/>
              <a:ext cx="510423" cy="332509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="" xmlns:a16="http://schemas.microsoft.com/office/drawing/2014/main" id="{C67333D5-500B-4983-8FAB-6DC4B4E8F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47" t="39894" r="51044" b="34575"/>
            <a:stretch/>
          </p:blipFill>
          <p:spPr>
            <a:xfrm>
              <a:off x="6258851" y="1560947"/>
              <a:ext cx="2733964" cy="221671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="" xmlns:a16="http://schemas.microsoft.com/office/drawing/2014/main" id="{3D6A792A-9FF8-40BD-94F2-5C4C3F078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674" t="36435" b="32447"/>
            <a:stretch/>
          </p:blipFill>
          <p:spPr>
            <a:xfrm>
              <a:off x="1890223" y="1828797"/>
              <a:ext cx="3364459" cy="270162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="" xmlns:a16="http://schemas.microsoft.com/office/drawing/2014/main" id="{C069062D-198B-44E8-B4ED-A8E58B84A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037" t="68883" b="5585"/>
            <a:stretch/>
          </p:blipFill>
          <p:spPr>
            <a:xfrm>
              <a:off x="4985327" y="1877288"/>
              <a:ext cx="6093804" cy="221671"/>
            </a:xfrm>
            <a:prstGeom prst="rect">
              <a:avLst/>
            </a:prstGeom>
          </p:spPr>
        </p:pic>
      </p:grpSp>
      <p:pic>
        <p:nvPicPr>
          <p:cNvPr id="10" name="Picture 2" descr="Resultat d'imatges de atom beril·li">
            <a:extLst>
              <a:ext uri="{FF2B5EF4-FFF2-40B4-BE49-F238E27FC236}">
                <a16:creationId xmlns="" xmlns:a16="http://schemas.microsoft.com/office/drawing/2014/main" id="{0535E050-EC98-4BA1-94A6-32E19209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59" y="2021322"/>
            <a:ext cx="2218460" cy="2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t d'imatges de atom neó">
            <a:extLst>
              <a:ext uri="{FF2B5EF4-FFF2-40B4-BE49-F238E27FC236}">
                <a16:creationId xmlns="" xmlns:a16="http://schemas.microsoft.com/office/drawing/2014/main" id="{FD4D5D5C-A004-41CF-BA2E-C61BA4312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791" y="2021322"/>
            <a:ext cx="2218460" cy="2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tge relacionada">
            <a:extLst>
              <a:ext uri="{FF2B5EF4-FFF2-40B4-BE49-F238E27FC236}">
                <a16:creationId xmlns="" xmlns:a16="http://schemas.microsoft.com/office/drawing/2014/main" id="{539EACD4-B029-49AF-AC14-44670D04F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213" y="2021322"/>
            <a:ext cx="2147455" cy="21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t d'imatges de atom bor">
            <a:extLst>
              <a:ext uri="{FF2B5EF4-FFF2-40B4-BE49-F238E27FC236}">
                <a16:creationId xmlns="" xmlns:a16="http://schemas.microsoft.com/office/drawing/2014/main" id="{178548FA-319B-4594-85DF-59C89F71B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8" y="4073812"/>
            <a:ext cx="2218459" cy="221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t d'imatges de atom clor">
            <a:extLst>
              <a:ext uri="{FF2B5EF4-FFF2-40B4-BE49-F238E27FC236}">
                <a16:creationId xmlns="" xmlns:a16="http://schemas.microsoft.com/office/drawing/2014/main" id="{77DC41B5-F019-4382-A4B2-1CA68CC9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39" y="4073811"/>
            <a:ext cx="2218459" cy="221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2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="" xmlns:a16="http://schemas.microsoft.com/office/drawing/2014/main" id="{CCA2B7AF-56C2-45D8-913C-9EA32DADD5C6}"/>
              </a:ext>
            </a:extLst>
          </p:cNvPr>
          <p:cNvSpPr/>
          <p:nvPr/>
        </p:nvSpPr>
        <p:spPr>
          <a:xfrm>
            <a:off x="7416418" y="2467227"/>
            <a:ext cx="2660628" cy="25501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ÀTOMS AMB CÀRREGA ELÈCTRICA</a:t>
            </a:r>
          </a:p>
        </p:txBody>
      </p:sp>
      <p:sp>
        <p:nvSpPr>
          <p:cNvPr id="9" name="Elipse 8">
            <a:extLst>
              <a:ext uri="{FF2B5EF4-FFF2-40B4-BE49-F238E27FC236}">
                <a16:creationId xmlns="" xmlns:a16="http://schemas.microsoft.com/office/drawing/2014/main" id="{84A2C8DC-8FC3-429A-A6B9-F62D7CCAB3EE}"/>
              </a:ext>
            </a:extLst>
          </p:cNvPr>
          <p:cNvSpPr/>
          <p:nvPr/>
        </p:nvSpPr>
        <p:spPr>
          <a:xfrm>
            <a:off x="1561861" y="2467227"/>
            <a:ext cx="2660628" cy="25501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4AB4A143-BABA-4B9C-A8D0-D59E06DA5301}"/>
              </a:ext>
            </a:extLst>
          </p:cNvPr>
          <p:cNvSpPr txBox="1"/>
          <p:nvPr/>
        </p:nvSpPr>
        <p:spPr>
          <a:xfrm>
            <a:off x="1633591" y="1141183"/>
            <a:ext cx="251716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ÀTOMS ESTABLES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C77324AD-325A-43E1-A0DD-328FB344286B}"/>
              </a:ext>
            </a:extLst>
          </p:cNvPr>
          <p:cNvSpPr txBox="1"/>
          <p:nvPr/>
        </p:nvSpPr>
        <p:spPr>
          <a:xfrm>
            <a:off x="7364002" y="1177399"/>
            <a:ext cx="27654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ÀTOMS INESTABLES</a:t>
            </a:r>
          </a:p>
        </p:txBody>
      </p:sp>
      <p:pic>
        <p:nvPicPr>
          <p:cNvPr id="6" name="Picture 4" descr="Resultat d'imatges de atom neó">
            <a:extLst>
              <a:ext uri="{FF2B5EF4-FFF2-40B4-BE49-F238E27FC236}">
                <a16:creationId xmlns="" xmlns:a16="http://schemas.microsoft.com/office/drawing/2014/main" id="{B1DB6761-EA8E-4DFB-974F-D108BB798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63" y="2451006"/>
            <a:ext cx="2582624" cy="25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ultat d'imatges de atom clor">
            <a:extLst>
              <a:ext uri="{FF2B5EF4-FFF2-40B4-BE49-F238E27FC236}">
                <a16:creationId xmlns="" xmlns:a16="http://schemas.microsoft.com/office/drawing/2014/main" id="{E20063C2-4E21-470F-A413-DDF57D629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41" y="2467227"/>
            <a:ext cx="2550182" cy="25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: hacia abajo 2">
            <a:extLst>
              <a:ext uri="{FF2B5EF4-FFF2-40B4-BE49-F238E27FC236}">
                <a16:creationId xmlns="" xmlns:a16="http://schemas.microsoft.com/office/drawing/2014/main" id="{92AB8EE2-1088-4D0F-B6B1-652E0BEFA74D}"/>
              </a:ext>
            </a:extLst>
          </p:cNvPr>
          <p:cNvSpPr/>
          <p:nvPr/>
        </p:nvSpPr>
        <p:spPr>
          <a:xfrm>
            <a:off x="2630184" y="1869897"/>
            <a:ext cx="493160" cy="37745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hacia abajo 7">
            <a:extLst>
              <a:ext uri="{FF2B5EF4-FFF2-40B4-BE49-F238E27FC236}">
                <a16:creationId xmlns="" xmlns:a16="http://schemas.microsoft.com/office/drawing/2014/main" id="{6C3A082D-D8FA-4689-8DAE-98DA7F73FBF4}"/>
              </a:ext>
            </a:extLst>
          </p:cNvPr>
          <p:cNvSpPr/>
          <p:nvPr/>
        </p:nvSpPr>
        <p:spPr>
          <a:xfrm>
            <a:off x="8500152" y="1869897"/>
            <a:ext cx="493160" cy="37745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ABA4D332-F9CD-4AF3-B034-04A1EA5725BD}"/>
              </a:ext>
            </a:extLst>
          </p:cNvPr>
          <p:cNvSpPr txBox="1"/>
          <p:nvPr/>
        </p:nvSpPr>
        <p:spPr>
          <a:xfrm>
            <a:off x="1618179" y="5441779"/>
            <a:ext cx="251716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Tenen 8 electrons a l’últim nivell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3ADB39E6-CDD3-4E9B-8667-C2CB01358449}"/>
              </a:ext>
            </a:extLst>
          </p:cNvPr>
          <p:cNvSpPr txBox="1"/>
          <p:nvPr/>
        </p:nvSpPr>
        <p:spPr>
          <a:xfrm>
            <a:off x="7256123" y="5441779"/>
            <a:ext cx="298121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No tenen 8 electrons a l’últim nivell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31337760-9013-427E-B5E2-9FA61B44A7B9}"/>
              </a:ext>
            </a:extLst>
          </p:cNvPr>
          <p:cNvSpPr/>
          <p:nvPr/>
        </p:nvSpPr>
        <p:spPr>
          <a:xfrm>
            <a:off x="6044629" y="934947"/>
            <a:ext cx="102742" cy="56816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5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esquinas redondeadas 13">
            <a:extLst>
              <a:ext uri="{FF2B5EF4-FFF2-40B4-BE49-F238E27FC236}">
                <a16:creationId xmlns="" xmlns:a16="http://schemas.microsoft.com/office/drawing/2014/main" id="{700C5EFE-BE5B-4EDC-B799-8CD424D58B34}"/>
              </a:ext>
            </a:extLst>
          </p:cNvPr>
          <p:cNvSpPr/>
          <p:nvPr/>
        </p:nvSpPr>
        <p:spPr>
          <a:xfrm>
            <a:off x="441789" y="2568540"/>
            <a:ext cx="11311365" cy="35445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ÀTOMS AMB CÀRREGA ELÈCTRICA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B3A894FB-0D5B-44C7-B72D-4FCFF4E5C16C}"/>
              </a:ext>
            </a:extLst>
          </p:cNvPr>
          <p:cNvSpPr/>
          <p:nvPr/>
        </p:nvSpPr>
        <p:spPr>
          <a:xfrm>
            <a:off x="1743182" y="1179632"/>
            <a:ext cx="8705636" cy="12003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sz="2400" dirty="0"/>
              <a:t>Per guanyar estabilitat, els àtoms tenen tendència a tenir </a:t>
            </a:r>
            <a:r>
              <a:rPr lang="ca-ES" sz="2400" b="1" dirty="0"/>
              <a:t>vuit electrons en el seu últim nivell</a:t>
            </a:r>
            <a:r>
              <a:rPr lang="ca-ES" sz="2400" dirty="0"/>
              <a:t>, excepte en el nivell 1, en què només n’hi caben dos com a màxim.</a:t>
            </a:r>
          </a:p>
        </p:txBody>
      </p:sp>
      <p:pic>
        <p:nvPicPr>
          <p:cNvPr id="5" name="Picture 6" descr="Resultat d'imatges de atom clor">
            <a:extLst>
              <a:ext uri="{FF2B5EF4-FFF2-40B4-BE49-F238E27FC236}">
                <a16:creationId xmlns="" xmlns:a16="http://schemas.microsoft.com/office/drawing/2014/main" id="{34FA471E-43EF-474A-B8E9-93122B02E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58" y="2721393"/>
            <a:ext cx="2649534" cy="26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áfico 10">
            <a:extLst>
              <a:ext uri="{FF2B5EF4-FFF2-40B4-BE49-F238E27FC236}">
                <a16:creationId xmlns="" xmlns:a16="http://schemas.microsoft.com/office/drawing/2014/main" id="{CD432A1D-580A-46B9-B208-8F22774F0C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3373" t="27716" r="20904" b="20599"/>
          <a:stretch/>
        </p:blipFill>
        <p:spPr>
          <a:xfrm>
            <a:off x="6337413" y="2774753"/>
            <a:ext cx="2550182" cy="2542813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="" xmlns:a16="http://schemas.microsoft.com/office/drawing/2014/main" id="{0FDFFB50-931D-4518-969A-8A692DF0E2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3212" t="26218" r="20743" b="21266"/>
          <a:stretch/>
        </p:blipFill>
        <p:spPr>
          <a:xfrm>
            <a:off x="3402089" y="2721393"/>
            <a:ext cx="2630275" cy="2649534"/>
          </a:xfrm>
          <a:prstGeom prst="rect">
            <a:avLst/>
          </a:prstGeom>
        </p:spPr>
      </p:pic>
      <p:pic>
        <p:nvPicPr>
          <p:cNvPr id="16" name="Picture 4" descr="Resultat d'imatges de atom neó">
            <a:extLst>
              <a:ext uri="{FF2B5EF4-FFF2-40B4-BE49-F238E27FC236}">
                <a16:creationId xmlns="" xmlns:a16="http://schemas.microsoft.com/office/drawing/2014/main" id="{CB61B138-B9BF-480D-9686-25FCDB155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07" y="2721393"/>
            <a:ext cx="2757547" cy="275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EF0FDFF4-AF61-4C51-8487-3F4D1C14E8BB}"/>
              </a:ext>
            </a:extLst>
          </p:cNvPr>
          <p:cNvSpPr txBox="1"/>
          <p:nvPr/>
        </p:nvSpPr>
        <p:spPr>
          <a:xfrm>
            <a:off x="1036890" y="5370927"/>
            <a:ext cx="176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Guanya 1 electró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E0F62B-6D18-4C7F-9EFA-53C201D5D93F}"/>
              </a:ext>
            </a:extLst>
          </p:cNvPr>
          <p:cNvSpPr txBox="1"/>
          <p:nvPr/>
        </p:nvSpPr>
        <p:spPr>
          <a:xfrm>
            <a:off x="3791493" y="5370927"/>
            <a:ext cx="176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Perd 1 electró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2DE1B28D-D178-42DB-A0CE-BC6B75305FD2}"/>
              </a:ext>
            </a:extLst>
          </p:cNvPr>
          <p:cNvSpPr txBox="1"/>
          <p:nvPr/>
        </p:nvSpPr>
        <p:spPr>
          <a:xfrm>
            <a:off x="6728926" y="5370927"/>
            <a:ext cx="176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Guanya 2 electrons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A30658D7-F3B7-4CCA-8E4C-3FC882970E33}"/>
              </a:ext>
            </a:extLst>
          </p:cNvPr>
          <p:cNvSpPr txBox="1"/>
          <p:nvPr/>
        </p:nvSpPr>
        <p:spPr>
          <a:xfrm>
            <a:off x="9434135" y="5447128"/>
            <a:ext cx="188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Ni guanya ni perd</a:t>
            </a:r>
          </a:p>
        </p:txBody>
      </p:sp>
    </p:spTree>
    <p:extLst>
      <p:ext uri="{BB962C8B-B14F-4D97-AF65-F5344CB8AC3E}">
        <p14:creationId xmlns:p14="http://schemas.microsoft.com/office/powerpoint/2010/main" val="341547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ÀTOMS AMB CÀRREGA ELÈCTRICA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="" xmlns:a16="http://schemas.microsoft.com/office/drawing/2014/main" id="{518B1904-1D5A-4F67-AA8F-DB5BA90B232E}"/>
              </a:ext>
            </a:extLst>
          </p:cNvPr>
          <p:cNvSpPr/>
          <p:nvPr/>
        </p:nvSpPr>
        <p:spPr>
          <a:xfrm>
            <a:off x="1696411" y="1021951"/>
            <a:ext cx="8799178" cy="25936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6" descr="Resultat d'imatges de atom clor">
            <a:extLst>
              <a:ext uri="{FF2B5EF4-FFF2-40B4-BE49-F238E27FC236}">
                <a16:creationId xmlns="" xmlns:a16="http://schemas.microsoft.com/office/drawing/2014/main" id="{AA42455B-4DF9-4ADC-AC64-18CF3C3B4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736" y="1021952"/>
            <a:ext cx="1894088" cy="189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áfico 5">
            <a:extLst>
              <a:ext uri="{FF2B5EF4-FFF2-40B4-BE49-F238E27FC236}">
                <a16:creationId xmlns="" xmlns:a16="http://schemas.microsoft.com/office/drawing/2014/main" id="{677989A1-EF09-419D-A9D4-517591BF4E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3373" t="27716" r="20904" b="20599"/>
          <a:stretch/>
        </p:blipFill>
        <p:spPr>
          <a:xfrm>
            <a:off x="6295962" y="1061919"/>
            <a:ext cx="1823064" cy="1817796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7DB3D5F7-805C-4F60-B6A0-120FD116E5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3212" t="26218" r="20743" b="21266"/>
          <a:stretch/>
        </p:blipFill>
        <p:spPr>
          <a:xfrm>
            <a:off x="4021025" y="1023773"/>
            <a:ext cx="1880320" cy="1894088"/>
          </a:xfrm>
          <a:prstGeom prst="rect">
            <a:avLst/>
          </a:prstGeom>
        </p:spPr>
      </p:pic>
      <p:pic>
        <p:nvPicPr>
          <p:cNvPr id="8" name="Picture 4" descr="Resultat d'imatges de atom neó">
            <a:extLst>
              <a:ext uri="{FF2B5EF4-FFF2-40B4-BE49-F238E27FC236}">
                <a16:creationId xmlns="" xmlns:a16="http://schemas.microsoft.com/office/drawing/2014/main" id="{2A090647-EA6E-44FE-88DF-58CCC843A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836" y="985165"/>
            <a:ext cx="1971304" cy="197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A58C7C5A-924A-4796-A39A-8962121C89A0}"/>
              </a:ext>
            </a:extLst>
          </p:cNvPr>
          <p:cNvSpPr txBox="1"/>
          <p:nvPr/>
        </p:nvSpPr>
        <p:spPr>
          <a:xfrm>
            <a:off x="1988202" y="3028576"/>
            <a:ext cx="176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Guanya 1 electró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62CB7149-AA72-408B-A705-3E1234A51781}"/>
              </a:ext>
            </a:extLst>
          </p:cNvPr>
          <p:cNvSpPr txBox="1"/>
          <p:nvPr/>
        </p:nvSpPr>
        <p:spPr>
          <a:xfrm>
            <a:off x="4021025" y="3028576"/>
            <a:ext cx="176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Perd 1 electró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A15E3DAB-767F-4D5A-B0B0-F009E598A60F}"/>
              </a:ext>
            </a:extLst>
          </p:cNvPr>
          <p:cNvSpPr txBox="1"/>
          <p:nvPr/>
        </p:nvSpPr>
        <p:spPr>
          <a:xfrm>
            <a:off x="6535596" y="2969235"/>
            <a:ext cx="1343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Guanya 2 electrons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EC7C7E10-F5E8-4A41-9829-53E97693196D}"/>
              </a:ext>
            </a:extLst>
          </p:cNvPr>
          <p:cNvSpPr txBox="1"/>
          <p:nvPr/>
        </p:nvSpPr>
        <p:spPr>
          <a:xfrm>
            <a:off x="8486578" y="2969235"/>
            <a:ext cx="13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Ni guanya ni perd</a:t>
            </a:r>
          </a:p>
        </p:txBody>
      </p:sp>
      <p:sp>
        <p:nvSpPr>
          <p:cNvPr id="2" name="Flecha: hacia abajo 1">
            <a:extLst>
              <a:ext uri="{FF2B5EF4-FFF2-40B4-BE49-F238E27FC236}">
                <a16:creationId xmlns="" xmlns:a16="http://schemas.microsoft.com/office/drawing/2014/main" id="{5199F284-AB96-437B-9CCB-D14EBDFCFA4D}"/>
              </a:ext>
            </a:extLst>
          </p:cNvPr>
          <p:cNvSpPr/>
          <p:nvPr/>
        </p:nvSpPr>
        <p:spPr>
          <a:xfrm>
            <a:off x="5582235" y="3429000"/>
            <a:ext cx="1027529" cy="626724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="" xmlns:a16="http://schemas.microsoft.com/office/drawing/2014/main" id="{C66BF5C4-E73D-4571-9DE0-74B0470A730E}"/>
              </a:ext>
            </a:extLst>
          </p:cNvPr>
          <p:cNvSpPr/>
          <p:nvPr/>
        </p:nvSpPr>
        <p:spPr>
          <a:xfrm>
            <a:off x="2436737" y="3909047"/>
            <a:ext cx="870084" cy="6267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1 - 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="" xmlns:a16="http://schemas.microsoft.com/office/drawing/2014/main" id="{53E09C12-077E-4C7F-A5BA-240DF8B7E12E}"/>
              </a:ext>
            </a:extLst>
          </p:cNvPr>
          <p:cNvSpPr/>
          <p:nvPr/>
        </p:nvSpPr>
        <p:spPr>
          <a:xfrm>
            <a:off x="4469560" y="3909047"/>
            <a:ext cx="870084" cy="6267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1 + 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="" xmlns:a16="http://schemas.microsoft.com/office/drawing/2014/main" id="{867F68B5-19D8-42E9-8D72-41047FB10F3D}"/>
              </a:ext>
            </a:extLst>
          </p:cNvPr>
          <p:cNvSpPr/>
          <p:nvPr/>
        </p:nvSpPr>
        <p:spPr>
          <a:xfrm>
            <a:off x="6772452" y="3909047"/>
            <a:ext cx="870084" cy="6267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2 - 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="" xmlns:a16="http://schemas.microsoft.com/office/drawing/2014/main" id="{5A4D1573-5B05-4FC3-BDC5-DFD20163A20E}"/>
              </a:ext>
            </a:extLst>
          </p:cNvPr>
          <p:cNvSpPr/>
          <p:nvPr/>
        </p:nvSpPr>
        <p:spPr>
          <a:xfrm>
            <a:off x="8744548" y="3909047"/>
            <a:ext cx="870084" cy="6267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="" xmlns:a16="http://schemas.microsoft.com/office/drawing/2014/main" id="{43CFEF65-B89A-4E88-90CD-4770D19314BB}"/>
              </a:ext>
            </a:extLst>
          </p:cNvPr>
          <p:cNvSpPr/>
          <p:nvPr/>
        </p:nvSpPr>
        <p:spPr>
          <a:xfrm>
            <a:off x="2507051" y="4806717"/>
            <a:ext cx="7177895" cy="4800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00" b="1" dirty="0">
                <a:solidFill>
                  <a:schemeClr val="tx1"/>
                </a:solidFill>
              </a:rPr>
              <a:t>ESTAT D’OXIDACIÓ</a:t>
            </a:r>
          </a:p>
        </p:txBody>
      </p:sp>
      <p:pic>
        <p:nvPicPr>
          <p:cNvPr id="3074" name="Picture 2" descr="Resultat d'imatges de chemistry icons">
            <a:extLst>
              <a:ext uri="{FF2B5EF4-FFF2-40B4-BE49-F238E27FC236}">
                <a16:creationId xmlns="" xmlns:a16="http://schemas.microsoft.com/office/drawing/2014/main" id="{9A4B6C5C-2192-4B96-A5F2-A95943425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6" y="4674741"/>
            <a:ext cx="2077141" cy="20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36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LA COMPOSICIÓ DE LA MATERIA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53700CCC-5B53-4514-B1D8-526A8F9B036D}"/>
              </a:ext>
            </a:extLst>
          </p:cNvPr>
          <p:cNvSpPr txBox="1"/>
          <p:nvPr/>
        </p:nvSpPr>
        <p:spPr>
          <a:xfrm>
            <a:off x="1757218" y="1690255"/>
            <a:ext cx="8677563" cy="11430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a-ES" sz="2400" i="1" dirty="0"/>
              <a:t>TOTS SABEM JA QUE LA MATERIA ESTÁ FORMADA PER ÀTOMS, PERÒ… COM ÉS UN ÀTOM?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F5E8E4E-F06D-4DD5-8FC6-EEF7C5B512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0222" l="0" r="100000">
                        <a14:foregroundMark x1="61918" y1="17274" x2="61918" y2="17274"/>
                        <a14:foregroundMark x1="52877" y1="15214" x2="52877" y2="15214"/>
                        <a14:foregroundMark x1="64384" y1="40887" x2="64384" y2="40887"/>
                        <a14:foregroundMark x1="63014" y1="33281" x2="63014" y2="33281"/>
                        <a14:foregroundMark x1="55616" y1="36450" x2="55616" y2="36450"/>
                        <a14:foregroundMark x1="53151" y1="38035" x2="42740" y2="43423"/>
                        <a14:foregroundMark x1="69863" y1="38035" x2="69315" y2="44849"/>
                        <a14:foregroundMark x1="74247" y1="50396" x2="67671" y2="54834"/>
                        <a14:foregroundMark x1="44932" y1="56101" x2="26575" y2="56894"/>
                        <a14:foregroundMark x1="39452" y1="58796" x2="58356" y2="58954"/>
                        <a14:foregroundMark x1="61918" y1="17591" x2="68767" y2="16799"/>
                        <a14:foregroundMark x1="36438" y1="58637" x2="27945" y2="58954"/>
                      </a14:backgroundRemoval>
                    </a14:imgEffect>
                  </a14:imgLayer>
                </a14:imgProps>
              </a:ext>
            </a:extLst>
          </a:blip>
          <a:srcRect b="42817"/>
          <a:stretch/>
        </p:blipFill>
        <p:spPr>
          <a:xfrm flipH="1">
            <a:off x="229030" y="3249499"/>
            <a:ext cx="3650242" cy="3608501"/>
          </a:xfrm>
          <a:prstGeom prst="rect">
            <a:avLst/>
          </a:prstGeom>
        </p:spPr>
      </p:pic>
      <p:sp>
        <p:nvSpPr>
          <p:cNvPr id="16" name="Bocadillo nube: nube 15">
            <a:extLst>
              <a:ext uri="{FF2B5EF4-FFF2-40B4-BE49-F238E27FC236}">
                <a16:creationId xmlns="" xmlns:a16="http://schemas.microsoft.com/office/drawing/2014/main" id="{3222E0CA-E39C-4214-81A3-8672C1C48A00}"/>
              </a:ext>
            </a:extLst>
          </p:cNvPr>
          <p:cNvSpPr/>
          <p:nvPr/>
        </p:nvSpPr>
        <p:spPr>
          <a:xfrm>
            <a:off x="2424545" y="3249499"/>
            <a:ext cx="2613890" cy="114307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DIBUIXEU !</a:t>
            </a:r>
          </a:p>
        </p:txBody>
      </p:sp>
    </p:spTree>
    <p:extLst>
      <p:ext uri="{BB962C8B-B14F-4D97-AF65-F5344CB8AC3E}">
        <p14:creationId xmlns:p14="http://schemas.microsoft.com/office/powerpoint/2010/main" val="1008888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="" xmlns:a16="http://schemas.microsoft.com/office/drawing/2014/main" id="{D8D276CF-D997-46DE-903E-C6BA4663FE6A}"/>
              </a:ext>
            </a:extLst>
          </p:cNvPr>
          <p:cNvSpPr/>
          <p:nvPr/>
        </p:nvSpPr>
        <p:spPr>
          <a:xfrm>
            <a:off x="1982912" y="4674742"/>
            <a:ext cx="2434976" cy="1777429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ELS IONS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091DE9C6-4F89-408B-A890-4EDBE5D9F06D}"/>
              </a:ext>
            </a:extLst>
          </p:cNvPr>
          <p:cNvSpPr/>
          <p:nvPr/>
        </p:nvSpPr>
        <p:spPr>
          <a:xfrm>
            <a:off x="902413" y="1119601"/>
            <a:ext cx="10387173" cy="280506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a-ES" sz="2400" dirty="0"/>
              <a:t>L’àtom que guanya o perd un electró o més es converteix en un </a:t>
            </a:r>
            <a:r>
              <a:rPr lang="ca-ES" sz="2400" b="1" dirty="0"/>
              <a:t>ió</a:t>
            </a:r>
            <a:r>
              <a:rPr lang="ca-ES" sz="2400" dirty="0"/>
              <a:t>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400" dirty="0"/>
              <a:t>Un ió positiu o </a:t>
            </a:r>
            <a:r>
              <a:rPr lang="ca-ES" sz="2400" b="1" dirty="0"/>
              <a:t>catió</a:t>
            </a:r>
            <a:r>
              <a:rPr lang="ca-ES" sz="2400" dirty="0"/>
              <a:t> és un àtom que ha perdut un electró o més i, per tant, </a:t>
            </a:r>
            <a:r>
              <a:rPr lang="ca-ES" sz="2400" b="1" dirty="0"/>
              <a:t>adquireix càrrega positiva</a:t>
            </a:r>
            <a:r>
              <a:rPr lang="ca-ES" sz="2400" dirty="0"/>
              <a:t>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400" dirty="0"/>
              <a:t>Un ió negatiu o </a:t>
            </a:r>
            <a:r>
              <a:rPr lang="ca-ES" sz="2400" b="1" dirty="0"/>
              <a:t>anió</a:t>
            </a:r>
            <a:r>
              <a:rPr lang="ca-ES" sz="2400" dirty="0"/>
              <a:t> és un àtom que ha guanyat un electró o més i, per tant, </a:t>
            </a:r>
            <a:r>
              <a:rPr lang="ca-ES" sz="2400" b="1" dirty="0"/>
              <a:t>adquireix càrrega negativa</a:t>
            </a:r>
            <a:r>
              <a:rPr lang="ca-ES" sz="2400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9959CA56-CCC0-466C-A99F-2020679B7694}"/>
              </a:ext>
            </a:extLst>
          </p:cNvPr>
          <p:cNvSpPr txBox="1"/>
          <p:nvPr/>
        </p:nvSpPr>
        <p:spPr>
          <a:xfrm>
            <a:off x="2373331" y="4972281"/>
            <a:ext cx="1972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H</a:t>
            </a:r>
            <a:r>
              <a:rPr lang="es-ES" sz="2800" baseline="30000" dirty="0"/>
              <a:t>+</a:t>
            </a:r>
          </a:p>
          <a:p>
            <a:r>
              <a:rPr lang="es-ES" sz="2800" dirty="0"/>
              <a:t>           Ca</a:t>
            </a:r>
            <a:r>
              <a:rPr lang="es-ES" sz="2800" baseline="30000" dirty="0"/>
              <a:t>2+</a:t>
            </a:r>
            <a:endParaRPr lang="es-ES" sz="2800" dirty="0"/>
          </a:p>
          <a:p>
            <a:r>
              <a:rPr lang="es-ES" sz="2800" dirty="0"/>
              <a:t>  Fe</a:t>
            </a:r>
            <a:r>
              <a:rPr lang="es-ES" sz="2800" baseline="30000" dirty="0"/>
              <a:t>3+</a:t>
            </a:r>
            <a:endParaRPr lang="es-ES" sz="2800" dirty="0"/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1F0B79C8-38D7-4879-BD9B-002470D54E17}"/>
              </a:ext>
            </a:extLst>
          </p:cNvPr>
          <p:cNvSpPr/>
          <p:nvPr/>
        </p:nvSpPr>
        <p:spPr>
          <a:xfrm>
            <a:off x="3000052" y="4405186"/>
            <a:ext cx="1849350" cy="67809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CATIONS</a:t>
            </a:r>
          </a:p>
        </p:txBody>
      </p:sp>
      <p:sp>
        <p:nvSpPr>
          <p:cNvPr id="9" name="Elipse 8">
            <a:extLst>
              <a:ext uri="{FF2B5EF4-FFF2-40B4-BE49-F238E27FC236}">
                <a16:creationId xmlns="" xmlns:a16="http://schemas.microsoft.com/office/drawing/2014/main" id="{12875AAA-ADCA-4C0C-BC20-7F3402529380}"/>
              </a:ext>
            </a:extLst>
          </p:cNvPr>
          <p:cNvSpPr/>
          <p:nvPr/>
        </p:nvSpPr>
        <p:spPr>
          <a:xfrm>
            <a:off x="7342600" y="4674742"/>
            <a:ext cx="2434976" cy="1777429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C5E6508A-35CA-4B63-B9B6-39CE9C9617EA}"/>
              </a:ext>
            </a:extLst>
          </p:cNvPr>
          <p:cNvSpPr/>
          <p:nvPr/>
        </p:nvSpPr>
        <p:spPr>
          <a:xfrm>
            <a:off x="8359740" y="4405186"/>
            <a:ext cx="1849350" cy="67809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ANIONS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4A0AA077-68E7-4126-9A08-18D300291C41}"/>
              </a:ext>
            </a:extLst>
          </p:cNvPr>
          <p:cNvSpPr txBox="1"/>
          <p:nvPr/>
        </p:nvSpPr>
        <p:spPr>
          <a:xfrm>
            <a:off x="7846031" y="4870958"/>
            <a:ext cx="1972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Cl</a:t>
            </a:r>
            <a:r>
              <a:rPr lang="es-ES" sz="2800" baseline="30000" dirty="0"/>
              <a:t>-</a:t>
            </a:r>
          </a:p>
          <a:p>
            <a:r>
              <a:rPr lang="es-ES" sz="2800" dirty="0"/>
              <a:t>           O</a:t>
            </a:r>
            <a:r>
              <a:rPr lang="es-ES" sz="2800" baseline="30000" dirty="0"/>
              <a:t>2-</a:t>
            </a:r>
            <a:endParaRPr lang="es-ES" sz="2800" dirty="0"/>
          </a:p>
          <a:p>
            <a:r>
              <a:rPr lang="es-ES" sz="2800" dirty="0"/>
              <a:t>  N</a:t>
            </a:r>
            <a:r>
              <a:rPr lang="es-ES" sz="2800" baseline="30000" dirty="0"/>
              <a:t>3-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474929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ELS IONS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95F3BEDA-8C35-4032-B5E0-CE286FD72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1344" y="1236084"/>
            <a:ext cx="3571875" cy="2390775"/>
          </a:xfrm>
          <a:prstGeom prst="rect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7B4DF7E-E8E1-41DD-8762-9CFE612E3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7193" y="1236085"/>
            <a:ext cx="4153463" cy="2390774"/>
          </a:xfrm>
          <a:prstGeom prst="rect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2121DF82-161E-4EB7-90C8-20576564B1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25"/>
          <a:stretch/>
        </p:blipFill>
        <p:spPr>
          <a:xfrm>
            <a:off x="668050" y="4024743"/>
            <a:ext cx="4825712" cy="7048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8D45CE2-4FF8-44F1-89AC-6537B6F57C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1912"/>
          <a:stretch/>
        </p:blipFill>
        <p:spPr>
          <a:xfrm>
            <a:off x="668051" y="4993700"/>
            <a:ext cx="5143500" cy="8382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F463CEA-9140-4DD2-B564-EB5820A6B3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088"/>
          <a:stretch/>
        </p:blipFill>
        <p:spPr>
          <a:xfrm>
            <a:off x="6380450" y="4024744"/>
            <a:ext cx="5143500" cy="90487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DA7C00B5-6CEC-42DC-8283-B95BC7893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0450" y="4993700"/>
            <a:ext cx="53054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4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ELS IONS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5088D0E-43B8-4776-BCC7-1ECABAB42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3401" y="1234676"/>
            <a:ext cx="7865198" cy="438864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B60484EF-DCCF-435D-94D0-E257144B70C8}"/>
              </a:ext>
            </a:extLst>
          </p:cNvPr>
          <p:cNvSpPr txBox="1"/>
          <p:nvPr/>
        </p:nvSpPr>
        <p:spPr>
          <a:xfrm>
            <a:off x="4313382" y="5717249"/>
            <a:ext cx="356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/>
              <a:t>Potassi (K), Calci (Ca) i Bromur (Br)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AB1901B-8604-480D-A7FD-B75FEC08C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401" y="1234676"/>
            <a:ext cx="7865198" cy="439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8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LA CLASSIFICACIÓ DELS ELEMENTS QUÍMICS</a:t>
            </a:r>
          </a:p>
        </p:txBody>
      </p:sp>
      <p:graphicFrame>
        <p:nvGraphicFramePr>
          <p:cNvPr id="2" name="Tabla 2">
            <a:extLst>
              <a:ext uri="{FF2B5EF4-FFF2-40B4-BE49-F238E27FC236}">
                <a16:creationId xmlns="" xmlns:a16="http://schemas.microsoft.com/office/drawing/2014/main" id="{7DADEA88-DBF2-4058-BBA3-A066A67A8A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12005"/>
              </p:ext>
            </p:extLst>
          </p:nvPr>
        </p:nvGraphicFramePr>
        <p:xfrm>
          <a:off x="300000" y="1089000"/>
          <a:ext cx="11592000" cy="46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8400">
                  <a:extLst>
                    <a:ext uri="{9D8B030D-6E8A-4147-A177-3AD203B41FA5}">
                      <a16:colId xmlns="" xmlns:a16="http://schemas.microsoft.com/office/drawing/2014/main" val="2192289905"/>
                    </a:ext>
                  </a:extLst>
                </a:gridCol>
                <a:gridCol w="2318400">
                  <a:extLst>
                    <a:ext uri="{9D8B030D-6E8A-4147-A177-3AD203B41FA5}">
                      <a16:colId xmlns="" xmlns:a16="http://schemas.microsoft.com/office/drawing/2014/main" val="2176165296"/>
                    </a:ext>
                  </a:extLst>
                </a:gridCol>
                <a:gridCol w="2318400">
                  <a:extLst>
                    <a:ext uri="{9D8B030D-6E8A-4147-A177-3AD203B41FA5}">
                      <a16:colId xmlns="" xmlns:a16="http://schemas.microsoft.com/office/drawing/2014/main" val="1246858930"/>
                    </a:ext>
                  </a:extLst>
                </a:gridCol>
                <a:gridCol w="2318400">
                  <a:extLst>
                    <a:ext uri="{9D8B030D-6E8A-4147-A177-3AD203B41FA5}">
                      <a16:colId xmlns="" xmlns:a16="http://schemas.microsoft.com/office/drawing/2014/main" val="3754090773"/>
                    </a:ext>
                  </a:extLst>
                </a:gridCol>
                <a:gridCol w="2318400">
                  <a:extLst>
                    <a:ext uri="{9D8B030D-6E8A-4147-A177-3AD203B41FA5}">
                      <a16:colId xmlns="" xmlns:a16="http://schemas.microsoft.com/office/drawing/2014/main" val="1437154155"/>
                    </a:ext>
                  </a:extLst>
                </a:gridCol>
              </a:tblGrid>
              <a:tr h="486720">
                <a:tc>
                  <a:txBody>
                    <a:bodyPr/>
                    <a:lstStyle/>
                    <a:p>
                      <a:endParaRPr lang="es-E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DF9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METALLS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NO METALLS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SEMI METALLS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GASOS NOBLES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95143656"/>
                  </a:ext>
                </a:extLst>
              </a:tr>
              <a:tr h="1609920">
                <a:tc>
                  <a:txBody>
                    <a:bodyPr/>
                    <a:lstStyle/>
                    <a:p>
                      <a:r>
                        <a:rPr lang="ca-ES" sz="2000" b="1" noProof="0" dirty="0"/>
                        <a:t>ESTAT D’AGREGACIÓ A 25ºC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 dirty="0"/>
                        <a:t>SÒLIDS </a:t>
                      </a:r>
                    </a:p>
                    <a:p>
                      <a:pPr algn="ctr"/>
                      <a:r>
                        <a:rPr lang="ca-ES" sz="2000" noProof="0" dirty="0"/>
                        <a:t>(excepte el Hg)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 dirty="0"/>
                        <a:t>LA MAJORIA SÒLIDS, però </a:t>
                      </a:r>
                      <a:r>
                        <a:rPr lang="ca-ES" sz="2000" noProof="0" dirty="0" err="1"/>
                        <a:t>tabé</a:t>
                      </a:r>
                      <a:r>
                        <a:rPr lang="ca-ES" sz="2000" noProof="0" dirty="0"/>
                        <a:t> hi ha gasos (N, O…) o líquids (Br)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 dirty="0"/>
                        <a:t>SÒLIDS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 dirty="0"/>
                        <a:t>GAS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8722498"/>
                  </a:ext>
                </a:extLst>
              </a:tr>
              <a:tr h="486720">
                <a:tc>
                  <a:txBody>
                    <a:bodyPr/>
                    <a:lstStyle/>
                    <a:p>
                      <a:r>
                        <a:rPr lang="ca-ES" sz="2000" b="1" noProof="0" dirty="0"/>
                        <a:t>CONDUCTIVITAT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/>
                        <a:t>BONA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/>
                        <a:t>DOLENTA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 dirty="0"/>
                        <a:t>MITJANA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96884237"/>
                  </a:ext>
                </a:extLst>
              </a:tr>
              <a:tr h="1235520">
                <a:tc>
                  <a:txBody>
                    <a:bodyPr/>
                    <a:lstStyle/>
                    <a:p>
                      <a:r>
                        <a:rPr lang="ca-ES" sz="2000" b="1" noProof="0" dirty="0"/>
                        <a:t>TENDÈNCIA A…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/>
                        <a:t>PERDRE ELECTRONS </a:t>
                      </a:r>
                    </a:p>
                    <a:p>
                      <a:pPr algn="ctr"/>
                      <a:r>
                        <a:rPr lang="ca-ES" sz="2000" noProof="0"/>
                        <a:t>FORMANT 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 dirty="0"/>
                        <a:t>GUANYAR ELECTRONS FORMANT ANIONS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 dirty="0"/>
                        <a:t>FORMAR CATIONS, AMB DIFICULTAT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 dirty="0"/>
                        <a:t>NO REACCIONEN, SÓN MOLT ESTABLES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42329774"/>
                  </a:ext>
                </a:extLst>
              </a:tr>
              <a:tr h="861120">
                <a:tc>
                  <a:txBody>
                    <a:bodyPr/>
                    <a:lstStyle/>
                    <a:p>
                      <a:r>
                        <a:rPr lang="ca-ES" sz="2000" b="1" noProof="0" dirty="0"/>
                        <a:t>ALTRES PROPIETATS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 dirty="0"/>
                        <a:t>LLUENTS I MAL·LEABLES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/>
                        <a:t>S’UTILITZEN COM A AÏLLANTS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noProof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3496721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40A47287-99A0-473B-AC3B-6A33E9CEA156}"/>
              </a:ext>
            </a:extLst>
          </p:cNvPr>
          <p:cNvSpPr/>
          <p:nvPr/>
        </p:nvSpPr>
        <p:spPr>
          <a:xfrm>
            <a:off x="2780145" y="1634836"/>
            <a:ext cx="2050473" cy="1440873"/>
          </a:xfrm>
          <a:prstGeom prst="rect">
            <a:avLst/>
          </a:prstGeom>
          <a:solidFill>
            <a:srgbClr val="CF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5D0A93C2-E3C5-443E-B320-FDC7239B7069}"/>
              </a:ext>
            </a:extLst>
          </p:cNvPr>
          <p:cNvSpPr/>
          <p:nvPr/>
        </p:nvSpPr>
        <p:spPr>
          <a:xfrm>
            <a:off x="4983018" y="1634835"/>
            <a:ext cx="2202873" cy="1440873"/>
          </a:xfrm>
          <a:prstGeom prst="rect">
            <a:avLst/>
          </a:prstGeom>
          <a:solidFill>
            <a:srgbClr val="CF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A3D5A8BD-06A4-44B9-9781-583BA13B397A}"/>
              </a:ext>
            </a:extLst>
          </p:cNvPr>
          <p:cNvSpPr/>
          <p:nvPr/>
        </p:nvSpPr>
        <p:spPr>
          <a:xfrm>
            <a:off x="7361384" y="1634834"/>
            <a:ext cx="2050473" cy="1440873"/>
          </a:xfrm>
          <a:prstGeom prst="rect">
            <a:avLst/>
          </a:prstGeom>
          <a:solidFill>
            <a:srgbClr val="CF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6D2B97C8-2543-41B8-B7B5-B1862B5EE259}"/>
              </a:ext>
            </a:extLst>
          </p:cNvPr>
          <p:cNvSpPr/>
          <p:nvPr/>
        </p:nvSpPr>
        <p:spPr>
          <a:xfrm>
            <a:off x="9626692" y="1634834"/>
            <a:ext cx="2050473" cy="1440873"/>
          </a:xfrm>
          <a:prstGeom prst="rect">
            <a:avLst/>
          </a:prstGeom>
          <a:solidFill>
            <a:srgbClr val="CF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400DF879-6B9C-4642-A218-781107AB1D2E}"/>
              </a:ext>
            </a:extLst>
          </p:cNvPr>
          <p:cNvSpPr/>
          <p:nvPr/>
        </p:nvSpPr>
        <p:spPr>
          <a:xfrm>
            <a:off x="2780145" y="3237345"/>
            <a:ext cx="2050473" cy="383309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826B3EDD-B8E6-4650-B768-27C0EF00B8ED}"/>
              </a:ext>
            </a:extLst>
          </p:cNvPr>
          <p:cNvSpPr/>
          <p:nvPr/>
        </p:nvSpPr>
        <p:spPr>
          <a:xfrm>
            <a:off x="5059217" y="3237345"/>
            <a:ext cx="2050473" cy="383309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6802D2C7-DCC1-4653-AB9E-2DD0A13734C3}"/>
              </a:ext>
            </a:extLst>
          </p:cNvPr>
          <p:cNvSpPr/>
          <p:nvPr/>
        </p:nvSpPr>
        <p:spPr>
          <a:xfrm>
            <a:off x="7361384" y="3237345"/>
            <a:ext cx="2050473" cy="383309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AA2FEBAF-E0B5-444D-8F23-AC8C1956171C}"/>
              </a:ext>
            </a:extLst>
          </p:cNvPr>
          <p:cNvSpPr/>
          <p:nvPr/>
        </p:nvSpPr>
        <p:spPr>
          <a:xfrm>
            <a:off x="2669310" y="3782290"/>
            <a:ext cx="2161308" cy="1087582"/>
          </a:xfrm>
          <a:prstGeom prst="rect">
            <a:avLst/>
          </a:prstGeom>
          <a:solidFill>
            <a:srgbClr val="CF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FACC8003-96EF-4638-9BB9-4732F4E9334F}"/>
              </a:ext>
            </a:extLst>
          </p:cNvPr>
          <p:cNvSpPr/>
          <p:nvPr/>
        </p:nvSpPr>
        <p:spPr>
          <a:xfrm>
            <a:off x="5082312" y="3782290"/>
            <a:ext cx="2050473" cy="1087582"/>
          </a:xfrm>
          <a:prstGeom prst="rect">
            <a:avLst/>
          </a:prstGeom>
          <a:solidFill>
            <a:srgbClr val="CF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1B5E753D-2CA4-4712-B7A7-B8964DB0B56D}"/>
              </a:ext>
            </a:extLst>
          </p:cNvPr>
          <p:cNvSpPr/>
          <p:nvPr/>
        </p:nvSpPr>
        <p:spPr>
          <a:xfrm>
            <a:off x="7384479" y="3782290"/>
            <a:ext cx="2050473" cy="895928"/>
          </a:xfrm>
          <a:prstGeom prst="rect">
            <a:avLst/>
          </a:prstGeom>
          <a:solidFill>
            <a:srgbClr val="CF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3DC94DB0-6CC3-4347-BA17-69E52BF26553}"/>
              </a:ext>
            </a:extLst>
          </p:cNvPr>
          <p:cNvSpPr/>
          <p:nvPr/>
        </p:nvSpPr>
        <p:spPr>
          <a:xfrm>
            <a:off x="9626692" y="3782290"/>
            <a:ext cx="2221262" cy="1115291"/>
          </a:xfrm>
          <a:prstGeom prst="rect">
            <a:avLst/>
          </a:prstGeom>
          <a:solidFill>
            <a:srgbClr val="CF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8326DDE9-9250-40A5-BF3A-C876264A8B25}"/>
              </a:ext>
            </a:extLst>
          </p:cNvPr>
          <p:cNvSpPr/>
          <p:nvPr/>
        </p:nvSpPr>
        <p:spPr>
          <a:xfrm>
            <a:off x="2780145" y="4978044"/>
            <a:ext cx="2050473" cy="720792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BF37A6DF-A207-44B8-BFE0-55774A2E468B}"/>
              </a:ext>
            </a:extLst>
          </p:cNvPr>
          <p:cNvSpPr/>
          <p:nvPr/>
        </p:nvSpPr>
        <p:spPr>
          <a:xfrm>
            <a:off x="5059216" y="4977688"/>
            <a:ext cx="2050473" cy="720792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84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LA CLASSIFICACIÓ DELS ELEMENTS QUÍMICS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7641BEC9-023D-427D-9067-5FDF82C6E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198652"/>
            <a:ext cx="8915400" cy="259080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8582166F-F02F-4C41-8F34-AAAC70C80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112" y="4126787"/>
            <a:ext cx="7343775" cy="165735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225083" y="1198652"/>
            <a:ext cx="1413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Pàgina</a:t>
            </a:r>
            <a:r>
              <a:rPr lang="fr-FR" dirty="0" smtClean="0">
                <a:solidFill>
                  <a:srgbClr val="FF0000"/>
                </a:solidFill>
              </a:rPr>
              <a:t> 55</a:t>
            </a:r>
          </a:p>
          <a:p>
            <a:r>
              <a:rPr lang="fr-FR" dirty="0" err="1" smtClean="0">
                <a:solidFill>
                  <a:srgbClr val="FF0000"/>
                </a:solidFill>
              </a:rPr>
              <a:t>exercici</a:t>
            </a:r>
            <a:r>
              <a:rPr lang="fr-FR" dirty="0" smtClean="0">
                <a:solidFill>
                  <a:srgbClr val="FF0000"/>
                </a:solidFill>
              </a:rPr>
              <a:t> 19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1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LA </a:t>
            </a: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TAULA PERIÒDICA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22D5008C-E2E1-46F6-A408-91D3D39BE5D6}"/>
              </a:ext>
            </a:extLst>
          </p:cNvPr>
          <p:cNvSpPr/>
          <p:nvPr/>
        </p:nvSpPr>
        <p:spPr>
          <a:xfrm>
            <a:off x="127995" y="6325159"/>
            <a:ext cx="5067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/>
              </a:rPr>
              <a:t>https://www.youtube.com/watch?v=dHsoWiKf2wU</a:t>
            </a:r>
            <a:r>
              <a:rPr lang="es-ES" dirty="0"/>
              <a:t> </a:t>
            </a:r>
          </a:p>
        </p:txBody>
      </p:sp>
      <p:pic>
        <p:nvPicPr>
          <p:cNvPr id="1028" name="Picture 4" descr="Resultat d'imatges de taula periodica">
            <a:extLst>
              <a:ext uri="{FF2B5EF4-FFF2-40B4-BE49-F238E27FC236}">
                <a16:creationId xmlns="" xmlns:a16="http://schemas.microsoft.com/office/drawing/2014/main" id="{E8D31F6D-F301-4BDD-BAFF-528A177E2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" t="4102" r="249" b="25743"/>
          <a:stretch/>
        </p:blipFill>
        <p:spPr bwMode="auto">
          <a:xfrm>
            <a:off x="504092" y="1002829"/>
            <a:ext cx="11183816" cy="51577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3F34FBC4-D4D6-4561-9EFC-D9E0C6F05653}"/>
              </a:ext>
            </a:extLst>
          </p:cNvPr>
          <p:cNvSpPr/>
          <p:nvPr/>
        </p:nvSpPr>
        <p:spPr>
          <a:xfrm>
            <a:off x="397164" y="1995055"/>
            <a:ext cx="535709" cy="4257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1DFC309D-9717-4B82-8D7F-82ECE977D8CF}"/>
              </a:ext>
            </a:extLst>
          </p:cNvPr>
          <p:cNvSpPr/>
          <p:nvPr/>
        </p:nvSpPr>
        <p:spPr>
          <a:xfrm>
            <a:off x="8026400" y="2152073"/>
            <a:ext cx="2992582" cy="406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0D0EEBC7-C17F-4926-88E4-DF332FF9F07F}"/>
              </a:ext>
            </a:extLst>
          </p:cNvPr>
          <p:cNvSpPr/>
          <p:nvPr/>
        </p:nvSpPr>
        <p:spPr>
          <a:xfrm>
            <a:off x="771946" y="1974708"/>
            <a:ext cx="1250818" cy="4257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D260F6EA-A6FE-447F-B05D-3EFDBA8A67BF}"/>
              </a:ext>
            </a:extLst>
          </p:cNvPr>
          <p:cNvSpPr/>
          <p:nvPr/>
        </p:nvSpPr>
        <p:spPr>
          <a:xfrm>
            <a:off x="8095673" y="2170546"/>
            <a:ext cx="535709" cy="4257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432A1246-ECCC-4188-A800-C270B0D38C39}"/>
              </a:ext>
            </a:extLst>
          </p:cNvPr>
          <p:cNvSpPr/>
          <p:nvPr/>
        </p:nvSpPr>
        <p:spPr>
          <a:xfrm>
            <a:off x="9296755" y="1984881"/>
            <a:ext cx="1722227" cy="4257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984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CONFIGURACIÓ ELECTRÒNICA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61016A9-BF01-4579-BF26-6149B2482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26" y="1608427"/>
            <a:ext cx="5173374" cy="425110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Picture 4" descr="Resultat d'imatges de taula periodica">
            <a:extLst>
              <a:ext uri="{FF2B5EF4-FFF2-40B4-BE49-F238E27FC236}">
                <a16:creationId xmlns="" xmlns:a16="http://schemas.microsoft.com/office/drawing/2014/main" id="{2408FD06-C2D0-468A-BA71-F06E3E80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" t="4102" r="249" b="25743"/>
          <a:stretch/>
        </p:blipFill>
        <p:spPr bwMode="auto">
          <a:xfrm>
            <a:off x="6096000" y="1374188"/>
            <a:ext cx="5591908" cy="25788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t d'imatges de atomo hierro">
            <a:extLst>
              <a:ext uri="{FF2B5EF4-FFF2-40B4-BE49-F238E27FC236}">
                <a16:creationId xmlns="" xmlns:a16="http://schemas.microsoft.com/office/drawing/2014/main" id="{EE439D7C-5C58-4E9A-A073-D59F2E103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21810" r="14876" b="14112"/>
          <a:stretch/>
        </p:blipFill>
        <p:spPr bwMode="auto">
          <a:xfrm>
            <a:off x="6289964" y="4257964"/>
            <a:ext cx="2207491" cy="227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t d'imatges de atomo cobre">
            <a:extLst>
              <a:ext uri="{FF2B5EF4-FFF2-40B4-BE49-F238E27FC236}">
                <a16:creationId xmlns="" xmlns:a16="http://schemas.microsoft.com/office/drawing/2014/main" id="{A0896EB9-20E1-4EA1-9954-A8F94D3F6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1030" r="19030" b="15384"/>
          <a:stretch/>
        </p:blipFill>
        <p:spPr bwMode="auto">
          <a:xfrm>
            <a:off x="9097819" y="4328185"/>
            <a:ext cx="2041236" cy="213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134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EL JOC DE LA TAULA PERIÒDICA</a:t>
            </a:r>
          </a:p>
        </p:txBody>
      </p:sp>
      <p:pic>
        <p:nvPicPr>
          <p:cNvPr id="1028" name="Picture 4" descr="Resultat d'imatges de taula periodica">
            <a:extLst>
              <a:ext uri="{FF2B5EF4-FFF2-40B4-BE49-F238E27FC236}">
                <a16:creationId xmlns="" xmlns:a16="http://schemas.microsoft.com/office/drawing/2014/main" id="{93A48131-5BDC-4F6B-A5C7-1D0007F60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2"/>
          <a:stretch/>
        </p:blipFill>
        <p:spPr bwMode="auto">
          <a:xfrm>
            <a:off x="693882" y="603252"/>
            <a:ext cx="10807047" cy="45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81E605BA-21D8-4102-B5AB-73C0989ED269}"/>
              </a:ext>
            </a:extLst>
          </p:cNvPr>
          <p:cNvSpPr/>
          <p:nvPr/>
        </p:nvSpPr>
        <p:spPr>
          <a:xfrm>
            <a:off x="1681019" y="1357745"/>
            <a:ext cx="212436" cy="397163"/>
          </a:xfrm>
          <a:prstGeom prst="rect">
            <a:avLst/>
          </a:prstGeom>
          <a:solidFill>
            <a:srgbClr val="9FF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F05D25F6-ABD0-4BB9-B9BD-C5AF5AC8E008}"/>
              </a:ext>
            </a:extLst>
          </p:cNvPr>
          <p:cNvSpPr/>
          <p:nvPr/>
        </p:nvSpPr>
        <p:spPr>
          <a:xfrm>
            <a:off x="1681019" y="1919432"/>
            <a:ext cx="212436" cy="397163"/>
          </a:xfrm>
          <a:prstGeom prst="rect">
            <a:avLst/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D7C578DB-0874-4A5C-B211-AB0BE6EFAAFD}"/>
              </a:ext>
            </a:extLst>
          </p:cNvPr>
          <p:cNvSpPr/>
          <p:nvPr/>
        </p:nvSpPr>
        <p:spPr>
          <a:xfrm>
            <a:off x="2239819" y="1919432"/>
            <a:ext cx="212436" cy="397163"/>
          </a:xfrm>
          <a:prstGeom prst="rect">
            <a:avLst/>
          </a:prstGeom>
          <a:solidFill>
            <a:srgbClr val="FFD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1A8DA1E7-C7AD-420A-9019-D9A720177660}"/>
              </a:ext>
            </a:extLst>
          </p:cNvPr>
          <p:cNvSpPr/>
          <p:nvPr/>
        </p:nvSpPr>
        <p:spPr>
          <a:xfrm>
            <a:off x="1681019" y="2481119"/>
            <a:ext cx="212436" cy="397163"/>
          </a:xfrm>
          <a:prstGeom prst="rect">
            <a:avLst/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4EE3CC2-2542-414E-9D57-A2847DA26948}"/>
              </a:ext>
            </a:extLst>
          </p:cNvPr>
          <p:cNvSpPr/>
          <p:nvPr/>
        </p:nvSpPr>
        <p:spPr>
          <a:xfrm>
            <a:off x="2170545" y="2462069"/>
            <a:ext cx="281710" cy="397163"/>
          </a:xfrm>
          <a:prstGeom prst="rect">
            <a:avLst/>
          </a:prstGeom>
          <a:solidFill>
            <a:srgbClr val="FFD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A53464EC-B36B-41D9-894B-0504EB1FA901}"/>
              </a:ext>
            </a:extLst>
          </p:cNvPr>
          <p:cNvSpPr/>
          <p:nvPr/>
        </p:nvSpPr>
        <p:spPr>
          <a:xfrm>
            <a:off x="8162061" y="1899350"/>
            <a:ext cx="212436" cy="397163"/>
          </a:xfrm>
          <a:prstGeom prst="rect">
            <a:avLst/>
          </a:prstGeom>
          <a:solidFill>
            <a:srgbClr val="CBC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46D25267-B9A0-4FD2-B82A-F39F50CEE361}"/>
              </a:ext>
            </a:extLst>
          </p:cNvPr>
          <p:cNvSpPr/>
          <p:nvPr/>
        </p:nvSpPr>
        <p:spPr>
          <a:xfrm>
            <a:off x="8714510" y="1919432"/>
            <a:ext cx="212436" cy="397163"/>
          </a:xfrm>
          <a:prstGeom prst="rect">
            <a:avLst/>
          </a:prstGeom>
          <a:solidFill>
            <a:srgbClr val="9FF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5B739061-1063-433E-863C-B79B0CD6AD01}"/>
              </a:ext>
            </a:extLst>
          </p:cNvPr>
          <p:cNvSpPr/>
          <p:nvPr/>
        </p:nvSpPr>
        <p:spPr>
          <a:xfrm>
            <a:off x="9265806" y="1919432"/>
            <a:ext cx="212436" cy="397163"/>
          </a:xfrm>
          <a:prstGeom prst="rect">
            <a:avLst/>
          </a:prstGeom>
          <a:solidFill>
            <a:srgbClr val="9FF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11A8E3F0-18AC-4B46-A410-AF6D4612C1D0}"/>
              </a:ext>
            </a:extLst>
          </p:cNvPr>
          <p:cNvSpPr/>
          <p:nvPr/>
        </p:nvSpPr>
        <p:spPr>
          <a:xfrm>
            <a:off x="9817102" y="1919432"/>
            <a:ext cx="212436" cy="397163"/>
          </a:xfrm>
          <a:prstGeom prst="rect">
            <a:avLst/>
          </a:prstGeom>
          <a:solidFill>
            <a:srgbClr val="9FF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FD3FDF67-F75F-4839-B412-24E88A027312}"/>
              </a:ext>
            </a:extLst>
          </p:cNvPr>
          <p:cNvSpPr/>
          <p:nvPr/>
        </p:nvSpPr>
        <p:spPr>
          <a:xfrm>
            <a:off x="10349926" y="1919432"/>
            <a:ext cx="212436" cy="397163"/>
          </a:xfrm>
          <a:prstGeom prst="rect">
            <a:avLst/>
          </a:prstGeom>
          <a:solidFill>
            <a:srgbClr val="FF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631D7FE9-AF00-4662-9FDB-52A12A3B782C}"/>
              </a:ext>
            </a:extLst>
          </p:cNvPr>
          <p:cNvSpPr/>
          <p:nvPr/>
        </p:nvSpPr>
        <p:spPr>
          <a:xfrm>
            <a:off x="10825018" y="1375641"/>
            <a:ext cx="290946" cy="397163"/>
          </a:xfrm>
          <a:prstGeom prst="rect">
            <a:avLst/>
          </a:prstGeom>
          <a:solidFill>
            <a:srgbClr val="C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FFDF1764-02F0-47C7-B991-F8815B0A70FE}"/>
              </a:ext>
            </a:extLst>
          </p:cNvPr>
          <p:cNvSpPr/>
          <p:nvPr/>
        </p:nvSpPr>
        <p:spPr>
          <a:xfrm>
            <a:off x="10882750" y="1919432"/>
            <a:ext cx="212436" cy="397163"/>
          </a:xfrm>
          <a:prstGeom prst="rect">
            <a:avLst/>
          </a:prstGeom>
          <a:solidFill>
            <a:srgbClr val="C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C0FB4B9F-F61E-467D-A476-BD774761CA42}"/>
              </a:ext>
            </a:extLst>
          </p:cNvPr>
          <p:cNvSpPr/>
          <p:nvPr/>
        </p:nvSpPr>
        <p:spPr>
          <a:xfrm>
            <a:off x="8162061" y="2471306"/>
            <a:ext cx="212436" cy="397163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4400744A-E350-45EE-B6B3-DFF7E9D8D86A}"/>
              </a:ext>
            </a:extLst>
          </p:cNvPr>
          <p:cNvSpPr/>
          <p:nvPr/>
        </p:nvSpPr>
        <p:spPr>
          <a:xfrm>
            <a:off x="8714510" y="2462068"/>
            <a:ext cx="212436" cy="397163"/>
          </a:xfrm>
          <a:prstGeom prst="rect">
            <a:avLst/>
          </a:prstGeom>
          <a:solidFill>
            <a:srgbClr val="CBC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10B723D5-CFC6-4F81-8D28-A495372A5B78}"/>
              </a:ext>
            </a:extLst>
          </p:cNvPr>
          <p:cNvSpPr/>
          <p:nvPr/>
        </p:nvSpPr>
        <p:spPr>
          <a:xfrm>
            <a:off x="9265806" y="2452254"/>
            <a:ext cx="212436" cy="397163"/>
          </a:xfrm>
          <a:prstGeom prst="rect">
            <a:avLst/>
          </a:prstGeom>
          <a:solidFill>
            <a:srgbClr val="9FF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A309B30F-1D77-4702-98CB-1BD4F386E54F}"/>
              </a:ext>
            </a:extLst>
          </p:cNvPr>
          <p:cNvSpPr/>
          <p:nvPr/>
        </p:nvSpPr>
        <p:spPr>
          <a:xfrm>
            <a:off x="9807865" y="2470729"/>
            <a:ext cx="212436" cy="397163"/>
          </a:xfrm>
          <a:prstGeom prst="rect">
            <a:avLst/>
          </a:prstGeom>
          <a:solidFill>
            <a:srgbClr val="9FF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3A4B1785-3064-469E-8698-5A8E7365B92C}"/>
              </a:ext>
            </a:extLst>
          </p:cNvPr>
          <p:cNvSpPr/>
          <p:nvPr/>
        </p:nvSpPr>
        <p:spPr>
          <a:xfrm>
            <a:off x="10349924" y="2481119"/>
            <a:ext cx="212436" cy="397163"/>
          </a:xfrm>
          <a:prstGeom prst="rect">
            <a:avLst/>
          </a:prstGeom>
          <a:solidFill>
            <a:srgbClr val="FF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40C8C0F7-6A33-4092-8236-734EAC9C4FD2}"/>
              </a:ext>
            </a:extLst>
          </p:cNvPr>
          <p:cNvSpPr/>
          <p:nvPr/>
        </p:nvSpPr>
        <p:spPr>
          <a:xfrm>
            <a:off x="10864273" y="2470728"/>
            <a:ext cx="212436" cy="397163"/>
          </a:xfrm>
          <a:prstGeom prst="rect">
            <a:avLst/>
          </a:prstGeom>
          <a:solidFill>
            <a:srgbClr val="C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B9A1915A-F829-47BB-8BE3-ACEB709337D4}"/>
              </a:ext>
            </a:extLst>
          </p:cNvPr>
          <p:cNvSpPr/>
          <p:nvPr/>
        </p:nvSpPr>
        <p:spPr>
          <a:xfrm>
            <a:off x="5463310" y="3003551"/>
            <a:ext cx="212436" cy="397163"/>
          </a:xfrm>
          <a:prstGeom prst="rect">
            <a:avLst/>
          </a:prstGeom>
          <a:solidFill>
            <a:srgbClr val="FF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Rectángulo 23">
            <a:extLst>
              <a:ext uri="{FF2B5EF4-FFF2-40B4-BE49-F238E27FC236}">
                <a16:creationId xmlns="" xmlns:a16="http://schemas.microsoft.com/office/drawing/2014/main" id="{E9B80405-03AF-41B4-9DE6-06D048DAD99E}"/>
              </a:ext>
            </a:extLst>
          </p:cNvPr>
          <p:cNvSpPr/>
          <p:nvPr/>
        </p:nvSpPr>
        <p:spPr>
          <a:xfrm>
            <a:off x="7610764" y="3003550"/>
            <a:ext cx="281709" cy="397163"/>
          </a:xfrm>
          <a:prstGeom prst="rect">
            <a:avLst/>
          </a:prstGeom>
          <a:solidFill>
            <a:srgbClr val="FF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1CD3C7AE-CDA4-4C71-B0E8-249E6378D36E}"/>
              </a:ext>
            </a:extLst>
          </p:cNvPr>
          <p:cNvSpPr/>
          <p:nvPr/>
        </p:nvSpPr>
        <p:spPr>
          <a:xfrm>
            <a:off x="3315856" y="3003549"/>
            <a:ext cx="212436" cy="397163"/>
          </a:xfrm>
          <a:prstGeom prst="rect">
            <a:avLst/>
          </a:prstGeom>
          <a:solidFill>
            <a:srgbClr val="FF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52E153D3-5245-4C43-83B5-293C7B3AD6FE}"/>
              </a:ext>
            </a:extLst>
          </p:cNvPr>
          <p:cNvSpPr/>
          <p:nvPr/>
        </p:nvSpPr>
        <p:spPr>
          <a:xfrm>
            <a:off x="1681019" y="3003549"/>
            <a:ext cx="212436" cy="397163"/>
          </a:xfrm>
          <a:prstGeom prst="rect">
            <a:avLst/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Rectángulo 26">
            <a:extLst>
              <a:ext uri="{FF2B5EF4-FFF2-40B4-BE49-F238E27FC236}">
                <a16:creationId xmlns="" xmlns:a16="http://schemas.microsoft.com/office/drawing/2014/main" id="{8DDF6425-7039-43C9-A58F-ABA0862C81CB}"/>
              </a:ext>
            </a:extLst>
          </p:cNvPr>
          <p:cNvSpPr/>
          <p:nvPr/>
        </p:nvSpPr>
        <p:spPr>
          <a:xfrm>
            <a:off x="2184401" y="3003549"/>
            <a:ext cx="281710" cy="397163"/>
          </a:xfrm>
          <a:prstGeom prst="rect">
            <a:avLst/>
          </a:prstGeom>
          <a:solidFill>
            <a:srgbClr val="FFD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Rectángulo 27">
            <a:extLst>
              <a:ext uri="{FF2B5EF4-FFF2-40B4-BE49-F238E27FC236}">
                <a16:creationId xmlns="" xmlns:a16="http://schemas.microsoft.com/office/drawing/2014/main" id="{C7DAF1FB-08C6-4653-BA39-F3C2F75955A6}"/>
              </a:ext>
            </a:extLst>
          </p:cNvPr>
          <p:cNvSpPr/>
          <p:nvPr/>
        </p:nvSpPr>
        <p:spPr>
          <a:xfrm>
            <a:off x="7051965" y="4087091"/>
            <a:ext cx="300180" cy="397163"/>
          </a:xfrm>
          <a:prstGeom prst="rect">
            <a:avLst/>
          </a:prstGeom>
          <a:solidFill>
            <a:srgbClr val="FF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1" name="Imagen 30">
            <a:extLst>
              <a:ext uri="{FF2B5EF4-FFF2-40B4-BE49-F238E27FC236}">
                <a16:creationId xmlns="" xmlns:a16="http://schemas.microsoft.com/office/drawing/2014/main" id="{AD304DFC-A0B8-4BAF-8504-9ABF61133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" t="24871" r="86868" b="66098"/>
          <a:stretch/>
        </p:blipFill>
        <p:spPr>
          <a:xfrm>
            <a:off x="1293592" y="5218163"/>
            <a:ext cx="688495" cy="83276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6983A30F-1A58-4720-AD0E-23FBDCAA2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5" t="16503" r="92058" b="74545"/>
          <a:stretch/>
        </p:blipFill>
        <p:spPr>
          <a:xfrm>
            <a:off x="10669160" y="5737082"/>
            <a:ext cx="806451" cy="94926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="" xmlns:a16="http://schemas.microsoft.com/office/drawing/2014/main" id="{65C27BBD-6B51-41E9-91D7-40BD6D6E2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58" t="50674" r="39165" b="40374"/>
          <a:stretch/>
        </p:blipFill>
        <p:spPr>
          <a:xfrm>
            <a:off x="208975" y="2545144"/>
            <a:ext cx="658924" cy="77560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="" xmlns:a16="http://schemas.microsoft.com/office/drawing/2014/main" id="{4654F7BD-35EA-4CC1-8ED3-EDDCDD419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4" t="33457" r="87159" b="57591"/>
          <a:stretch/>
        </p:blipFill>
        <p:spPr>
          <a:xfrm>
            <a:off x="233758" y="1574222"/>
            <a:ext cx="634140" cy="814291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="" xmlns:a16="http://schemas.microsoft.com/office/drawing/2014/main" id="{377035ED-ED79-43CA-B433-F8FF0D07B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9" t="33140" r="92474" b="57591"/>
          <a:stretch/>
        </p:blipFill>
        <p:spPr>
          <a:xfrm>
            <a:off x="4576616" y="5305632"/>
            <a:ext cx="704866" cy="93715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="" xmlns:a16="http://schemas.microsoft.com/office/drawing/2014/main" id="{CD37B579-5FFA-433C-8526-C63FFC287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5" t="25396" r="91993" b="66424"/>
          <a:stretch/>
        </p:blipFill>
        <p:spPr>
          <a:xfrm>
            <a:off x="11404219" y="4714044"/>
            <a:ext cx="704866" cy="814292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969E1D03-11D6-4B08-9418-F51F75521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4" t="16691" r="87159" b="74357"/>
          <a:stretch/>
        </p:blipFill>
        <p:spPr>
          <a:xfrm>
            <a:off x="7116156" y="5862611"/>
            <a:ext cx="704866" cy="905109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="" xmlns:a16="http://schemas.microsoft.com/office/drawing/2014/main" id="{A3B3D23B-B0CD-4CE5-9AA5-DE2A7021F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5" t="8026" r="92378" b="83260"/>
          <a:stretch/>
        </p:blipFill>
        <p:spPr>
          <a:xfrm>
            <a:off x="201684" y="5410016"/>
            <a:ext cx="666213" cy="832766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6CA14A86-208B-4848-9E54-D0DD62FD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22" t="33491" r="55030" b="57155"/>
          <a:stretch/>
        </p:blipFill>
        <p:spPr>
          <a:xfrm>
            <a:off x="9777222" y="5328131"/>
            <a:ext cx="704866" cy="886365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="" xmlns:a16="http://schemas.microsoft.com/office/drawing/2014/main" id="{D2F1696C-32C1-49B0-9DD6-2952ED725E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15" t="33491" r="33899" b="57155"/>
          <a:stretch/>
        </p:blipFill>
        <p:spPr>
          <a:xfrm>
            <a:off x="208974" y="3493219"/>
            <a:ext cx="658923" cy="80929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5F3453F9-93F9-46C5-93A0-2248C3A6F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3" t="33497" r="76401" b="57155"/>
          <a:stretch/>
        </p:blipFill>
        <p:spPr>
          <a:xfrm>
            <a:off x="2900801" y="5263467"/>
            <a:ext cx="704445" cy="905991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1D78A526-A2C6-4263-9546-DC6DAF764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15" t="24668" r="12964" b="65746"/>
          <a:stretch/>
        </p:blipFill>
        <p:spPr>
          <a:xfrm>
            <a:off x="11421259" y="3605326"/>
            <a:ext cx="670786" cy="899972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="" xmlns:a16="http://schemas.microsoft.com/office/drawing/2014/main" id="{73AA4AC5-846A-4C25-84F0-51828C950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83" t="25156" r="7937" b="65746"/>
          <a:stretch/>
        </p:blipFill>
        <p:spPr>
          <a:xfrm>
            <a:off x="7959412" y="5323553"/>
            <a:ext cx="704865" cy="938634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="" xmlns:a16="http://schemas.microsoft.com/office/drawing/2014/main" id="{8B9C1CD4-1287-49EE-975E-FF41D496C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37" t="16221" r="7534" b="74309"/>
          <a:stretch/>
        </p:blipFill>
        <p:spPr>
          <a:xfrm>
            <a:off x="11372437" y="2470728"/>
            <a:ext cx="678292" cy="866566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="" xmlns:a16="http://schemas.microsoft.com/office/drawing/2014/main" id="{FD51B08C-137C-4E5E-8A2D-00CEF6022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36" t="16764" r="28735" b="74543"/>
          <a:stretch/>
        </p:blipFill>
        <p:spPr>
          <a:xfrm>
            <a:off x="5406130" y="5823710"/>
            <a:ext cx="724436" cy="896337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="" xmlns:a16="http://schemas.microsoft.com/office/drawing/2014/main" id="{A1060445-A2B4-41AA-89A8-536437CE1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12" t="25267" r="23475" b="65746"/>
          <a:stretch/>
        </p:blipFill>
        <p:spPr>
          <a:xfrm>
            <a:off x="2107317" y="5845138"/>
            <a:ext cx="689876" cy="853483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="" xmlns:a16="http://schemas.microsoft.com/office/drawing/2014/main" id="{064EADAC-FD01-4C3F-A430-10DD0473A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16" t="7910" r="2004" b="83202"/>
          <a:stretch/>
        </p:blipFill>
        <p:spPr>
          <a:xfrm>
            <a:off x="3753100" y="5826329"/>
            <a:ext cx="770860" cy="871716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="" xmlns:a16="http://schemas.microsoft.com/office/drawing/2014/main" id="{2BC13EA5-E12E-4976-A672-A095758B7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21" t="16451" r="1806" b="74559"/>
          <a:stretch/>
        </p:blipFill>
        <p:spPr>
          <a:xfrm>
            <a:off x="8841866" y="5805795"/>
            <a:ext cx="806450" cy="92253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="" xmlns:a16="http://schemas.microsoft.com/office/drawing/2014/main" id="{10E88FCA-1E97-4636-B8FB-7167868754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95" t="24896" r="18364" b="65746"/>
          <a:stretch/>
        </p:blipFill>
        <p:spPr>
          <a:xfrm>
            <a:off x="11383643" y="1329664"/>
            <a:ext cx="647926" cy="948362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="" xmlns:a16="http://schemas.microsoft.com/office/drawing/2014/main" id="{2DD377A4-D087-48D4-9CD4-7A1A065EC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36" t="25263" r="2278" b="65746"/>
          <a:stretch/>
        </p:blipFill>
        <p:spPr>
          <a:xfrm>
            <a:off x="4787984" y="1375845"/>
            <a:ext cx="675326" cy="887696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="" xmlns:a16="http://schemas.microsoft.com/office/drawing/2014/main" id="{76A77DF8-D680-40F3-9FB9-3F288C5D7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05" t="25189" r="28850" b="65746"/>
          <a:stretch/>
        </p:blipFill>
        <p:spPr>
          <a:xfrm>
            <a:off x="6267072" y="5263467"/>
            <a:ext cx="660628" cy="882284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="" xmlns:a16="http://schemas.microsoft.com/office/drawing/2014/main" id="{45209518-CC50-4821-A720-E4108A6D8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77" t="16277" r="12918" b="74554"/>
          <a:stretch/>
        </p:blipFill>
        <p:spPr>
          <a:xfrm>
            <a:off x="5889939" y="1304429"/>
            <a:ext cx="754266" cy="936749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="" xmlns:a16="http://schemas.microsoft.com/office/drawing/2014/main" id="{B9EEEEC9-A546-418C-BE5B-A10534675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14" t="16650" r="23558" b="74611"/>
          <a:stretch/>
        </p:blipFill>
        <p:spPr>
          <a:xfrm>
            <a:off x="3366415" y="1466729"/>
            <a:ext cx="773370" cy="911761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="" xmlns:a16="http://schemas.microsoft.com/office/drawing/2014/main" id="{14C7BE08-C366-4023-8FB6-FF3B3DEA9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21" t="16952" r="18151" b="74308"/>
          <a:stretch/>
        </p:blipFill>
        <p:spPr>
          <a:xfrm>
            <a:off x="208974" y="4512451"/>
            <a:ext cx="658923" cy="7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6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</a:t>
            </a: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HISTÒRIA DE LA TAULA PERIÒDICA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48529B2A-9684-47EA-9B27-1FC3B924C39E}"/>
              </a:ext>
            </a:extLst>
          </p:cNvPr>
          <p:cNvSpPr/>
          <p:nvPr/>
        </p:nvSpPr>
        <p:spPr>
          <a:xfrm>
            <a:off x="208953" y="6255388"/>
            <a:ext cx="495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/>
              </a:rPr>
              <a:t>https://www.youtube.com/watch?v=kqkeX2KdvVg</a:t>
            </a:r>
            <a:r>
              <a:rPr lang="es-ES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6080EFF-45BA-4AB3-968E-CDB1D5F285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80"/>
          <a:stretch/>
        </p:blipFill>
        <p:spPr>
          <a:xfrm>
            <a:off x="733857" y="1311563"/>
            <a:ext cx="2433731" cy="370378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E8C1012-F614-484C-8A08-A717BFB90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509" y="1154545"/>
            <a:ext cx="5366328" cy="264962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92F48E39-487F-4B9B-8792-6587174AA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722" y="2479357"/>
            <a:ext cx="6096000" cy="330517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87113FA-095D-415C-824C-1EA742741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245" y="1434411"/>
            <a:ext cx="5982855" cy="416538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BD8E7025-20D2-47C6-8AD3-8EAA4F337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685" y="1988384"/>
            <a:ext cx="6937598" cy="370378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554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</a:t>
            </a: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ELS ELEMENTS QUÍMICS DE LA NATURA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148AB24C-90E1-4B6B-BDF5-70E0084311FB}"/>
              </a:ext>
            </a:extLst>
          </p:cNvPr>
          <p:cNvGrpSpPr/>
          <p:nvPr/>
        </p:nvGrpSpPr>
        <p:grpSpPr>
          <a:xfrm>
            <a:off x="1482147" y="1699491"/>
            <a:ext cx="9227705" cy="2881746"/>
            <a:chOff x="2022186" y="2150268"/>
            <a:chExt cx="7796646" cy="2557463"/>
          </a:xfrm>
        </p:grpSpPr>
        <p:pic>
          <p:nvPicPr>
            <p:cNvPr id="2" name="Imagen 1">
              <a:extLst>
                <a:ext uri="{FF2B5EF4-FFF2-40B4-BE49-F238E27FC236}">
                  <a16:creationId xmlns="" xmlns:a16="http://schemas.microsoft.com/office/drawing/2014/main" id="{9B4A9295-99D6-4798-9601-1665FFA80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0000"/>
            <a:stretch/>
          </p:blipFill>
          <p:spPr>
            <a:xfrm>
              <a:off x="2022186" y="2150268"/>
              <a:ext cx="4914900" cy="2557463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07972338-5C2A-4AF4-ABEB-36D056232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986" t="50000" r="25382"/>
            <a:stretch/>
          </p:blipFill>
          <p:spPr>
            <a:xfrm>
              <a:off x="6937086" y="2150268"/>
              <a:ext cx="2881746" cy="2557463"/>
            </a:xfrm>
            <a:prstGeom prst="rect">
              <a:avLst/>
            </a:prstGeom>
          </p:spPr>
        </p:pic>
      </p:grp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69D0E343-C898-406B-8EDA-456D5F4D28B4}"/>
              </a:ext>
            </a:extLst>
          </p:cNvPr>
          <p:cNvSpPr/>
          <p:nvPr/>
        </p:nvSpPr>
        <p:spPr>
          <a:xfrm>
            <a:off x="1858443" y="5588000"/>
            <a:ext cx="2244437" cy="5129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NUCLI TERRESTRE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55A96697-84BC-4E78-8670-795C5AC2A18A}"/>
              </a:ext>
            </a:extLst>
          </p:cNvPr>
          <p:cNvSpPr/>
          <p:nvPr/>
        </p:nvSpPr>
        <p:spPr>
          <a:xfrm>
            <a:off x="5112327" y="5587999"/>
            <a:ext cx="1967346" cy="6373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ESCORÇA TERRESTRE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EB6A425-9C4A-4C17-AA09-0A105653B8B8}"/>
              </a:ext>
            </a:extLst>
          </p:cNvPr>
          <p:cNvSpPr/>
          <p:nvPr/>
        </p:nvSpPr>
        <p:spPr>
          <a:xfrm>
            <a:off x="8261927" y="5583381"/>
            <a:ext cx="1967346" cy="517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ÈSSER HUMÀ</a:t>
            </a:r>
          </a:p>
        </p:txBody>
      </p:sp>
      <p:sp>
        <p:nvSpPr>
          <p:cNvPr id="9" name="Flecha: hacia abajo 8">
            <a:extLst>
              <a:ext uri="{FF2B5EF4-FFF2-40B4-BE49-F238E27FC236}">
                <a16:creationId xmlns="" xmlns:a16="http://schemas.microsoft.com/office/drawing/2014/main" id="{7C1C3172-F87F-46AC-A448-3047D81BB9C9}"/>
              </a:ext>
            </a:extLst>
          </p:cNvPr>
          <p:cNvSpPr/>
          <p:nvPr/>
        </p:nvSpPr>
        <p:spPr>
          <a:xfrm rot="6487374">
            <a:off x="5743775" y="2744680"/>
            <a:ext cx="378690" cy="463714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Flecha: hacia abajo 9">
            <a:extLst>
              <a:ext uri="{FF2B5EF4-FFF2-40B4-BE49-F238E27FC236}">
                <a16:creationId xmlns="" xmlns:a16="http://schemas.microsoft.com/office/drawing/2014/main" id="{038ABA9D-5FA7-4BAA-B94C-139B040F13A2}"/>
              </a:ext>
            </a:extLst>
          </p:cNvPr>
          <p:cNvSpPr/>
          <p:nvPr/>
        </p:nvSpPr>
        <p:spPr>
          <a:xfrm rot="14028967">
            <a:off x="7379796" y="4204878"/>
            <a:ext cx="378690" cy="164528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Flecha: hacia abajo 10">
            <a:extLst>
              <a:ext uri="{FF2B5EF4-FFF2-40B4-BE49-F238E27FC236}">
                <a16:creationId xmlns="" xmlns:a16="http://schemas.microsoft.com/office/drawing/2014/main" id="{F1790743-65C4-4B21-983E-320676C6CFB2}"/>
              </a:ext>
            </a:extLst>
          </p:cNvPr>
          <p:cNvSpPr/>
          <p:nvPr/>
        </p:nvSpPr>
        <p:spPr>
          <a:xfrm rot="14028967">
            <a:off x="4501552" y="4247772"/>
            <a:ext cx="378690" cy="159134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="" xmlns:a16="http://schemas.microsoft.com/office/drawing/2014/main" id="{A4760396-E780-4362-B9B6-368BA10B112E}"/>
              </a:ext>
            </a:extLst>
          </p:cNvPr>
          <p:cNvSpPr/>
          <p:nvPr/>
        </p:nvSpPr>
        <p:spPr>
          <a:xfrm>
            <a:off x="3306618" y="1052945"/>
            <a:ext cx="5578764" cy="5100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1" dirty="0">
                <a:solidFill>
                  <a:schemeClr val="tx1"/>
                </a:solidFill>
              </a:rPr>
              <a:t>ON TENIM MÉS METALLS?</a:t>
            </a:r>
          </a:p>
        </p:txBody>
      </p:sp>
    </p:spTree>
    <p:extLst>
      <p:ext uri="{BB962C8B-B14F-4D97-AF65-F5344CB8AC3E}">
        <p14:creationId xmlns:p14="http://schemas.microsoft.com/office/powerpoint/2010/main" val="22564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</a:t>
            </a: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ELS ÀTOMS: MODELS ATÒMICS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FEE4E024-9315-4260-ADC7-F3D8CEF1D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970" y="1378094"/>
            <a:ext cx="1282411" cy="177146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5113DAB5-962C-4D06-B876-0ECD33C44F44}"/>
              </a:ext>
            </a:extLst>
          </p:cNvPr>
          <p:cNvSpPr txBox="1"/>
          <p:nvPr/>
        </p:nvSpPr>
        <p:spPr>
          <a:xfrm>
            <a:off x="4119418" y="2079161"/>
            <a:ext cx="354676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2000"/>
              <a:t>Esferes massisses i indivisibles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="" xmlns:a16="http://schemas.microsoft.com/office/drawing/2014/main" id="{AB330837-7206-480D-A119-710B88AEBCAA}"/>
              </a:ext>
            </a:extLst>
          </p:cNvPr>
          <p:cNvSpPr/>
          <p:nvPr/>
        </p:nvSpPr>
        <p:spPr>
          <a:xfrm>
            <a:off x="2615333" y="2170545"/>
            <a:ext cx="1282411" cy="308725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EF3FC900-E8B6-4283-814A-8133CC993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4837" y="2768374"/>
            <a:ext cx="2183678" cy="192677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6" name="Flecha: a la derecha 15">
            <a:extLst>
              <a:ext uri="{FF2B5EF4-FFF2-40B4-BE49-F238E27FC236}">
                <a16:creationId xmlns="" xmlns:a16="http://schemas.microsoft.com/office/drawing/2014/main" id="{45BF1D3D-5DD7-4B7A-88F7-E37177D3DFC3}"/>
              </a:ext>
            </a:extLst>
          </p:cNvPr>
          <p:cNvSpPr/>
          <p:nvPr/>
        </p:nvSpPr>
        <p:spPr>
          <a:xfrm rot="10800000">
            <a:off x="7666180" y="3731761"/>
            <a:ext cx="1282411" cy="304530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C2E608F3-0A5A-4A2F-AA74-963D2121CC8B}"/>
              </a:ext>
            </a:extLst>
          </p:cNvPr>
          <p:cNvSpPr txBox="1"/>
          <p:nvPr/>
        </p:nvSpPr>
        <p:spPr>
          <a:xfrm>
            <a:off x="2918691" y="3590254"/>
            <a:ext cx="427253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ca-ES" sz="2000" dirty="0"/>
              <a:t>Una esfera amb càrrega positiva amb partícules negatives enganxades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7902D9B8-60B4-43AA-9F75-A38123604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465" y="4684694"/>
            <a:ext cx="1671061" cy="186949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9" name="Flecha: a la derecha 18">
            <a:extLst>
              <a:ext uri="{FF2B5EF4-FFF2-40B4-BE49-F238E27FC236}">
                <a16:creationId xmlns="" xmlns:a16="http://schemas.microsoft.com/office/drawing/2014/main" id="{F93243D3-F69F-45CB-B06A-8B3C04AAF286}"/>
              </a:ext>
            </a:extLst>
          </p:cNvPr>
          <p:cNvSpPr/>
          <p:nvPr/>
        </p:nvSpPr>
        <p:spPr>
          <a:xfrm>
            <a:off x="2837007" y="5513225"/>
            <a:ext cx="1060737" cy="30872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155774E5-A7B9-4309-A9B7-B6C4A89633D0}"/>
              </a:ext>
            </a:extLst>
          </p:cNvPr>
          <p:cNvSpPr txBox="1"/>
          <p:nvPr/>
        </p:nvSpPr>
        <p:spPr>
          <a:xfrm>
            <a:off x="4114800" y="5467532"/>
            <a:ext cx="483379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2000" dirty="0"/>
              <a:t>Un nucli petit positiu i electrons que orbiten al voltant</a:t>
            </a:r>
          </a:p>
        </p:txBody>
      </p:sp>
    </p:spTree>
    <p:extLst>
      <p:ext uri="{BB962C8B-B14F-4D97-AF65-F5344CB8AC3E}">
        <p14:creationId xmlns:p14="http://schemas.microsoft.com/office/powerpoint/2010/main" val="208364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ELS ELEMENTS QUÍMICS DE LA NATURA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4DF38DFD-0F89-4C57-9FF1-BBAB5479A9ED}"/>
              </a:ext>
            </a:extLst>
          </p:cNvPr>
          <p:cNvSpPr/>
          <p:nvPr/>
        </p:nvSpPr>
        <p:spPr>
          <a:xfrm>
            <a:off x="770246" y="1175747"/>
            <a:ext cx="10039268" cy="96795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a-ES" sz="2000" dirty="0"/>
              <a:t>Els elements químics que formen part dels éssers vius s’anomenen </a:t>
            </a:r>
            <a:r>
              <a:rPr lang="ca-ES" sz="2000" b="1" dirty="0"/>
              <a:t>bioelements</a:t>
            </a:r>
            <a:r>
              <a:rPr lang="ca-ES" sz="2000" dirty="0"/>
              <a:t>. Segons la proporció en què es troben, es classifiquen en: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EB36EC96-C02B-4DD4-8E11-85441F1001E4}"/>
              </a:ext>
            </a:extLst>
          </p:cNvPr>
          <p:cNvSpPr/>
          <p:nvPr/>
        </p:nvSpPr>
        <p:spPr>
          <a:xfrm>
            <a:off x="770246" y="2277774"/>
            <a:ext cx="10039268" cy="281461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b="1" u="sng" dirty="0"/>
              <a:t>Bioelements primaris</a:t>
            </a:r>
            <a:r>
              <a:rPr lang="ca-ES" sz="2000" dirty="0"/>
              <a:t>. Són els més abundants i constitueixen el 95% dels éssers</a:t>
            </a:r>
            <a:r>
              <a:rPr lang="ca-ES" dirty="0"/>
              <a:t> </a:t>
            </a:r>
            <a:r>
              <a:rPr lang="ca-ES" sz="2000" dirty="0"/>
              <a:t>vius. Són el C, el H, el O, el N, el P i el 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b="1" u="sng" dirty="0"/>
              <a:t>Bioelements secundaris</a:t>
            </a:r>
            <a:r>
              <a:rPr lang="ca-ES" sz="2000" dirty="0"/>
              <a:t>. Són menys abundants i constitueixen el 4,5% dels éssers vius. Són el Ca, el Na, el K, el Mg, el Cl, el Fe i el I.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b="1" u="sng" dirty="0"/>
              <a:t>Oligoelements</a:t>
            </a:r>
            <a:r>
              <a:rPr lang="ca-ES" sz="2000" dirty="0"/>
              <a:t>. Tot i ser els menys abundants, constitueixen el 0,1% dels éssers vius i són imprescindibles per al bon funcionament de l’organisme. Són el F, el Mn, el Si, el Cu, el Cr...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350976FB-6398-4203-B842-FADBD54A2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84" b="99374" l="27743" r="100000">
                        <a14:foregroundMark x1="81975" y1="54906" x2="79781" y2="60752"/>
                        <a14:foregroundMark x1="88715" y1="57411" x2="87618" y2="60334"/>
                        <a14:foregroundMark x1="40439" y1="51566" x2="56897" y2="63048"/>
                        <a14:foregroundMark x1="48589" y1="67432" x2="47179" y2="40292"/>
                        <a14:foregroundMark x1="38871" y1="44259" x2="41379" y2="62839"/>
                      </a14:backgroundRemoval>
                    </a14:imgEffect>
                  </a14:imgLayer>
                </a14:imgProps>
              </a:ext>
            </a:extLst>
          </a:blip>
          <a:srcRect l="31012" t="27088"/>
          <a:stretch/>
        </p:blipFill>
        <p:spPr>
          <a:xfrm>
            <a:off x="9329058" y="4859959"/>
            <a:ext cx="2680524" cy="212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92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ELS ELEMENTS QUÍMICS DE LA NATURA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A13A45E0-5804-4605-9C68-8DFEB798D791}"/>
              </a:ext>
            </a:extLst>
          </p:cNvPr>
          <p:cNvSpPr/>
          <p:nvPr/>
        </p:nvSpPr>
        <p:spPr>
          <a:xfrm>
            <a:off x="587828" y="1098362"/>
            <a:ext cx="10287000" cy="466127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/>
              <a:t>Carbono</a:t>
            </a:r>
            <a:r>
              <a:rPr lang="es-ES" sz="2000" dirty="0"/>
              <a:t>. Pan, leche, mantequilla, cereal, carne, arroz, frutas, verduras, legumbres y cereales.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/>
              <a:t>Hidrógeno i Oxigeno</a:t>
            </a:r>
            <a:r>
              <a:rPr lang="es-ES" sz="2000" dirty="0"/>
              <a:t>. Carnes, pescados, frutas y verduras.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/>
              <a:t>Nitrógeno</a:t>
            </a:r>
            <a:r>
              <a:rPr lang="es-ES" sz="2000" dirty="0"/>
              <a:t>. Carnes, lentejas y atún.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/>
              <a:t>Azufre</a:t>
            </a:r>
            <a:r>
              <a:rPr lang="es-ES" sz="2000" dirty="0"/>
              <a:t>. Legumbres, col, cebolla, ajo, espárrago, puerro, pescado y yema de huevo.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/>
              <a:t>Fósforo</a:t>
            </a:r>
            <a:r>
              <a:rPr lang="es-ES" sz="2000" dirty="0"/>
              <a:t>. Frutos secos, queso, soja, yema de huevo y pescado.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/>
              <a:t>Magnesio</a:t>
            </a:r>
            <a:r>
              <a:rPr lang="es-ES" sz="2000" dirty="0"/>
              <a:t>. Cacao, soja, frutos secos, avena, maíz y algunas verduras.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/>
              <a:t>Calcio</a:t>
            </a:r>
            <a:r>
              <a:rPr lang="es-ES" sz="2000" dirty="0"/>
              <a:t>. Productos lácteos, frutos secos, semillas de sésamo y verduras.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/>
              <a:t>Sodio</a:t>
            </a:r>
            <a:r>
              <a:rPr lang="es-ES" sz="2000" dirty="0"/>
              <a:t>. Sal, frutas y verduras.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/>
              <a:t>Potasio</a:t>
            </a:r>
            <a:r>
              <a:rPr lang="es-ES" sz="2000" dirty="0"/>
              <a:t>. Banana, tomate, verduras frescas, legumbres y frutos secos.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/>
              <a:t>Cloro</a:t>
            </a:r>
            <a:r>
              <a:rPr lang="es-ES" sz="2000" dirty="0"/>
              <a:t>. Sal, algas, aceitunas y en el agua del grifo.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="" xmlns:a16="http://schemas.microsoft.com/office/drawing/2014/main" id="{6A3875F0-E252-4A23-B7F5-93AF3CB4B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06543" y="3668486"/>
            <a:ext cx="299085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11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LA RADIOACTIVITAT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39E1947-C51C-4B3A-9023-E67D3498F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30" b="86204" l="5900" r="94700"/>
                    </a14:imgEffect>
                  </a14:imgLayer>
                </a14:imgProps>
              </a:ext>
            </a:extLst>
          </a:blip>
          <a:srcRect b="10572"/>
          <a:stretch/>
        </p:blipFill>
        <p:spPr>
          <a:xfrm>
            <a:off x="11324135" y="1"/>
            <a:ext cx="867865" cy="8382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F21B9649-9AC2-471C-88EE-0F176ED4F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463" y="1249218"/>
            <a:ext cx="3005810" cy="38215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D551A365-A4FB-40B4-ABF8-A498161526D9}"/>
              </a:ext>
            </a:extLst>
          </p:cNvPr>
          <p:cNvSpPr/>
          <p:nvPr/>
        </p:nvSpPr>
        <p:spPr>
          <a:xfrm>
            <a:off x="498726" y="1249218"/>
            <a:ext cx="7481491" cy="1891287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a-ES" sz="2000" dirty="0"/>
              <a:t>La </a:t>
            </a:r>
            <a:r>
              <a:rPr lang="ca-ES" sz="2000" b="1" dirty="0"/>
              <a:t>radioactivitat</a:t>
            </a:r>
            <a:r>
              <a:rPr lang="ca-ES" sz="2000" dirty="0"/>
              <a:t> és un procés natural i espontani per al qual els àtoms inestables d’un element emeten l’excés d’energia del seu nucli i, així, canvien a àtoms d’un element diferent o un estat d’energia menor del mateix element.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5FEC7FE-8A45-4201-B895-61AF6BE5D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9450" y="3429000"/>
            <a:ext cx="5860041" cy="300244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46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LA RADIOACTIVITAT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9B5FBB4B-07E8-47A3-A0C8-77406E9B2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30" b="86204" l="5900" r="94700"/>
                    </a14:imgEffect>
                  </a14:imgLayer>
                </a14:imgProps>
              </a:ext>
            </a:extLst>
          </a:blip>
          <a:srcRect b="10572"/>
          <a:stretch/>
        </p:blipFill>
        <p:spPr>
          <a:xfrm>
            <a:off x="11324135" y="1"/>
            <a:ext cx="867865" cy="8382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BEDEA8FF-94D3-4EAD-8975-3B5762EB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77" y="1047749"/>
            <a:ext cx="5726186" cy="267450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Rectángulo: esquinas redondeadas 4">
            <a:extLst>
              <a:ext uri="{FF2B5EF4-FFF2-40B4-BE49-F238E27FC236}">
                <a16:creationId xmlns="" xmlns:a16="http://schemas.microsoft.com/office/drawing/2014/main" id="{8325A09C-FECE-4ACF-A9CD-33F626B7BF09}"/>
              </a:ext>
            </a:extLst>
          </p:cNvPr>
          <p:cNvSpPr/>
          <p:nvPr/>
        </p:nvSpPr>
        <p:spPr>
          <a:xfrm>
            <a:off x="6564022" y="2184399"/>
            <a:ext cx="2395250" cy="4012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FISIÓ NUCLEAR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B3F0544-E995-45FD-BA94-0442E5DC6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86" y="4109609"/>
            <a:ext cx="5946461" cy="249208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Rectángulo: esquinas redondeadas 6">
            <a:extLst>
              <a:ext uri="{FF2B5EF4-FFF2-40B4-BE49-F238E27FC236}">
                <a16:creationId xmlns="" xmlns:a16="http://schemas.microsoft.com/office/drawing/2014/main" id="{1504307C-EBB1-4469-868C-5214D4F2C632}"/>
              </a:ext>
            </a:extLst>
          </p:cNvPr>
          <p:cNvSpPr/>
          <p:nvPr/>
        </p:nvSpPr>
        <p:spPr>
          <a:xfrm>
            <a:off x="2474584" y="5155048"/>
            <a:ext cx="2395250" cy="4012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FUSIÓ NUCLEAR</a:t>
            </a:r>
          </a:p>
        </p:txBody>
      </p:sp>
      <p:sp>
        <p:nvSpPr>
          <p:cNvPr id="8" name="7 Elipse"/>
          <p:cNvSpPr/>
          <p:nvPr/>
        </p:nvSpPr>
        <p:spPr>
          <a:xfrm>
            <a:off x="6388926" y="1959430"/>
            <a:ext cx="2743200" cy="8668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568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APLICACIONS DE LA RADIOACTIVITAT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1049502-FD85-42A8-ABDE-F474E0DDA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0" b="86204" l="5900" r="94700"/>
                    </a14:imgEffect>
                  </a14:imgLayer>
                </a14:imgProps>
              </a:ext>
            </a:extLst>
          </a:blip>
          <a:srcRect b="10572"/>
          <a:stretch/>
        </p:blipFill>
        <p:spPr>
          <a:xfrm>
            <a:off x="11324135" y="1"/>
            <a:ext cx="867865" cy="838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02" y="1162237"/>
            <a:ext cx="2556658" cy="278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86" y="1400898"/>
            <a:ext cx="4017589" cy="230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997" y="1226606"/>
            <a:ext cx="3540261" cy="26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590302" y="4085112"/>
            <a:ext cx="2556657" cy="70064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/>
              <a:t>TERÀPIES DE TRACTAMENT MÈDIC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4348851" y="4085112"/>
            <a:ext cx="2556657" cy="70064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/>
              <a:t>CONSERVACIÓ D’ALIMENTS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8517798" y="4085112"/>
            <a:ext cx="2556657" cy="70064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/>
              <a:t>DATACIÓ DE RESTES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554" y="2058317"/>
            <a:ext cx="5179250" cy="3913211"/>
          </a:xfrm>
          <a:prstGeom prst="rect">
            <a:avLst/>
          </a:prstGeom>
          <a:noFill/>
          <a:ln w="28575">
            <a:solidFill>
              <a:srgbClr val="FF66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9 Rectángulo redondeado">
            <a:extLst>
              <a:ext uri="{FF2B5EF4-FFF2-40B4-BE49-F238E27FC236}">
                <a16:creationId xmlns="" xmlns:a16="http://schemas.microsoft.com/office/drawing/2014/main" id="{2282E35D-E154-4F19-8C4C-62F6F0B58BB8}"/>
              </a:ext>
            </a:extLst>
          </p:cNvPr>
          <p:cNvSpPr/>
          <p:nvPr/>
        </p:nvSpPr>
        <p:spPr>
          <a:xfrm>
            <a:off x="4348851" y="6102595"/>
            <a:ext cx="2556657" cy="70064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/>
              <a:t>CENTRALS NUCLEARS</a:t>
            </a:r>
          </a:p>
        </p:txBody>
      </p:sp>
    </p:spTree>
    <p:extLst>
      <p:ext uri="{BB962C8B-B14F-4D97-AF65-F5344CB8AC3E}">
        <p14:creationId xmlns:p14="http://schemas.microsoft.com/office/powerpoint/2010/main" val="303354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LES</a:t>
            </a:r>
            <a:r>
              <a:rPr kumimoji="0" lang="es-ES" sz="25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CENTRALS NUCLEARS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1049502-FD85-42A8-ABDE-F474E0DDA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30" b="86204" l="5900" r="94700"/>
                    </a14:imgEffect>
                  </a14:imgLayer>
                </a14:imgProps>
              </a:ext>
            </a:extLst>
          </a:blip>
          <a:srcRect b="10572"/>
          <a:stretch/>
        </p:blipFill>
        <p:spPr>
          <a:xfrm>
            <a:off x="11324135" y="1"/>
            <a:ext cx="867865" cy="8382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799E7223-DD83-416C-AB7E-6434905FCDC3}"/>
              </a:ext>
            </a:extLst>
          </p:cNvPr>
          <p:cNvSpPr/>
          <p:nvPr/>
        </p:nvSpPr>
        <p:spPr>
          <a:xfrm>
            <a:off x="121230" y="6322237"/>
            <a:ext cx="511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4"/>
              </a:rPr>
              <a:t>https://www.youtube.com/watch?v=rXWNueIeHQA</a:t>
            </a:r>
            <a:r>
              <a:rPr lang="es-ES" dirty="0"/>
              <a:t>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7" y="1274105"/>
            <a:ext cx="3562598" cy="2691741"/>
          </a:xfrm>
          <a:prstGeom prst="rect">
            <a:avLst/>
          </a:prstGeom>
          <a:noFill/>
          <a:ln w="28575">
            <a:solidFill>
              <a:srgbClr val="FF66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17" y="1117087"/>
            <a:ext cx="6000750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796D57E-6BD9-4EBD-91E1-727DC4A58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334" y="3201600"/>
            <a:ext cx="4272605" cy="269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0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ELS RESIDUS RADIOACTIUS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1049502-FD85-42A8-ABDE-F474E0DDA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30" b="86204" l="5900" r="94700"/>
                    </a14:imgEffect>
                  </a14:imgLayer>
                </a14:imgProps>
              </a:ext>
            </a:extLst>
          </a:blip>
          <a:srcRect b="10572"/>
          <a:stretch/>
        </p:blipFill>
        <p:spPr>
          <a:xfrm>
            <a:off x="11324135" y="1"/>
            <a:ext cx="867865" cy="838200"/>
          </a:xfrm>
          <a:prstGeom prst="rect">
            <a:avLst/>
          </a:prstGeom>
        </p:spPr>
      </p:pic>
      <p:sp>
        <p:nvSpPr>
          <p:cNvPr id="5" name="9 Rectángulo redondeado">
            <a:extLst>
              <a:ext uri="{FF2B5EF4-FFF2-40B4-BE49-F238E27FC236}">
                <a16:creationId xmlns="" xmlns:a16="http://schemas.microsoft.com/office/drawing/2014/main" id="{500695B1-0225-46EC-B2B0-42D0DB90BBE1}"/>
              </a:ext>
            </a:extLst>
          </p:cNvPr>
          <p:cNvSpPr/>
          <p:nvPr/>
        </p:nvSpPr>
        <p:spPr>
          <a:xfrm>
            <a:off x="4403890" y="1111002"/>
            <a:ext cx="3384220" cy="58716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/>
              <a:t>ELS RESIDUS RADIOACTIUS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638794" y="2339439"/>
            <a:ext cx="2861953" cy="8075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>
                <a:solidFill>
                  <a:schemeClr val="tx1"/>
                </a:solidFill>
              </a:rPr>
              <a:t>Emeten radiacions molt perjudicials pels humans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7586353" y="2339439"/>
            <a:ext cx="2861953" cy="8075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dirty="0">
                <a:solidFill>
                  <a:schemeClr val="tx1"/>
                </a:solidFill>
              </a:rPr>
              <a:t>Poden arribar a trigar més de mil anys</a:t>
            </a:r>
          </a:p>
        </p:txBody>
      </p:sp>
      <p:sp>
        <p:nvSpPr>
          <p:cNvPr id="7" name="6 Flecha abajo"/>
          <p:cNvSpPr/>
          <p:nvPr/>
        </p:nvSpPr>
        <p:spPr>
          <a:xfrm rot="2794450">
            <a:off x="3752603" y="1675334"/>
            <a:ext cx="356260" cy="605642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abajo"/>
          <p:cNvSpPr/>
          <p:nvPr/>
        </p:nvSpPr>
        <p:spPr>
          <a:xfrm rot="18805550" flipH="1">
            <a:off x="8085118" y="1675333"/>
            <a:ext cx="356260" cy="605642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182326"/>
              </p:ext>
            </p:extLst>
          </p:nvPr>
        </p:nvGraphicFramePr>
        <p:xfrm>
          <a:off x="411705" y="3961630"/>
          <a:ext cx="6353300" cy="2194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96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36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noProof="0" dirty="0"/>
                        <a:t>RESIDUS DE </a:t>
                      </a:r>
                      <a:r>
                        <a:rPr lang="ca-ES" noProof="0" dirty="0" smtClean="0"/>
                        <a:t>BAIXA </a:t>
                      </a:r>
                      <a:r>
                        <a:rPr lang="ca-ES" noProof="0" dirty="0"/>
                        <a:t>O MITJANA ACTIVITAT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noProof="0" dirty="0"/>
                        <a:t>RESIDUS D’ALTA ACTIVITAT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noProof="0">
                          <a:solidFill>
                            <a:schemeClr val="tx1"/>
                          </a:solidFill>
                        </a:rPr>
                        <a:t>Eines,</a:t>
                      </a:r>
                      <a:r>
                        <a:rPr lang="ca-ES" baseline="0" noProof="0">
                          <a:solidFill>
                            <a:schemeClr val="tx1"/>
                          </a:solidFill>
                        </a:rPr>
                        <a:t> roba, calçat o petits residus de centrals nuclears, hospitals o indústries</a:t>
                      </a:r>
                      <a:endParaRPr lang="ca-E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noProof="0"/>
                        <a:t>Centrals nuclears o armes</a:t>
                      </a:r>
                      <a:r>
                        <a:rPr lang="ca-ES" baseline="0" noProof="0"/>
                        <a:t> nuclears</a:t>
                      </a:r>
                      <a:endParaRPr lang="ca-ES" noProof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noProof="0"/>
                        <a:t>Contenidors especials o subterranis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noProof="0" dirty="0"/>
                        <a:t>Enterrats a grans profunditats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868" y="3486374"/>
            <a:ext cx="3293515" cy="183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029" y="4205416"/>
            <a:ext cx="2805298" cy="251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04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05B9D71-F559-410C-9773-70CAD94B2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88" y="1015679"/>
            <a:ext cx="5384912" cy="303150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</a:t>
            </a: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EL CAS DE CHERNOVIL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1049502-FD85-42A8-ABDE-F474E0DDA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0" b="86204" l="5900" r="94700"/>
                    </a14:imgEffect>
                  </a14:imgLayer>
                </a14:imgProps>
              </a:ext>
            </a:extLst>
          </a:blip>
          <a:srcRect b="10572"/>
          <a:stretch/>
        </p:blipFill>
        <p:spPr>
          <a:xfrm>
            <a:off x="11324135" y="1"/>
            <a:ext cx="867865" cy="8382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9041742-ACC9-474F-8B11-911647AEB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961" y="1851550"/>
            <a:ext cx="7299106" cy="439127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E6F2693E-E5D7-404E-A707-DBEB9B49EA23}"/>
              </a:ext>
            </a:extLst>
          </p:cNvPr>
          <p:cNvSpPr/>
          <p:nvPr/>
        </p:nvSpPr>
        <p:spPr>
          <a:xfrm>
            <a:off x="6584828" y="1248949"/>
            <a:ext cx="4896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6"/>
              </a:rPr>
              <a:t>https://www.youtube.com/watch?v=_SfBmxP4ITc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79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ELS ÀTOMS: MODELS ATÒMICS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BA39D8CD-A529-4A4A-A0BA-1932FA1EF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631" y="1292081"/>
            <a:ext cx="2180177" cy="2136920"/>
          </a:xfrm>
          <a:prstGeom prst="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Flecha: a la derecha 4">
            <a:extLst>
              <a:ext uri="{FF2B5EF4-FFF2-40B4-BE49-F238E27FC236}">
                <a16:creationId xmlns="" xmlns:a16="http://schemas.microsoft.com/office/drawing/2014/main" id="{2269F5DB-F8D2-483C-A06D-93AC81B65AD6}"/>
              </a:ext>
            </a:extLst>
          </p:cNvPr>
          <p:cNvSpPr/>
          <p:nvPr/>
        </p:nvSpPr>
        <p:spPr>
          <a:xfrm>
            <a:off x="3455842" y="2203218"/>
            <a:ext cx="1282411" cy="308725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E127C179-0619-4661-9320-AB5C1FE88F9C}"/>
              </a:ext>
            </a:extLst>
          </p:cNvPr>
          <p:cNvSpPr txBox="1"/>
          <p:nvPr/>
        </p:nvSpPr>
        <p:spPr>
          <a:xfrm>
            <a:off x="5036853" y="2003637"/>
            <a:ext cx="483379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2000" dirty="0"/>
              <a:t>Un nucli positiu compacte amb electrons girant al seu voltant en diferents capes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4C30F70-864A-4D91-AD97-9C1B67B11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2066" y="3876960"/>
            <a:ext cx="2751715" cy="200301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Flecha: a la derecha 6">
            <a:extLst>
              <a:ext uri="{FF2B5EF4-FFF2-40B4-BE49-F238E27FC236}">
                <a16:creationId xmlns="" xmlns:a16="http://schemas.microsoft.com/office/drawing/2014/main" id="{77FFB91F-0621-4F22-B9AA-55ED23B8D401}"/>
              </a:ext>
            </a:extLst>
          </p:cNvPr>
          <p:cNvSpPr/>
          <p:nvPr/>
        </p:nvSpPr>
        <p:spPr>
          <a:xfrm rot="10800000">
            <a:off x="6812542" y="4724104"/>
            <a:ext cx="1282411" cy="308725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F38E2A98-8D18-4994-9D32-F3ED8C565502}"/>
              </a:ext>
            </a:extLst>
          </p:cNvPr>
          <p:cNvSpPr txBox="1"/>
          <p:nvPr/>
        </p:nvSpPr>
        <p:spPr>
          <a:xfrm>
            <a:off x="2382981" y="4524524"/>
            <a:ext cx="4272537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ca-ES" sz="2000" dirty="0"/>
              <a:t>Un nucli amb electrons situats ens una zona propera anomenada orbital, però sense saber on exactament</a:t>
            </a:r>
          </a:p>
        </p:txBody>
      </p:sp>
    </p:spTree>
    <p:extLst>
      <p:ext uri="{BB962C8B-B14F-4D97-AF65-F5344CB8AC3E}">
        <p14:creationId xmlns:p14="http://schemas.microsoft.com/office/powerpoint/2010/main" val="362103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LA COMPOSICIÓ DE LA MATERIA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0E36116-E299-4B8D-8FA4-AA0E4328C3CA}"/>
              </a:ext>
            </a:extLst>
          </p:cNvPr>
          <p:cNvSpPr txBox="1"/>
          <p:nvPr/>
        </p:nvSpPr>
        <p:spPr>
          <a:xfrm>
            <a:off x="803563" y="1037319"/>
            <a:ext cx="341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u="sng" dirty="0"/>
              <a:t>Principis del model atòmic actual: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C860D96-66A4-4DA8-B64E-17DCFFA4A211}"/>
              </a:ext>
            </a:extLst>
          </p:cNvPr>
          <p:cNvSpPr txBox="1"/>
          <p:nvPr/>
        </p:nvSpPr>
        <p:spPr>
          <a:xfrm>
            <a:off x="803563" y="1575989"/>
            <a:ext cx="7324436" cy="14296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b="1" dirty="0"/>
              <a:t>EL NUCLI</a:t>
            </a:r>
            <a:r>
              <a:rPr lang="ca-ES" sz="2000" dirty="0"/>
              <a:t>: concentra quasi tota la massa de l’àtom. Té càrrega positiva i està format per protons (càrrega positiva) i neutrons (partícules sense càrrega).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354172BD-EB3E-4136-BB59-944CBBB0D74A}"/>
              </a:ext>
            </a:extLst>
          </p:cNvPr>
          <p:cNvSpPr txBox="1"/>
          <p:nvPr/>
        </p:nvSpPr>
        <p:spPr>
          <a:xfrm>
            <a:off x="803563" y="3429000"/>
            <a:ext cx="7324436" cy="9679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b="1" dirty="0"/>
              <a:t>L’ESCORÇA</a:t>
            </a:r>
            <a:r>
              <a:rPr lang="ca-ES" sz="2000" dirty="0"/>
              <a:t>: es la zona que envolta el nucli, formada d’electrons (càrrega negativa)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B4F5F4F-0C8C-4549-87ED-CB7016C2D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6" t="21845" r="13826" b="14421"/>
          <a:stretch/>
        </p:blipFill>
        <p:spPr>
          <a:xfrm>
            <a:off x="8368143" y="1280476"/>
            <a:ext cx="3315856" cy="236716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05C01DA-540B-49A4-8A87-49C5F5B72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8786489" y="4034028"/>
            <a:ext cx="2479164" cy="236716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83DE297A-85F2-4B03-A73C-6CAFC8247CBC}"/>
              </a:ext>
            </a:extLst>
          </p:cNvPr>
          <p:cNvSpPr txBox="1"/>
          <p:nvPr/>
        </p:nvSpPr>
        <p:spPr>
          <a:xfrm>
            <a:off x="803563" y="4798032"/>
            <a:ext cx="7324436" cy="5062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dirty="0"/>
              <a:t>Els àtoms són </a:t>
            </a:r>
            <a:r>
              <a:rPr lang="ca-ES" sz="2000" b="1" dirty="0"/>
              <a:t>SEMPRE</a:t>
            </a:r>
            <a:r>
              <a:rPr lang="ca-ES" sz="2000" dirty="0"/>
              <a:t> neutres (nº Protons = nº Electrons)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B71AE4CA-F299-43B5-8A9C-20539349E5EE}"/>
              </a:ext>
            </a:extLst>
          </p:cNvPr>
          <p:cNvSpPr/>
          <p:nvPr/>
        </p:nvSpPr>
        <p:spPr>
          <a:xfrm>
            <a:off x="803563" y="5814507"/>
            <a:ext cx="5454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4"/>
              </a:rPr>
              <a:t>https://phet.colorado.edu/en/simulation/build-an-atom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878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</a:t>
            </a: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CARACTERÍSTIQUES DELS ÀTOMS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91FB23B4-919A-406B-B5E1-6283B3A6C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280"/>
          <a:stretch/>
        </p:blipFill>
        <p:spPr>
          <a:xfrm>
            <a:off x="8848438" y="1132849"/>
            <a:ext cx="2224582" cy="234613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D1A0AB1-C678-4A65-92D8-37851D623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4517" y="3618281"/>
            <a:ext cx="7153130" cy="4940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FDA43407-10F8-4A49-85C4-E4A9BAAA7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7775" y="4216587"/>
            <a:ext cx="7036450" cy="10887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2FDBA70-5384-45F6-8055-8862859E8C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497" r="41783"/>
          <a:stretch/>
        </p:blipFill>
        <p:spPr>
          <a:xfrm>
            <a:off x="1118982" y="1132849"/>
            <a:ext cx="2224582" cy="234613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C3B867C-4FAB-4AEF-9611-D1925CDDB4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1320" r="78542"/>
          <a:stretch/>
        </p:blipFill>
        <p:spPr>
          <a:xfrm>
            <a:off x="5420741" y="1132849"/>
            <a:ext cx="1374838" cy="90747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AFCEF28A-FD0E-4C97-9951-873DE892DA5C}"/>
              </a:ext>
            </a:extLst>
          </p:cNvPr>
          <p:cNvSpPr txBox="1"/>
          <p:nvPr/>
        </p:nvSpPr>
        <p:spPr>
          <a:xfrm>
            <a:off x="3438384" y="1132848"/>
            <a:ext cx="109328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ÀTOM DE LITI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C85100C-5018-49D5-8593-9E703EA3A374}"/>
              </a:ext>
            </a:extLst>
          </p:cNvPr>
          <p:cNvSpPr txBox="1"/>
          <p:nvPr/>
        </p:nvSpPr>
        <p:spPr>
          <a:xfrm>
            <a:off x="7684654" y="1132849"/>
            <a:ext cx="104710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ES" sz="1600" dirty="0"/>
              <a:t>ÀTOM DE CARBONI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B0777EEA-E97E-4EBD-B8CD-516016672134}"/>
              </a:ext>
            </a:extLst>
          </p:cNvPr>
          <p:cNvSpPr txBox="1"/>
          <p:nvPr/>
        </p:nvSpPr>
        <p:spPr>
          <a:xfrm>
            <a:off x="3438384" y="2160851"/>
            <a:ext cx="82881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Z =</a:t>
            </a:r>
          </a:p>
          <a:p>
            <a:r>
              <a:rPr lang="es-ES" sz="1600" dirty="0"/>
              <a:t>A =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66E48B41-CD6C-443F-B91C-3482B57D21FD}"/>
              </a:ext>
            </a:extLst>
          </p:cNvPr>
          <p:cNvSpPr txBox="1"/>
          <p:nvPr/>
        </p:nvSpPr>
        <p:spPr>
          <a:xfrm>
            <a:off x="7884467" y="2160850"/>
            <a:ext cx="82881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Z =</a:t>
            </a:r>
          </a:p>
          <a:p>
            <a:r>
              <a:rPr lang="es-ES" sz="1600" dirty="0"/>
              <a:t>A =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7129D934-48A1-4621-B0A7-BED7BCB175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43180"/>
          <a:stretch/>
        </p:blipFill>
        <p:spPr>
          <a:xfrm>
            <a:off x="2587270" y="5355970"/>
            <a:ext cx="7026955" cy="6618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87B5DC9D-BC07-4963-8EEF-2943AB0CF2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224" t="54500" r="43207" b="1772"/>
          <a:stretch/>
        </p:blipFill>
        <p:spPr>
          <a:xfrm>
            <a:off x="5956460" y="5805672"/>
            <a:ext cx="1678237" cy="8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6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CARACTERÍSTIQUES DELS ÀTOMS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6E1EAF2-AF51-4AB6-9096-B8477CE89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191" y="1332488"/>
            <a:ext cx="7769617" cy="20318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7E5A884-D937-4FEB-8E32-D1F5E3A04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779" y="3761511"/>
            <a:ext cx="7024442" cy="24083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95754" y="935322"/>
            <a:ext cx="23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Pàg.65 </a:t>
            </a:r>
            <a:r>
              <a:rPr lang="fr-FR" dirty="0" err="1" smtClean="0">
                <a:solidFill>
                  <a:srgbClr val="FF0000"/>
                </a:solidFill>
              </a:rPr>
              <a:t>llibre</a:t>
            </a:r>
            <a:r>
              <a:rPr lang="fr-FR" dirty="0" smtClean="0">
                <a:solidFill>
                  <a:srgbClr val="FF0000"/>
                </a:solidFill>
              </a:rPr>
              <a:t>  </a:t>
            </a:r>
            <a:r>
              <a:rPr lang="fr-FR" dirty="0" err="1" smtClean="0">
                <a:solidFill>
                  <a:srgbClr val="FF0000"/>
                </a:solidFill>
              </a:rPr>
              <a:t>exercici</a:t>
            </a:r>
            <a:r>
              <a:rPr lang="fr-FR" dirty="0" smtClean="0">
                <a:solidFill>
                  <a:srgbClr val="FF0000"/>
                </a:solidFill>
              </a:rPr>
              <a:t> 3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6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7030A0"/>
                </a:solidFill>
                <a:latin typeface="Berlin Sans FB Demi" panose="020E0802020502020306" pitchFamily="34" charset="0"/>
              </a:rPr>
              <a:t>	CARACTERÍSTIQUES DELS ÀTOMS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35EE2B1-52E7-47FB-B12F-4AE1CB405AE0}"/>
              </a:ext>
            </a:extLst>
          </p:cNvPr>
          <p:cNvSpPr txBox="1"/>
          <p:nvPr/>
        </p:nvSpPr>
        <p:spPr>
          <a:xfrm>
            <a:off x="803563" y="1037319"/>
            <a:ext cx="341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u="sng" dirty="0"/>
              <a:t>LA MASSA ATÒMICA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5C1DED21-50FF-46D5-B7C8-CBA3C4EA46B9}"/>
              </a:ext>
            </a:extLst>
          </p:cNvPr>
          <p:cNvSpPr txBox="1"/>
          <p:nvPr/>
        </p:nvSpPr>
        <p:spPr>
          <a:xfrm>
            <a:off x="1607125" y="1917939"/>
            <a:ext cx="23170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MASSA DE PROTONS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B5588D58-4737-4BDA-8C3D-92DBAD55BBDA}"/>
              </a:ext>
            </a:extLst>
          </p:cNvPr>
          <p:cNvSpPr txBox="1"/>
          <p:nvPr/>
        </p:nvSpPr>
        <p:spPr>
          <a:xfrm>
            <a:off x="4934832" y="1917939"/>
            <a:ext cx="23170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MASSA DE NEUTRONS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006A185B-7883-4408-B96D-D64EF3E5A38F}"/>
              </a:ext>
            </a:extLst>
          </p:cNvPr>
          <p:cNvSpPr txBox="1"/>
          <p:nvPr/>
        </p:nvSpPr>
        <p:spPr>
          <a:xfrm>
            <a:off x="8568729" y="1914592"/>
            <a:ext cx="23170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MASSA D’ELECTRONS</a:t>
            </a:r>
          </a:p>
        </p:txBody>
      </p:sp>
      <p:sp>
        <p:nvSpPr>
          <p:cNvPr id="2" name="Signo más 1">
            <a:extLst>
              <a:ext uri="{FF2B5EF4-FFF2-40B4-BE49-F238E27FC236}">
                <a16:creationId xmlns="" xmlns:a16="http://schemas.microsoft.com/office/drawing/2014/main" id="{29CCF596-10B7-42FA-81B6-01601098FB26}"/>
              </a:ext>
            </a:extLst>
          </p:cNvPr>
          <p:cNvSpPr/>
          <p:nvPr/>
        </p:nvSpPr>
        <p:spPr>
          <a:xfrm>
            <a:off x="4170832" y="1887161"/>
            <a:ext cx="406400" cy="369332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Signo más 7">
            <a:extLst>
              <a:ext uri="{FF2B5EF4-FFF2-40B4-BE49-F238E27FC236}">
                <a16:creationId xmlns="" xmlns:a16="http://schemas.microsoft.com/office/drawing/2014/main" id="{9A383CA9-F311-406A-84C2-AE111C3AEFDD}"/>
              </a:ext>
            </a:extLst>
          </p:cNvPr>
          <p:cNvSpPr/>
          <p:nvPr/>
        </p:nvSpPr>
        <p:spPr>
          <a:xfrm>
            <a:off x="7707130" y="1917939"/>
            <a:ext cx="406400" cy="369332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Signo de multiplicación 8">
            <a:extLst>
              <a:ext uri="{FF2B5EF4-FFF2-40B4-BE49-F238E27FC236}">
                <a16:creationId xmlns="" xmlns:a16="http://schemas.microsoft.com/office/drawing/2014/main" id="{8494EEBA-ED01-4A99-9A18-EF18DA73F4A4}"/>
              </a:ext>
            </a:extLst>
          </p:cNvPr>
          <p:cNvSpPr/>
          <p:nvPr/>
        </p:nvSpPr>
        <p:spPr>
          <a:xfrm>
            <a:off x="9058099" y="1524000"/>
            <a:ext cx="1366982" cy="11822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107A0117-5D7A-4BB0-A800-0CCE18A3FAFC}"/>
              </a:ext>
            </a:extLst>
          </p:cNvPr>
          <p:cNvSpPr/>
          <p:nvPr/>
        </p:nvSpPr>
        <p:spPr>
          <a:xfrm>
            <a:off x="2765674" y="2986710"/>
            <a:ext cx="629242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sz="2000" dirty="0"/>
              <a:t>La </a:t>
            </a:r>
            <a:r>
              <a:rPr lang="ca-ES" sz="2000" b="1" dirty="0"/>
              <a:t>unitat de massa atòmica </a:t>
            </a:r>
            <a:r>
              <a:rPr lang="ca-ES" sz="2000" dirty="0"/>
              <a:t>(u) és aproximadament la massa d’un protó o d’un neutró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FA82CE7B-9F92-42E5-BB30-073C28F3CFEB}"/>
              </a:ext>
            </a:extLst>
          </p:cNvPr>
          <p:cNvSpPr/>
          <p:nvPr/>
        </p:nvSpPr>
        <p:spPr>
          <a:xfrm>
            <a:off x="3261433" y="3851004"/>
            <a:ext cx="530090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sz="2000" dirty="0"/>
              <a:t>1 </a:t>
            </a:r>
            <a:r>
              <a:rPr lang="ca-ES" sz="2000" b="1" dirty="0"/>
              <a:t>unitat de massa atòmica </a:t>
            </a:r>
            <a:r>
              <a:rPr lang="ca-ES" sz="2000" dirty="0"/>
              <a:t>(u) = 1,67 · 10</a:t>
            </a:r>
            <a:r>
              <a:rPr lang="ca-ES" sz="2000" baseline="30000" dirty="0"/>
              <a:t>−27 </a:t>
            </a:r>
            <a:r>
              <a:rPr lang="ca-ES" sz="2000" dirty="0"/>
              <a:t>kg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5C8DD36B-F90C-42C6-9FBC-E81AA61DE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662" y="4498439"/>
            <a:ext cx="7532740" cy="1295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="" xmlns:a16="http://schemas.microsoft.com/office/drawing/2014/main" id="{ECAD0A07-8221-4081-A317-E474F87E08D0}"/>
                  </a:ext>
                </a:extLst>
              </p:cNvPr>
              <p:cNvSpPr txBox="1"/>
              <p:nvPr/>
            </p:nvSpPr>
            <p:spPr>
              <a:xfrm>
                <a:off x="6939353" y="6030906"/>
                <a:ext cx="4920138" cy="5664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  40,08 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·</m:t>
                    </m:r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a-ES" dirty="0"/>
                          <m:t>1,67 · 10</m:t>
                        </m:r>
                        <m:r>
                          <m:rPr>
                            <m:nor/>
                          </m:rPr>
                          <a:rPr lang="ca-ES" baseline="30000" dirty="0"/>
                          <m:t>−27 </m:t>
                        </m:r>
                        <m:r>
                          <m:rPr>
                            <m:nor/>
                          </m:rPr>
                          <a:rPr lang="ca-ES" dirty="0"/>
                          <m:t>kg</m:t>
                        </m:r>
                      </m:num>
                      <m:den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den>
                    </m:f>
                  </m:oMath>
                </a14:m>
                <a:r>
                  <a:rPr lang="es-ES" sz="2400" dirty="0"/>
                  <a:t> · </a:t>
                </a:r>
                <a:r>
                  <a:rPr lang="es-ES" dirty="0"/>
                  <a:t>10 </a:t>
                </a:r>
                <a:r>
                  <a:rPr lang="ca-ES" dirty="0"/>
                  <a:t>àtoms</a:t>
                </a:r>
                <a:r>
                  <a:rPr lang="es-ES" dirty="0"/>
                  <a:t> </a:t>
                </a:r>
                <a:r>
                  <a:rPr lang="es-ES" sz="2400" dirty="0"/>
                  <a:t>·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1000 </m:t>
                        </m:r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r>
                  <a:rPr lang="es-ES" sz="2000" dirty="0"/>
                  <a:t>  </a:t>
                </a: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ECAD0A07-8221-4081-A317-E474F87E0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9353" y="6030906"/>
                <a:ext cx="4920138" cy="566437"/>
              </a:xfrm>
              <a:prstGeom prst="rect">
                <a:avLst/>
              </a:prstGeom>
              <a:blipFill>
                <a:blip r:embed="rId5"/>
                <a:stretch>
                  <a:fillRect t="-1053" b="-1052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CC2C0F7E-BFAD-4D1F-9F8B-237A91480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2730" y="5647472"/>
            <a:ext cx="4305300" cy="60007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012874" y="4251114"/>
            <a:ext cx="188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Pàg65 </a:t>
            </a:r>
            <a:r>
              <a:rPr lang="fr-FR" dirty="0" err="1" smtClean="0">
                <a:solidFill>
                  <a:srgbClr val="FF0000"/>
                </a:solidFill>
              </a:rPr>
              <a:t>exercici</a:t>
            </a:r>
            <a:r>
              <a:rPr lang="fr-FR" dirty="0" smtClean="0">
                <a:solidFill>
                  <a:srgbClr val="FF0000"/>
                </a:solidFill>
              </a:rPr>
              <a:t> 4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1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LA MASSA ATÒMICA D’UN ELEMENT</a:t>
            </a:r>
          </a:p>
        </p:txBody>
      </p:sp>
      <p:pic>
        <p:nvPicPr>
          <p:cNvPr id="1026" name="Picture 2" descr="Resultat d'imatges de calculadora cientifica">
            <a:extLst>
              <a:ext uri="{FF2B5EF4-FFF2-40B4-BE49-F238E27FC236}">
                <a16:creationId xmlns="" xmlns:a16="http://schemas.microsoft.com/office/drawing/2014/main" id="{BEE66B69-C8A1-41D7-9C65-F970D14A3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96" y="1032804"/>
            <a:ext cx="5659608" cy="565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="" xmlns:a16="http://schemas.microsoft.com/office/drawing/2014/main" id="{2A4FD82B-7A7F-4F8E-8F19-D7E5D04E3A4E}"/>
              </a:ext>
            </a:extLst>
          </p:cNvPr>
          <p:cNvSpPr/>
          <p:nvPr/>
        </p:nvSpPr>
        <p:spPr>
          <a:xfrm>
            <a:off x="4670474" y="4628271"/>
            <a:ext cx="1955409" cy="1951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Elipse 4">
            <a:extLst>
              <a:ext uri="{FF2B5EF4-FFF2-40B4-BE49-F238E27FC236}">
                <a16:creationId xmlns="" xmlns:a16="http://schemas.microsoft.com/office/drawing/2014/main" id="{B972E111-1464-4309-A8E4-DCC17B41A46B}"/>
              </a:ext>
            </a:extLst>
          </p:cNvPr>
          <p:cNvSpPr/>
          <p:nvPr/>
        </p:nvSpPr>
        <p:spPr>
          <a:xfrm>
            <a:off x="4825218" y="2839034"/>
            <a:ext cx="543804" cy="589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D6FAD989-27A1-443C-ADDC-10D7FC7674F2}"/>
              </a:ext>
            </a:extLst>
          </p:cNvPr>
          <p:cNvSpPr/>
          <p:nvPr/>
        </p:nvSpPr>
        <p:spPr>
          <a:xfrm>
            <a:off x="6457071" y="3629465"/>
            <a:ext cx="496986" cy="5281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0FD11095-16DD-442D-953D-FA3F872EE5B5}"/>
              </a:ext>
            </a:extLst>
          </p:cNvPr>
          <p:cNvSpPr/>
          <p:nvPr/>
        </p:nvSpPr>
        <p:spPr>
          <a:xfrm>
            <a:off x="6820486" y="5530213"/>
            <a:ext cx="496986" cy="5281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="" xmlns:a16="http://schemas.microsoft.com/office/drawing/2014/main" id="{9A6D59EB-632E-48A3-AAA3-9F67FFF59797}"/>
              </a:ext>
            </a:extLst>
          </p:cNvPr>
          <p:cNvCxnSpPr/>
          <p:nvPr/>
        </p:nvCxnSpPr>
        <p:spPr>
          <a:xfrm flipH="1">
            <a:off x="3266196" y="5530213"/>
            <a:ext cx="105258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F0D5DC16-9E4C-4875-BE75-1F0445FEFE4D}"/>
              </a:ext>
            </a:extLst>
          </p:cNvPr>
          <p:cNvSpPr txBox="1"/>
          <p:nvPr/>
        </p:nvSpPr>
        <p:spPr>
          <a:xfrm>
            <a:off x="1015218" y="5042676"/>
            <a:ext cx="2056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dirty="0"/>
              <a:t>Posem el número que no té l’exponencial</a:t>
            </a:r>
            <a:endParaRPr lang="es-ES" sz="2000" dirty="0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="" xmlns:a16="http://schemas.microsoft.com/office/drawing/2014/main" id="{9F899EA3-68C1-41B2-B44F-D6E21085F28A}"/>
              </a:ext>
            </a:extLst>
          </p:cNvPr>
          <p:cNvCxnSpPr/>
          <p:nvPr/>
        </p:nvCxnSpPr>
        <p:spPr>
          <a:xfrm flipH="1">
            <a:off x="3488788" y="3134017"/>
            <a:ext cx="99880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19B215A3-2367-4F82-839B-13608AB79E2A}"/>
              </a:ext>
            </a:extLst>
          </p:cNvPr>
          <p:cNvSpPr txBox="1"/>
          <p:nvPr/>
        </p:nvSpPr>
        <p:spPr>
          <a:xfrm>
            <a:off x="1589649" y="2839034"/>
            <a:ext cx="167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Polsem el botó “</a:t>
            </a:r>
            <a:r>
              <a:rPr lang="ca-ES" dirty="0" err="1"/>
              <a:t>Shift</a:t>
            </a:r>
            <a:r>
              <a:rPr lang="ca-ES" dirty="0"/>
              <a:t>”</a:t>
            </a:r>
            <a:endParaRPr lang="es-ES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="" xmlns:a16="http://schemas.microsoft.com/office/drawing/2014/main" id="{B1E1F943-6CA6-4A67-B265-CF5BFC1B8FAE}"/>
              </a:ext>
            </a:extLst>
          </p:cNvPr>
          <p:cNvCxnSpPr>
            <a:cxnSpLocks/>
          </p:cNvCxnSpPr>
          <p:nvPr/>
        </p:nvCxnSpPr>
        <p:spPr>
          <a:xfrm>
            <a:off x="7631576" y="3933531"/>
            <a:ext cx="117479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987B842E-9757-4159-B07E-AAFDFEE55FC5}"/>
              </a:ext>
            </a:extLst>
          </p:cNvPr>
          <p:cNvSpPr txBox="1"/>
          <p:nvPr/>
        </p:nvSpPr>
        <p:spPr>
          <a:xfrm>
            <a:off x="8806375" y="3494294"/>
            <a:ext cx="1955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Polsem el botó de </a:t>
            </a:r>
            <a:r>
              <a:rPr lang="ca-ES" dirty="0" err="1"/>
              <a:t>log</a:t>
            </a:r>
            <a:r>
              <a:rPr lang="ca-ES" dirty="0"/>
              <a:t>, ja que sobre té l’exponencial</a:t>
            </a:r>
            <a:endParaRPr lang="es-ES" dirty="0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="" xmlns:a16="http://schemas.microsoft.com/office/drawing/2014/main" id="{6FCDF657-4A99-468D-A656-010D4FB48DE6}"/>
              </a:ext>
            </a:extLst>
          </p:cNvPr>
          <p:cNvCxnSpPr>
            <a:cxnSpLocks/>
          </p:cNvCxnSpPr>
          <p:nvPr/>
        </p:nvCxnSpPr>
        <p:spPr>
          <a:xfrm>
            <a:off x="7631575" y="5794276"/>
            <a:ext cx="117479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BD159D59-4108-4C56-945B-A126DB313189}"/>
              </a:ext>
            </a:extLst>
          </p:cNvPr>
          <p:cNvSpPr txBox="1"/>
          <p:nvPr/>
        </p:nvSpPr>
        <p:spPr>
          <a:xfrm>
            <a:off x="8829456" y="5332611"/>
            <a:ext cx="1955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Afegeixo el número de l’exponencial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773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9" grpId="0"/>
      <p:bldP spid="12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1008</Words>
  <Application>Microsoft Office PowerPoint</Application>
  <PresentationFormat>Panorámica</PresentationFormat>
  <Paragraphs>180</Paragraphs>
  <Slides>37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37</vt:i4>
      </vt:variant>
    </vt:vector>
  </HeadingPairs>
  <TitlesOfParts>
    <vt:vector size="45" baseType="lpstr">
      <vt:lpstr>Arial</vt:lpstr>
      <vt:lpstr>Berlin Sans FB Demi</vt:lpstr>
      <vt:lpstr>Calibri</vt:lpstr>
      <vt:lpstr>Calibri Light</vt:lpstr>
      <vt:lpstr>Cambria Math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Pol Sant Hill</dc:creator>
  <cp:lastModifiedBy>MªDolores Garcia Carreño</cp:lastModifiedBy>
  <cp:revision>86</cp:revision>
  <dcterms:created xsi:type="dcterms:W3CDTF">2019-09-17T08:59:52Z</dcterms:created>
  <dcterms:modified xsi:type="dcterms:W3CDTF">2020-03-20T19:18:15Z</dcterms:modified>
</cp:coreProperties>
</file>