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69" r:id="rId9"/>
    <p:sldId id="262" r:id="rId10"/>
    <p:sldId id="261" r:id="rId11"/>
    <p:sldId id="265" r:id="rId12"/>
    <p:sldId id="264" r:id="rId13"/>
    <p:sldId id="260" r:id="rId1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226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14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4816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1134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483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2085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293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20585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706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3231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58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019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235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0734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950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797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695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99963C-EC38-4354-BB1E-6DD6E6FFF58E}" type="datetimeFigureOut">
              <a:rPr lang="ca-ES" smtClean="0"/>
              <a:t>14/09/2019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7E74B5-B7A4-4175-96B8-0502AEA6EB5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987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rive.google.com/open?id=1-9gxQpeKtDf7rRPJrEK3M2EkE4QhSWT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VC53md3gBv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Mesurar per investigar</a:t>
            </a:r>
            <a:endParaRPr lang="ca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 smtClean="0"/>
              <a:t>Sistema de mesura internacional : </a:t>
            </a:r>
            <a:r>
              <a:rPr lang="ca-ES" dirty="0" smtClean="0">
                <a:solidFill>
                  <a:srgbClr val="C00000"/>
                </a:solidFill>
              </a:rPr>
              <a:t>SI</a:t>
            </a:r>
            <a:endParaRPr lang="ca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88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 4 </a:t>
            </a:r>
            <a:r>
              <a:rPr lang="ca-ES" dirty="0" smtClean="0"/>
              <a:t>i 5. </a:t>
            </a:r>
            <a:r>
              <a:rPr lang="ca-ES" dirty="0" smtClean="0"/>
              <a:t>Mesura </a:t>
            </a:r>
            <a:r>
              <a:rPr lang="ca-ES" dirty="0" smtClean="0"/>
              <a:t>del </a:t>
            </a:r>
            <a:r>
              <a:rPr lang="ca-ES" dirty="0" smtClean="0"/>
              <a:t>volum i la massa.</a:t>
            </a:r>
            <a:endParaRPr lang="ca-ES" dirty="0"/>
          </a:p>
        </p:txBody>
      </p:sp>
      <p:pic>
        <p:nvPicPr>
          <p:cNvPr id="4" name="Marcador de contenido 3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397106" y="2308448"/>
            <a:ext cx="6974272" cy="331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757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4100" dirty="0" smtClean="0"/>
              <a:t>6. tractament, presentació i anàlisi de dades.</a:t>
            </a:r>
            <a:endParaRPr lang="ca-ES" sz="41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 smtClean="0"/>
              <a:t>Representació i anàlisi de dades. 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465" y="2417960"/>
            <a:ext cx="3119504" cy="22860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4645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7. El treball de laboratori.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 smtClean="0"/>
              <a:t>Les normes del laboratori.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277" y="1954151"/>
            <a:ext cx="5098424" cy="3529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0062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Fi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97560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1. La matèria i els materials.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1"/>
                </a:solidFill>
              </a:rPr>
              <a:t>Matèria</a:t>
            </a:r>
            <a:r>
              <a:rPr lang="ca-ES" dirty="0" smtClean="0"/>
              <a:t> és tot allò que ocupa un lloc en </a:t>
            </a:r>
          </a:p>
          <a:p>
            <a:pPr marL="0" indent="0">
              <a:buNone/>
            </a:pPr>
            <a:r>
              <a:rPr lang="ca-ES" dirty="0"/>
              <a:t> </a:t>
            </a:r>
            <a:r>
              <a:rPr lang="ca-ES" dirty="0" smtClean="0"/>
              <a:t>    l’espai i té massa.</a:t>
            </a:r>
          </a:p>
          <a:p>
            <a:pPr marL="0" indent="0">
              <a:buNone/>
            </a:pPr>
            <a:r>
              <a:rPr lang="ca-ES" dirty="0"/>
              <a:t> </a:t>
            </a:r>
            <a:r>
              <a:rPr lang="ca-ES" dirty="0" smtClean="0"/>
              <a:t>    </a:t>
            </a:r>
            <a:r>
              <a:rPr lang="ca-ES" sz="1600" dirty="0" smtClean="0"/>
              <a:t>( pot estar en tres estats físics: Sòlid, líquid i gas).</a:t>
            </a:r>
          </a:p>
          <a:p>
            <a:pPr marL="0" indent="0">
              <a:buNone/>
            </a:pPr>
            <a:endParaRPr lang="ca-ES" sz="1600" dirty="0" smtClean="0"/>
          </a:p>
          <a:p>
            <a:r>
              <a:rPr lang="ca-ES" dirty="0" smtClean="0"/>
              <a:t>Fusta, aigua, sal, oxigen... Si es fan servir </a:t>
            </a:r>
          </a:p>
          <a:p>
            <a:pPr marL="0" indent="0">
              <a:buNone/>
            </a:pPr>
            <a:r>
              <a:rPr lang="ca-ES" dirty="0"/>
              <a:t> </a:t>
            </a:r>
            <a:r>
              <a:rPr lang="ca-ES" dirty="0" smtClean="0"/>
              <a:t>   per fabricar objectes es diuen </a:t>
            </a:r>
            <a:r>
              <a:rPr lang="ca-ES" dirty="0" smtClean="0">
                <a:solidFill>
                  <a:schemeClr val="accent1"/>
                </a:solidFill>
              </a:rPr>
              <a:t>materials</a:t>
            </a:r>
            <a:r>
              <a:rPr lang="ca-ES" dirty="0" smtClean="0"/>
              <a:t>. </a:t>
            </a:r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608" y="2063396"/>
            <a:ext cx="4778086" cy="27314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00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2</a:t>
            </a:r>
            <a:r>
              <a:rPr lang="ca-ES" dirty="0" smtClean="0"/>
              <a:t>. Dimensions de la matèria.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2" y="3258355"/>
            <a:ext cx="5088712" cy="2116229"/>
          </a:xfrm>
        </p:spPr>
        <p:txBody>
          <a:bodyPr/>
          <a:lstStyle/>
          <a:p>
            <a:r>
              <a:rPr lang="ca-ES" dirty="0" smtClean="0"/>
              <a:t>2.1. Magnituds i unitats de mesura.</a:t>
            </a:r>
          </a:p>
          <a:p>
            <a:endParaRPr lang="ca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4"/>
          </p:nvPr>
        </p:nvSpPr>
        <p:spPr>
          <a:xfrm>
            <a:off x="5993969" y="1996225"/>
            <a:ext cx="5088713" cy="3378360"/>
          </a:xfrm>
        </p:spPr>
        <p:txBody>
          <a:bodyPr/>
          <a:lstStyle/>
          <a:p>
            <a:r>
              <a:rPr lang="ca-ES" dirty="0" smtClean="0">
                <a:solidFill>
                  <a:schemeClr val="accent1"/>
                </a:solidFill>
              </a:rPr>
              <a:t>Magnitud</a:t>
            </a:r>
            <a:r>
              <a:rPr lang="ca-ES" dirty="0" smtClean="0"/>
              <a:t>: Propietat natural que es pot mesurar.</a:t>
            </a:r>
          </a:p>
          <a:p>
            <a:r>
              <a:rPr lang="ca-ES" dirty="0" smtClean="0">
                <a:solidFill>
                  <a:schemeClr val="accent1"/>
                </a:solidFill>
              </a:rPr>
              <a:t>Unitat</a:t>
            </a:r>
            <a:r>
              <a:rPr lang="ca-ES" dirty="0" smtClean="0"/>
              <a:t>: quantitat de magnitud a la que donem un valor 1.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2050" name="Picture 2" descr="Resultat d'imatges de prob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61" y="3648578"/>
            <a:ext cx="1970469" cy="1970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26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2</a:t>
            </a:r>
            <a:r>
              <a:rPr lang="ca-ES" dirty="0" smtClean="0"/>
              <a:t>. Dimensions de la matèria.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 smtClean="0"/>
              <a:t>2.2. Sistema internacional d’unitats.</a:t>
            </a:r>
          </a:p>
          <a:p>
            <a:endParaRPr lang="ca-ES" dirty="0"/>
          </a:p>
        </p:txBody>
      </p:sp>
      <p:pic>
        <p:nvPicPr>
          <p:cNvPr id="1026" name="Picture 2" descr="Resultat d'imatges de oficina internacional de pesos i mesur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5" y="3629020"/>
            <a:ext cx="1976136" cy="19711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t d'imatges de oficina internacional de pesos i mes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66" y="1628649"/>
            <a:ext cx="3378941" cy="38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688" y="1628649"/>
            <a:ext cx="2730612" cy="3858752"/>
          </a:xfrm>
          <a:prstGeom prst="rect">
            <a:avLst/>
          </a:prstGeom>
        </p:spPr>
      </p:pic>
      <p:sp>
        <p:nvSpPr>
          <p:cNvPr id="4" name="Botón de acción: Película 3">
            <a:hlinkClick r:id="" action="ppaction://noaction" highlightClick="1"/>
          </p:cNvPr>
          <p:cNvSpPr/>
          <p:nvPr/>
        </p:nvSpPr>
        <p:spPr>
          <a:xfrm>
            <a:off x="2717442" y="5808372"/>
            <a:ext cx="631065" cy="45076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5163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2</a:t>
            </a:r>
            <a:r>
              <a:rPr lang="ca-ES" dirty="0" smtClean="0"/>
              <a:t>. Dimensions de la matèria.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r>
              <a:rPr lang="ca-ES" dirty="0" smtClean="0"/>
              <a:t>2.3. Múltiples i submúltiples </a:t>
            </a:r>
          </a:p>
          <a:p>
            <a:pPr marL="0" indent="0">
              <a:buNone/>
            </a:pPr>
            <a:r>
              <a:rPr lang="ca-ES" dirty="0"/>
              <a:t> </a:t>
            </a:r>
            <a:r>
              <a:rPr lang="ca-ES" dirty="0" smtClean="0"/>
              <a:t>              de les unitats.</a:t>
            </a:r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5" y="2330345"/>
            <a:ext cx="6315324" cy="30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2</a:t>
            </a:r>
            <a:r>
              <a:rPr lang="ca-ES" dirty="0" smtClean="0"/>
              <a:t>. Dimensions de la matèria.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r>
              <a:rPr lang="ca-ES" dirty="0" smtClean="0"/>
              <a:t>2.4. Instruments de mesura.</a:t>
            </a:r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3074" name="Picture 2" descr="Resultat d'imatges de instruments de mes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74" y="1883632"/>
            <a:ext cx="2472745" cy="2166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t d'imatges de instruments de mes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95" y="1996447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esultat d'imatges de instruments de mes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295" y="3957114"/>
            <a:ext cx="2468067" cy="141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114" y="3918376"/>
            <a:ext cx="2143863" cy="145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703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3. Mesura de l'àrea d’una superfície.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1"/>
                </a:solidFill>
              </a:rPr>
              <a:t>Àrea</a:t>
            </a:r>
            <a:r>
              <a:rPr lang="ca-ES" dirty="0" smtClean="0"/>
              <a:t>: Magnitud que expressa l'extensió d’una superfície. (A)</a:t>
            </a:r>
          </a:p>
          <a:p>
            <a:r>
              <a:rPr lang="ca-ES" dirty="0" smtClean="0">
                <a:solidFill>
                  <a:schemeClr val="accent1"/>
                </a:solidFill>
              </a:rPr>
              <a:t>SI</a:t>
            </a:r>
            <a:r>
              <a:rPr lang="ca-ES" dirty="0" smtClean="0"/>
              <a:t>: metre quadrat. (M</a:t>
            </a:r>
            <a:r>
              <a:rPr lang="ca-ES" baseline="30000" dirty="0" smtClean="0"/>
              <a:t>2</a:t>
            </a:r>
            <a:r>
              <a:rPr lang="ca-ES" dirty="0" smtClean="0"/>
              <a:t>)</a:t>
            </a:r>
          </a:p>
          <a:p>
            <a:r>
              <a:rPr lang="ca-ES" dirty="0" smtClean="0"/>
              <a:t>La hectàrea. (Ha)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032" y="2709340"/>
            <a:ext cx="20288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9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/>
              <a:t>4</a:t>
            </a:r>
            <a:r>
              <a:rPr lang="ca-ES" dirty="0" smtClean="0"/>
              <a:t>. Mesura del volum.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1"/>
                </a:solidFill>
              </a:rPr>
              <a:t>volum</a:t>
            </a:r>
            <a:r>
              <a:rPr lang="ca-ES" dirty="0" smtClean="0"/>
              <a:t>: quantitat d’espai que ocupa un cos. </a:t>
            </a:r>
            <a:r>
              <a:rPr lang="ca-ES" dirty="0" smtClean="0">
                <a:solidFill>
                  <a:schemeClr val="accent1"/>
                </a:solidFill>
              </a:rPr>
              <a:t>si</a:t>
            </a:r>
            <a:r>
              <a:rPr lang="ca-ES" dirty="0" smtClean="0"/>
              <a:t>: (m</a:t>
            </a:r>
            <a:r>
              <a:rPr lang="ca-ES" baseline="30000" dirty="0" smtClean="0"/>
              <a:t>3</a:t>
            </a:r>
            <a:r>
              <a:rPr lang="ca-ES" dirty="0" smtClean="0"/>
              <a:t>)</a:t>
            </a:r>
          </a:p>
          <a:p>
            <a:r>
              <a:rPr lang="ca-ES" dirty="0" smtClean="0">
                <a:solidFill>
                  <a:schemeClr val="accent1"/>
                </a:solidFill>
              </a:rPr>
              <a:t>Capacitat</a:t>
            </a:r>
            <a:r>
              <a:rPr lang="ca-ES" dirty="0" smtClean="0"/>
              <a:t>: possibilitat d’un cos de contenir-ne un altre. </a:t>
            </a:r>
            <a:r>
              <a:rPr lang="ca-ES" dirty="0" smtClean="0">
                <a:solidFill>
                  <a:schemeClr val="accent1"/>
                </a:solidFill>
              </a:rPr>
              <a:t>Si</a:t>
            </a:r>
            <a:r>
              <a:rPr lang="ca-ES" dirty="0" smtClean="0"/>
              <a:t>: ( l)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5" name="Llamada rectangular 4"/>
          <p:cNvSpPr/>
          <p:nvPr/>
        </p:nvSpPr>
        <p:spPr>
          <a:xfrm>
            <a:off x="7506235" y="2099195"/>
            <a:ext cx="3902299" cy="618186"/>
          </a:xfrm>
          <a:prstGeom prst="wedgeRectCallout">
            <a:avLst>
              <a:gd name="adj1" fmla="val -10272"/>
              <a:gd name="adj2" fmla="val 10625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latin typeface="Arial Narrow" panose="020B0606020202030204" pitchFamily="34" charset="0"/>
              </a:rPr>
              <a:t>Per mesurar volums els recipients poden ser graduats o aforats.</a:t>
            </a:r>
            <a:endParaRPr lang="ca-ES" dirty="0"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723" y="3371366"/>
            <a:ext cx="2219325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8990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5. Mesura de la massa.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accent1"/>
                </a:solidFill>
              </a:rPr>
              <a:t>Massa</a:t>
            </a:r>
            <a:r>
              <a:rPr lang="ca-ES" dirty="0" smtClean="0"/>
              <a:t>: quantitat de matèria que té un cos. (M)</a:t>
            </a:r>
          </a:p>
          <a:p>
            <a:r>
              <a:rPr lang="ca-ES" dirty="0" smtClean="0">
                <a:solidFill>
                  <a:schemeClr val="accent1"/>
                </a:solidFill>
              </a:rPr>
              <a:t>SI</a:t>
            </a:r>
            <a:r>
              <a:rPr lang="ca-ES" dirty="0" smtClean="0"/>
              <a:t>: Kilogram. (KG)</a:t>
            </a:r>
          </a:p>
          <a:p>
            <a:r>
              <a:rPr lang="ca-ES" dirty="0" smtClean="0"/>
              <a:t>La tona. (T)</a:t>
            </a:r>
          </a:p>
          <a:p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449" y="2534776"/>
            <a:ext cx="1712890" cy="1712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Llamada de nube 5"/>
          <p:cNvSpPr/>
          <p:nvPr/>
        </p:nvSpPr>
        <p:spPr>
          <a:xfrm>
            <a:off x="8929735" y="685800"/>
            <a:ext cx="2150772" cy="1493950"/>
          </a:xfrm>
          <a:prstGeom prst="cloudCallout">
            <a:avLst>
              <a:gd name="adj1" fmla="val -35205"/>
              <a:gd name="adj2" fmla="val 80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latin typeface="Berlin Sans FB" panose="020E0602020502020306" pitchFamily="34" charset="0"/>
              </a:rPr>
              <a:t>Per pesar líquids m’hauràs de TARAR!</a:t>
            </a:r>
            <a:endParaRPr lang="ca-E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7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281</TotalTime>
  <Words>308</Words>
  <Application>Microsoft Office PowerPoint</Application>
  <PresentationFormat>Panorámica</PresentationFormat>
  <Paragraphs>55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Berlin Sans FB</vt:lpstr>
      <vt:lpstr>Impact</vt:lpstr>
      <vt:lpstr>Evento principal</vt:lpstr>
      <vt:lpstr>Mesurar per investigar</vt:lpstr>
      <vt:lpstr>1. La matèria i els materials.</vt:lpstr>
      <vt:lpstr>2. Dimensions de la matèria.</vt:lpstr>
      <vt:lpstr>2. Dimensions de la matèria.</vt:lpstr>
      <vt:lpstr>2. Dimensions de la matèria.</vt:lpstr>
      <vt:lpstr>2. Dimensions de la matèria.</vt:lpstr>
      <vt:lpstr>3. Mesura de l'àrea d’una superfície.</vt:lpstr>
      <vt:lpstr>4. Mesura del volum.</vt:lpstr>
      <vt:lpstr>5. Mesura de la massa.</vt:lpstr>
      <vt:lpstr> 4 i 5. Mesura del volum i la massa.</vt:lpstr>
      <vt:lpstr>6. tractament, presentació i anàlisi de dades.</vt:lpstr>
      <vt:lpstr>7. El treball de laboratori.</vt:lpstr>
      <vt:lpstr>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Mesurar per investigar</dc:title>
  <dc:creator>User</dc:creator>
  <cp:lastModifiedBy>User</cp:lastModifiedBy>
  <cp:revision>23</cp:revision>
  <dcterms:created xsi:type="dcterms:W3CDTF">2019-08-17T07:57:29Z</dcterms:created>
  <dcterms:modified xsi:type="dcterms:W3CDTF">2019-09-14T13:45:44Z</dcterms:modified>
</cp:coreProperties>
</file>