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7" r:id="rId5"/>
    <p:sldId id="262" r:id="rId6"/>
    <p:sldId id="263" r:id="rId7"/>
    <p:sldId id="264" r:id="rId8"/>
    <p:sldId id="259" r:id="rId9"/>
    <p:sldId id="260" r:id="rId10"/>
    <p:sldId id="265" r:id="rId11"/>
    <p:sldId id="261" r:id="rId12"/>
    <p:sldId id="267" r:id="rId13"/>
    <p:sldId id="268" r:id="rId14"/>
    <p:sldId id="278" r:id="rId15"/>
    <p:sldId id="269" r:id="rId16"/>
    <p:sldId id="270" r:id="rId17"/>
    <p:sldId id="271" r:id="rId18"/>
    <p:sldId id="272" r:id="rId19"/>
    <p:sldId id="279" r:id="rId20"/>
    <p:sldId id="273" r:id="rId21"/>
    <p:sldId id="274" r:id="rId22"/>
    <p:sldId id="275" r:id="rId23"/>
    <p:sldId id="276" r:id="rId24"/>
    <p:sldId id="280" r:id="rId25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3D253C-5E87-48DA-B768-808907508D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5D80F3C-031A-4FE3-AC6A-C9DBF00AAA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91D33E4-C158-4064-A40A-2BB4F6CE3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1B712-CA49-4206-A5CE-CB848681B991}" type="datetimeFigureOut">
              <a:rPr lang="es-ES" smtClean="0"/>
              <a:t>18/09/2019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CAA153F-2A72-4A7D-8B9A-6A9FBB503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17BD693-D9D8-4870-891A-C144FA0EA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AC7E7-1034-4580-9431-97861FA1EA9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4225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EA1A0B-6F00-46A1-BA08-2E38982B1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B8E9646-E1BD-4D20-BC16-1D49740F30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D393432-9902-4729-856E-C35E06AA7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1B712-CA49-4206-A5CE-CB848681B991}" type="datetimeFigureOut">
              <a:rPr lang="es-ES" smtClean="0"/>
              <a:t>18/09/2019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4EC31B9-A933-4AD0-97F4-E7979D1E0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4EF433-2821-4CB3-937E-198A80107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AC7E7-1034-4580-9431-97861FA1EA9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5717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EC48E38-206F-42E0-813E-E8266C73E0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C09EB12-E825-4078-8C27-81855115CF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0F53486-F2B8-4CF9-8254-16E07ECC9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1B712-CA49-4206-A5CE-CB848681B991}" type="datetimeFigureOut">
              <a:rPr lang="es-ES" smtClean="0"/>
              <a:t>18/09/2019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F3255B4-124E-4209-86A6-AEDDE099B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A43A3B7-3E4D-46FA-98E8-00F8C6B65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AC7E7-1034-4580-9431-97861FA1EA9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0577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F8A7F3-D3C4-4362-8517-1A712FEC0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A6A16E5-1778-4152-8625-9267716784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A539282-508A-4C80-AA16-D8C1EF6E8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1B712-CA49-4206-A5CE-CB848681B991}" type="datetimeFigureOut">
              <a:rPr lang="es-ES" smtClean="0"/>
              <a:t>18/09/2019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E72F82F-20DD-40F3-AAE7-5370DC6C3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29A27A5-136D-445B-ACC7-A009BEEA4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AC7E7-1034-4580-9431-97861FA1EA9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188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86C12D-E123-4470-8BB1-CDA4C40E3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578A7BF-9C79-4D31-B059-ABA0137F9C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18DAB61-2381-432E-917F-585807735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1B712-CA49-4206-A5CE-CB848681B991}" type="datetimeFigureOut">
              <a:rPr lang="es-ES" smtClean="0"/>
              <a:t>18/09/2019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51E8E6-6B50-4D9E-B0BE-E217E31DA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9D57E30-C5F7-42BB-8FD5-A8781A37E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AC7E7-1034-4580-9431-97861FA1EA9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7809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76D8BE-E923-4AAB-987C-4B31A6514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6EB5424-0EB6-4D42-9F52-9D8EDE01C0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A1C220F-7EA4-4BDF-BA6F-64577F32CC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F28A5D-B486-4DAE-91D7-24B7A6E1D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1B712-CA49-4206-A5CE-CB848681B991}" type="datetimeFigureOut">
              <a:rPr lang="es-ES" smtClean="0"/>
              <a:t>18/09/2019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89BBC39-363E-4814-89A0-5F3E322D4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7D37BEF-4CEC-410B-B545-98D183A66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AC7E7-1034-4580-9431-97861FA1EA9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4306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465390-058B-4FFF-A958-84E5E30EE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344E70B-0AE6-4B29-9AF4-5DC7174B2A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C12715B-C570-422F-8E9A-E2F9EC32B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799C3B2-0DD1-4ECB-AB75-23FB4F0AF6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30087AB-9C49-48E1-924F-153246D1B7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CA9A7F6-2604-4E1E-AE64-FEFB643DC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1B712-CA49-4206-A5CE-CB848681B991}" type="datetimeFigureOut">
              <a:rPr lang="es-ES" smtClean="0"/>
              <a:t>18/09/2019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16C3D08-184A-427D-942E-1739D7933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CF45AEE-7DD8-481A-8F4B-88EF92FF3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AC7E7-1034-4580-9431-97861FA1EA9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453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912FC0-99DF-4885-970E-408B73B99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D8B8F10-B5D2-4E8D-A7C3-2C3A5BF07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1B712-CA49-4206-A5CE-CB848681B991}" type="datetimeFigureOut">
              <a:rPr lang="es-ES" smtClean="0"/>
              <a:t>18/09/2019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CD86C0F-C401-42F9-9E7D-3B592B815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EE6305A-21BE-4F98-AB3B-F90579E74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AC7E7-1034-4580-9431-97861FA1EA9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0992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72559E6-3F0E-4FD1-82F1-0B8D88D85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1B712-CA49-4206-A5CE-CB848681B991}" type="datetimeFigureOut">
              <a:rPr lang="es-ES" smtClean="0"/>
              <a:t>18/09/2019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5C4A89A-C28E-4E48-9EAB-66C510790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69FBE88-8F0A-49BD-AF77-155CE3761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AC7E7-1034-4580-9431-97861FA1EA9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9279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A70AC9-852B-4DF4-8575-82B9159B9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EA2A2B2-24C7-4E3E-8C8D-113821D357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5E7A760-BB98-43D9-93A9-63C672B84F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7EC60AC-AB9F-4705-BA25-6CF661F2F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1B712-CA49-4206-A5CE-CB848681B991}" type="datetimeFigureOut">
              <a:rPr lang="es-ES" smtClean="0"/>
              <a:t>18/09/2019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AE5F8C-226E-4B8D-B897-FD9F439D1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D09FDCA-5CB4-4508-A099-D0C798E6D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AC7E7-1034-4580-9431-97861FA1EA9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9684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8093EE-1F37-45D0-BBAB-4DABB003C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9FFFD6D-8572-4D5A-8A6D-8DFB70F36D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327CEAA-BED0-485F-B433-9CF0C790A0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2CAC060-25F0-4C08-A2D4-070732794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1B712-CA49-4206-A5CE-CB848681B991}" type="datetimeFigureOut">
              <a:rPr lang="es-ES" smtClean="0"/>
              <a:t>18/09/2019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8E5B918-7415-49FF-A80F-6733FC665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35F3FB6-95F8-4F2B-B0E7-DD12D6FEF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AC7E7-1034-4580-9431-97861FA1EA9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8112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D42E2E7-D050-40A2-996C-413AF0A28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BA1C981-0803-45CE-9370-E4CF179649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388F7EF-58D0-4D14-9E59-8D74F2B10E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11B712-CA49-4206-A5CE-CB848681B991}" type="datetimeFigureOut">
              <a:rPr lang="es-ES" smtClean="0"/>
              <a:t>18/09/2019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2ACC3EA-61B5-47B1-8209-3A0B17D0FC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450D2B8-8A53-41D7-9348-DAA462EF5B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7AC7E7-1034-4580-9431-97861FA1EA9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5735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het.colorado.edu/en/simulation/states-of-matter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hyperlink" Target="https://phet.colorado.edu/en/simulation/states-of-matter" TargetMode="Externa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hyperlink" Target="https://phet.colorado.edu/en/simulation/states-of-matter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hyperlink" Target="https://phet.colorado.edu/en/simulation/states-of-matter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3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0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2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53FAF51F-8910-4105-AC8B-4BDA0E441351}"/>
              </a:ext>
            </a:extLst>
          </p:cNvPr>
          <p:cNvSpPr/>
          <p:nvPr/>
        </p:nvSpPr>
        <p:spPr>
          <a:xfrm>
            <a:off x="0" y="478972"/>
            <a:ext cx="12192000" cy="936000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dirty="0">
                <a:latin typeface="Berlin Sans FB Demi" panose="020E0802020502020306" pitchFamily="34" charset="0"/>
              </a:rPr>
              <a:t>LA MATÈRIA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F6A82A2-68B8-4DDC-9C48-80551C5CF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2" y="5791200"/>
            <a:ext cx="857250" cy="85725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C95FCAE-3A30-470E-AA44-A63F05380371}"/>
              </a:ext>
            </a:extLst>
          </p:cNvPr>
          <p:cNvSpPr txBox="1"/>
          <p:nvPr/>
        </p:nvSpPr>
        <p:spPr>
          <a:xfrm>
            <a:off x="97971" y="6309896"/>
            <a:ext cx="24928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/>
              <a:t>FÍSICA I QUÍMICA</a:t>
            </a:r>
          </a:p>
        </p:txBody>
      </p:sp>
    </p:spTree>
    <p:extLst>
      <p:ext uri="{BB962C8B-B14F-4D97-AF65-F5344CB8AC3E}">
        <p14:creationId xmlns:p14="http://schemas.microsoft.com/office/powerpoint/2010/main" val="30836704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56888678-2DCB-4BCC-9003-08DCF61045A3}"/>
              </a:ext>
            </a:extLst>
          </p:cNvPr>
          <p:cNvSpPr/>
          <p:nvPr/>
        </p:nvSpPr>
        <p:spPr>
          <a:xfrm>
            <a:off x="0" y="0"/>
            <a:ext cx="12192000" cy="729343"/>
          </a:xfrm>
          <a:prstGeom prst="rect">
            <a:avLst/>
          </a:prstGeom>
          <a:solidFill>
            <a:srgbClr val="00B0F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500" dirty="0">
                <a:latin typeface="Berlin Sans FB Demi" panose="020E0802020502020306" pitchFamily="34" charset="0"/>
              </a:rPr>
              <a:t>	LA DENSITAT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C48FFDF-BE37-4839-A670-65BBE03EFF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207" y="1142932"/>
            <a:ext cx="3435975" cy="228606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9114387-172D-42B3-9A6A-C6A81D4559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88" r="20788"/>
          <a:stretch/>
        </p:blipFill>
        <p:spPr>
          <a:xfrm>
            <a:off x="6355938" y="1142932"/>
            <a:ext cx="3041734" cy="2159578"/>
          </a:xfrm>
          <a:prstGeom prst="rect">
            <a:avLst/>
          </a:prstGeom>
        </p:spPr>
      </p:pic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BE0CD14F-D02A-407D-A88F-057531678DB3}"/>
              </a:ext>
            </a:extLst>
          </p:cNvPr>
          <p:cNvCxnSpPr/>
          <p:nvPr/>
        </p:nvCxnSpPr>
        <p:spPr>
          <a:xfrm>
            <a:off x="6096000" y="1012371"/>
            <a:ext cx="87086" cy="5617029"/>
          </a:xfrm>
          <a:prstGeom prst="line">
            <a:avLst/>
          </a:prstGeom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0D660275-A2F7-4963-8EB5-A2F399C9DF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4170508"/>
              </p:ext>
            </p:extLst>
          </p:nvPr>
        </p:nvGraphicFramePr>
        <p:xfrm>
          <a:off x="1655947" y="3820885"/>
          <a:ext cx="307571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7855">
                  <a:extLst>
                    <a:ext uri="{9D8B030D-6E8A-4147-A177-3AD203B41FA5}">
                      <a16:colId xmlns:a16="http://schemas.microsoft.com/office/drawing/2014/main" val="3974721696"/>
                    </a:ext>
                  </a:extLst>
                </a:gridCol>
                <a:gridCol w="1537855">
                  <a:extLst>
                    <a:ext uri="{9D8B030D-6E8A-4147-A177-3AD203B41FA5}">
                      <a16:colId xmlns:a16="http://schemas.microsoft.com/office/drawing/2014/main" val="2652401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a-ES" sz="1400" noProof="0" dirty="0"/>
                        <a:t>Temperatura (ºC)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1400" noProof="0" dirty="0"/>
                        <a:t>Densitat (kg/m</a:t>
                      </a:r>
                      <a:r>
                        <a:rPr lang="ca-ES" sz="1400" baseline="30000" noProof="0" dirty="0"/>
                        <a:t>3</a:t>
                      </a:r>
                      <a:r>
                        <a:rPr lang="ca-ES" sz="1400" baseline="0" noProof="0" dirty="0"/>
                        <a:t>)</a:t>
                      </a:r>
                      <a:endParaRPr lang="ca-ES" sz="14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63155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500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500" dirty="0"/>
                        <a:t>958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15354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500" dirty="0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500" dirty="0"/>
                        <a:t>983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29887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500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500" dirty="0"/>
                        <a:t>998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02700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5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500" dirty="0"/>
                        <a:t>999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35365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500" dirty="0"/>
                        <a:t>-10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500" dirty="0"/>
                        <a:t>998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0912655"/>
                  </a:ext>
                </a:extLst>
              </a:tr>
            </a:tbl>
          </a:graphicData>
        </a:graphic>
      </p:graphicFrame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DB382C8A-98E6-405F-8897-656912232E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721687"/>
              </p:ext>
            </p:extLst>
          </p:nvPr>
        </p:nvGraphicFramePr>
        <p:xfrm>
          <a:off x="7859817" y="4006305"/>
          <a:ext cx="307571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7855">
                  <a:extLst>
                    <a:ext uri="{9D8B030D-6E8A-4147-A177-3AD203B41FA5}">
                      <a16:colId xmlns:a16="http://schemas.microsoft.com/office/drawing/2014/main" val="3974721696"/>
                    </a:ext>
                  </a:extLst>
                </a:gridCol>
                <a:gridCol w="1537855">
                  <a:extLst>
                    <a:ext uri="{9D8B030D-6E8A-4147-A177-3AD203B41FA5}">
                      <a16:colId xmlns:a16="http://schemas.microsoft.com/office/drawing/2014/main" val="2652401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a-ES" sz="1400" noProof="0" dirty="0"/>
                        <a:t>Temperatura (ºC)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1400" noProof="0" dirty="0"/>
                        <a:t>Densitat (kg/m</a:t>
                      </a:r>
                      <a:r>
                        <a:rPr lang="ca-ES" sz="1400" baseline="30000" noProof="0" dirty="0"/>
                        <a:t>3</a:t>
                      </a:r>
                      <a:r>
                        <a:rPr lang="ca-ES" sz="1400" baseline="0" noProof="0" dirty="0"/>
                        <a:t>)</a:t>
                      </a:r>
                      <a:endParaRPr lang="ca-ES" sz="14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63155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500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500" dirty="0"/>
                        <a:t>1,146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15354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500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500" dirty="0"/>
                        <a:t>1,200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29887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5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500" dirty="0"/>
                        <a:t>1,290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02700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500" dirty="0"/>
                        <a:t>-10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500" dirty="0"/>
                        <a:t>1,340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3536540"/>
                  </a:ext>
                </a:extLst>
              </a:tr>
            </a:tbl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7622D5AF-4540-4D3F-9455-82D4AA9D71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911" y="1400290"/>
            <a:ext cx="4322490" cy="484118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996F936-D258-4E5C-8548-A97991DBF3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3984" y="1400290"/>
            <a:ext cx="4492208" cy="458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136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56888678-2DCB-4BCC-9003-08DCF61045A3}"/>
              </a:ext>
            </a:extLst>
          </p:cNvPr>
          <p:cNvSpPr/>
          <p:nvPr/>
        </p:nvSpPr>
        <p:spPr>
          <a:xfrm>
            <a:off x="0" y="0"/>
            <a:ext cx="12192000" cy="729343"/>
          </a:xfrm>
          <a:prstGeom prst="rect">
            <a:avLst/>
          </a:prstGeom>
          <a:solidFill>
            <a:srgbClr val="00B0F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500" dirty="0">
                <a:latin typeface="Berlin Sans FB Demi" panose="020E0802020502020306" pitchFamily="34" charset="0"/>
              </a:rPr>
              <a:t>	ELS ESTATS DE LA MATÈRIA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18C2523-2002-49B1-834A-BA6C52D020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7496" y="3917157"/>
            <a:ext cx="9137008" cy="233566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F57476C-36FD-460C-A597-4CF21D3663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9234" y="974782"/>
            <a:ext cx="5693532" cy="2696936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F348A59-FE27-4DE8-99D3-F46D6C4515F5}"/>
              </a:ext>
            </a:extLst>
          </p:cNvPr>
          <p:cNvSpPr txBox="1"/>
          <p:nvPr/>
        </p:nvSpPr>
        <p:spPr>
          <a:xfrm>
            <a:off x="598714" y="1909593"/>
            <a:ext cx="2100943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TEMPERATURA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E8FE26C-B367-42DA-AD70-CC9CA1FCABF9}"/>
              </a:ext>
            </a:extLst>
          </p:cNvPr>
          <p:cNvSpPr txBox="1"/>
          <p:nvPr/>
        </p:nvSpPr>
        <p:spPr>
          <a:xfrm>
            <a:off x="9492343" y="1909593"/>
            <a:ext cx="2100943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PRESSIÓ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310C44C-2E29-41A1-8563-E09D2D226E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7496" y="3824794"/>
            <a:ext cx="9337964" cy="2801864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86FA573B-9D32-492B-9787-110967BD802A}"/>
              </a:ext>
            </a:extLst>
          </p:cNvPr>
          <p:cNvSpPr txBox="1"/>
          <p:nvPr/>
        </p:nvSpPr>
        <p:spPr>
          <a:xfrm>
            <a:off x="9301163" y="3033206"/>
            <a:ext cx="2413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>
                <a:solidFill>
                  <a:srgbClr val="FF0000"/>
                </a:solidFill>
              </a:rPr>
              <a:t>Pàgina 10, Exercici 7</a:t>
            </a:r>
          </a:p>
        </p:txBody>
      </p:sp>
    </p:spTree>
    <p:extLst>
      <p:ext uri="{BB962C8B-B14F-4D97-AF65-F5344CB8AC3E}">
        <p14:creationId xmlns:p14="http://schemas.microsoft.com/office/powerpoint/2010/main" val="121315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56888678-2DCB-4BCC-9003-08DCF61045A3}"/>
              </a:ext>
            </a:extLst>
          </p:cNvPr>
          <p:cNvSpPr/>
          <p:nvPr/>
        </p:nvSpPr>
        <p:spPr>
          <a:xfrm>
            <a:off x="0" y="0"/>
            <a:ext cx="12192000" cy="729343"/>
          </a:xfrm>
          <a:prstGeom prst="rect">
            <a:avLst/>
          </a:prstGeom>
          <a:solidFill>
            <a:srgbClr val="00B0F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500" dirty="0">
                <a:latin typeface="Berlin Sans FB Demi" panose="020E0802020502020306" pitchFamily="34" charset="0"/>
              </a:rPr>
              <a:t>	LA TEORIA CINETICOMOLECULAR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A639C78-8A1F-4B50-B348-F98F6D27A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2793" y="3310314"/>
            <a:ext cx="7575521" cy="2623848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65635651-3A9E-4FFA-A1AB-94B32B8112FA}"/>
              </a:ext>
            </a:extLst>
          </p:cNvPr>
          <p:cNvSpPr/>
          <p:nvPr/>
        </p:nvSpPr>
        <p:spPr>
          <a:xfrm>
            <a:off x="801598" y="923838"/>
            <a:ext cx="10577914" cy="8309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a-ES" sz="2400" dirty="0"/>
              <a:t>Les partícules exerceixen </a:t>
            </a:r>
            <a:r>
              <a:rPr lang="ca-ES" sz="2400" b="1" dirty="0"/>
              <a:t>forces d’atracció </a:t>
            </a:r>
            <a:r>
              <a:rPr lang="ca-ES" sz="2400" dirty="0"/>
              <a:t>entre elles que les mantenen unides, i la</a:t>
            </a:r>
          </a:p>
          <a:p>
            <a:pPr algn="ctr"/>
            <a:r>
              <a:rPr lang="ca-ES" sz="2400" dirty="0"/>
              <a:t>seva intensitat ens permet diferenciar entre sòlid, líquid i gas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F47E0048-3181-47C2-B068-2AC00EB090C7}"/>
              </a:ext>
            </a:extLst>
          </p:cNvPr>
          <p:cNvSpPr/>
          <p:nvPr/>
        </p:nvSpPr>
        <p:spPr>
          <a:xfrm>
            <a:off x="2942109" y="2144600"/>
            <a:ext cx="6296891" cy="8309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a-ES" sz="2400" dirty="0"/>
              <a:t>Les partícules estan en un moviment caòtic continu. Es mouen sense parar i sense cap ordre</a:t>
            </a:r>
            <a:endParaRPr lang="ca-ES" sz="2000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78A0D50-CADD-4B0F-BF56-73762B1E88BA}"/>
              </a:ext>
            </a:extLst>
          </p:cNvPr>
          <p:cNvSpPr/>
          <p:nvPr/>
        </p:nvSpPr>
        <p:spPr>
          <a:xfrm>
            <a:off x="9578628" y="6052848"/>
            <a:ext cx="22767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u="sng" dirty="0" err="1">
                <a:solidFill>
                  <a:srgbClr val="FF0000"/>
                </a:solidFill>
                <a:latin typeface="Averag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Phet</a:t>
            </a:r>
            <a:r>
              <a:rPr lang="es-ES" u="sng" dirty="0">
                <a:solidFill>
                  <a:srgbClr val="FF0000"/>
                </a:solidFill>
                <a:latin typeface="Averag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- </a:t>
            </a:r>
            <a:r>
              <a:rPr lang="es-ES" u="sng" dirty="0" err="1">
                <a:solidFill>
                  <a:srgbClr val="FF0000"/>
                </a:solidFill>
                <a:latin typeface="Averag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states</a:t>
            </a:r>
            <a:r>
              <a:rPr lang="es-ES" u="sng" dirty="0">
                <a:solidFill>
                  <a:srgbClr val="FF0000"/>
                </a:solidFill>
                <a:latin typeface="Averag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s-ES" u="sng" dirty="0" err="1">
                <a:solidFill>
                  <a:srgbClr val="FF0000"/>
                </a:solidFill>
                <a:latin typeface="Averag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of</a:t>
            </a:r>
            <a:r>
              <a:rPr lang="es-ES" u="sng" dirty="0">
                <a:solidFill>
                  <a:srgbClr val="FF0000"/>
                </a:solidFill>
                <a:latin typeface="Averag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s-ES" u="sng" dirty="0" err="1">
                <a:solidFill>
                  <a:srgbClr val="FF0000"/>
                </a:solidFill>
                <a:latin typeface="Averag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matter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0A3EB7D-7D80-4DAC-8D8C-2C21C728240F}"/>
              </a:ext>
            </a:extLst>
          </p:cNvPr>
          <p:cNvSpPr txBox="1"/>
          <p:nvPr/>
        </p:nvSpPr>
        <p:spPr>
          <a:xfrm>
            <a:off x="607290" y="6052848"/>
            <a:ext cx="3578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>
                <a:solidFill>
                  <a:srgbClr val="FF0000"/>
                </a:solidFill>
              </a:rPr>
              <a:t>Pàgina 12, Interpreteu els resultats</a:t>
            </a:r>
          </a:p>
        </p:txBody>
      </p:sp>
    </p:spTree>
    <p:extLst>
      <p:ext uri="{BB962C8B-B14F-4D97-AF65-F5344CB8AC3E}">
        <p14:creationId xmlns:p14="http://schemas.microsoft.com/office/powerpoint/2010/main" val="2689792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56888678-2DCB-4BCC-9003-08DCF61045A3}"/>
              </a:ext>
            </a:extLst>
          </p:cNvPr>
          <p:cNvSpPr/>
          <p:nvPr/>
        </p:nvSpPr>
        <p:spPr>
          <a:xfrm>
            <a:off x="0" y="0"/>
            <a:ext cx="12192000" cy="729343"/>
          </a:xfrm>
          <a:prstGeom prst="rect">
            <a:avLst/>
          </a:prstGeom>
          <a:solidFill>
            <a:srgbClr val="00B0F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500" dirty="0">
                <a:latin typeface="Berlin Sans FB Demi" panose="020E0802020502020306" pitchFamily="34" charset="0"/>
              </a:rPr>
              <a:t>	ELS CANVIS D’ESTAT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EFBCDF8-1BFC-43D9-B0DE-2FCAC35A5F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29" b="3192"/>
          <a:stretch/>
        </p:blipFill>
        <p:spPr>
          <a:xfrm>
            <a:off x="2484324" y="1306286"/>
            <a:ext cx="7223352" cy="4855029"/>
          </a:xfrm>
          <a:prstGeom prst="rect">
            <a:avLst/>
          </a:prstGeom>
        </p:spPr>
      </p:pic>
      <p:sp>
        <p:nvSpPr>
          <p:cNvPr id="3" name="Flecha: a la derecha 2">
            <a:extLst>
              <a:ext uri="{FF2B5EF4-FFF2-40B4-BE49-F238E27FC236}">
                <a16:creationId xmlns:a16="http://schemas.microsoft.com/office/drawing/2014/main" id="{26DBBF1A-B51F-4EF2-92FA-98742BAF7DD0}"/>
              </a:ext>
            </a:extLst>
          </p:cNvPr>
          <p:cNvSpPr/>
          <p:nvPr/>
        </p:nvSpPr>
        <p:spPr>
          <a:xfrm>
            <a:off x="3140528" y="794657"/>
            <a:ext cx="5910943" cy="44631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CANVIS PROGRESSIUS</a:t>
            </a:r>
          </a:p>
        </p:txBody>
      </p:sp>
      <p:sp>
        <p:nvSpPr>
          <p:cNvPr id="6" name="Flecha: hacia la izquierda 5">
            <a:extLst>
              <a:ext uri="{FF2B5EF4-FFF2-40B4-BE49-F238E27FC236}">
                <a16:creationId xmlns:a16="http://schemas.microsoft.com/office/drawing/2014/main" id="{3859AEFC-2E6F-4D2E-B109-170C8C7831A9}"/>
              </a:ext>
            </a:extLst>
          </p:cNvPr>
          <p:cNvSpPr/>
          <p:nvPr/>
        </p:nvSpPr>
        <p:spPr>
          <a:xfrm>
            <a:off x="2911928" y="6259287"/>
            <a:ext cx="6139543" cy="47897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CANVIS REGRESSIUS</a:t>
            </a:r>
          </a:p>
        </p:txBody>
      </p:sp>
    </p:spTree>
    <p:extLst>
      <p:ext uri="{BB962C8B-B14F-4D97-AF65-F5344CB8AC3E}">
        <p14:creationId xmlns:p14="http://schemas.microsoft.com/office/powerpoint/2010/main" val="21088602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56888678-2DCB-4BCC-9003-08DCF61045A3}"/>
              </a:ext>
            </a:extLst>
          </p:cNvPr>
          <p:cNvSpPr/>
          <p:nvPr/>
        </p:nvSpPr>
        <p:spPr>
          <a:xfrm>
            <a:off x="0" y="0"/>
            <a:ext cx="12192000" cy="729343"/>
          </a:xfrm>
          <a:prstGeom prst="rect">
            <a:avLst/>
          </a:prstGeom>
          <a:solidFill>
            <a:srgbClr val="00B0F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	ELS CANVIS D’ESTAT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EFBCDF8-1BFC-43D9-B0DE-2FCAC35A5F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29" b="3192"/>
          <a:stretch/>
        </p:blipFill>
        <p:spPr>
          <a:xfrm>
            <a:off x="410428" y="929214"/>
            <a:ext cx="4761583" cy="320040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E932D94-0C7E-489F-B45D-499B9E5756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3612" y="3429000"/>
            <a:ext cx="7715251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5390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56888678-2DCB-4BCC-9003-08DCF61045A3}"/>
              </a:ext>
            </a:extLst>
          </p:cNvPr>
          <p:cNvSpPr/>
          <p:nvPr/>
        </p:nvSpPr>
        <p:spPr>
          <a:xfrm>
            <a:off x="0" y="0"/>
            <a:ext cx="12192000" cy="729343"/>
          </a:xfrm>
          <a:prstGeom prst="rect">
            <a:avLst/>
          </a:prstGeom>
          <a:solidFill>
            <a:srgbClr val="00B0F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500" dirty="0">
                <a:latin typeface="Berlin Sans FB Demi" panose="020E0802020502020306" pitchFamily="34" charset="0"/>
              </a:rPr>
              <a:t>	ELS CANVIS D’ESTAT</a:t>
            </a: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B51B37B3-FA4C-4486-A199-BBCE5CF4386E}"/>
              </a:ext>
            </a:extLst>
          </p:cNvPr>
          <p:cNvSpPr/>
          <p:nvPr/>
        </p:nvSpPr>
        <p:spPr>
          <a:xfrm>
            <a:off x="2177142" y="1211303"/>
            <a:ext cx="8904515" cy="7293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2800" dirty="0"/>
              <a:t>Evaporació ≠ Ebullició</a:t>
            </a:r>
          </a:p>
        </p:txBody>
      </p:sp>
      <p:sp>
        <p:nvSpPr>
          <p:cNvPr id="6" name="Explosión: 8 puntos 5">
            <a:extLst>
              <a:ext uri="{FF2B5EF4-FFF2-40B4-BE49-F238E27FC236}">
                <a16:creationId xmlns:a16="http://schemas.microsoft.com/office/drawing/2014/main" id="{E0DB7F2A-FF24-4A57-876C-DF25F7F35E11}"/>
              </a:ext>
            </a:extLst>
          </p:cNvPr>
          <p:cNvSpPr/>
          <p:nvPr/>
        </p:nvSpPr>
        <p:spPr>
          <a:xfrm rot="20307042">
            <a:off x="892629" y="828808"/>
            <a:ext cx="2122714" cy="1230086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COMPTE!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7C86CFB-8A36-4F9A-8DB1-F286751AD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5188" y="2454707"/>
            <a:ext cx="9101623" cy="974293"/>
          </a:xfrm>
          <a:prstGeom prst="rect">
            <a:avLst/>
          </a:prstGeom>
        </p:spPr>
      </p:pic>
      <p:sp>
        <p:nvSpPr>
          <p:cNvPr id="3" name="Flecha: hacia abajo 2">
            <a:extLst>
              <a:ext uri="{FF2B5EF4-FFF2-40B4-BE49-F238E27FC236}">
                <a16:creationId xmlns:a16="http://schemas.microsoft.com/office/drawing/2014/main" id="{445C5206-0F39-4E8A-ABED-6A7176364443}"/>
              </a:ext>
            </a:extLst>
          </p:cNvPr>
          <p:cNvSpPr/>
          <p:nvPr/>
        </p:nvSpPr>
        <p:spPr>
          <a:xfrm>
            <a:off x="2936154" y="3477965"/>
            <a:ext cx="461818" cy="1219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Flecha: hacia abajo 6">
            <a:extLst>
              <a:ext uri="{FF2B5EF4-FFF2-40B4-BE49-F238E27FC236}">
                <a16:creationId xmlns:a16="http://schemas.microsoft.com/office/drawing/2014/main" id="{F19D6E1D-39C6-40D6-9027-F51F34E20DD1}"/>
              </a:ext>
            </a:extLst>
          </p:cNvPr>
          <p:cNvSpPr/>
          <p:nvPr/>
        </p:nvSpPr>
        <p:spPr>
          <a:xfrm>
            <a:off x="8332212" y="3477965"/>
            <a:ext cx="461818" cy="1219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67138F26-BCE8-4BB8-BD99-D6861D25423F}"/>
              </a:ext>
            </a:extLst>
          </p:cNvPr>
          <p:cNvSpPr/>
          <p:nvPr/>
        </p:nvSpPr>
        <p:spPr>
          <a:xfrm>
            <a:off x="1186852" y="4839855"/>
            <a:ext cx="3960421" cy="4027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2000" dirty="0"/>
              <a:t>Punt o temperatura de Fusió (T</a:t>
            </a:r>
            <a:r>
              <a:rPr lang="ca-ES" sz="2000" baseline="-25000" dirty="0"/>
              <a:t>F</a:t>
            </a:r>
            <a:r>
              <a:rPr lang="ca-ES" sz="2000" dirty="0"/>
              <a:t>)</a:t>
            </a: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436BC24C-B44B-4A56-82E3-883CB40E2513}"/>
              </a:ext>
            </a:extLst>
          </p:cNvPr>
          <p:cNvSpPr/>
          <p:nvPr/>
        </p:nvSpPr>
        <p:spPr>
          <a:xfrm>
            <a:off x="6582910" y="4839855"/>
            <a:ext cx="3960421" cy="4027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2000" dirty="0"/>
              <a:t>Punt o temperatura d’Ebullició(T</a:t>
            </a:r>
            <a:r>
              <a:rPr lang="ca-ES" sz="2000" baseline="-25000" dirty="0"/>
              <a:t>E</a:t>
            </a:r>
            <a:r>
              <a:rPr lang="ca-ES" sz="2000" dirty="0"/>
              <a:t>)</a:t>
            </a:r>
          </a:p>
        </p:txBody>
      </p:sp>
      <p:sp>
        <p:nvSpPr>
          <p:cNvPr id="10" name="Es igual a 9">
            <a:extLst>
              <a:ext uri="{FF2B5EF4-FFF2-40B4-BE49-F238E27FC236}">
                <a16:creationId xmlns:a16="http://schemas.microsoft.com/office/drawing/2014/main" id="{67F4F213-6C36-438C-8F95-F4970CE3F038}"/>
              </a:ext>
            </a:extLst>
          </p:cNvPr>
          <p:cNvSpPr/>
          <p:nvPr/>
        </p:nvSpPr>
        <p:spPr>
          <a:xfrm>
            <a:off x="2936154" y="5541818"/>
            <a:ext cx="461818" cy="321295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1" name="Es igual a 10">
            <a:extLst>
              <a:ext uri="{FF2B5EF4-FFF2-40B4-BE49-F238E27FC236}">
                <a16:creationId xmlns:a16="http://schemas.microsoft.com/office/drawing/2014/main" id="{133D689A-7C37-4516-8F65-5557ACC11AA6}"/>
              </a:ext>
            </a:extLst>
          </p:cNvPr>
          <p:cNvSpPr/>
          <p:nvPr/>
        </p:nvSpPr>
        <p:spPr>
          <a:xfrm>
            <a:off x="8386620" y="5541818"/>
            <a:ext cx="461818" cy="321295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5850FD97-89D2-40DE-8ED5-022FBD1E0BB7}"/>
              </a:ext>
            </a:extLst>
          </p:cNvPr>
          <p:cNvSpPr/>
          <p:nvPr/>
        </p:nvSpPr>
        <p:spPr>
          <a:xfrm>
            <a:off x="1517062" y="5986506"/>
            <a:ext cx="3299999" cy="4027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2000" dirty="0"/>
              <a:t>Temperatura de Solidificació</a:t>
            </a: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49DAAA44-F7F3-4F98-A1C8-47DDCCB67F14}"/>
              </a:ext>
            </a:extLst>
          </p:cNvPr>
          <p:cNvSpPr/>
          <p:nvPr/>
        </p:nvSpPr>
        <p:spPr>
          <a:xfrm>
            <a:off x="6967529" y="5986506"/>
            <a:ext cx="3299999" cy="4027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2000" dirty="0"/>
              <a:t>Temperatura de Condensació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AC1E0693-FC5D-4FDB-997E-33BE0CBF82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7142" y="1389933"/>
            <a:ext cx="7858425" cy="4797968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A01B557E-7AB4-4A33-A3BE-B91134D87B52}"/>
              </a:ext>
            </a:extLst>
          </p:cNvPr>
          <p:cNvSpPr txBox="1"/>
          <p:nvPr/>
        </p:nvSpPr>
        <p:spPr>
          <a:xfrm>
            <a:off x="8478054" y="6389297"/>
            <a:ext cx="3578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>
                <a:solidFill>
                  <a:srgbClr val="FF0000"/>
                </a:solidFill>
              </a:rPr>
              <a:t>Pàgina 15, Exercicis 22 i 23</a:t>
            </a:r>
          </a:p>
        </p:txBody>
      </p:sp>
    </p:spTree>
    <p:extLst>
      <p:ext uri="{BB962C8B-B14F-4D97-AF65-F5344CB8AC3E}">
        <p14:creationId xmlns:p14="http://schemas.microsoft.com/office/powerpoint/2010/main" val="2988590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56888678-2DCB-4BCC-9003-08DCF61045A3}"/>
              </a:ext>
            </a:extLst>
          </p:cNvPr>
          <p:cNvSpPr/>
          <p:nvPr/>
        </p:nvSpPr>
        <p:spPr>
          <a:xfrm>
            <a:off x="0" y="0"/>
            <a:ext cx="12192000" cy="729343"/>
          </a:xfrm>
          <a:prstGeom prst="rect">
            <a:avLst/>
          </a:prstGeom>
          <a:solidFill>
            <a:srgbClr val="00B0F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500" dirty="0">
                <a:latin typeface="Berlin Sans FB Demi" panose="020E0802020502020306" pitchFamily="34" charset="0"/>
              </a:rPr>
              <a:t>	ELS CANVIS D’ESTAT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ED2B30F1-22F3-4249-886E-2C339C5E4864}"/>
              </a:ext>
            </a:extLst>
          </p:cNvPr>
          <p:cNvSpPr/>
          <p:nvPr/>
        </p:nvSpPr>
        <p:spPr>
          <a:xfrm>
            <a:off x="1311564" y="1147772"/>
            <a:ext cx="9568872" cy="169706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400" dirty="0"/>
              <a:t>La </a:t>
            </a:r>
            <a:r>
              <a:rPr lang="it-IT" sz="2400" b="1" dirty="0"/>
              <a:t>calor latent </a:t>
            </a:r>
            <a:r>
              <a:rPr lang="it-IT" sz="2400" dirty="0"/>
              <a:t>és la quantitat d'energia absorbida o alliberada per una substància química per tal d'aconseguir un canvi d'estat i sense variar la seva temperatura</a:t>
            </a:r>
            <a:r>
              <a:rPr lang="it-IT" sz="2000" dirty="0"/>
              <a:t>.</a:t>
            </a:r>
            <a:endParaRPr lang="es-ES" sz="2000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3FDBCCD7-2745-4E74-86D8-F9547700081E}"/>
              </a:ext>
            </a:extLst>
          </p:cNvPr>
          <p:cNvSpPr/>
          <p:nvPr/>
        </p:nvSpPr>
        <p:spPr>
          <a:xfrm>
            <a:off x="1311564" y="3249375"/>
            <a:ext cx="9568872" cy="46487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a-ES" dirty="0"/>
              <a:t>S’expressa en J/kg (Joule/kg) i expressa </a:t>
            </a:r>
            <a:r>
              <a:rPr lang="ca-ES" dirty="0" err="1"/>
              <a:t>l’energía</a:t>
            </a:r>
            <a:r>
              <a:rPr lang="ca-ES" dirty="0"/>
              <a:t> </a:t>
            </a:r>
            <a:r>
              <a:rPr lang="ca-ES" dirty="0" err="1"/>
              <a:t>necesaria</a:t>
            </a:r>
            <a:r>
              <a:rPr lang="ca-ES" dirty="0"/>
              <a:t> per canviar d’estat 1 kg d’una substància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6572AF3-8951-40D8-8118-B4FD718EBC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1080" y="3933761"/>
            <a:ext cx="4269840" cy="260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4552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56888678-2DCB-4BCC-9003-08DCF61045A3}"/>
              </a:ext>
            </a:extLst>
          </p:cNvPr>
          <p:cNvSpPr/>
          <p:nvPr/>
        </p:nvSpPr>
        <p:spPr>
          <a:xfrm>
            <a:off x="0" y="0"/>
            <a:ext cx="12192000" cy="729343"/>
          </a:xfrm>
          <a:prstGeom prst="rect">
            <a:avLst/>
          </a:prstGeom>
          <a:solidFill>
            <a:srgbClr val="00B0F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500" dirty="0">
                <a:latin typeface="Berlin Sans FB Demi" panose="020E0802020502020306" pitchFamily="34" charset="0"/>
              </a:rPr>
              <a:t>	ELS CANVIS D’ESTAT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3D1553D1-FE2A-4696-B383-4894F954FFA0}"/>
              </a:ext>
            </a:extLst>
          </p:cNvPr>
          <p:cNvSpPr/>
          <p:nvPr/>
        </p:nvSpPr>
        <p:spPr>
          <a:xfrm>
            <a:off x="4807526" y="1052945"/>
            <a:ext cx="2576945" cy="64654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/>
              <a:t>CANVIS D’ESTAT</a:t>
            </a:r>
          </a:p>
        </p:txBody>
      </p:sp>
      <p:sp>
        <p:nvSpPr>
          <p:cNvPr id="3" name="Flecha: hacia abajo 2">
            <a:extLst>
              <a:ext uri="{FF2B5EF4-FFF2-40B4-BE49-F238E27FC236}">
                <a16:creationId xmlns:a16="http://schemas.microsoft.com/office/drawing/2014/main" id="{C51A1FBC-433A-481A-80AE-D3030E41A551}"/>
              </a:ext>
            </a:extLst>
          </p:cNvPr>
          <p:cNvSpPr/>
          <p:nvPr/>
        </p:nvSpPr>
        <p:spPr>
          <a:xfrm rot="2665278">
            <a:off x="4576617" y="1801090"/>
            <a:ext cx="461818" cy="10529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Flecha: hacia abajo 4">
            <a:extLst>
              <a:ext uri="{FF2B5EF4-FFF2-40B4-BE49-F238E27FC236}">
                <a16:creationId xmlns:a16="http://schemas.microsoft.com/office/drawing/2014/main" id="{DFDBA9DB-B835-433D-804D-B04E726A7B53}"/>
              </a:ext>
            </a:extLst>
          </p:cNvPr>
          <p:cNvSpPr/>
          <p:nvPr/>
        </p:nvSpPr>
        <p:spPr>
          <a:xfrm rot="18934722" flipH="1">
            <a:off x="7153566" y="1801090"/>
            <a:ext cx="461818" cy="10529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BED26CF-B0FC-4858-9D39-E4370D96837D}"/>
              </a:ext>
            </a:extLst>
          </p:cNvPr>
          <p:cNvSpPr/>
          <p:nvPr/>
        </p:nvSpPr>
        <p:spPr>
          <a:xfrm>
            <a:off x="2763993" y="2865197"/>
            <a:ext cx="2043533" cy="484526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TEMPERATURA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6CFF861E-6C40-434B-A533-67F03518D727}"/>
              </a:ext>
            </a:extLst>
          </p:cNvPr>
          <p:cNvSpPr/>
          <p:nvPr/>
        </p:nvSpPr>
        <p:spPr>
          <a:xfrm>
            <a:off x="6896120" y="2865197"/>
            <a:ext cx="2043533" cy="484526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PRESSIÓ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1871381-2A4B-446C-9F68-D6C190BB98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007" y="3582169"/>
            <a:ext cx="4381500" cy="3048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3436291-A0F5-4075-A02A-256A51257B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001" y="938070"/>
            <a:ext cx="2466975" cy="184785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E68A3128-DE29-42CD-A414-989C4D3B0D72}"/>
              </a:ext>
            </a:extLst>
          </p:cNvPr>
          <p:cNvSpPr/>
          <p:nvPr/>
        </p:nvSpPr>
        <p:spPr>
          <a:xfrm>
            <a:off x="9597100" y="2865197"/>
            <a:ext cx="22767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u="sng" dirty="0" err="1">
                <a:solidFill>
                  <a:srgbClr val="FF0000"/>
                </a:solidFill>
                <a:latin typeface="Average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Phet</a:t>
            </a:r>
            <a:r>
              <a:rPr lang="es-ES" u="sng" dirty="0">
                <a:solidFill>
                  <a:srgbClr val="FF0000"/>
                </a:solidFill>
                <a:latin typeface="Average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- </a:t>
            </a:r>
            <a:r>
              <a:rPr lang="es-ES" u="sng" dirty="0" err="1">
                <a:solidFill>
                  <a:srgbClr val="FF0000"/>
                </a:solidFill>
                <a:latin typeface="Average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states</a:t>
            </a:r>
            <a:r>
              <a:rPr lang="es-ES" u="sng" dirty="0">
                <a:solidFill>
                  <a:srgbClr val="FF0000"/>
                </a:solidFill>
                <a:latin typeface="Average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s-ES" u="sng" dirty="0" err="1">
                <a:solidFill>
                  <a:srgbClr val="FF0000"/>
                </a:solidFill>
                <a:latin typeface="Average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of</a:t>
            </a:r>
            <a:r>
              <a:rPr lang="es-ES" u="sng" dirty="0">
                <a:solidFill>
                  <a:srgbClr val="FF0000"/>
                </a:solidFill>
                <a:latin typeface="Average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s-ES" u="sng" dirty="0" err="1">
                <a:solidFill>
                  <a:srgbClr val="FF0000"/>
                </a:solidFill>
                <a:latin typeface="Average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matter</a:t>
            </a:r>
            <a:endParaRPr lang="es-ES" dirty="0">
              <a:solidFill>
                <a:srgbClr val="FF0000"/>
              </a:solidFill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8018FFB-DAC5-4E78-B694-2729B2F03D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7219" y="4739023"/>
            <a:ext cx="2672434" cy="181725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1876664-4CEE-4B72-9FCD-2C00D38EC16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627" r="-2484"/>
          <a:stretch/>
        </p:blipFill>
        <p:spPr>
          <a:xfrm>
            <a:off x="8039295" y="3693425"/>
            <a:ext cx="3115609" cy="1954225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CB08BA92-07F6-4D6C-A88E-216A845D5390}"/>
              </a:ext>
            </a:extLst>
          </p:cNvPr>
          <p:cNvSpPr txBox="1"/>
          <p:nvPr/>
        </p:nvSpPr>
        <p:spPr>
          <a:xfrm>
            <a:off x="9666000" y="6371612"/>
            <a:ext cx="2276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>
                <a:solidFill>
                  <a:srgbClr val="FF0000"/>
                </a:solidFill>
              </a:rPr>
              <a:t>Pàgina 16, Exercici 29</a:t>
            </a:r>
          </a:p>
        </p:txBody>
      </p:sp>
    </p:spTree>
    <p:extLst>
      <p:ext uri="{BB962C8B-B14F-4D97-AF65-F5344CB8AC3E}">
        <p14:creationId xmlns:p14="http://schemas.microsoft.com/office/powerpoint/2010/main" val="598153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10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56888678-2DCB-4BCC-9003-08DCF61045A3}"/>
              </a:ext>
            </a:extLst>
          </p:cNvPr>
          <p:cNvSpPr/>
          <p:nvPr/>
        </p:nvSpPr>
        <p:spPr>
          <a:xfrm>
            <a:off x="0" y="0"/>
            <a:ext cx="12192000" cy="729343"/>
          </a:xfrm>
          <a:prstGeom prst="rect">
            <a:avLst/>
          </a:prstGeom>
          <a:solidFill>
            <a:srgbClr val="00B0F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500" dirty="0">
                <a:latin typeface="Berlin Sans FB Demi" panose="020E0802020502020306" pitchFamily="34" charset="0"/>
              </a:rPr>
              <a:t>	ELS CANVIS D’ESTAT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D9380FD-50B7-4BE6-AF51-2638CA2C8B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121" y="1099116"/>
            <a:ext cx="9241757" cy="4180795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04FC0505-EF9E-46BA-A103-73E04272C2A0}"/>
              </a:ext>
            </a:extLst>
          </p:cNvPr>
          <p:cNvSpPr/>
          <p:nvPr/>
        </p:nvSpPr>
        <p:spPr>
          <a:xfrm>
            <a:off x="1475121" y="5562598"/>
            <a:ext cx="9241757" cy="729343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/>
              <a:t>A QUINA TEMPERATURA ES DONEN ELS CANVIS D’ESTAT DE L’AIGUA?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D78CDC8-9414-49F7-B57E-39BF0FF895B1}"/>
              </a:ext>
            </a:extLst>
          </p:cNvPr>
          <p:cNvSpPr txBox="1"/>
          <p:nvPr/>
        </p:nvSpPr>
        <p:spPr>
          <a:xfrm>
            <a:off x="10888745" y="6333505"/>
            <a:ext cx="1137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>
                <a:solidFill>
                  <a:srgbClr val="FF0000"/>
                </a:solidFill>
              </a:rPr>
              <a:t>Pàgina 14</a:t>
            </a:r>
          </a:p>
        </p:txBody>
      </p:sp>
    </p:spTree>
    <p:extLst>
      <p:ext uri="{BB962C8B-B14F-4D97-AF65-F5344CB8AC3E}">
        <p14:creationId xmlns:p14="http://schemas.microsoft.com/office/powerpoint/2010/main" val="34902299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56888678-2DCB-4BCC-9003-08DCF61045A3}"/>
              </a:ext>
            </a:extLst>
          </p:cNvPr>
          <p:cNvSpPr/>
          <p:nvPr/>
        </p:nvSpPr>
        <p:spPr>
          <a:xfrm>
            <a:off x="0" y="0"/>
            <a:ext cx="12192000" cy="729343"/>
          </a:xfrm>
          <a:prstGeom prst="rect">
            <a:avLst/>
          </a:prstGeom>
          <a:solidFill>
            <a:srgbClr val="00B0F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	ELS CANVIS D’ESTAT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F09C66C-9BFB-4E13-BDCD-AEE90425F5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613" y="1440182"/>
            <a:ext cx="10336774" cy="4166291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06E852E4-4A29-4273-943D-4B06B3E45036}"/>
              </a:ext>
            </a:extLst>
          </p:cNvPr>
          <p:cNvSpPr/>
          <p:nvPr/>
        </p:nvSpPr>
        <p:spPr>
          <a:xfrm>
            <a:off x="9531927" y="2355272"/>
            <a:ext cx="960582" cy="3417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80868F9E-F441-4824-8A42-13A9190248E3}"/>
              </a:ext>
            </a:extLst>
          </p:cNvPr>
          <p:cNvSpPr/>
          <p:nvPr/>
        </p:nvSpPr>
        <p:spPr>
          <a:xfrm>
            <a:off x="9531927" y="3236984"/>
            <a:ext cx="960582" cy="3417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6243FB28-F69A-42C0-BC53-19FDED868FB9}"/>
              </a:ext>
            </a:extLst>
          </p:cNvPr>
          <p:cNvSpPr/>
          <p:nvPr/>
        </p:nvSpPr>
        <p:spPr>
          <a:xfrm>
            <a:off x="9502229" y="3990110"/>
            <a:ext cx="960582" cy="3417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A2BA4D53-BAE5-4891-8828-E4EB23FACC4C}"/>
              </a:ext>
            </a:extLst>
          </p:cNvPr>
          <p:cNvSpPr/>
          <p:nvPr/>
        </p:nvSpPr>
        <p:spPr>
          <a:xfrm>
            <a:off x="9531927" y="5113017"/>
            <a:ext cx="960582" cy="3417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91353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E6F707DA-05FD-44D0-9C9E-F26CBB548757}"/>
              </a:ext>
            </a:extLst>
          </p:cNvPr>
          <p:cNvSpPr/>
          <p:nvPr/>
        </p:nvSpPr>
        <p:spPr>
          <a:xfrm>
            <a:off x="0" y="0"/>
            <a:ext cx="12192000" cy="729343"/>
          </a:xfrm>
          <a:prstGeom prst="rect">
            <a:avLst/>
          </a:prstGeom>
          <a:solidFill>
            <a:srgbClr val="00B0F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500" dirty="0">
                <a:latin typeface="Berlin Sans FB Demi" panose="020E0802020502020306" pitchFamily="34" charset="0"/>
              </a:rPr>
              <a:t>	LA MATÈRIA</a:t>
            </a: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F1E55865-7F65-48DE-8F6B-4835694C51C5}"/>
              </a:ext>
            </a:extLst>
          </p:cNvPr>
          <p:cNvSpPr/>
          <p:nvPr/>
        </p:nvSpPr>
        <p:spPr>
          <a:xfrm>
            <a:off x="1409700" y="971414"/>
            <a:ext cx="9372600" cy="8926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QUÈ ÉS LA MATÈRIA?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329BA48-FCE6-4425-BDE0-0628A7B12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1488" y="2127885"/>
            <a:ext cx="3113314" cy="20723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E5C2A3A-66F7-4BBB-9D11-266BE821CA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2127" y="2073873"/>
            <a:ext cx="2857500" cy="214312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979DABB-CF11-4985-9754-D7DBFE7C65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123"/>
          <a:stretch/>
        </p:blipFill>
        <p:spPr>
          <a:xfrm>
            <a:off x="4667252" y="4464027"/>
            <a:ext cx="3257550" cy="211506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065D7B8-1FED-4C51-9B40-4ACAF91E8B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2591" y="2247849"/>
            <a:ext cx="3257550" cy="183237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333557F-C75B-47C9-B832-22C47BC87CE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348" t="14773"/>
          <a:stretch/>
        </p:blipFill>
        <p:spPr>
          <a:xfrm>
            <a:off x="1013748" y="4482389"/>
            <a:ext cx="3366393" cy="207833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5B1CB81-27BD-49F8-B584-9001C83F02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88814" y="4426829"/>
            <a:ext cx="2636958" cy="2099616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97DC0E9D-B396-450D-8DA0-9753D7262A39}"/>
              </a:ext>
            </a:extLst>
          </p:cNvPr>
          <p:cNvSpPr txBox="1"/>
          <p:nvPr/>
        </p:nvSpPr>
        <p:spPr>
          <a:xfrm>
            <a:off x="3703187" y="3164035"/>
            <a:ext cx="5715000" cy="1938992"/>
          </a:xfrm>
          <a:prstGeom prst="rect">
            <a:avLst/>
          </a:prstGeom>
          <a:solidFill>
            <a:schemeClr val="accent5">
              <a:lumMod val="20000"/>
              <a:lumOff val="80000"/>
              <a:alpha val="88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a-ES" sz="4000" dirty="0"/>
              <a:t>Matèria es tot allò que té una </a:t>
            </a:r>
            <a:r>
              <a:rPr lang="ca-ES" sz="4000" b="1" dirty="0"/>
              <a:t>massa</a:t>
            </a:r>
            <a:r>
              <a:rPr lang="ca-ES" sz="4000" dirty="0"/>
              <a:t> i ocupa un lloc en l’espai (</a:t>
            </a:r>
            <a:r>
              <a:rPr lang="ca-ES" sz="4000" b="1" dirty="0"/>
              <a:t>volum</a:t>
            </a:r>
            <a:r>
              <a:rPr lang="ca-ES" sz="4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5671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56888678-2DCB-4BCC-9003-08DCF61045A3}"/>
              </a:ext>
            </a:extLst>
          </p:cNvPr>
          <p:cNvSpPr/>
          <p:nvPr/>
        </p:nvSpPr>
        <p:spPr>
          <a:xfrm>
            <a:off x="0" y="0"/>
            <a:ext cx="12192000" cy="729343"/>
          </a:xfrm>
          <a:prstGeom prst="rect">
            <a:avLst/>
          </a:prstGeom>
          <a:solidFill>
            <a:srgbClr val="00B0F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500" dirty="0">
                <a:latin typeface="Berlin Sans FB Demi" panose="020E0802020502020306" pitchFamily="34" charset="0"/>
              </a:rPr>
              <a:t>	LES LLEIS DELS GASOS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5A887B53-0047-4F2F-A24C-A09FB1FA4581}"/>
              </a:ext>
            </a:extLst>
          </p:cNvPr>
          <p:cNvSpPr/>
          <p:nvPr/>
        </p:nvSpPr>
        <p:spPr>
          <a:xfrm>
            <a:off x="8841520" y="1230360"/>
            <a:ext cx="2043533" cy="484526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TEMPERATURA (T)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FAB731B-635E-4D04-879D-78CD8AE02625}"/>
              </a:ext>
            </a:extLst>
          </p:cNvPr>
          <p:cNvSpPr/>
          <p:nvPr/>
        </p:nvSpPr>
        <p:spPr>
          <a:xfrm>
            <a:off x="5074233" y="1230360"/>
            <a:ext cx="2043533" cy="484526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VOLUM (V)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65924F0-879D-4C38-98F0-151D6BCF7D86}"/>
              </a:ext>
            </a:extLst>
          </p:cNvPr>
          <p:cNvSpPr/>
          <p:nvPr/>
        </p:nvSpPr>
        <p:spPr>
          <a:xfrm>
            <a:off x="1457047" y="1230360"/>
            <a:ext cx="2043533" cy="484526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PRESSIÓ (P)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0D2387C-9CCF-4861-8280-FB48126C0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113" y="1971290"/>
            <a:ext cx="2819400" cy="317182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E5334B9-0651-41DB-8D0A-E1115F586B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9" y="2095115"/>
            <a:ext cx="3048000" cy="304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D130B30-CB50-45DE-9B8A-E25CB0EE95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9286" y="2047490"/>
            <a:ext cx="3048000" cy="3143250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BF683DF7-AA03-4CB2-B931-4D27281069F5}"/>
              </a:ext>
            </a:extLst>
          </p:cNvPr>
          <p:cNvSpPr/>
          <p:nvPr/>
        </p:nvSpPr>
        <p:spPr>
          <a:xfrm>
            <a:off x="1457046" y="5399519"/>
            <a:ext cx="2043533" cy="345499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/>
              <a:t>Boyle-Mariotte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D879694E-52FA-4368-8B13-F5B17390B53E}"/>
              </a:ext>
            </a:extLst>
          </p:cNvPr>
          <p:cNvSpPr/>
          <p:nvPr/>
        </p:nvSpPr>
        <p:spPr>
          <a:xfrm>
            <a:off x="5074232" y="5399518"/>
            <a:ext cx="2043533" cy="345499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/>
              <a:t>Gay-Lussac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96216621-8D1B-4BA7-A38F-79A913CFD7F2}"/>
              </a:ext>
            </a:extLst>
          </p:cNvPr>
          <p:cNvSpPr/>
          <p:nvPr/>
        </p:nvSpPr>
        <p:spPr>
          <a:xfrm>
            <a:off x="8865195" y="5399518"/>
            <a:ext cx="2043533" cy="345499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/>
              <a:t>Charles</a:t>
            </a:r>
          </a:p>
        </p:txBody>
      </p:sp>
    </p:spTree>
    <p:extLst>
      <p:ext uri="{BB962C8B-B14F-4D97-AF65-F5344CB8AC3E}">
        <p14:creationId xmlns:p14="http://schemas.microsoft.com/office/powerpoint/2010/main" val="27206077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56888678-2DCB-4BCC-9003-08DCF61045A3}"/>
              </a:ext>
            </a:extLst>
          </p:cNvPr>
          <p:cNvSpPr/>
          <p:nvPr/>
        </p:nvSpPr>
        <p:spPr>
          <a:xfrm>
            <a:off x="0" y="0"/>
            <a:ext cx="12192000" cy="729343"/>
          </a:xfrm>
          <a:prstGeom prst="rect">
            <a:avLst/>
          </a:prstGeom>
          <a:solidFill>
            <a:srgbClr val="00B0F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500" dirty="0">
                <a:latin typeface="Berlin Sans FB Demi" panose="020E0802020502020306" pitchFamily="34" charset="0"/>
              </a:rPr>
              <a:t>	LES LLEIS DELS GASOS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5891601-C55B-4E72-B2E8-4DE29D26F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302" y="1713607"/>
            <a:ext cx="4382943" cy="3430786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FCA1B75B-28D5-445B-A9E5-71BD5666D481}"/>
              </a:ext>
            </a:extLst>
          </p:cNvPr>
          <p:cNvSpPr/>
          <p:nvPr/>
        </p:nvSpPr>
        <p:spPr>
          <a:xfrm>
            <a:off x="607302" y="1149439"/>
            <a:ext cx="2828626" cy="345499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600" b="1"/>
              <a:t>Llei de Boyle-Mariotte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63C98F1-E24E-459E-827D-373DAA3DB7A4}"/>
              </a:ext>
            </a:extLst>
          </p:cNvPr>
          <p:cNvSpPr txBox="1"/>
          <p:nvPr/>
        </p:nvSpPr>
        <p:spPr>
          <a:xfrm>
            <a:off x="5643417" y="1713607"/>
            <a:ext cx="4382943" cy="2554545"/>
          </a:xfrm>
          <a:prstGeom prst="rect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a-ES" sz="2000" dirty="0"/>
              <a:t>A mesura que </a:t>
            </a:r>
            <a:r>
              <a:rPr lang="ca-ES" sz="2000" b="1" dirty="0"/>
              <a:t>disminueix el volum </a:t>
            </a:r>
            <a:r>
              <a:rPr lang="ca-ES" sz="2000" dirty="0"/>
              <a:t>del recipient, el nombre de xocs contra les parets augmenta i, com a conseqüència, </a:t>
            </a:r>
            <a:r>
              <a:rPr lang="ca-ES" sz="2000" b="1" dirty="0"/>
              <a:t>augmenta la pressió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a-ES" sz="2000" dirty="0"/>
              <a:t>A mesura que </a:t>
            </a:r>
            <a:r>
              <a:rPr lang="ca-ES" sz="2000" b="1" dirty="0"/>
              <a:t>augmenta el volum </a:t>
            </a:r>
            <a:r>
              <a:rPr lang="ca-ES" sz="2000" dirty="0"/>
              <a:t>del recipient, disminueixen els xocs de les partícules amb les parets i </a:t>
            </a:r>
            <a:r>
              <a:rPr lang="ca-ES" sz="2000" b="1" dirty="0"/>
              <a:t>disminueix la pressió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9A07042-9788-45CD-89B2-4660FC636A93}"/>
              </a:ext>
            </a:extLst>
          </p:cNvPr>
          <p:cNvSpPr/>
          <p:nvPr/>
        </p:nvSpPr>
        <p:spPr>
          <a:xfrm>
            <a:off x="9652168" y="964773"/>
            <a:ext cx="22767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u="sng" dirty="0" err="1">
                <a:solidFill>
                  <a:srgbClr val="FF0000"/>
                </a:solidFill>
                <a:latin typeface="Averag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Phet</a:t>
            </a:r>
            <a:r>
              <a:rPr lang="es-ES" u="sng" dirty="0">
                <a:solidFill>
                  <a:srgbClr val="FF0000"/>
                </a:solidFill>
                <a:latin typeface="Averag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- </a:t>
            </a:r>
            <a:r>
              <a:rPr lang="es-ES" u="sng" dirty="0" err="1">
                <a:solidFill>
                  <a:srgbClr val="FF0000"/>
                </a:solidFill>
                <a:latin typeface="Averag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states</a:t>
            </a:r>
            <a:r>
              <a:rPr lang="es-ES" u="sng" dirty="0">
                <a:solidFill>
                  <a:srgbClr val="FF0000"/>
                </a:solidFill>
                <a:latin typeface="Averag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s-ES" u="sng" dirty="0" err="1">
                <a:solidFill>
                  <a:srgbClr val="FF0000"/>
                </a:solidFill>
                <a:latin typeface="Averag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of</a:t>
            </a:r>
            <a:r>
              <a:rPr lang="es-ES" u="sng" dirty="0">
                <a:solidFill>
                  <a:srgbClr val="FF0000"/>
                </a:solidFill>
                <a:latin typeface="Averag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s-ES" u="sng" dirty="0" err="1">
                <a:solidFill>
                  <a:srgbClr val="FF0000"/>
                </a:solidFill>
                <a:latin typeface="Averag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matter</a:t>
            </a:r>
            <a:endParaRPr lang="es-ES" dirty="0">
              <a:solidFill>
                <a:srgbClr val="FF0000"/>
              </a:solidFill>
            </a:endParaRPr>
          </a:p>
        </p:txBody>
      </p:sp>
      <p:pic>
        <p:nvPicPr>
          <p:cNvPr id="1028" name="Picture 4" descr="Resultat d'imatges de llei de boyle">
            <a:extLst>
              <a:ext uri="{FF2B5EF4-FFF2-40B4-BE49-F238E27FC236}">
                <a16:creationId xmlns:a16="http://schemas.microsoft.com/office/drawing/2014/main" id="{6090A288-D2F1-40A3-9007-5476B991D6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34"/>
          <a:stretch/>
        </p:blipFill>
        <p:spPr bwMode="auto">
          <a:xfrm>
            <a:off x="6405439" y="5027155"/>
            <a:ext cx="2581275" cy="120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Resultat d'imatges de llei de boyle">
            <a:extLst>
              <a:ext uri="{FF2B5EF4-FFF2-40B4-BE49-F238E27FC236}">
                <a16:creationId xmlns:a16="http://schemas.microsoft.com/office/drawing/2014/main" id="{04AD3071-6FA0-4093-AB48-EE89920EE1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25048" b="77351"/>
          <a:stretch/>
        </p:blipFill>
        <p:spPr bwMode="auto">
          <a:xfrm>
            <a:off x="6451710" y="4399284"/>
            <a:ext cx="2488734" cy="496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58079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56888678-2DCB-4BCC-9003-08DCF61045A3}"/>
              </a:ext>
            </a:extLst>
          </p:cNvPr>
          <p:cNvSpPr/>
          <p:nvPr/>
        </p:nvSpPr>
        <p:spPr>
          <a:xfrm>
            <a:off x="0" y="0"/>
            <a:ext cx="12192000" cy="729343"/>
          </a:xfrm>
          <a:prstGeom prst="rect">
            <a:avLst/>
          </a:prstGeom>
          <a:solidFill>
            <a:srgbClr val="00B0F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500" dirty="0">
                <a:latin typeface="Berlin Sans FB Demi" panose="020E0802020502020306" pitchFamily="34" charset="0"/>
              </a:rPr>
              <a:t>	LES LLEIS DELS GASOS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28EA1021-7EF7-49A5-B595-5FBF6DD58C37}"/>
              </a:ext>
            </a:extLst>
          </p:cNvPr>
          <p:cNvSpPr/>
          <p:nvPr/>
        </p:nvSpPr>
        <p:spPr>
          <a:xfrm>
            <a:off x="607302" y="1149439"/>
            <a:ext cx="2828626" cy="345499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600" b="1" dirty="0"/>
              <a:t>Llei de Gay-Lussac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E6FD89F-9AEE-48A2-9C7C-0FC741F344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561" b="20522"/>
          <a:stretch/>
        </p:blipFill>
        <p:spPr>
          <a:xfrm>
            <a:off x="607303" y="1819275"/>
            <a:ext cx="4649452" cy="275665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2081C10-C5B4-4A59-B7F1-3AB5ED33DE46}"/>
              </a:ext>
            </a:extLst>
          </p:cNvPr>
          <p:cNvSpPr txBox="1"/>
          <p:nvPr/>
        </p:nvSpPr>
        <p:spPr>
          <a:xfrm>
            <a:off x="5643417" y="1713607"/>
            <a:ext cx="4382943" cy="2862322"/>
          </a:xfrm>
          <a:prstGeom prst="rect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a-ES" sz="2000" dirty="0"/>
              <a:t>A mesura que </a:t>
            </a:r>
            <a:r>
              <a:rPr lang="ca-ES" sz="2000" b="1" dirty="0"/>
              <a:t>disminueix la temperatura </a:t>
            </a:r>
            <a:r>
              <a:rPr lang="ca-ES" sz="2000" dirty="0"/>
              <a:t>d’un gas, el nombre de xocs contra les parets disminueix i, com a conseqüència, </a:t>
            </a:r>
            <a:r>
              <a:rPr lang="ca-ES" sz="2000" b="1" dirty="0"/>
              <a:t>disminueix la pressió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a-ES" sz="2000" dirty="0"/>
              <a:t>A mesura que </a:t>
            </a:r>
            <a:r>
              <a:rPr lang="ca-ES" sz="2000" b="1" dirty="0"/>
              <a:t>augmenta la temperatura </a:t>
            </a:r>
            <a:r>
              <a:rPr lang="ca-ES" sz="2000" dirty="0"/>
              <a:t>del gas, augmenten els xocs de les partícules amb les parets i </a:t>
            </a:r>
            <a:r>
              <a:rPr lang="ca-ES" sz="2000" b="1" dirty="0"/>
              <a:t>augmenta la pressió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332199BD-B88C-4ADA-83BC-D868972466CA}"/>
              </a:ext>
            </a:extLst>
          </p:cNvPr>
          <p:cNvSpPr/>
          <p:nvPr/>
        </p:nvSpPr>
        <p:spPr>
          <a:xfrm>
            <a:off x="9652168" y="964773"/>
            <a:ext cx="22767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u="sng" dirty="0" err="1">
                <a:solidFill>
                  <a:srgbClr val="FF0000"/>
                </a:solidFill>
                <a:latin typeface="Averag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Phet</a:t>
            </a:r>
            <a:r>
              <a:rPr lang="es-ES" u="sng" dirty="0">
                <a:solidFill>
                  <a:srgbClr val="FF0000"/>
                </a:solidFill>
                <a:latin typeface="Averag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- </a:t>
            </a:r>
            <a:r>
              <a:rPr lang="es-ES" u="sng" dirty="0" err="1">
                <a:solidFill>
                  <a:srgbClr val="FF0000"/>
                </a:solidFill>
                <a:latin typeface="Averag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states</a:t>
            </a:r>
            <a:r>
              <a:rPr lang="es-ES" u="sng" dirty="0">
                <a:solidFill>
                  <a:srgbClr val="FF0000"/>
                </a:solidFill>
                <a:latin typeface="Averag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s-ES" u="sng" dirty="0" err="1">
                <a:solidFill>
                  <a:srgbClr val="FF0000"/>
                </a:solidFill>
                <a:latin typeface="Averag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of</a:t>
            </a:r>
            <a:r>
              <a:rPr lang="es-ES" u="sng" dirty="0">
                <a:solidFill>
                  <a:srgbClr val="FF0000"/>
                </a:solidFill>
                <a:latin typeface="Averag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s-ES" u="sng" dirty="0" err="1">
                <a:solidFill>
                  <a:srgbClr val="FF0000"/>
                </a:solidFill>
                <a:latin typeface="Averag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matter</a:t>
            </a:r>
            <a:endParaRPr lang="es-ES" dirty="0">
              <a:solidFill>
                <a:srgbClr val="FF0000"/>
              </a:solidFill>
            </a:endParaRPr>
          </a:p>
        </p:txBody>
      </p:sp>
      <p:pic>
        <p:nvPicPr>
          <p:cNvPr id="2052" name="Picture 4" descr="Imatge relacionada">
            <a:extLst>
              <a:ext uri="{FF2B5EF4-FFF2-40B4-BE49-F238E27FC236}">
                <a16:creationId xmlns:a16="http://schemas.microsoft.com/office/drawing/2014/main" id="{C64ACBE6-6913-4CB0-B6B9-CB4A08AFF4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55"/>
          <a:stretch/>
        </p:blipFill>
        <p:spPr bwMode="auto">
          <a:xfrm>
            <a:off x="7009967" y="4955431"/>
            <a:ext cx="1681451" cy="1241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45375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56888678-2DCB-4BCC-9003-08DCF61045A3}"/>
              </a:ext>
            </a:extLst>
          </p:cNvPr>
          <p:cNvSpPr/>
          <p:nvPr/>
        </p:nvSpPr>
        <p:spPr>
          <a:xfrm>
            <a:off x="0" y="0"/>
            <a:ext cx="12192000" cy="729343"/>
          </a:xfrm>
          <a:prstGeom prst="rect">
            <a:avLst/>
          </a:prstGeom>
          <a:solidFill>
            <a:srgbClr val="00B0F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500" dirty="0">
                <a:latin typeface="Berlin Sans FB Demi" panose="020E0802020502020306" pitchFamily="34" charset="0"/>
              </a:rPr>
              <a:t>	LES LLEIS DELS GASOS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E0192D17-AAAE-42E3-B8AF-E9D02EA1AC20}"/>
              </a:ext>
            </a:extLst>
          </p:cNvPr>
          <p:cNvSpPr/>
          <p:nvPr/>
        </p:nvSpPr>
        <p:spPr>
          <a:xfrm>
            <a:off x="607302" y="1149439"/>
            <a:ext cx="2828626" cy="345499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600" b="1" dirty="0"/>
              <a:t>Llei de Charles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700D258-592C-48A4-A022-045C231026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17" r="9863"/>
          <a:stretch/>
        </p:blipFill>
        <p:spPr>
          <a:xfrm>
            <a:off x="607302" y="1692564"/>
            <a:ext cx="4468090" cy="32766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25899E90-FAAF-488A-AB58-D471E8673D30}"/>
              </a:ext>
            </a:extLst>
          </p:cNvPr>
          <p:cNvSpPr txBox="1"/>
          <p:nvPr/>
        </p:nvSpPr>
        <p:spPr>
          <a:xfrm>
            <a:off x="5643417" y="1713607"/>
            <a:ext cx="4382943" cy="2554545"/>
          </a:xfrm>
          <a:prstGeom prst="rect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a-ES" sz="2000" dirty="0"/>
              <a:t>A mesura que </a:t>
            </a:r>
            <a:r>
              <a:rPr lang="ca-ES" sz="2000" b="1" dirty="0"/>
              <a:t>augmentem la temperatura </a:t>
            </a:r>
            <a:r>
              <a:rPr lang="ca-ES" sz="2000" dirty="0"/>
              <a:t>d’un gas, hem </a:t>
            </a:r>
            <a:r>
              <a:rPr lang="ca-ES" sz="2000" b="1" dirty="0"/>
              <a:t>d’augmentar el volum </a:t>
            </a:r>
            <a:r>
              <a:rPr lang="ca-ES" sz="2000" dirty="0"/>
              <a:t>per mantenir la pressió constant</a:t>
            </a:r>
            <a:endParaRPr lang="ca-ES" sz="2000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a-ES" sz="2000" dirty="0"/>
              <a:t>A mesura que </a:t>
            </a:r>
            <a:r>
              <a:rPr lang="ca-ES" sz="2000" b="1" dirty="0"/>
              <a:t>disminuïm la temperatura </a:t>
            </a:r>
            <a:r>
              <a:rPr lang="ca-ES" sz="2000" dirty="0"/>
              <a:t>del gas, hem </a:t>
            </a:r>
            <a:r>
              <a:rPr lang="ca-ES" sz="2000" b="1" dirty="0"/>
              <a:t>de disminuir el volum </a:t>
            </a:r>
            <a:r>
              <a:rPr lang="ca-ES" sz="2000" dirty="0"/>
              <a:t>per mantenir la pressió constant</a:t>
            </a:r>
            <a:endParaRPr lang="ca-ES" sz="2000" b="1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2B817ED-93DF-4D08-B49D-8926F944C4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8807" y="4675432"/>
            <a:ext cx="1612161" cy="115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5348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56888678-2DCB-4BCC-9003-08DCF61045A3}"/>
              </a:ext>
            </a:extLst>
          </p:cNvPr>
          <p:cNvSpPr/>
          <p:nvPr/>
        </p:nvSpPr>
        <p:spPr>
          <a:xfrm>
            <a:off x="0" y="0"/>
            <a:ext cx="12192000" cy="729343"/>
          </a:xfrm>
          <a:prstGeom prst="rect">
            <a:avLst/>
          </a:prstGeom>
          <a:solidFill>
            <a:srgbClr val="00B0F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	LES LLEIS DELS GASOS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09A4F33-DD26-443C-934B-05AF5D182949}"/>
              </a:ext>
            </a:extLst>
          </p:cNvPr>
          <p:cNvSpPr txBox="1"/>
          <p:nvPr/>
        </p:nvSpPr>
        <p:spPr>
          <a:xfrm>
            <a:off x="1385888" y="1285875"/>
            <a:ext cx="3929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dirty="0"/>
              <a:t>En resum…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5259AFE-471B-4894-B9F7-B59CC195D6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9697"/>
          <a:stretch/>
        </p:blipFill>
        <p:spPr>
          <a:xfrm>
            <a:off x="3978786" y="1804010"/>
            <a:ext cx="4431787" cy="162499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14AC08D-B3F8-4789-A082-35E9994540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1685" y="3759325"/>
            <a:ext cx="10268630" cy="270227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9868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56888678-2DCB-4BCC-9003-08DCF61045A3}"/>
              </a:ext>
            </a:extLst>
          </p:cNvPr>
          <p:cNvSpPr/>
          <p:nvPr/>
        </p:nvSpPr>
        <p:spPr>
          <a:xfrm>
            <a:off x="0" y="0"/>
            <a:ext cx="12192000" cy="729343"/>
          </a:xfrm>
          <a:prstGeom prst="rect">
            <a:avLst/>
          </a:prstGeom>
          <a:solidFill>
            <a:srgbClr val="00B0F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500" dirty="0">
                <a:latin typeface="Berlin Sans FB Demi" panose="020E0802020502020306" pitchFamily="34" charset="0"/>
              </a:rPr>
              <a:t>	LA MASSA I EL VOLUM</a:t>
            </a: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2F6CC424-0EAC-4E9D-8461-578FC23AE797}"/>
              </a:ext>
            </a:extLst>
          </p:cNvPr>
          <p:cNvSpPr/>
          <p:nvPr/>
        </p:nvSpPr>
        <p:spPr>
          <a:xfrm>
            <a:off x="1094014" y="1065197"/>
            <a:ext cx="7342415" cy="91439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a-ES" b="1" u="sng" dirty="0">
                <a:solidFill>
                  <a:schemeClr val="tx1"/>
                </a:solidFill>
              </a:rPr>
              <a:t>LA MASSA</a:t>
            </a:r>
          </a:p>
          <a:p>
            <a:r>
              <a:rPr lang="ca-ES" dirty="0">
                <a:solidFill>
                  <a:schemeClr val="tx1"/>
                </a:solidFill>
              </a:rPr>
              <a:t>La massa (m) és la quantitat de matèria que conté un sistema material</a:t>
            </a: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4B3890E8-A340-4C41-AD2F-FB0CB43A8E49}"/>
              </a:ext>
            </a:extLst>
          </p:cNvPr>
          <p:cNvSpPr/>
          <p:nvPr/>
        </p:nvSpPr>
        <p:spPr>
          <a:xfrm>
            <a:off x="1050471" y="3940628"/>
            <a:ext cx="7429500" cy="96882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a-ES" b="1" u="sng" dirty="0">
                <a:solidFill>
                  <a:schemeClr val="tx1"/>
                </a:solidFill>
              </a:rPr>
              <a:t>EL VOLUM</a:t>
            </a:r>
          </a:p>
          <a:p>
            <a:r>
              <a:rPr lang="ca-ES" dirty="0">
                <a:solidFill>
                  <a:schemeClr val="tx1"/>
                </a:solidFill>
              </a:rPr>
              <a:t>El volum (V) és l’espai que ocupa un sistema material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CB1A213-9250-4B21-BCFE-FB70D50FC9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6851" y="2153087"/>
            <a:ext cx="5956739" cy="131853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4F244AD-A8BD-4E32-B528-5E64E676E6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743" y="5093834"/>
            <a:ext cx="6328954" cy="131853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35F006B-7E3B-4D38-A758-D3D44925CC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7562" y="2347230"/>
            <a:ext cx="2514600" cy="3286125"/>
          </a:xfrm>
          <a:prstGeom prst="rect">
            <a:avLst/>
          </a:prstGeom>
        </p:spPr>
      </p:pic>
      <p:sp>
        <p:nvSpPr>
          <p:cNvPr id="10" name="Elipse 9">
            <a:extLst>
              <a:ext uri="{FF2B5EF4-FFF2-40B4-BE49-F238E27FC236}">
                <a16:creationId xmlns:a16="http://schemas.microsoft.com/office/drawing/2014/main" id="{CBC9ADBF-B108-4F79-96BD-2607299EFBEC}"/>
              </a:ext>
            </a:extLst>
          </p:cNvPr>
          <p:cNvSpPr/>
          <p:nvPr/>
        </p:nvSpPr>
        <p:spPr>
          <a:xfrm>
            <a:off x="1948544" y="2528713"/>
            <a:ext cx="609600" cy="63137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11EFB663-8E34-40D8-9F75-829A9CCF78F1}"/>
              </a:ext>
            </a:extLst>
          </p:cNvPr>
          <p:cNvSpPr/>
          <p:nvPr/>
        </p:nvSpPr>
        <p:spPr>
          <a:xfrm>
            <a:off x="4369252" y="5554436"/>
            <a:ext cx="791936" cy="4408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EBAAD596-B42F-4D01-8205-F14C7615C66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694" t="76491" r="29177" b="3403"/>
          <a:stretch/>
        </p:blipFill>
        <p:spPr>
          <a:xfrm>
            <a:off x="9479320" y="5913009"/>
            <a:ext cx="1611084" cy="541877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424753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6EADD27B-0D7E-4996-B8EB-7F50986058EB}"/>
              </a:ext>
            </a:extLst>
          </p:cNvPr>
          <p:cNvSpPr/>
          <p:nvPr/>
        </p:nvSpPr>
        <p:spPr>
          <a:xfrm>
            <a:off x="0" y="0"/>
            <a:ext cx="12192000" cy="729343"/>
          </a:xfrm>
          <a:prstGeom prst="rect">
            <a:avLst/>
          </a:prstGeom>
          <a:solidFill>
            <a:srgbClr val="00B0F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	LA MASSA I EL VOLUM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278FE4E-064D-47E4-9D18-0E6F4D22E682}"/>
              </a:ext>
            </a:extLst>
          </p:cNvPr>
          <p:cNvSpPr txBox="1"/>
          <p:nvPr/>
        </p:nvSpPr>
        <p:spPr>
          <a:xfrm>
            <a:off x="870856" y="894104"/>
            <a:ext cx="4082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 els calculem o mesurem?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C43FE0EC-AB7C-489F-97AC-E58A2BE93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8993" y="1204652"/>
            <a:ext cx="4377574" cy="291655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A223378-8D3F-4343-B529-483AFB5417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557" b="16064"/>
          <a:stretch/>
        </p:blipFill>
        <p:spPr>
          <a:xfrm>
            <a:off x="1515433" y="1520530"/>
            <a:ext cx="3389353" cy="218204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B781309-2061-439E-913E-EB19F22FD2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3359" y="4348732"/>
            <a:ext cx="2815139" cy="235298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43BF019-2455-4EA6-8B1A-4B1DAE3F50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2651" y="3867332"/>
            <a:ext cx="4651651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9094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6EADD27B-0D7E-4996-B8EB-7F50986058EB}"/>
              </a:ext>
            </a:extLst>
          </p:cNvPr>
          <p:cNvSpPr/>
          <p:nvPr/>
        </p:nvSpPr>
        <p:spPr>
          <a:xfrm>
            <a:off x="0" y="0"/>
            <a:ext cx="12192000" cy="729343"/>
          </a:xfrm>
          <a:prstGeom prst="rect">
            <a:avLst/>
          </a:prstGeom>
          <a:solidFill>
            <a:srgbClr val="00B0F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500" dirty="0">
                <a:latin typeface="Berlin Sans FB Demi" panose="020E0802020502020306" pitchFamily="34" charset="0"/>
              </a:rPr>
              <a:t>	LA MASSA I EL VOLUM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7C223B2-EC39-462C-B99B-D6657D667E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914" r="4742" b="6571"/>
          <a:stretch/>
        </p:blipFill>
        <p:spPr>
          <a:xfrm>
            <a:off x="1548468" y="4236880"/>
            <a:ext cx="2963571" cy="2318236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6C67A82-A689-4B21-A5E0-B7EDB79729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1744" y="1177890"/>
            <a:ext cx="2928258" cy="326976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43FE0EC-AB7C-489F-97AC-E58A2BE93C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427" y="1229390"/>
            <a:ext cx="4191000" cy="2792254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F3AAA465-10C8-4C4B-B661-A14683DFF2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3343447"/>
            <a:ext cx="3129161" cy="310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99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1F139D2A-B6AE-4BCF-B250-8067F35FA47B}"/>
              </a:ext>
            </a:extLst>
          </p:cNvPr>
          <p:cNvSpPr/>
          <p:nvPr/>
        </p:nvSpPr>
        <p:spPr>
          <a:xfrm>
            <a:off x="0" y="0"/>
            <a:ext cx="12192000" cy="729343"/>
          </a:xfrm>
          <a:prstGeom prst="rect">
            <a:avLst/>
          </a:prstGeom>
          <a:solidFill>
            <a:srgbClr val="00B0F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500" dirty="0">
                <a:latin typeface="Berlin Sans FB Demi" panose="020E0802020502020306" pitchFamily="34" charset="0"/>
              </a:rPr>
              <a:t>	LA MASSA I EL VOLUM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9508DBD-5D6B-481D-A2EB-03B359A63714}"/>
              </a:ext>
            </a:extLst>
          </p:cNvPr>
          <p:cNvSpPr txBox="1"/>
          <p:nvPr/>
        </p:nvSpPr>
        <p:spPr>
          <a:xfrm>
            <a:off x="870856" y="947058"/>
            <a:ext cx="4082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dirty="0"/>
              <a:t>Com els calculem o mesurem?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1B3252E-2FD0-4A84-B4D4-C6D0A9F917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557" b="16064"/>
          <a:stretch/>
        </p:blipFill>
        <p:spPr>
          <a:xfrm>
            <a:off x="768803" y="1564220"/>
            <a:ext cx="2997654" cy="192986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E221049-13FC-41ED-BCA5-780627958A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803" y="4051396"/>
            <a:ext cx="2518683" cy="210519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0FC71C6-41B0-440B-840B-F64A43B21E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4781" y="947058"/>
            <a:ext cx="4278019" cy="374011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172F2F3-D7C9-4F8C-BA10-B8167876A92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8914" r="4742" b="6571"/>
          <a:stretch/>
        </p:blipFill>
        <p:spPr>
          <a:xfrm>
            <a:off x="4607031" y="1564220"/>
            <a:ext cx="2606541" cy="203895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3ED61AE-AC61-4728-AE9C-EFEB2E5704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28695" y="4051396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716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CD69361-F3A1-41FB-9A86-5E122A4CE032}"/>
              </a:ext>
            </a:extLst>
          </p:cNvPr>
          <p:cNvSpPr/>
          <p:nvPr/>
        </p:nvSpPr>
        <p:spPr>
          <a:xfrm>
            <a:off x="0" y="0"/>
            <a:ext cx="12192000" cy="729343"/>
          </a:xfrm>
          <a:prstGeom prst="rect">
            <a:avLst/>
          </a:prstGeom>
          <a:solidFill>
            <a:srgbClr val="00B0F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500" dirty="0">
                <a:latin typeface="Berlin Sans FB Demi" panose="020E0802020502020306" pitchFamily="34" charset="0"/>
              </a:rPr>
              <a:t>	LA MASSA I EL VOLUM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99CD917-9722-475B-AB82-967CA18D80A1}"/>
              </a:ext>
            </a:extLst>
          </p:cNvPr>
          <p:cNvSpPr txBox="1"/>
          <p:nvPr/>
        </p:nvSpPr>
        <p:spPr>
          <a:xfrm>
            <a:off x="870856" y="947058"/>
            <a:ext cx="4082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dirty="0"/>
              <a:t>Com els calculem o mesurem?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4A35F85-B861-46BD-A392-A8CF0A022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856" y="1626438"/>
            <a:ext cx="4653580" cy="262141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CA15451-79F0-49FE-8B7C-59F7296F28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914" r="4742" b="6571"/>
          <a:stretch/>
        </p:blipFill>
        <p:spPr>
          <a:xfrm>
            <a:off x="870856" y="4465569"/>
            <a:ext cx="2606541" cy="2038951"/>
          </a:xfrm>
          <a:prstGeom prst="rect">
            <a:avLst/>
          </a:prstGeom>
        </p:spPr>
      </p:pic>
      <p:pic>
        <p:nvPicPr>
          <p:cNvPr id="1026" name="Picture 2" descr="Resultat d'imatges de globos">
            <a:extLst>
              <a:ext uri="{FF2B5EF4-FFF2-40B4-BE49-F238E27FC236}">
                <a16:creationId xmlns:a16="http://schemas.microsoft.com/office/drawing/2014/main" id="{B06F8225-F736-44FC-8D60-A72093592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479" y="4479837"/>
            <a:ext cx="3037025" cy="202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E1453C2-C2EA-42EB-B51F-FA98F288BE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3380" y="1770333"/>
            <a:ext cx="5495925" cy="233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72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56888678-2DCB-4BCC-9003-08DCF61045A3}"/>
              </a:ext>
            </a:extLst>
          </p:cNvPr>
          <p:cNvSpPr/>
          <p:nvPr/>
        </p:nvSpPr>
        <p:spPr>
          <a:xfrm>
            <a:off x="0" y="0"/>
            <a:ext cx="12192000" cy="729343"/>
          </a:xfrm>
          <a:prstGeom prst="rect">
            <a:avLst/>
          </a:prstGeom>
          <a:solidFill>
            <a:srgbClr val="00B0F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500" dirty="0">
                <a:latin typeface="Berlin Sans FB Demi" panose="020E0802020502020306" pitchFamily="34" charset="0"/>
              </a:rPr>
              <a:t>	LA DENSITAT</a:t>
            </a: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342362B3-5415-4183-93DF-AC73CC05599B}"/>
              </a:ext>
            </a:extLst>
          </p:cNvPr>
          <p:cNvSpPr/>
          <p:nvPr/>
        </p:nvSpPr>
        <p:spPr>
          <a:xfrm>
            <a:off x="1409700" y="971414"/>
            <a:ext cx="9372600" cy="8926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2000" b="1"/>
              <a:t>Què pesa més, un quilogram d’or o un quilogram de ferro?</a:t>
            </a: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F40CC0AF-7AD7-4FF3-B836-07913AF35382}"/>
              </a:ext>
            </a:extLst>
          </p:cNvPr>
          <p:cNvSpPr/>
          <p:nvPr/>
        </p:nvSpPr>
        <p:spPr>
          <a:xfrm>
            <a:off x="1409700" y="2106114"/>
            <a:ext cx="9372600" cy="8926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2000" b="1" dirty="0"/>
              <a:t>Què pesa més, un m</a:t>
            </a:r>
            <a:r>
              <a:rPr lang="ca-ES" sz="2000" b="1" baseline="30000" dirty="0"/>
              <a:t>3</a:t>
            </a:r>
            <a:r>
              <a:rPr lang="ca-ES" sz="2000" b="1" dirty="0"/>
              <a:t> d’or o un m</a:t>
            </a:r>
            <a:r>
              <a:rPr lang="ca-ES" sz="2000" b="1" baseline="30000" dirty="0"/>
              <a:t>3</a:t>
            </a:r>
            <a:r>
              <a:rPr lang="ca-ES" sz="2000" b="1" dirty="0"/>
              <a:t> de ferro?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D1732CD-067B-4F98-9535-5ECBB99D45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7838" y="3429000"/>
            <a:ext cx="3792992" cy="288989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2B1AF9C-5448-4C0F-B7B7-40B8EF6182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949" r="10323"/>
          <a:stretch/>
        </p:blipFill>
        <p:spPr>
          <a:xfrm>
            <a:off x="6651172" y="3429000"/>
            <a:ext cx="3494314" cy="288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957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56888678-2DCB-4BCC-9003-08DCF61045A3}"/>
              </a:ext>
            </a:extLst>
          </p:cNvPr>
          <p:cNvSpPr/>
          <p:nvPr/>
        </p:nvSpPr>
        <p:spPr>
          <a:xfrm>
            <a:off x="0" y="0"/>
            <a:ext cx="12192000" cy="729343"/>
          </a:xfrm>
          <a:prstGeom prst="rect">
            <a:avLst/>
          </a:prstGeom>
          <a:solidFill>
            <a:srgbClr val="00B0F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500" dirty="0">
                <a:latin typeface="Berlin Sans FB Demi" panose="020E0802020502020306" pitchFamily="34" charset="0"/>
              </a:rPr>
              <a:t>	LA DENSITAT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9D485A2-B3F7-4CC7-A49D-63796A6C8722}"/>
              </a:ext>
            </a:extLst>
          </p:cNvPr>
          <p:cNvSpPr txBox="1"/>
          <p:nvPr/>
        </p:nvSpPr>
        <p:spPr>
          <a:xfrm>
            <a:off x="1293091" y="1028887"/>
            <a:ext cx="9605818" cy="95410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a-ES" sz="2800" dirty="0"/>
              <a:t>La densitat (</a:t>
            </a:r>
            <a:r>
              <a:rPr lang="ca-ES" sz="2800" i="1" dirty="0"/>
              <a:t>d</a:t>
            </a:r>
            <a:r>
              <a:rPr lang="ca-ES" sz="2800" dirty="0"/>
              <a:t>) d’una substància és la massa (m) que correspon a una unitat de volum (V) de la mateixa substància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26D6182-B7EE-4AA0-AC69-4646E0DDB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3849" y="2235566"/>
            <a:ext cx="3024386" cy="853383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3BF8C4E-8017-488D-807F-16B46A3882E3}"/>
              </a:ext>
            </a:extLst>
          </p:cNvPr>
          <p:cNvSpPr txBox="1"/>
          <p:nvPr/>
        </p:nvSpPr>
        <p:spPr>
          <a:xfrm>
            <a:off x="941820" y="3429000"/>
            <a:ext cx="10308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dirty="0"/>
              <a:t>La densitat s’expressa en </a:t>
            </a:r>
            <a:r>
              <a:rPr lang="ca-ES" sz="2400" b="1" dirty="0"/>
              <a:t>kg/m</a:t>
            </a:r>
            <a:r>
              <a:rPr lang="ca-ES" sz="2400" b="1" baseline="30000" dirty="0"/>
              <a:t>3 </a:t>
            </a:r>
            <a:r>
              <a:rPr lang="ca-ES" sz="2400" dirty="0"/>
              <a:t>i depèn de dos factors: la temperatura i la pressió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8F161E9-0B42-4EA6-9B20-1D27B4349F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030" t="17778" r="12116" b="5993"/>
          <a:stretch/>
        </p:blipFill>
        <p:spPr>
          <a:xfrm>
            <a:off x="1293091" y="4128654"/>
            <a:ext cx="2207491" cy="220749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EA06E44-B143-421B-AD47-8BD3C43C5F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8151" y="4169161"/>
            <a:ext cx="3195698" cy="212620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978685C-AFEB-43C1-A6B7-64D4092A5B3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788" r="20788"/>
          <a:stretch/>
        </p:blipFill>
        <p:spPr>
          <a:xfrm>
            <a:off x="8358910" y="4128654"/>
            <a:ext cx="3041734" cy="2159578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6DB27C5B-7251-4FD7-B7B4-C2E13F9BC871}"/>
              </a:ext>
            </a:extLst>
          </p:cNvPr>
          <p:cNvSpPr txBox="1"/>
          <p:nvPr/>
        </p:nvSpPr>
        <p:spPr>
          <a:xfrm>
            <a:off x="1293091" y="2282538"/>
            <a:ext cx="210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>
                <a:solidFill>
                  <a:srgbClr val="FF0000"/>
                </a:solidFill>
              </a:rPr>
              <a:t>Pàgina 9, Exercici 5</a:t>
            </a:r>
          </a:p>
        </p:txBody>
      </p:sp>
    </p:spTree>
    <p:extLst>
      <p:ext uri="{BB962C8B-B14F-4D97-AF65-F5344CB8AC3E}">
        <p14:creationId xmlns:p14="http://schemas.microsoft.com/office/powerpoint/2010/main" val="1991455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808</TotalTime>
  <Words>534</Words>
  <Application>Microsoft Office PowerPoint</Application>
  <PresentationFormat>Panorámica</PresentationFormat>
  <Paragraphs>105</Paragraphs>
  <Slides>24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30" baseType="lpstr">
      <vt:lpstr>Arial</vt:lpstr>
      <vt:lpstr>Average</vt:lpstr>
      <vt:lpstr>Berlin Sans FB Demi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Pol</dc:creator>
  <cp:lastModifiedBy>Pol Sant Hill</cp:lastModifiedBy>
  <cp:revision>49</cp:revision>
  <dcterms:created xsi:type="dcterms:W3CDTF">2019-08-13T09:28:35Z</dcterms:created>
  <dcterms:modified xsi:type="dcterms:W3CDTF">2019-09-18T06:13:15Z</dcterms:modified>
</cp:coreProperties>
</file>