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93" r:id="rId10"/>
    <p:sldId id="294" r:id="rId11"/>
    <p:sldId id="264" r:id="rId12"/>
    <p:sldId id="266" r:id="rId13"/>
    <p:sldId id="267" r:id="rId14"/>
    <p:sldId id="268" r:id="rId15"/>
    <p:sldId id="271" r:id="rId16"/>
    <p:sldId id="273" r:id="rId17"/>
    <p:sldId id="274" r:id="rId18"/>
    <p:sldId id="295" r:id="rId19"/>
    <p:sldId id="277" r:id="rId20"/>
    <p:sldId id="278" r:id="rId21"/>
    <p:sldId id="279" r:id="rId22"/>
    <p:sldId id="280" r:id="rId23"/>
    <p:sldId id="282" r:id="rId24"/>
    <p:sldId id="283" r:id="rId25"/>
    <p:sldId id="284" r:id="rId26"/>
    <p:sldId id="285" r:id="rId27"/>
    <p:sldId id="286" r:id="rId28"/>
    <p:sldId id="289" r:id="rId29"/>
    <p:sldId id="305" r:id="rId30"/>
    <p:sldId id="308" r:id="rId31"/>
    <p:sldId id="306" r:id="rId32"/>
    <p:sldId id="309" r:id="rId33"/>
    <p:sldId id="290" r:id="rId34"/>
    <p:sldId id="292" r:id="rId35"/>
    <p:sldId id="296" r:id="rId36"/>
    <p:sldId id="297" r:id="rId37"/>
    <p:sldId id="298" r:id="rId38"/>
    <p:sldId id="299" r:id="rId39"/>
    <p:sldId id="300" r:id="rId40"/>
    <p:sldId id="301" r:id="rId41"/>
    <p:sldId id="307" r:id="rId42"/>
    <p:sldId id="302" r:id="rId43"/>
    <p:sldId id="310" r:id="rId44"/>
    <p:sldId id="311" r:id="rId45"/>
    <p:sldId id="304" r:id="rId46"/>
  </p:sldIdLst>
  <p:sldSz cx="9144000" cy="6858000" type="screen4x3"/>
  <p:notesSz cx="6858000" cy="9144000"/>
  <p:defaultText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CF2"/>
    <a:srgbClr val="99CCFF"/>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332"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ca-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ca-ES"/>
          </a:p>
        </p:txBody>
      </p:sp>
      <p:sp>
        <p:nvSpPr>
          <p:cNvPr id="4" name="3 Marcador de fecha"/>
          <p:cNvSpPr>
            <a:spLocks noGrp="1"/>
          </p:cNvSpPr>
          <p:nvPr>
            <p:ph type="dt" sz="half" idx="10"/>
          </p:nvPr>
        </p:nvSpPr>
        <p:spPr/>
        <p:txBody>
          <a:bodyPr/>
          <a:lstStyle/>
          <a:p>
            <a:fld id="{60707709-811B-473F-85F8-5E45E679337F}" type="datetimeFigureOut">
              <a:rPr lang="ca-ES" smtClean="0"/>
              <a:t>05/07/2018</a:t>
            </a:fld>
            <a:endParaRPr lang="ca-ES"/>
          </a:p>
        </p:txBody>
      </p:sp>
      <p:sp>
        <p:nvSpPr>
          <p:cNvPr id="5" name="4 Marcador de pie de página"/>
          <p:cNvSpPr>
            <a:spLocks noGrp="1"/>
          </p:cNvSpPr>
          <p:nvPr>
            <p:ph type="ftr" sz="quarter" idx="11"/>
          </p:nvPr>
        </p:nvSpPr>
        <p:spPr/>
        <p:txBody>
          <a:bodyPr/>
          <a:lstStyle/>
          <a:p>
            <a:endParaRPr lang="ca-ES"/>
          </a:p>
        </p:txBody>
      </p:sp>
      <p:sp>
        <p:nvSpPr>
          <p:cNvPr id="6" name="5 Marcador de número de diapositiva"/>
          <p:cNvSpPr>
            <a:spLocks noGrp="1"/>
          </p:cNvSpPr>
          <p:nvPr>
            <p:ph type="sldNum" sz="quarter" idx="12"/>
          </p:nvPr>
        </p:nvSpPr>
        <p:spPr/>
        <p:txBody>
          <a:bodyPr/>
          <a:lstStyle/>
          <a:p>
            <a:fld id="{005E7519-895F-4C3D-8B5E-D5455649CBE6}" type="slidenum">
              <a:rPr lang="ca-ES" smtClean="0"/>
              <a:t>‹#›</a:t>
            </a:fld>
            <a:endParaRPr lang="ca-ES"/>
          </a:p>
        </p:txBody>
      </p:sp>
    </p:spTree>
    <p:extLst>
      <p:ext uri="{BB962C8B-B14F-4D97-AF65-F5344CB8AC3E}">
        <p14:creationId xmlns:p14="http://schemas.microsoft.com/office/powerpoint/2010/main" val="2204730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ca-E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3 Marcador de fecha"/>
          <p:cNvSpPr>
            <a:spLocks noGrp="1"/>
          </p:cNvSpPr>
          <p:nvPr>
            <p:ph type="dt" sz="half" idx="10"/>
          </p:nvPr>
        </p:nvSpPr>
        <p:spPr/>
        <p:txBody>
          <a:bodyPr/>
          <a:lstStyle/>
          <a:p>
            <a:fld id="{60707709-811B-473F-85F8-5E45E679337F}" type="datetimeFigureOut">
              <a:rPr lang="ca-ES" smtClean="0"/>
              <a:t>05/07/2018</a:t>
            </a:fld>
            <a:endParaRPr lang="ca-ES"/>
          </a:p>
        </p:txBody>
      </p:sp>
      <p:sp>
        <p:nvSpPr>
          <p:cNvPr id="5" name="4 Marcador de pie de página"/>
          <p:cNvSpPr>
            <a:spLocks noGrp="1"/>
          </p:cNvSpPr>
          <p:nvPr>
            <p:ph type="ftr" sz="quarter" idx="11"/>
          </p:nvPr>
        </p:nvSpPr>
        <p:spPr/>
        <p:txBody>
          <a:bodyPr/>
          <a:lstStyle/>
          <a:p>
            <a:endParaRPr lang="ca-ES"/>
          </a:p>
        </p:txBody>
      </p:sp>
      <p:sp>
        <p:nvSpPr>
          <p:cNvPr id="6" name="5 Marcador de número de diapositiva"/>
          <p:cNvSpPr>
            <a:spLocks noGrp="1"/>
          </p:cNvSpPr>
          <p:nvPr>
            <p:ph type="sldNum" sz="quarter" idx="12"/>
          </p:nvPr>
        </p:nvSpPr>
        <p:spPr/>
        <p:txBody>
          <a:bodyPr/>
          <a:lstStyle/>
          <a:p>
            <a:fld id="{005E7519-895F-4C3D-8B5E-D5455649CBE6}" type="slidenum">
              <a:rPr lang="ca-ES" smtClean="0"/>
              <a:t>‹#›</a:t>
            </a:fld>
            <a:endParaRPr lang="ca-ES"/>
          </a:p>
        </p:txBody>
      </p:sp>
    </p:spTree>
    <p:extLst>
      <p:ext uri="{BB962C8B-B14F-4D97-AF65-F5344CB8AC3E}">
        <p14:creationId xmlns:p14="http://schemas.microsoft.com/office/powerpoint/2010/main" val="2168827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ca-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3 Marcador de fecha"/>
          <p:cNvSpPr>
            <a:spLocks noGrp="1"/>
          </p:cNvSpPr>
          <p:nvPr>
            <p:ph type="dt" sz="half" idx="10"/>
          </p:nvPr>
        </p:nvSpPr>
        <p:spPr/>
        <p:txBody>
          <a:bodyPr/>
          <a:lstStyle/>
          <a:p>
            <a:fld id="{60707709-811B-473F-85F8-5E45E679337F}" type="datetimeFigureOut">
              <a:rPr lang="ca-ES" smtClean="0"/>
              <a:t>05/07/2018</a:t>
            </a:fld>
            <a:endParaRPr lang="ca-ES"/>
          </a:p>
        </p:txBody>
      </p:sp>
      <p:sp>
        <p:nvSpPr>
          <p:cNvPr id="5" name="4 Marcador de pie de página"/>
          <p:cNvSpPr>
            <a:spLocks noGrp="1"/>
          </p:cNvSpPr>
          <p:nvPr>
            <p:ph type="ftr" sz="quarter" idx="11"/>
          </p:nvPr>
        </p:nvSpPr>
        <p:spPr/>
        <p:txBody>
          <a:bodyPr/>
          <a:lstStyle/>
          <a:p>
            <a:endParaRPr lang="ca-ES"/>
          </a:p>
        </p:txBody>
      </p:sp>
      <p:sp>
        <p:nvSpPr>
          <p:cNvPr id="6" name="5 Marcador de número de diapositiva"/>
          <p:cNvSpPr>
            <a:spLocks noGrp="1"/>
          </p:cNvSpPr>
          <p:nvPr>
            <p:ph type="sldNum" sz="quarter" idx="12"/>
          </p:nvPr>
        </p:nvSpPr>
        <p:spPr/>
        <p:txBody>
          <a:bodyPr/>
          <a:lstStyle/>
          <a:p>
            <a:fld id="{005E7519-895F-4C3D-8B5E-D5455649CBE6}" type="slidenum">
              <a:rPr lang="ca-ES" smtClean="0"/>
              <a:t>‹#›</a:t>
            </a:fld>
            <a:endParaRPr lang="ca-ES"/>
          </a:p>
        </p:txBody>
      </p:sp>
    </p:spTree>
    <p:extLst>
      <p:ext uri="{BB962C8B-B14F-4D97-AF65-F5344CB8AC3E}">
        <p14:creationId xmlns:p14="http://schemas.microsoft.com/office/powerpoint/2010/main" val="1258936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ca-E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3 Marcador de fecha"/>
          <p:cNvSpPr>
            <a:spLocks noGrp="1"/>
          </p:cNvSpPr>
          <p:nvPr>
            <p:ph type="dt" sz="half" idx="10"/>
          </p:nvPr>
        </p:nvSpPr>
        <p:spPr/>
        <p:txBody>
          <a:bodyPr/>
          <a:lstStyle/>
          <a:p>
            <a:fld id="{60707709-811B-473F-85F8-5E45E679337F}" type="datetimeFigureOut">
              <a:rPr lang="ca-ES" smtClean="0"/>
              <a:t>05/07/2018</a:t>
            </a:fld>
            <a:endParaRPr lang="ca-ES"/>
          </a:p>
        </p:txBody>
      </p:sp>
      <p:sp>
        <p:nvSpPr>
          <p:cNvPr id="5" name="4 Marcador de pie de página"/>
          <p:cNvSpPr>
            <a:spLocks noGrp="1"/>
          </p:cNvSpPr>
          <p:nvPr>
            <p:ph type="ftr" sz="quarter" idx="11"/>
          </p:nvPr>
        </p:nvSpPr>
        <p:spPr/>
        <p:txBody>
          <a:bodyPr/>
          <a:lstStyle/>
          <a:p>
            <a:endParaRPr lang="ca-ES"/>
          </a:p>
        </p:txBody>
      </p:sp>
      <p:sp>
        <p:nvSpPr>
          <p:cNvPr id="6" name="5 Marcador de número de diapositiva"/>
          <p:cNvSpPr>
            <a:spLocks noGrp="1"/>
          </p:cNvSpPr>
          <p:nvPr>
            <p:ph type="sldNum" sz="quarter" idx="12"/>
          </p:nvPr>
        </p:nvSpPr>
        <p:spPr/>
        <p:txBody>
          <a:bodyPr/>
          <a:lstStyle/>
          <a:p>
            <a:fld id="{005E7519-895F-4C3D-8B5E-D5455649CBE6}" type="slidenum">
              <a:rPr lang="ca-ES" smtClean="0"/>
              <a:t>‹#›</a:t>
            </a:fld>
            <a:endParaRPr lang="ca-ES"/>
          </a:p>
        </p:txBody>
      </p:sp>
    </p:spTree>
    <p:extLst>
      <p:ext uri="{BB962C8B-B14F-4D97-AF65-F5344CB8AC3E}">
        <p14:creationId xmlns:p14="http://schemas.microsoft.com/office/powerpoint/2010/main" val="3621826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ca-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60707709-811B-473F-85F8-5E45E679337F}" type="datetimeFigureOut">
              <a:rPr lang="ca-ES" smtClean="0"/>
              <a:t>05/07/2018</a:t>
            </a:fld>
            <a:endParaRPr lang="ca-ES"/>
          </a:p>
        </p:txBody>
      </p:sp>
      <p:sp>
        <p:nvSpPr>
          <p:cNvPr id="5" name="4 Marcador de pie de página"/>
          <p:cNvSpPr>
            <a:spLocks noGrp="1"/>
          </p:cNvSpPr>
          <p:nvPr>
            <p:ph type="ftr" sz="quarter" idx="11"/>
          </p:nvPr>
        </p:nvSpPr>
        <p:spPr/>
        <p:txBody>
          <a:bodyPr/>
          <a:lstStyle/>
          <a:p>
            <a:endParaRPr lang="ca-ES"/>
          </a:p>
        </p:txBody>
      </p:sp>
      <p:sp>
        <p:nvSpPr>
          <p:cNvPr id="6" name="5 Marcador de número de diapositiva"/>
          <p:cNvSpPr>
            <a:spLocks noGrp="1"/>
          </p:cNvSpPr>
          <p:nvPr>
            <p:ph type="sldNum" sz="quarter" idx="12"/>
          </p:nvPr>
        </p:nvSpPr>
        <p:spPr/>
        <p:txBody>
          <a:bodyPr/>
          <a:lstStyle/>
          <a:p>
            <a:fld id="{005E7519-895F-4C3D-8B5E-D5455649CBE6}" type="slidenum">
              <a:rPr lang="ca-ES" smtClean="0"/>
              <a:t>‹#›</a:t>
            </a:fld>
            <a:endParaRPr lang="ca-ES"/>
          </a:p>
        </p:txBody>
      </p:sp>
    </p:spTree>
    <p:extLst>
      <p:ext uri="{BB962C8B-B14F-4D97-AF65-F5344CB8AC3E}">
        <p14:creationId xmlns:p14="http://schemas.microsoft.com/office/powerpoint/2010/main" val="2205880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ca-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5" name="4 Marcador de fecha"/>
          <p:cNvSpPr>
            <a:spLocks noGrp="1"/>
          </p:cNvSpPr>
          <p:nvPr>
            <p:ph type="dt" sz="half" idx="10"/>
          </p:nvPr>
        </p:nvSpPr>
        <p:spPr/>
        <p:txBody>
          <a:bodyPr/>
          <a:lstStyle/>
          <a:p>
            <a:fld id="{60707709-811B-473F-85F8-5E45E679337F}" type="datetimeFigureOut">
              <a:rPr lang="ca-ES" smtClean="0"/>
              <a:t>05/07/2018</a:t>
            </a:fld>
            <a:endParaRPr lang="ca-ES"/>
          </a:p>
        </p:txBody>
      </p:sp>
      <p:sp>
        <p:nvSpPr>
          <p:cNvPr id="6" name="5 Marcador de pie de página"/>
          <p:cNvSpPr>
            <a:spLocks noGrp="1"/>
          </p:cNvSpPr>
          <p:nvPr>
            <p:ph type="ftr" sz="quarter" idx="11"/>
          </p:nvPr>
        </p:nvSpPr>
        <p:spPr/>
        <p:txBody>
          <a:bodyPr/>
          <a:lstStyle/>
          <a:p>
            <a:endParaRPr lang="ca-ES"/>
          </a:p>
        </p:txBody>
      </p:sp>
      <p:sp>
        <p:nvSpPr>
          <p:cNvPr id="7" name="6 Marcador de número de diapositiva"/>
          <p:cNvSpPr>
            <a:spLocks noGrp="1"/>
          </p:cNvSpPr>
          <p:nvPr>
            <p:ph type="sldNum" sz="quarter" idx="12"/>
          </p:nvPr>
        </p:nvSpPr>
        <p:spPr/>
        <p:txBody>
          <a:bodyPr/>
          <a:lstStyle/>
          <a:p>
            <a:fld id="{005E7519-895F-4C3D-8B5E-D5455649CBE6}" type="slidenum">
              <a:rPr lang="ca-ES" smtClean="0"/>
              <a:t>‹#›</a:t>
            </a:fld>
            <a:endParaRPr lang="ca-ES"/>
          </a:p>
        </p:txBody>
      </p:sp>
    </p:spTree>
    <p:extLst>
      <p:ext uri="{BB962C8B-B14F-4D97-AF65-F5344CB8AC3E}">
        <p14:creationId xmlns:p14="http://schemas.microsoft.com/office/powerpoint/2010/main" val="3752261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ca-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7" name="6 Marcador de fecha"/>
          <p:cNvSpPr>
            <a:spLocks noGrp="1"/>
          </p:cNvSpPr>
          <p:nvPr>
            <p:ph type="dt" sz="half" idx="10"/>
          </p:nvPr>
        </p:nvSpPr>
        <p:spPr/>
        <p:txBody>
          <a:bodyPr/>
          <a:lstStyle/>
          <a:p>
            <a:fld id="{60707709-811B-473F-85F8-5E45E679337F}" type="datetimeFigureOut">
              <a:rPr lang="ca-ES" smtClean="0"/>
              <a:t>05/07/2018</a:t>
            </a:fld>
            <a:endParaRPr lang="ca-ES"/>
          </a:p>
        </p:txBody>
      </p:sp>
      <p:sp>
        <p:nvSpPr>
          <p:cNvPr id="8" name="7 Marcador de pie de página"/>
          <p:cNvSpPr>
            <a:spLocks noGrp="1"/>
          </p:cNvSpPr>
          <p:nvPr>
            <p:ph type="ftr" sz="quarter" idx="11"/>
          </p:nvPr>
        </p:nvSpPr>
        <p:spPr/>
        <p:txBody>
          <a:bodyPr/>
          <a:lstStyle/>
          <a:p>
            <a:endParaRPr lang="ca-ES"/>
          </a:p>
        </p:txBody>
      </p:sp>
      <p:sp>
        <p:nvSpPr>
          <p:cNvPr id="9" name="8 Marcador de número de diapositiva"/>
          <p:cNvSpPr>
            <a:spLocks noGrp="1"/>
          </p:cNvSpPr>
          <p:nvPr>
            <p:ph type="sldNum" sz="quarter" idx="12"/>
          </p:nvPr>
        </p:nvSpPr>
        <p:spPr/>
        <p:txBody>
          <a:bodyPr/>
          <a:lstStyle/>
          <a:p>
            <a:fld id="{005E7519-895F-4C3D-8B5E-D5455649CBE6}" type="slidenum">
              <a:rPr lang="ca-ES" smtClean="0"/>
              <a:t>‹#›</a:t>
            </a:fld>
            <a:endParaRPr lang="ca-ES"/>
          </a:p>
        </p:txBody>
      </p:sp>
    </p:spTree>
    <p:extLst>
      <p:ext uri="{BB962C8B-B14F-4D97-AF65-F5344CB8AC3E}">
        <p14:creationId xmlns:p14="http://schemas.microsoft.com/office/powerpoint/2010/main" val="4045371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ca-ES"/>
          </a:p>
        </p:txBody>
      </p:sp>
      <p:sp>
        <p:nvSpPr>
          <p:cNvPr id="3" name="2 Marcador de fecha"/>
          <p:cNvSpPr>
            <a:spLocks noGrp="1"/>
          </p:cNvSpPr>
          <p:nvPr>
            <p:ph type="dt" sz="half" idx="10"/>
          </p:nvPr>
        </p:nvSpPr>
        <p:spPr/>
        <p:txBody>
          <a:bodyPr/>
          <a:lstStyle/>
          <a:p>
            <a:fld id="{60707709-811B-473F-85F8-5E45E679337F}" type="datetimeFigureOut">
              <a:rPr lang="ca-ES" smtClean="0"/>
              <a:t>05/07/2018</a:t>
            </a:fld>
            <a:endParaRPr lang="ca-ES"/>
          </a:p>
        </p:txBody>
      </p:sp>
      <p:sp>
        <p:nvSpPr>
          <p:cNvPr id="4" name="3 Marcador de pie de página"/>
          <p:cNvSpPr>
            <a:spLocks noGrp="1"/>
          </p:cNvSpPr>
          <p:nvPr>
            <p:ph type="ftr" sz="quarter" idx="11"/>
          </p:nvPr>
        </p:nvSpPr>
        <p:spPr/>
        <p:txBody>
          <a:bodyPr/>
          <a:lstStyle/>
          <a:p>
            <a:endParaRPr lang="ca-ES"/>
          </a:p>
        </p:txBody>
      </p:sp>
      <p:sp>
        <p:nvSpPr>
          <p:cNvPr id="5" name="4 Marcador de número de diapositiva"/>
          <p:cNvSpPr>
            <a:spLocks noGrp="1"/>
          </p:cNvSpPr>
          <p:nvPr>
            <p:ph type="sldNum" sz="quarter" idx="12"/>
          </p:nvPr>
        </p:nvSpPr>
        <p:spPr/>
        <p:txBody>
          <a:bodyPr/>
          <a:lstStyle/>
          <a:p>
            <a:fld id="{005E7519-895F-4C3D-8B5E-D5455649CBE6}" type="slidenum">
              <a:rPr lang="ca-ES" smtClean="0"/>
              <a:t>‹#›</a:t>
            </a:fld>
            <a:endParaRPr lang="ca-ES"/>
          </a:p>
        </p:txBody>
      </p:sp>
    </p:spTree>
    <p:extLst>
      <p:ext uri="{BB962C8B-B14F-4D97-AF65-F5344CB8AC3E}">
        <p14:creationId xmlns:p14="http://schemas.microsoft.com/office/powerpoint/2010/main" val="689654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60707709-811B-473F-85F8-5E45E679337F}" type="datetimeFigureOut">
              <a:rPr lang="ca-ES" smtClean="0"/>
              <a:t>05/07/2018</a:t>
            </a:fld>
            <a:endParaRPr lang="ca-ES"/>
          </a:p>
        </p:txBody>
      </p:sp>
      <p:sp>
        <p:nvSpPr>
          <p:cNvPr id="3" name="2 Marcador de pie de página"/>
          <p:cNvSpPr>
            <a:spLocks noGrp="1"/>
          </p:cNvSpPr>
          <p:nvPr>
            <p:ph type="ftr" sz="quarter" idx="11"/>
          </p:nvPr>
        </p:nvSpPr>
        <p:spPr/>
        <p:txBody>
          <a:bodyPr/>
          <a:lstStyle/>
          <a:p>
            <a:endParaRPr lang="ca-ES"/>
          </a:p>
        </p:txBody>
      </p:sp>
      <p:sp>
        <p:nvSpPr>
          <p:cNvPr id="4" name="3 Marcador de número de diapositiva"/>
          <p:cNvSpPr>
            <a:spLocks noGrp="1"/>
          </p:cNvSpPr>
          <p:nvPr>
            <p:ph type="sldNum" sz="quarter" idx="12"/>
          </p:nvPr>
        </p:nvSpPr>
        <p:spPr/>
        <p:txBody>
          <a:bodyPr/>
          <a:lstStyle/>
          <a:p>
            <a:fld id="{005E7519-895F-4C3D-8B5E-D5455649CBE6}" type="slidenum">
              <a:rPr lang="ca-ES" smtClean="0"/>
              <a:t>‹#›</a:t>
            </a:fld>
            <a:endParaRPr lang="ca-ES"/>
          </a:p>
        </p:txBody>
      </p:sp>
    </p:spTree>
    <p:extLst>
      <p:ext uri="{BB962C8B-B14F-4D97-AF65-F5344CB8AC3E}">
        <p14:creationId xmlns:p14="http://schemas.microsoft.com/office/powerpoint/2010/main" val="379841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ca-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60707709-811B-473F-85F8-5E45E679337F}" type="datetimeFigureOut">
              <a:rPr lang="ca-ES" smtClean="0"/>
              <a:t>05/07/2018</a:t>
            </a:fld>
            <a:endParaRPr lang="ca-ES"/>
          </a:p>
        </p:txBody>
      </p:sp>
      <p:sp>
        <p:nvSpPr>
          <p:cNvPr id="6" name="5 Marcador de pie de página"/>
          <p:cNvSpPr>
            <a:spLocks noGrp="1"/>
          </p:cNvSpPr>
          <p:nvPr>
            <p:ph type="ftr" sz="quarter" idx="11"/>
          </p:nvPr>
        </p:nvSpPr>
        <p:spPr/>
        <p:txBody>
          <a:bodyPr/>
          <a:lstStyle/>
          <a:p>
            <a:endParaRPr lang="ca-ES"/>
          </a:p>
        </p:txBody>
      </p:sp>
      <p:sp>
        <p:nvSpPr>
          <p:cNvPr id="7" name="6 Marcador de número de diapositiva"/>
          <p:cNvSpPr>
            <a:spLocks noGrp="1"/>
          </p:cNvSpPr>
          <p:nvPr>
            <p:ph type="sldNum" sz="quarter" idx="12"/>
          </p:nvPr>
        </p:nvSpPr>
        <p:spPr/>
        <p:txBody>
          <a:bodyPr/>
          <a:lstStyle/>
          <a:p>
            <a:fld id="{005E7519-895F-4C3D-8B5E-D5455649CBE6}" type="slidenum">
              <a:rPr lang="ca-ES" smtClean="0"/>
              <a:t>‹#›</a:t>
            </a:fld>
            <a:endParaRPr lang="ca-ES"/>
          </a:p>
        </p:txBody>
      </p:sp>
    </p:spTree>
    <p:extLst>
      <p:ext uri="{BB962C8B-B14F-4D97-AF65-F5344CB8AC3E}">
        <p14:creationId xmlns:p14="http://schemas.microsoft.com/office/powerpoint/2010/main" val="3472835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ca-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a-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60707709-811B-473F-85F8-5E45E679337F}" type="datetimeFigureOut">
              <a:rPr lang="ca-ES" smtClean="0"/>
              <a:t>05/07/2018</a:t>
            </a:fld>
            <a:endParaRPr lang="ca-ES"/>
          </a:p>
        </p:txBody>
      </p:sp>
      <p:sp>
        <p:nvSpPr>
          <p:cNvPr id="6" name="5 Marcador de pie de página"/>
          <p:cNvSpPr>
            <a:spLocks noGrp="1"/>
          </p:cNvSpPr>
          <p:nvPr>
            <p:ph type="ftr" sz="quarter" idx="11"/>
          </p:nvPr>
        </p:nvSpPr>
        <p:spPr/>
        <p:txBody>
          <a:bodyPr/>
          <a:lstStyle/>
          <a:p>
            <a:endParaRPr lang="ca-ES"/>
          </a:p>
        </p:txBody>
      </p:sp>
      <p:sp>
        <p:nvSpPr>
          <p:cNvPr id="7" name="6 Marcador de número de diapositiva"/>
          <p:cNvSpPr>
            <a:spLocks noGrp="1"/>
          </p:cNvSpPr>
          <p:nvPr>
            <p:ph type="sldNum" sz="quarter" idx="12"/>
          </p:nvPr>
        </p:nvSpPr>
        <p:spPr/>
        <p:txBody>
          <a:bodyPr/>
          <a:lstStyle/>
          <a:p>
            <a:fld id="{005E7519-895F-4C3D-8B5E-D5455649CBE6}" type="slidenum">
              <a:rPr lang="ca-ES" smtClean="0"/>
              <a:t>‹#›</a:t>
            </a:fld>
            <a:endParaRPr lang="ca-ES"/>
          </a:p>
        </p:txBody>
      </p:sp>
    </p:spTree>
    <p:extLst>
      <p:ext uri="{BB962C8B-B14F-4D97-AF65-F5344CB8AC3E}">
        <p14:creationId xmlns:p14="http://schemas.microsoft.com/office/powerpoint/2010/main" val="3025356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B0F0"/>
            </a:gs>
            <a:gs pos="100000">
              <a:schemeClr val="accent1">
                <a:tint val="44500"/>
                <a:satMod val="160000"/>
              </a:schemeClr>
            </a:gs>
            <a:gs pos="100000">
              <a:srgbClr val="66FFFF"/>
            </a:gs>
          </a:gsLst>
          <a:lin ang="5400000" scaled="0"/>
          <a:tileRect/>
        </a:gra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ca-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707709-811B-473F-85F8-5E45E679337F}" type="datetimeFigureOut">
              <a:rPr lang="ca-ES" smtClean="0"/>
              <a:t>05/07/2018</a:t>
            </a:fld>
            <a:endParaRPr lang="ca-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a-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E7519-895F-4C3D-8B5E-D5455649CBE6}" type="slidenum">
              <a:rPr lang="ca-ES" smtClean="0"/>
              <a:t>‹#›</a:t>
            </a:fld>
            <a:endParaRPr lang="ca-ES"/>
          </a:p>
        </p:txBody>
      </p:sp>
    </p:spTree>
    <p:extLst>
      <p:ext uri="{BB962C8B-B14F-4D97-AF65-F5344CB8AC3E}">
        <p14:creationId xmlns:p14="http://schemas.microsoft.com/office/powerpoint/2010/main" val="25279133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gif"/><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gif"/></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gif"/><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jpeg"/><Relationship Id="rId4" Type="http://schemas.openxmlformats.org/officeDocument/2006/relationships/image" Target="../media/image43.jpg"/></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gif"/><Relationship Id="rId5" Type="http://schemas.openxmlformats.org/officeDocument/2006/relationships/image" Target="../media/image52.pn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5.gif"/><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4.gif"/><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gif"/><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5.gif"/></Relationships>
</file>

<file path=ppt/slides/_rels/slide36.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image" Target="../media/image78.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3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jpeg"/><Relationship Id="rId2"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jpeg"/></Relationships>
</file>

<file path=ppt/slides/_rels/slide4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image" Target="../media/image95.jpeg"/></Relationships>
</file>

<file path=ppt/slides/_rels/slide42.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79.g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2.jpeg"/><Relationship Id="rId7" Type="http://schemas.openxmlformats.org/officeDocument/2006/relationships/image" Target="../media/image97.jpe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5.png"/><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gif"/></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611560" y="1628800"/>
            <a:ext cx="7772400" cy="1872208"/>
          </a:xfrm>
        </p:spPr>
        <p:txBody>
          <a:bodyPr>
            <a:noAutofit/>
          </a:bodyPr>
          <a:lstStyle/>
          <a:p>
            <a:r>
              <a:rPr lang="ca-ES" sz="6000" dirty="0">
                <a:cs typeface="Times New Roman" panose="02020603050405020304" pitchFamily="18" charset="0"/>
              </a:rPr>
              <a:t>UNITAT 2</a:t>
            </a:r>
            <a:br>
              <a:rPr lang="ca-ES" sz="6000" dirty="0">
                <a:cs typeface="Times New Roman" panose="02020603050405020304" pitchFamily="18" charset="0"/>
              </a:rPr>
            </a:br>
            <a:r>
              <a:rPr lang="ca-ES" sz="6000" dirty="0">
                <a:cs typeface="Times New Roman" panose="02020603050405020304" pitchFamily="18" charset="0"/>
              </a:rPr>
              <a:t> LA GLOBALITZACIÓ</a:t>
            </a:r>
          </a:p>
        </p:txBody>
      </p:sp>
      <p:sp>
        <p:nvSpPr>
          <p:cNvPr id="5" name="4 Subtítulo"/>
          <p:cNvSpPr>
            <a:spLocks noGrp="1"/>
          </p:cNvSpPr>
          <p:nvPr>
            <p:ph type="subTitle" idx="1"/>
          </p:nvPr>
        </p:nvSpPr>
        <p:spPr>
          <a:xfrm>
            <a:off x="2483768" y="4581128"/>
            <a:ext cx="6400800" cy="1752600"/>
          </a:xfrm>
        </p:spPr>
        <p:txBody>
          <a:bodyPr>
            <a:normAutofit/>
          </a:bodyPr>
          <a:lstStyle/>
          <a:p>
            <a:pPr algn="r"/>
            <a:r>
              <a:rPr lang="ca-ES" sz="2800" dirty="0">
                <a:solidFill>
                  <a:schemeClr val="tx1"/>
                </a:solidFill>
                <a:latin typeface="+mj-lt"/>
              </a:rPr>
              <a:t>Salvador Vila Esteve</a:t>
            </a:r>
          </a:p>
          <a:p>
            <a:pPr algn="r"/>
            <a:r>
              <a:rPr lang="ca-ES" sz="2800" dirty="0">
                <a:solidFill>
                  <a:schemeClr val="tx1"/>
                </a:solidFill>
                <a:latin typeface="+mj-lt"/>
              </a:rPr>
              <a:t>Geografia</a:t>
            </a:r>
          </a:p>
          <a:p>
            <a:pPr algn="r"/>
            <a:r>
              <a:rPr lang="ca-ES" sz="2800" dirty="0">
                <a:solidFill>
                  <a:schemeClr val="tx1"/>
                </a:solidFill>
                <a:latin typeface="+mj-lt"/>
              </a:rPr>
              <a:t>2n d’ESO</a:t>
            </a:r>
          </a:p>
        </p:txBody>
      </p:sp>
    </p:spTree>
    <p:extLst>
      <p:ext uri="{BB962C8B-B14F-4D97-AF65-F5344CB8AC3E}">
        <p14:creationId xmlns:p14="http://schemas.microsoft.com/office/powerpoint/2010/main" val="356676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par>
                          <p:cTn id="16" fill="hold">
                            <p:stCondLst>
                              <p:cond delay="4500"/>
                            </p:stCondLst>
                            <p:childTnLst>
                              <p:par>
                                <p:cTn id="17" presetID="10" presetClass="entr" presetSubtype="0" fill="hold" nodeType="afterEffect">
                                  <p:stCondLst>
                                    <p:cond delay="100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73008"/>
            <a:ext cx="8229600"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2. </a:t>
            </a:r>
            <a:r>
              <a:rPr lang="ca-ES" sz="3200" u="sng" dirty="0"/>
              <a:t>La globalització econòmica</a:t>
            </a:r>
            <a:r>
              <a:rPr lang="ca-ES" sz="3200" dirty="0"/>
              <a:t>.</a:t>
            </a:r>
          </a:p>
        </p:txBody>
      </p:sp>
      <p:sp>
        <p:nvSpPr>
          <p:cNvPr id="3" name="2 Rectángulo"/>
          <p:cNvSpPr/>
          <p:nvPr/>
        </p:nvSpPr>
        <p:spPr>
          <a:xfrm>
            <a:off x="156584" y="793088"/>
            <a:ext cx="8774520" cy="1152128"/>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Els diners circulen cada vegada més lliurement per tot el món, però sovint per a evitar pagar impostos (paradisos fiscals) i per a fer inversions especulatives que busquen guanyar diners en poc de temps i poden provocar crisis econòmiques greus com l’actual i un empitjorament de les condicions de vida dels treballadors i la població en general</a:t>
            </a:r>
            <a:endParaRPr lang="ca-ES" dirty="0">
              <a:solidFill>
                <a:schemeClr val="tx1"/>
              </a:solidFill>
            </a:endParaRPr>
          </a:p>
        </p:txBody>
      </p:sp>
      <p:pic>
        <p:nvPicPr>
          <p:cNvPr id="4" name="Picture 6" descr="http://www.diariodeavisos.com/wp-content/uploads/2013/04/002-PARAISO-FISC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 y="2527535"/>
            <a:ext cx="2811041" cy="28110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www.chavalina.net/imagenes/2011/02/ElPais20080923Vi%C3%B1etaElRoto-SiNoGanamosCuandoSeForrabanPorquePerdemosSiPierde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191" y="2204864"/>
            <a:ext cx="2940199" cy="36004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www.elpais.com/especial/el-roto-y-la-crisis/img/vinet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4867" y="2225560"/>
            <a:ext cx="3259133" cy="3579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22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50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nodeType="afterEffect">
                                  <p:stCondLst>
                                    <p:cond delay="500"/>
                                  </p:stCondLst>
                                  <p:childTnLst>
                                    <p:set>
                                      <p:cBhvr>
                                        <p:cTn id="25" dur="1" fill="hold">
                                          <p:stCondLst>
                                            <p:cond delay="0"/>
                                          </p:stCondLst>
                                        </p:cTn>
                                        <p:tgtEl>
                                          <p:spTgt spid="9218"/>
                                        </p:tgtEl>
                                        <p:attrNameLst>
                                          <p:attrName>style.visibility</p:attrName>
                                        </p:attrNameLst>
                                      </p:cBhvr>
                                      <p:to>
                                        <p:strVal val="visible"/>
                                      </p:to>
                                    </p:set>
                                    <p:anim calcmode="lin" valueType="num">
                                      <p:cBhvr additive="base">
                                        <p:cTn id="26" dur="500" fill="hold"/>
                                        <p:tgtEl>
                                          <p:spTgt spid="9218"/>
                                        </p:tgtEl>
                                        <p:attrNameLst>
                                          <p:attrName>ppt_x</p:attrName>
                                        </p:attrNameLst>
                                      </p:cBhvr>
                                      <p:tavLst>
                                        <p:tav tm="0">
                                          <p:val>
                                            <p:strVal val="#ppt_x"/>
                                          </p:val>
                                        </p:tav>
                                        <p:tav tm="100000">
                                          <p:val>
                                            <p:strVal val="#ppt_x"/>
                                          </p:val>
                                        </p:tav>
                                      </p:tavLst>
                                    </p:anim>
                                    <p:anim calcmode="lin" valueType="num">
                                      <p:cBhvr additive="base">
                                        <p:cTn id="27"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73008"/>
            <a:ext cx="8229600"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Exercicis punt 2. </a:t>
            </a:r>
            <a:r>
              <a:rPr lang="ca-ES" sz="3200" u="sng" dirty="0"/>
              <a:t>La globalització econòmica</a:t>
            </a:r>
            <a:r>
              <a:rPr lang="ca-ES" sz="3200" dirty="0"/>
              <a:t>.</a:t>
            </a:r>
          </a:p>
        </p:txBody>
      </p:sp>
      <p:sp>
        <p:nvSpPr>
          <p:cNvPr id="3" name="2 CuadroTexto"/>
          <p:cNvSpPr txBox="1"/>
          <p:nvPr/>
        </p:nvSpPr>
        <p:spPr>
          <a:xfrm>
            <a:off x="179512" y="692696"/>
            <a:ext cx="8784976" cy="2800767"/>
          </a:xfrm>
          <a:prstGeom prst="rect">
            <a:avLst/>
          </a:prstGeom>
          <a:noFill/>
        </p:spPr>
        <p:txBody>
          <a:bodyPr wrap="square" rtlCol="0">
            <a:spAutoFit/>
          </a:bodyPr>
          <a:lstStyle/>
          <a:p>
            <a:r>
              <a:rPr lang="ca-ES" sz="1600" dirty="0"/>
              <a:t>1. A partir dels dos documents de baix, respon:</a:t>
            </a:r>
          </a:p>
          <a:p>
            <a:r>
              <a:rPr lang="ca-ES" sz="1600" dirty="0"/>
              <a:t>a) Quins tipus de document són? </a:t>
            </a:r>
          </a:p>
          <a:p>
            <a:r>
              <a:rPr lang="ca-ES" sz="1600" dirty="0"/>
              <a:t>b) Quin és el tema conjunt als dos?</a:t>
            </a:r>
          </a:p>
          <a:p>
            <a:r>
              <a:rPr lang="ca-ES" sz="1600" dirty="0"/>
              <a:t>c) Quina idea extrauries de la gràfica? Com pot afectar això als governs dels països front a les grans empreses multinacionals?</a:t>
            </a:r>
          </a:p>
          <a:p>
            <a:r>
              <a:rPr lang="ca-ES" sz="1600" dirty="0"/>
              <a:t>d) Quines són les grans potències del món? Quines estan creixent molt?</a:t>
            </a:r>
          </a:p>
          <a:p>
            <a:r>
              <a:rPr lang="ca-ES" sz="1600" dirty="0"/>
              <a:t>e) Quines són les potències d’àmbit regional? Sobre quins llocs tenen influència? Qui influirà sobre elles?</a:t>
            </a:r>
          </a:p>
          <a:p>
            <a:r>
              <a:rPr lang="ca-ES" sz="1600" dirty="0"/>
              <a:t>f) Quines zones del món tenen un menor poder econòmic i polític? Com els afectarà la lliure competència comercial?</a:t>
            </a:r>
          </a:p>
          <a:p>
            <a:r>
              <a:rPr lang="ca-ES" sz="1600" dirty="0"/>
              <a:t>g) Explica tot el que sàpigues sobre la globalització econòmica.</a:t>
            </a:r>
          </a:p>
        </p:txBody>
      </p:sp>
      <p:pic>
        <p:nvPicPr>
          <p:cNvPr id="4" name="Picture 6" descr="D:\ccss_valenciano\data\89\NAgora3u13s01i0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3573016"/>
            <a:ext cx="3503539" cy="32849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5408" y="3465674"/>
            <a:ext cx="5328592" cy="3361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106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50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73008"/>
            <a:ext cx="8229600"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3. </a:t>
            </a:r>
            <a:r>
              <a:rPr lang="ca-ES" sz="3200" u="sng" dirty="0"/>
              <a:t>La globalització social i cultural</a:t>
            </a:r>
            <a:r>
              <a:rPr lang="ca-ES" sz="3200" dirty="0"/>
              <a:t>.</a:t>
            </a:r>
          </a:p>
        </p:txBody>
      </p:sp>
      <p:sp>
        <p:nvSpPr>
          <p:cNvPr id="3" name="2 Rectángulo"/>
          <p:cNvSpPr/>
          <p:nvPr/>
        </p:nvSpPr>
        <p:spPr>
          <a:xfrm>
            <a:off x="189968" y="771405"/>
            <a:ext cx="8486488" cy="857395"/>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Per a poder fer un mercat global per a tots els productes, s’han uniformitzat els gustos </a:t>
            </a:r>
          </a:p>
          <a:p>
            <a:pPr algn="ctr"/>
            <a:r>
              <a:rPr lang="ca-ES" dirty="0"/>
              <a:t>de tot el món, imposant les formes de vida, societat i cultura occidentals, concretament </a:t>
            </a:r>
          </a:p>
          <a:p>
            <a:pPr algn="ctr"/>
            <a:r>
              <a:rPr lang="ca-ES" dirty="0"/>
              <a:t>les del món anglosaxó (Estats Units, Regne Unit), en tot el món</a:t>
            </a:r>
            <a:endParaRPr lang="ca-ES" dirty="0">
              <a:solidFill>
                <a:schemeClr val="tx1"/>
              </a:solidFill>
            </a:endParaRPr>
          </a:p>
        </p:txBody>
      </p:sp>
      <p:sp>
        <p:nvSpPr>
          <p:cNvPr id="4" name="3 Rectángulo"/>
          <p:cNvSpPr/>
          <p:nvPr/>
        </p:nvSpPr>
        <p:spPr>
          <a:xfrm>
            <a:off x="189968" y="1700808"/>
            <a:ext cx="6830304" cy="596871"/>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Per a uniformitzar les societats i cultures del món i imposar el model </a:t>
            </a:r>
          </a:p>
          <a:p>
            <a:pPr algn="ctr"/>
            <a:r>
              <a:rPr lang="ca-ES" dirty="0"/>
              <a:t>occidental s’han utilitzat la publicitat i els mitjans de comunicació</a:t>
            </a:r>
            <a:endParaRPr lang="ca-ES" dirty="0">
              <a:solidFill>
                <a:schemeClr val="tx1"/>
              </a:solidFill>
            </a:endParaRPr>
          </a:p>
        </p:txBody>
      </p:sp>
      <p:pic>
        <p:nvPicPr>
          <p:cNvPr id="1026" name="Picture 2" descr="http://www.clubdarwin.net/sites/clubdarwin.net/files/mcdonalds-biocombustibl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624" y="2996952"/>
            <a:ext cx="4134252" cy="26642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venturesdialogue.ca/wp-content/uploads/2009/03/70675323_e7871211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0336" y="2764234"/>
            <a:ext cx="4418148" cy="3313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9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additive="base">
                                        <p:cTn id="16" dur="500" fill="hold"/>
                                        <p:tgtEl>
                                          <p:spTgt spid="1026"/>
                                        </p:tgtEl>
                                        <p:attrNameLst>
                                          <p:attrName>ppt_x</p:attrName>
                                        </p:attrNameLst>
                                      </p:cBhvr>
                                      <p:tavLst>
                                        <p:tav tm="0">
                                          <p:val>
                                            <p:strVal val="#ppt_x"/>
                                          </p:val>
                                        </p:tav>
                                        <p:tav tm="100000">
                                          <p:val>
                                            <p:strVal val="#ppt_x"/>
                                          </p:val>
                                        </p:tav>
                                      </p:tavLst>
                                    </p:anim>
                                    <p:anim calcmode="lin" valueType="num">
                                      <p:cBhvr additive="base">
                                        <p:cTn id="17"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500"/>
                            </p:stCondLst>
                            <p:childTnLst>
                              <p:par>
                                <p:cTn id="24" presetID="2" presetClass="entr" presetSubtype="4" fill="hold" nodeType="afterEffect">
                                  <p:stCondLst>
                                    <p:cond delay="500"/>
                                  </p:stCondLst>
                                  <p:childTnLst>
                                    <p:set>
                                      <p:cBhvr>
                                        <p:cTn id="25" dur="1" fill="hold">
                                          <p:stCondLst>
                                            <p:cond delay="0"/>
                                          </p:stCondLst>
                                        </p:cTn>
                                        <p:tgtEl>
                                          <p:spTgt spid="1029"/>
                                        </p:tgtEl>
                                        <p:attrNameLst>
                                          <p:attrName>style.visibility</p:attrName>
                                        </p:attrNameLst>
                                      </p:cBhvr>
                                      <p:to>
                                        <p:strVal val="visible"/>
                                      </p:to>
                                    </p:set>
                                    <p:anim calcmode="lin" valueType="num">
                                      <p:cBhvr additive="base">
                                        <p:cTn id="26" dur="500" fill="hold"/>
                                        <p:tgtEl>
                                          <p:spTgt spid="1029"/>
                                        </p:tgtEl>
                                        <p:attrNameLst>
                                          <p:attrName>ppt_x</p:attrName>
                                        </p:attrNameLst>
                                      </p:cBhvr>
                                      <p:tavLst>
                                        <p:tav tm="0">
                                          <p:val>
                                            <p:strVal val="#ppt_x"/>
                                          </p:val>
                                        </p:tav>
                                        <p:tav tm="100000">
                                          <p:val>
                                            <p:strVal val="#ppt_x"/>
                                          </p:val>
                                        </p:tav>
                                      </p:tavLst>
                                    </p:anim>
                                    <p:anim calcmode="lin" valueType="num">
                                      <p:cBhvr additive="base">
                                        <p:cTn id="27"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73008"/>
            <a:ext cx="6189907"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3. </a:t>
            </a:r>
            <a:r>
              <a:rPr lang="ca-ES" sz="3200" u="sng" dirty="0"/>
              <a:t>La globalització social i cultural</a:t>
            </a:r>
            <a:r>
              <a:rPr lang="ca-ES" sz="3200" dirty="0"/>
              <a:t>.</a:t>
            </a:r>
          </a:p>
        </p:txBody>
      </p:sp>
      <p:sp>
        <p:nvSpPr>
          <p:cNvPr id="3" name="2 Rectángulo"/>
          <p:cNvSpPr/>
          <p:nvPr/>
        </p:nvSpPr>
        <p:spPr>
          <a:xfrm>
            <a:off x="189968" y="620688"/>
            <a:ext cx="5966208" cy="864095"/>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 comerç global ha crescut molt, venent-se els mateixos </a:t>
            </a:r>
          </a:p>
          <a:p>
            <a:pPr algn="ctr"/>
            <a:r>
              <a:rPr lang="ca-ES" dirty="0"/>
              <a:t>productes per tot el món: aliments, roba, cotxes, </a:t>
            </a:r>
          </a:p>
          <a:p>
            <a:pPr algn="ctr"/>
            <a:r>
              <a:rPr lang="ca-ES" dirty="0"/>
              <a:t>electrodomèstics, pel·lícules, llibres, tipus de turisme,...</a:t>
            </a:r>
            <a:endParaRPr lang="ca-ES" dirty="0">
              <a:solidFill>
                <a:schemeClr val="tx1"/>
              </a:solidFill>
            </a:endParaRPr>
          </a:p>
        </p:txBody>
      </p:sp>
      <p:sp>
        <p:nvSpPr>
          <p:cNvPr id="4" name="3 Rectángulo"/>
          <p:cNvSpPr/>
          <p:nvPr/>
        </p:nvSpPr>
        <p:spPr>
          <a:xfrm>
            <a:off x="189968" y="1556792"/>
            <a:ext cx="7046328" cy="936104"/>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Món laboral: en general la dona s’ha incorporat al món laboral en tot </a:t>
            </a:r>
          </a:p>
          <a:p>
            <a:pPr algn="ctr"/>
            <a:r>
              <a:rPr lang="ca-ES" dirty="0"/>
              <a:t>el món i anem cap a una major internacionalització del mercat laboral </a:t>
            </a:r>
          </a:p>
          <a:p>
            <a:pPr algn="ctr"/>
            <a:r>
              <a:rPr lang="ca-ES" dirty="0"/>
              <a:t>(sovint difícil per les dificultats posades als pobres per a emigrar)</a:t>
            </a:r>
            <a:endParaRPr lang="ca-ES" dirty="0">
              <a:solidFill>
                <a:schemeClr val="tx1"/>
              </a:solidFill>
            </a:endParaRPr>
          </a:p>
        </p:txBody>
      </p:sp>
      <p:sp>
        <p:nvSpPr>
          <p:cNvPr id="5" name="4 Rectángulo"/>
          <p:cNvSpPr/>
          <p:nvPr/>
        </p:nvSpPr>
        <p:spPr>
          <a:xfrm>
            <a:off x="189968" y="2564904"/>
            <a:ext cx="7406368" cy="1152128"/>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També la ciència i la cultura s’han globalitzat: podem trobar en tot el món </a:t>
            </a:r>
          </a:p>
          <a:p>
            <a:pPr algn="ctr"/>
            <a:r>
              <a:rPr lang="ca-ES" dirty="0"/>
              <a:t>els nous descobriments científics i les noves tecnologies, veure les mateixes </a:t>
            </a:r>
          </a:p>
          <a:p>
            <a:pPr algn="ctr"/>
            <a:r>
              <a:rPr lang="ca-ES" dirty="0"/>
              <a:t>pel·lícules i esdeveniments esportius, escoltar la mateixa música, </a:t>
            </a:r>
          </a:p>
          <a:p>
            <a:pPr algn="ctr"/>
            <a:r>
              <a:rPr lang="ca-ES" dirty="0"/>
              <a:t>contemplar les mateixes modes,... sempre imposant-se el model anglosaxó</a:t>
            </a:r>
            <a:endParaRPr lang="ca-ES" dirty="0">
              <a:solidFill>
                <a:schemeClr val="tx1"/>
              </a:solidFill>
            </a:endParaRPr>
          </a:p>
        </p:txBody>
      </p:sp>
      <p:pic>
        <p:nvPicPr>
          <p:cNvPr id="2052" name="Picture 4" descr="http://www.globalasia.com/wp-content/uploads/2012/02/centro-comerci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6454" y="6244"/>
            <a:ext cx="2707546" cy="15334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theobjective.com/media/CACHE/images/images/world_1/ae7e70f7046210b3348e4ed43a9dfa0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0336" y="3743971"/>
            <a:ext cx="4536796" cy="302183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3.bp.blogspot.com/-BJCJuqZ_A9g/UK0e0UxJZ7I/AAAAAAAABdE/FIBz_viZcIU/s1600/residenc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155" y="3754032"/>
            <a:ext cx="4155821" cy="302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86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2052"/>
                                        </p:tgtEl>
                                        <p:attrNameLst>
                                          <p:attrName>style.visibility</p:attrName>
                                        </p:attrNameLst>
                                      </p:cBhvr>
                                      <p:to>
                                        <p:strVal val="visible"/>
                                      </p:to>
                                    </p:set>
                                    <p:anim calcmode="lin" valueType="num">
                                      <p:cBhvr additive="base">
                                        <p:cTn id="16" dur="500" fill="hold"/>
                                        <p:tgtEl>
                                          <p:spTgt spid="2052"/>
                                        </p:tgtEl>
                                        <p:attrNameLst>
                                          <p:attrName>ppt_x</p:attrName>
                                        </p:attrNameLst>
                                      </p:cBhvr>
                                      <p:tavLst>
                                        <p:tav tm="0">
                                          <p:val>
                                            <p:strVal val="#ppt_x"/>
                                          </p:val>
                                        </p:tav>
                                        <p:tav tm="100000">
                                          <p:val>
                                            <p:strVal val="#ppt_x"/>
                                          </p:val>
                                        </p:tav>
                                      </p:tavLst>
                                    </p:anim>
                                    <p:anim calcmode="lin" valueType="num">
                                      <p:cBhvr additive="base">
                                        <p:cTn id="17"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500"/>
                            </p:stCondLst>
                            <p:childTnLst>
                              <p:par>
                                <p:cTn id="24" presetID="2" presetClass="entr" presetSubtype="4" fill="hold" nodeType="afterEffect">
                                  <p:stCondLst>
                                    <p:cond delay="500"/>
                                  </p:stCondLst>
                                  <p:childTnLst>
                                    <p:set>
                                      <p:cBhvr>
                                        <p:cTn id="25" dur="1" fill="hold">
                                          <p:stCondLst>
                                            <p:cond delay="0"/>
                                          </p:stCondLst>
                                        </p:cTn>
                                        <p:tgtEl>
                                          <p:spTgt spid="2062"/>
                                        </p:tgtEl>
                                        <p:attrNameLst>
                                          <p:attrName>style.visibility</p:attrName>
                                        </p:attrNameLst>
                                      </p:cBhvr>
                                      <p:to>
                                        <p:strVal val="visible"/>
                                      </p:to>
                                    </p:set>
                                    <p:anim calcmode="lin" valueType="num">
                                      <p:cBhvr additive="base">
                                        <p:cTn id="26" dur="500" fill="hold"/>
                                        <p:tgtEl>
                                          <p:spTgt spid="2062"/>
                                        </p:tgtEl>
                                        <p:attrNameLst>
                                          <p:attrName>ppt_x</p:attrName>
                                        </p:attrNameLst>
                                      </p:cBhvr>
                                      <p:tavLst>
                                        <p:tav tm="0">
                                          <p:val>
                                            <p:strVal val="#ppt_x"/>
                                          </p:val>
                                        </p:tav>
                                        <p:tav tm="100000">
                                          <p:val>
                                            <p:strVal val="#ppt_x"/>
                                          </p:val>
                                        </p:tav>
                                      </p:tavLst>
                                    </p:anim>
                                    <p:anim calcmode="lin" valueType="num">
                                      <p:cBhvr additive="base">
                                        <p:cTn id="27" dur="500" fill="hold"/>
                                        <p:tgtEl>
                                          <p:spTgt spid="206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par>
                          <p:cTn id="33" fill="hold">
                            <p:stCondLst>
                              <p:cond delay="500"/>
                            </p:stCondLst>
                            <p:childTnLst>
                              <p:par>
                                <p:cTn id="34" presetID="2" presetClass="entr" presetSubtype="4" fill="hold" nodeType="afterEffect">
                                  <p:stCondLst>
                                    <p:cond delay="500"/>
                                  </p:stCondLst>
                                  <p:childTnLst>
                                    <p:set>
                                      <p:cBhvr>
                                        <p:cTn id="35" dur="1" fill="hold">
                                          <p:stCondLst>
                                            <p:cond delay="0"/>
                                          </p:stCondLst>
                                        </p:cTn>
                                        <p:tgtEl>
                                          <p:spTgt spid="2058"/>
                                        </p:tgtEl>
                                        <p:attrNameLst>
                                          <p:attrName>style.visibility</p:attrName>
                                        </p:attrNameLst>
                                      </p:cBhvr>
                                      <p:to>
                                        <p:strVal val="visible"/>
                                      </p:to>
                                    </p:set>
                                    <p:anim calcmode="lin" valueType="num">
                                      <p:cBhvr additive="base">
                                        <p:cTn id="36" dur="500" fill="hold"/>
                                        <p:tgtEl>
                                          <p:spTgt spid="2058"/>
                                        </p:tgtEl>
                                        <p:attrNameLst>
                                          <p:attrName>ppt_x</p:attrName>
                                        </p:attrNameLst>
                                      </p:cBhvr>
                                      <p:tavLst>
                                        <p:tav tm="0">
                                          <p:val>
                                            <p:strVal val="#ppt_x"/>
                                          </p:val>
                                        </p:tav>
                                        <p:tav tm="100000">
                                          <p:val>
                                            <p:strVal val="#ppt_x"/>
                                          </p:val>
                                        </p:tav>
                                      </p:tavLst>
                                    </p:anim>
                                    <p:anim calcmode="lin" valueType="num">
                                      <p:cBhvr additive="base">
                                        <p:cTn id="37" dur="500" fill="hold"/>
                                        <p:tgtEl>
                                          <p:spTgt spid="20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73008"/>
            <a:ext cx="8229600"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3. </a:t>
            </a:r>
            <a:r>
              <a:rPr lang="ca-ES" sz="3200" u="sng" dirty="0"/>
              <a:t>La globalització social i cultural</a:t>
            </a:r>
            <a:r>
              <a:rPr lang="ca-ES" sz="3200" dirty="0"/>
              <a:t>.</a:t>
            </a:r>
          </a:p>
        </p:txBody>
      </p:sp>
      <p:sp>
        <p:nvSpPr>
          <p:cNvPr id="4" name="3 Rectángulo"/>
          <p:cNvSpPr/>
          <p:nvPr/>
        </p:nvSpPr>
        <p:spPr>
          <a:xfrm>
            <a:off x="156306" y="1484784"/>
            <a:ext cx="1584176" cy="550572"/>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Riscos socials i culturals</a:t>
            </a:r>
            <a:endParaRPr lang="ca-ES" dirty="0">
              <a:solidFill>
                <a:schemeClr val="tx1"/>
              </a:solidFill>
            </a:endParaRPr>
          </a:p>
        </p:txBody>
      </p:sp>
      <p:cxnSp>
        <p:nvCxnSpPr>
          <p:cNvPr id="5" name="4 Conector angular"/>
          <p:cNvCxnSpPr>
            <a:stCxn id="4" idx="3"/>
            <a:endCxn id="7" idx="1"/>
          </p:cNvCxnSpPr>
          <p:nvPr/>
        </p:nvCxnSpPr>
        <p:spPr>
          <a:xfrm flipV="1">
            <a:off x="1740482" y="1093749"/>
            <a:ext cx="239230" cy="66632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7" name="6 Rectángulo"/>
          <p:cNvSpPr/>
          <p:nvPr/>
        </p:nvSpPr>
        <p:spPr>
          <a:xfrm>
            <a:off x="1979712" y="793087"/>
            <a:ext cx="5832648" cy="601323"/>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Desapareixen les cultures més febles o minoritàries que </a:t>
            </a:r>
          </a:p>
          <a:p>
            <a:pPr algn="ctr"/>
            <a:r>
              <a:rPr lang="ca-ES" dirty="0"/>
              <a:t>no poden competir amb la cultura anglosaxona dominant</a:t>
            </a:r>
            <a:endParaRPr lang="ca-ES" dirty="0">
              <a:solidFill>
                <a:schemeClr val="tx1"/>
              </a:solidFill>
            </a:endParaRPr>
          </a:p>
        </p:txBody>
      </p:sp>
      <p:cxnSp>
        <p:nvCxnSpPr>
          <p:cNvPr id="15" name="14 Conector angular"/>
          <p:cNvCxnSpPr>
            <a:stCxn id="4" idx="3"/>
            <a:endCxn id="18" idx="1"/>
          </p:cNvCxnSpPr>
          <p:nvPr/>
        </p:nvCxnSpPr>
        <p:spPr>
          <a:xfrm flipV="1">
            <a:off x="1740482" y="1622486"/>
            <a:ext cx="239230" cy="137584"/>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17 Rectángulo"/>
          <p:cNvSpPr/>
          <p:nvPr/>
        </p:nvSpPr>
        <p:spPr>
          <a:xfrm>
            <a:off x="1979712" y="1472155"/>
            <a:ext cx="5832648" cy="300662"/>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S’instaura un pensament únic que interessa al poder</a:t>
            </a:r>
            <a:endParaRPr lang="ca-ES" dirty="0">
              <a:solidFill>
                <a:schemeClr val="tx1"/>
              </a:solidFill>
            </a:endParaRPr>
          </a:p>
        </p:txBody>
      </p:sp>
      <p:cxnSp>
        <p:nvCxnSpPr>
          <p:cNvPr id="21" name="20 Conector angular"/>
          <p:cNvCxnSpPr>
            <a:stCxn id="4" idx="3"/>
            <a:endCxn id="23" idx="1"/>
          </p:cNvCxnSpPr>
          <p:nvPr/>
        </p:nvCxnSpPr>
        <p:spPr>
          <a:xfrm>
            <a:off x="1740482" y="1760070"/>
            <a:ext cx="239230" cy="22555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22 Rectángulo"/>
          <p:cNvSpPr/>
          <p:nvPr/>
        </p:nvSpPr>
        <p:spPr>
          <a:xfrm>
            <a:off x="1979712" y="1835294"/>
            <a:ext cx="5832648" cy="300662"/>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S’escampen més ràpidament les malalties contagioses</a:t>
            </a:r>
            <a:endParaRPr lang="ca-ES" dirty="0">
              <a:solidFill>
                <a:schemeClr val="tx1"/>
              </a:solidFill>
            </a:endParaRPr>
          </a:p>
        </p:txBody>
      </p:sp>
      <p:cxnSp>
        <p:nvCxnSpPr>
          <p:cNvPr id="25" name="24 Conector angular"/>
          <p:cNvCxnSpPr>
            <a:stCxn id="4" idx="3"/>
            <a:endCxn id="27" idx="1"/>
          </p:cNvCxnSpPr>
          <p:nvPr/>
        </p:nvCxnSpPr>
        <p:spPr>
          <a:xfrm>
            <a:off x="1740482" y="1760070"/>
            <a:ext cx="239230" cy="72651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26 Rectángulo"/>
          <p:cNvSpPr/>
          <p:nvPr/>
        </p:nvSpPr>
        <p:spPr>
          <a:xfrm>
            <a:off x="1979712" y="2192234"/>
            <a:ext cx="5832648" cy="588694"/>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 terrorisme també ha passat a ser un perill </a:t>
            </a:r>
          </a:p>
          <a:p>
            <a:pPr algn="ctr"/>
            <a:r>
              <a:rPr lang="ca-ES" dirty="0"/>
              <a:t>global (Al-</a:t>
            </a:r>
            <a:r>
              <a:rPr lang="ca-ES" dirty="0" err="1"/>
              <a:t>Qaeda</a:t>
            </a:r>
            <a:r>
              <a:rPr lang="ca-ES" dirty="0"/>
              <a:t> com a exemple)</a:t>
            </a:r>
            <a:endParaRPr lang="ca-ES" dirty="0">
              <a:solidFill>
                <a:schemeClr val="tx1"/>
              </a:solidFill>
            </a:endParaRPr>
          </a:p>
        </p:txBody>
      </p:sp>
      <p:pic>
        <p:nvPicPr>
          <p:cNvPr id="1026" name="Picture 2" descr="http://profeblog.es/blog/cecilia/files/el-roto-pensamiento-unic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2819176"/>
            <a:ext cx="3047542" cy="212199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who.int/csr/don/Map_20090605_10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0414" y="2888455"/>
            <a:ext cx="5858090" cy="392492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data:image/jpeg;base64,/9j/4AAQSkZJRgABAQAAAQABAAD/2wCEAAkGBxQSEhUUExQUFRUXGBgYFRgYFxcVFxoZGBcXFxgXGBkYHCggGBolHBUVITEhJSkrLi4uFx8zODMsNygtLisBCgoKDg0OGxAQGi0kHCQsLCwsLCwsLCwsLCwtLCwsLCwsLCwsLCwsLCwsLCwsLCwsLCwsLCwsLCwsLCwsLCwsLP/AABEIAM0A9gMBIgACEQEDEQH/xAAcAAABBQEBAQAAAAAAAAAAAAAEAQIDBQYABwj/xABAEAACAQMDAgMHAQYEBAYDAAABAhEAAyEEEjEFQSJRYQYTMnGBkaFCFCNSscHwYnLR4QczQ/EWJGOytOIVgqL/xAAaAQACAwEBAAAAAAAAAAAAAAACBQEDBAAG/8QALBEAAgICAgECBAcAAwAAAAAAAAECEQMhBBIxEyIFQVFhFCMyM3GBkUKx8P/aAAwDAQACEQMRAD8AwNhgeP7iijQKCKLFyrmZxXSaEvLRikfWor1cStFY6wakaprluoWGa4OxrLiotlPZqa7gVwVEF2yDQz2IPzoh7uabcM1xJEggj1qwtmg7HO0j5URZkGD2mPWoOomYd6aKe4JFLbSiIokFoD504AD/AGpxt4nFcqnmoBCbYqUjGKGstRCmuAoEYHdj+4pWt0aUprL5VNnANNuAURds1A6+dEmQJb4+I+dLZ1Q+/A5pq2twIxUCWyswokeX+9cdRpdH15rZU/FFt7YBx4XUr/X8VpOn9Tt3sKYaJKnn1g96wdu0eSwkxjBA9Kn0mtNq4pEyM+EEyOPkK04M7g/sZeRx1Na8noI86UUzTOWRWPLAHseflT4pupJ7FDVaFikK0opam0QN211Orq60ceatXK9KGFNK+lecPREiGacVplo04vQsJCMnehtQtEb8UkgiuJRUagmoS00bftZqC8grg0DTSinBfKkmuJH2gAQTRVwywgVWe+gye1Ou6yeCYz+aGwqLV5IwaW257iqrSdQggGYkUdd1AgEdu9EDQWbg/wC1PtvQtp8ZzRFquIaCLeKLVqBF2antvXA0SF+cU4LUYkzTgfWpRFD3yKF1FvuKK3VHc71IJXIDNEMoP+tNZcUomiOI1DA+n5p7XXAGIickwI/rS++/vvUd15B/IriDU9E60EQW2zHwn0PYzWlUyJEEHgjIrzbRAk59Irc9AslLUEgjcSI8u4PlTPiZZS9rFXNwxjtMsa6urq2mGzq6uH1rq448wZopBcxIpRpmLU5tOQOKQdWeh7IhGpzUgahfcmeMU4tGKjqEmgoU0GKiVz5f0qO45FD1CRLcqK98qltmQMz86DvPGf611BJjrqAD81AvNMa+c0jvGftUNBWDay3B+dCs1FupY8fkR96n0/SnafgnsTcUDHPzoGFZXqpqdAwqz03SXJg7BgmSTH3ANHabopLEXDtUAkModwT2Ahc9zXWkSA6e7mDM/irG24gRxU3/AIeYHw3A22fhsaiTIPcIYoC10fU2xCpcPP8A0rw8uNyAVzkiKLO2oAriuZoWwt0fHbuIInxIw+8ip/eiOa5M6iR81HkUx73lSB6Ihol309ROaiiach8+KJFbQ+PKoCn/AHolGxUDtzRAKyFwRn+4rlucg49fOpBFRiD+a4n5E2nuhT/Ka1nQuqBnNsIFnIIJMnvMnArFXkIIbmKP6fqihDAwQZ/71dhyvHKzPnxLJE9EriJoDo2uN1PFG6TxjHarEU5jNSVoTSg4umIBXU6uqQTEtpwRUT6aDPajraYpxtUtoZdgC3pRGRzTz05D+ketWNtKnNijWNAPJRmuo6JU4B4+f8qqzarbtbEQQCO88Gg16KrfEfoMQPrVU8Db0Ww5NeTJNbwf7mgNShI+VbO57NHd8Q2evIqfS+zNv9Ut6fCKrXHkXfioowFmwSQBknitt7DdO2NevOgZ7SXPCcrHujcJ8yfD2qx0/QUUyq57HAA+g5ozodsbtUqmCtppPk37PfAjyiKDPg6wth4eT3nSKzV9bhjFhIJj4WU/ERwTPb8U/T9XI2/ukknyOAdoP6/8X4orXaBXO5jcJbJyv8RaAY4G6B6CobmhtADFwkRHiUDtjj0rHSNNsK/8RuCES0iyMEbic+7MENd/9UD6VNpPae4ce6tSSoB2xgqh/jj9cUFpemKSG23DA4D5wbZ8v8A/NFjp6r4lS4SD/Ef8A8v8C/mu6oJSY+17W3pYbE4/hXttxlvWgdf7YXjI2W4JOdi9ldhHkPCPvUV2wAP+W0mN0s3pjj0WhL9ldxi0cf4m9REfJiK7rEHsxX1z3HFt+CGB4/SGPl/hrOayFdgOzMPsxH9K0vT9PuuqwQrls+IxKPPPzP3rJdSvQ93ifeXB9nNclRbEc93FcurX0qpbU4oS5ck0RzNB+1jtUlu43bt37RWftXBOc1d6S6SFj4c5/wBamyHEKtk5zUgFc1rvJH9mo7o795+dTYDiSgiO1MUgHzFQOTjEAxUhugf6elEA0EOMY4oe1cg7Tgg0lu7Jgjmprq4kxjipBL32a1LC+qjIeVbviC0j6gVsprBezt6LyMO39cf1rexTThy9jQp5qqaOBrqUDGK6thjMulTolRLThdrAmb2mEKIqYGgzcoq2aJSBlE7ZUtu3XJRSirFsqloYLdKluKk20oo1FAWJto3odhRf3Ylt28xMgWL3xDvQkVY9BMXk9WCg9huS4v8AWqOWvymaOJ+7EurllIUEJIUNhOxC8evpUdjTBjAiY/gjz8+TRYsGBJYz3ER4cTHrFJ7qATLHPHBzOZ9KSjyhLegKrO9QI7KJO6DxS3tGQs7/AJQBz8qXkkgN9CO/OPkKe1o4gPmZH3x61BJn+o6bJySQew8weD5Yqs1GnMxhPMwBOOc9q1d7QyZ2kQTlmiCRgRxWb6r0sBeWMmTkHOY78cfao2Q0V6WxIGCef/4bBrxvrD/v7o7e8uflia9u0vTwCJJLAk8ggTK4PJ5AzXjXtLpGXU3WKkAtIJEAggH+RFErfglaKYmkilYZqVtSSoUxCzGBOfWpXnZzGKa1/st0tr1q5cwQkEgfpElZjg5rH16p/wAOOmLqdHctTtY23IbsCLy89og9+KFkor+l6O5c3Qu4juMc4x5nnFKdISsbCASQp8wO/ocHFQezntYNPuW5b3sq7be1gANrEyW/UM4NXz9TRtJKgJd3gsOQYJIAY5HxkzGYFQ2yaMfqTMAcAkRH3mkuaecj+dO1Gul2LckyWMZz9KA1XVQPgUmMmcD6VdEplbCEEVNPqPKKgTXKwmYP+tJqUMDbz3ny9KMCjQezjk3kGPiAPqBmt2a856BqYuIeCHHPrivSCM0y4X6WLOcqkhtdT4rq3WYKZkACamC4rrTU9qWjEhSjrTUGBRen4ro+TpeAhTmjrYx/fFCWloxTWnGZcg4ikipAK4irCpEcUf0ZZuL/AJ7Z+g3/AGoMiiultFxInL2wfkbgUj81Ryf2pGri/uxNRbsiCFUkEZ8X6fPnHb7VNjbw0ERyI8zBoO3dLSLfhAHiO2eY5n64oZndvhJRRgAASf8AE0jHyFeey5o4/J6PDglkegx7bNgBZO2ZY5BB2gx2ya5gZyF4wC54ECMetN02p8JLFSwnhPF81E5NKmpPO0nt8GOx8/rRRmpK0DPG4OmSu5UZCgAgt4iQCYExzw35FC6hwUGLcTEwxyBwRGBVkyhwCoUSN0gEnEDIPB5x6VWdY6mthkzbJuSNpYbBt5zzMxPlROaStgwxyk6SB9NZBIjBLY8jBBPPAzWQ610ZL6MjSpZU8QycIsDPatFpev2XG4uQFKEwAqsS0KFPLGRxQOtgv4SCpVCpHBBUQR9K18CcJya+xk+JY8mKKbVOzzy7/wAPlFlyLjvfCkoo2hCRwuckkfyrIav2f1NpPeXLFxE/iKkCvbPdxUd87lZSAylSGVphgcbT6eozWvJw4S2tGPHzZr9WzwvTudwGMkZNa/oHXk0tq/bKe83q9tbe7aIY22LMZBI8Lcfyqp9qeiLpr21Z2MoZJIJggggxwdwaPSKXpGha6jFMtuiWgqRAISTwSZ7dqXTh18jSD7U0TdYuJqL+63b2WztCruBaMSWjHnW31vs8TpLzCFgb0JmAQeDHcrisnd6zefUSLNtCxQbduGYR3UYnJxXoPtj1r3GjYmFuXX2IDJEGPeQO0KTmqmwzyNWLoZgRzGYoMqTjnmMZxWh6boAbZVR8cmD3HA+lZ674GIkgiQRzBH86sUmCEXkhVLLyIx6cT5VP0zVEMJiIgnk/Sg7eqLHa/iBImeKm0V1feqQAAOYz9QDij7asGrNFZcBlbyIYefz+VenDn7fLjtXjuo1gNww4QCYEAYB4n6V67or2+3bf+JFP4pjwZXYq58KpkxFdSyK6mNoWmQYU8Yol9MaQWqV0xkmiFEoqwfKnJYqZdPFHGLBlJE1vP1ou0O1R2UohVitMEZZbENJT4prpMRVgNHRU/T2i4h/9Wx/8i1ioYqXTjxKf4Wtue+Euo5/ArPyf23/Bfx1+bH+S11vUG94UUYXbM+uZOec/gU/9qHhBIXcYG4gfWhXiDc48yDyeB8XeIqBrJuQwHfHDADufvXiOXlbk0j33HxKONWM12rvK0oQjAnCgNcaMd5CA/eqLT9a1d1nVk97bXd4NkTO2URgcETyeDW36D0YOfe3Ged3C+C35GF8uD86D1msGke4iI1xZ3EBhuJMTk/q4wazYcuTcXsnvjk+sY20QdK1VwstoMy/whhlEHEY8UiR6U5OlW3ZrKOCCWYYgbj8RU9+O9JpOv27rDazIeRvVkgxkSRmqF9JqPeqQ4Vlull92dkKSJMfqPxCDiD5irJRk9OQSTbcoa+n8/wCGhv8AQ1FpkuQxXabZCwwKmQ0jHpNVmvuFXG79XpBAjmBVXquuXtYSzllthW8FmUIzl3k5iPxQjdOuKEu3XVbpTeCxG+7Kknwk+q/kdqu4OWfGl2vZTyOH6+Pplq3tf9Bl3rNggkvAGcq2fMiBNO0fU7Fz4LqsR+kBs+ZEjxD5Gg9HdL3RYuW2tIw2+83BZYwSgB/QSYxxWj9o/Z20tmzZbNwlvhAkTMwDyI8NNp/HXjmlKNoTv4Hi1FSal/7ZmNd0nT6m+Xa2LpMWwdzKCEXd+7XlmMkRx4fWpOt6rSaQNbuWk96om3aUHeS2QzMphYHrV8z2TZQ6dkBUMrvdHiXsXMxAlT9hWI1WhvapHb3QCbwLj+7CNuYyigHxE7Y8QxkUphyJZ8jnN0k/H9jmOCGLGoQST8bWyL/8o5tK9m7strBu+8UEoCxCwU8TgnjaCR3xR2s6ppNd7m1cZwquGDkruKsNvu7gPBmMjzFA6vo1q0lw70BtKk2mts5DNEq0EgmCCW+ETWQfSFmAUr4jA7YJ/VPYCftTHBUraMnKtakk39jS+0WlOnvOllwirt8DAmCIxPYGO1Y69aliWIBZjgA4k8we1bb2j6K6stlWncbZ35YFGs7g2P8AI2DUeu9ldls3LZN25uttbCMgYBI3/uzliZkAcDmc1oTr5i9Iyuj0aFmJuFUAJU92g/zicUb7L9LuXtWgtLvhyWmBFsGGczgQDMc0R1a24VlCn3au5ceHcpJ8QdVJiGxJxOK03sBoLi3klvd+8S443L4SLVxQQynzJB+RqX9mRf2Mx1vo7ad7qnDI+wLgk8y09sAGPWvTuhPOmsGSZtJBPJERny4P4rRaro9p7V5WSzcDlXuygy26N0doBUYyMVVWxgCAoAACjgQAIAHGKZ8DdsU8+Xhf2OAmupa6mIuK/wB3UDWaMpClVOKYcZNAQUii0Eiu21JbWf7zQpUE22OUVLFLaslsAfPt+an/AGJ/L881PrY06bRMcOSStRYOa40Xa0m4fFBmCOfp6Gk1VgLICsCODMqR5yazvn4bUbNC4WXr2BYqLUsyq20EkiBmOYM/ipQKUv8AecVXzeR1i4rw/mW8DjqU1N+U/AHf1ouad0khgZYRJHBH3Aj61DZ9pEt/B3CgIW4gQRHA+feibmiFyfDsIJDMSV3d8r+r5msh1fpdyy4Pu2gyAyw0/OMCvP8ApRb2ep/ENR0zddP9qGughW2gCIBHJBGByfn2qh1+vG7erqwbcTtM7gV2gEcjxDk+lZGxqCZVmKZE8qe+fMCrBL9nBJG5mVDtKgOCRIYRxAnsZJzWX8Ksc+yNOHLGcfbpsP6DrVueMwU+B0PiMHJZFOZmcDsav/Z52F82pa6loiG2tbVFM/u5PIWFIM5mKqNPoFt6m40KFMhYG0giDiZ+EA+L/FFD2/aQ6V1C+9hna8xuAHcot7QFXBVDAEtPFV5E8t9PoXTXSHu8l5qektav2gjoUFx/e7p2+65LNkBmPOPKibntNo7mquNchyP+XKYKloD237DxQQeImsX1b2y1e5HuIEMlj4TtBIgJJ8O2PnQd5jqQxXYzKySUXapPGAO5ggkcwKJcNuN5X/hnc/UkkrcvH0/w0PUtfYXUae2rlwbuJJdrbG4igm4R41BR9oziMwa9H9qEE7iQp2MuDDHd+QMcivn607DVWgUJKPbKqGJEbg0Ajj6CvSPbD2nLWmG9hcmBCkhezQR5cfOq+Vx7cEmRj7Tl2elEzJ6xduWLl1WEAC2Bt3BiZf3ZH64VWO49j61d6vrF7plrex98+8nx7hue5aUpcIk7lA3LAj71mek9bW2Gtrbi2HDJJDHdjxOTh8LxjBirj2k62NXZdLmxHibalGJg8hScg5xMRV04SU1Hr7b2Xyayw7Wrp/78jFdZ9obupe4xYotxt7W0JFvdEcd8AUV0e3CjdG4kbFnJEeIEj4eZk+lVN/R+7Kj458pMGcrHnxn1p5Ny1OB68NIBz6EdiPSmrinHrDQoxzePJ2yK6Npoddc0yXERQbTlbh94rFItSPdK0+CS+zdwd2Oa2PsqLV7T2ryWAs7jJQMwi7DLujJBEg+WK8t6Qty8bjLcUAQ23aSGJMBCkxskiew8q9L/AOEuu/8ALXbB3C5ZuMSocAxdncQu3aoDAKACczxUY1/xZHJqVTiqTDepezyumpLeA3mVABbjajOCWGPij7xU/RtI37Q1y4TttHVW18EiLptGY+SAAfOr/LKQwfjE3R/SPSnppGj4Lp8Rge85+UfKra2Y+wmqt+C4svDIJgbT8dvv2GR+aza9vlWlFkgXNwOIgm5v/wCokiPPFZ0L/f1NM/h7/UhV8QW0NNdS11MaF5AyUmypYroqskiC07SXgHMmIMfOOYpwFBachblzcRliQpWSD5z2HpS74k5RxaGXwuEZZdlrduFTuJAXvIiM4P8Al9atLTqfUd4PY+vlVZpd10QxYLwTtADSO08iuHQwoxdcJgBcP9DJE156OWUttHqJ8fHB6YT+zjexScRAyDHckfqPb5VGbo4ddrcgNBPPHqPlXXemN4NuquLtwQyK318JEH50ljo129IdrZdBut+7Jk5+DxgEAjn51ZdmWSSBr9/cQABwTIIwMAA/PP2qt6sxW2zr2I+8xT+sKULMYtKpCvuO0Y42+agnmsrqupifdpc3o7gkcwZmZPamWHPF4fTkhblwTWX1Iuixt+14YwwyBDZj0n8Umo6wLikL8XIE4PkTWN1yZYLM+Ju3AOTzmOwq39kWXxEy7QJmIEcR5zWHLcRvx8UZxtlXqtNqLxJYAZOVBJxgyfLIxUtjozYUQpCtunazRPiZVbkqI4zXoFpCpKAY7dokAk/moOp6OBvADFYOM8dh9vzRWyuMo7XyKLow2oWuXXcL8RcTtBEzJMlSYGO5qRV0t11uNbLo8L4rjId0M2Wk7lPhG0YEetQ/sEXCRu8KfAO4IbBA+n2qTW9KtJbR7LkupDWifEpwSDtnaFgiGjHFZcuDq7t2xlg5Syrr10vuG9ds6ewsWriH94PA832CiAshm7EkwKr+i3EQm6VtW0OHZSNhZGMsLf8AEVYRHBNZS/rWuMAWSRwFUEGJypxMjPrzRd3UvcTwINu0khSIKiMAcgzPznvUriyUab8+SI8yDv7eDQdO06s/7RbBRQuWG24V3Sd4n4WExEdiZFVNzQ3L5ZiSlvxFSx8TweQvYE5mq/Ta65YVkDSrqoAEHtO0xxzFHv1YLaYt/wAyNqZ+FvUHmAZ+lHjxuMnf9FObkd4pJU/mCL04++W2Sq2+SwIgkbfhPzbv6ntRvtAwgC1DeP8AeOxAZ4EqoMyV2xPqKrdLftkHcoB48OcH4jE7ZgzM0T1DQhIO4OLizbkjA3RIjG4gD81M5e+2WYcX5NfMj07bmCFQVB+JSFCsPXusCADzQXVLqtdbYWyzEMJhpbdugzt5A5pvULj7zG0C6o8NuCAoOF2/pIKk+cfOmXdWW95tIIdgbhChODI2jlRJJgfKr4J32RizyXXo14Yf07UALcLIuRO4EIylBkgdyZmMTtNXfsT1e1a1yOzFVu2zb27WIVt6G2SRO8uyZIGN9Y90KxuJI8UEdx/CRz9/OrX2ORg63VLTZuLdIUBmW2hBubQx8bbNx2+ho2lF9mUd5Th6aWke+3rSmNvu93BzMkQcAUSz2IEA427+w8R7fWRQVt1I3oGKMA6+CIVvEnORg8UTo7iZ32yxMQGTbAEeR9ZzVhmOg+IDbG3sBumd0z8iP5VnnXJ+Z/8AcavfeCHHuyshyDEKBA8JM8YFUl0eNv8AM38638B7Yu53yEApK5q6mgu0QRFdNJFC9Xvvb0965bEuiblESYBG4geYUkj5VRKVKyYpt0gfX9V2PsUBiAS8yD5hV7SQOT6VW2+vI9/92NsqOcsdvY9vT6VkjrLl+6t0td3HksYO0RtYLx8zxmjG0G2570kAB1cEnkgzAiknJ5TepeGej4XBVWv1JG8t32O0oQInmfnEVc2tT4ZgFdpJYcDGefrWQsdUDjcAeT9fJpq80pQbXjae3kSexHesLo1tUw+063YKXOSCpXIx5nuPSptDrGG0kbfFAyCe8yAIArO9TRtwvaVU3SPe28LMH47YmA8SCDzRPR7xe5uUEQdzCcz6iu60V9jR+0mjsahdxQb14mYE54mDnua8g9obQW8QrHcskxmQeQa9H6s4vNuDQo7AZ+Z8hWP1fRN18C2x9yWh2kZDcgef2ooy2HKOjO9LubNTdLF3Y/BxABJ3A+Xfj1rW6HS4kkDGO4HkJ+tSP7Ke7946ORHigkQZYggAZMiKrtFdO2CQSGAUgYAaSV+XlNRLGpT7Bx5Tji9M1ltlxPcCSfTv/tXIwAiew/v51SrfMbhOB5T9vOkuazxYiJ8/vWgyIl/YvhYxkMjDKyNw2z8s1R9Vt3Lge2u0zbS3InxG2xYkeRICSOPDira5fZgTJmJihbkEGMZ8I9MGfQ81E2Fj0Z3T6FdiuBIImQQwz3k9pn7U610tfehi5DBiTABUgeJX8PJPEcVa29MG3bDtBclhGFz+Zq90ehAIO2IPhwMegoMkmo6LsMU5bPNL3T7zuShJ3E7YGeZ4+nPaodVorgMXMnMiZMx5/KvUdb0ZTv8ADGSe2DzH+bJOKpz0cbpb1jzHqZ5qmOV/M15MUL1oxel6M4XkyREA9vI1YW7l/TqAqopUyXIycYUzIgT2itTYsKkmMKc45Py9MUuqUXF25jJznvgetE9rYEMnpv2aMKrvuuE27bFhtM8KIGQOx4zVZd0hnAK9iCZzH+ta/VdO7wIAyR2zA/7VE2lDc8nz/malTcWHOEci2C9K6EXCyUnE84WI+RNWejb3CN4Fdp/d3FgEqQVYFuw9fWm9HvG04UrI7c5ziCcRXdRtMlxl3O1twGURu2k/FxwoMLHOZ4FaXFTVi/Hklik0aj2U9sGbV29JcuK9p0VLRAA926W4SyhXzIglpzkV6JcsR4VkmW3LAkYmPOTx9K8o9h+lhdXauI0BNxuF1k7ogbYiJmfSvXrVmCGAjzIaG78Me5xXXWiprZDqrDkM1xSNqPDfpwv6hHHy8qotR8b/AOY1oHVgSCcHeTySZVzAPnWevmWY+v8AQUw4D2xbzvCGUldXUzFpHSlZkAwSCAcYJBAP3IpIriKq86YXg8kUizcKPKuhKOe6kYkbsSYx6GtNd0xuWNthSxXaxkiSOT3ljir7UdEte9a+yl5nchhlkrtJAI5oTRaXTWizWCylV2tbZmbaTlTESIzxSDk4esto9FxeV2j7WPt2fdKr2wVkeJTnn4toHBqs6jecGUeQw+HE8/jFEXb67fibA5kz65oXRdNDnfuQScTO0GYg4n68VkjF9rZtyZU4dUh3TtfIdXL52m22SrOG8VpgP4gSQxwCuau+mdK2+NbokDxDnkzIByeQI8qSz0YMGHHG0DIBiJ9cj7UuhtOpZYeATBWFUTyWJEzyB2zmrGzMLrywLNuxc5YLtGPJefrTdfcZPdLvVgGUSogw/O4ERjzHNWN3ToVHvQExttIT4ojkR2/0rPau5J06ngX7azMhtrieB5Rj1rorYU5OqN7rLCEKdu4lFnMMCUBKgzHcdu9ee69FRztkKIEEjcSBEYHE4kRW81BLWU3IhL2kP+GfdocA5AHGf4a8964JJVTABDkjtiVhuABnFWlLYZpLynBMA7Rn9LcQf/2MCeKh6qGSCDIJA5jJ7KPLB5jzoKxfaAJMHLrIgw3AAPGTOD6TUfVNUz5JBWYUQJmD5QCPLviuJTLTRPukYMA4nMz2+eRUptBdw8U5LCZAiAM9+PzVPor2RtnIGImSewA8gKtkvCJgHECBErzmcd/n4SaiTLIjPcgHyAcjIMkyF7Yie5qz6bCszTEy5LTuBUbUGBhcABfnQZy0O3bLnIgDv/L61Z+43i24xKg4DfqAPB8TH/eqZ+KLoOn2IL+q3TBgTPmZjA/mAaDOqESQMY8Xfz9ft5UjXAAQCY8t3MfnHMepoUDuI4kHgiZ4n+lDDEHkzjE1EsACTPYxlo4+f+1Ma4e/aBAniJx/femjd4SeQUk8ZHhB8wM/ioNZc2sRkDO0iOTB+s5q7q0Z/UTCbmr3DygAAx4e5+lVu4N9OZGM8R3HcmfMU4htu4gxwJlck9wYMR3qB7wycx2wBBGc9zAI4486iiyM6DrVoSC36cfkcH6VcW9Mp5IIIgmPwDyYqn01yJJGGMYMkkQY28irjTITmf8AKZAH9zArlNxIlFSC9A+y8GLTwuT4oEBRjsBitnpHnIDz9D8u1YprJVvDMyIEeWSYNavoHUJ8LYaRnnHnNT2tgSjos7drxJJYmDgdjDDOPr8qo7hknjIU44+Fa09hELKRJz/QGstIhT5pbP3RaY8N1J19BXzF7V/Jwrqajg8EfcV1Mu7F3VHRXEU4ikUEkACSeBUtgJDDWV12t3b5VQwJG5cPzAk/0rUXTgn+xWd121lBCSW8R24k8NJ7z50s50k6Qz4Easq/eEAAj4sqOJPcCeKsr3U02hBaJBk+MhTAxMATGfrVaLfvBPDAkRJ3RyIPcR3qZrRCmOJgzwJnE8Y8qXNDFss+mayQuSDAUwSsHtjuIGBWttEi2OCYgQQVPr88fmsR00QSASOCJE5HHOYonqPWLqlFtqFkwB8pxt9SefWhcSVIudXrWVjvCi0hABUeLJkn/byrLdafbc07IYX9pQjd4pm4nAHET9sUdbRodTuJG0MeIYng+s0JeQHYu1mui9aKsxHhC3FZgsQcxxkACBzVkI2yuctWbYXVdEA3x7uydzBlEKiiAHXuymVkSrAzWc6vo0nk7YmIVSCdxaB5A9+M1qLa7UUQfFaBJaSFm3JMHmSTAERiqjqemVlZQGFxmtgsd0EKSzyTxIKgAY70RFmKv6X3dxQVgEqz7lkQQTJggnBxBHao308KJLQB5ZAzCwxG2TtyTgHuavE0rOQ0ExyimHG7ILRwSFPPEwIFLr9GgtSAu1wxkODDbhJnhgEgepk9qho5MzWmubH7g+hhh245BOM1Z6XVs9tASpRRtjwqIG6PUt4uT/Sq9r7hCgPhwoWRBBIckmJ3TGZzT9GO8mcbSVBlSRAnuuT4vQ0LRbGRZe9JgicQJ8wO3r/Wr67ca4JPhJbdK7gBuzhf0x5DOao7Z3Ms7iGYFVjakExu9SYP0FaNrQ+Ehsi3iGCgqt3M/qLSDP8AgzU44qUtkZJ0nRRsnPcAljjAnkk+Rwc8elTNpiDB7YgyRBjnb5gzRNuxk4kAwDEwTPhYn9RzA7xUx0+YBHaIOY4IA7/PsMVrhiMk8zZTaiCogCBAnhgZYme88ZP8oqp6opCDhdv6ipYjaMEFTIPrxPetXqdOPEI3fCCVJyAeAeTAHyzWf9oH92jGWyHggAlXXKFoxHPpBFdkx6s7Hk91AV7qT6h2a67sWChWusHYAePbvAELJJ470PddtivBCFTbUgDAVyGU+ZBJBkSQBniq8XmtuQwbMEqp+m6MiIEZ/FFO2NylWD58MhZmcq/H+X/SsjRuT1ofauRHh8QIhs8D4VC/mtj7NstxdhZVI3Sp2ywZt0mfhUTJPkDWQ0tstviGFtHu7RP/AC/D7xwI7GD8ga3PsfpttncNo5KkKHZAWUHe0eJSIz+kT60MkqOTfgtTp9wBkSQII8UAg5DT3Iww7UVo7EQQYE8wT8zHeDNE6ddwG1nZQQswIRgPgQxgZx2ExxU1y2Ru3M6eHsYMCNojyySSPP1oUiXIIs6z3agkXGgy8AGBMFpmCAMmPlyKpb0HaQQRsQqVyCAIDA+XFWWjdtxRnlQQSvwkKGGADhslIYd2z61uukkYzxjwgDe/EfKK38J1IXc1XFAGo6ZacyVicnbIk+orqNU11NaTFY2aQ03d38qKu6aE3z9I/wB6hs5UwDUYXmD/ADxiap7ybhAX8ntz86ur6/6/aoLdsc+lY8sFJ7NmPJ0jSKf9iIxwTjt9Kiug+pxmP7irm5bkEzgGIxGRye9CXrYJjzgf6YrPPEjTDK/mUq620hKszSCMqjXAAQM+EeXrRut61pi4bdeuADBNi4gHbaAYPAVpqg6+P/M3fQr+EWq41X6SD9Zmt03WNOVfc96WIlRYJ3BZKy+4bZYn7UJa1lqUJFxgtwOBCKBtYEEeLnEVSaXj+/nRH9/aiSUQXLt5Ns3thZ92ihLoZVUT4DMbgQfHgQRn0qtX2qBBFy0z5MFWtpgnHnmI+1Zpx/OPxTwk96Hog+5et7QJdZEfTwHuKCyuFdWJCq4YAbYnPPyq16jpn3bVUXP3ghmLW5YDaYSNpgKTujmaw3UUK2nIOQrERggjgg9j616l1m2yLdLPv2vIxtJPud5kgyRJeBwAwHagktkxejAau1JUKQTgkKoAB3Sf82YzwZqO1ZxvYnIBmCQWksRjAG0EzgYjk1pr+nVwqxCo+0gAZAsl+YkDIEDGKp+gst23ZbaQly4q7CxMeEtIbB5jHz865kphFnTE27eCJuCMMJBgT/8AX0rWavTxHBYW7YLdm/e3/LBBxFVdpQRp0aSrrcNwSRuPu2g8+HKg4z61c3VHugQIEJtE4C+8YhfoMUWFe9A5v0Mqxch4O4+IkAL4QCNxyB4YgwTimKmGUgja0REEBvEDjgEEGaKTBJzJ2jkx4TIMTE5IPmKg1hFmzcZFUbFZ4jmJJn1Oc9ppioULnKxLlrcIgeUjnE4P3OfSs37V2dttfCpLF1WCZBiQ5nDdxt+vatMfiKEnwsQGBKtKOACSOZFzI9PWqP2z0s2kkydxzEcW2bHlzUZEnBk4pNTR59cBDEGTBIIPE+QPceXnRNm80lQxPxeMcup7kEYxAj1qBW8JA7oFJwfDCEgSMGRyKIa+GJuFEnaQ3PiPw7sHDZmaXNMbJ6CrV0/AQymG3ESrNwxV/NQVAjjNbz2IUhIQAbQruz3AqnxeFbaxmVkkjAIHma880zbVSMmd0tDZAB4PORNbn2JveYmWn6yeBwBnjignHRykz0LUooBIROO11nJE8AYgeZ8qRuP+mJmCXMdwJIHHhXJzEedcuk+AbvCMwBBOc58jNLdTa8d0cEGI/UoIIHIzMcUC+hzI7r2zFxFtsRuBZGZpHgJgzxIGAP0VXdQ+Pt+qY4kXbg/3q11F0kgMZOVBACR4XaYXE+GKqdVe3ndEbhPPG52MfStnE/cMvL3jIbajuSB2gA/g11NtDeJ4yfXgx9K6mNCy0j//2Q=="/>
          <p:cNvSpPr>
            <a:spLocks noChangeAspect="1" noChangeArrowheads="1"/>
          </p:cNvSpPr>
          <p:nvPr/>
        </p:nvSpPr>
        <p:spPr bwMode="auto">
          <a:xfrm>
            <a:off x="155575" y="-1828800"/>
            <a:ext cx="45720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6" name="AutoShape 6" descr="data:image/jpeg;base64,/9j/4AAQSkZJRgABAQAAAQABAAD/2wCEAAkGBxQSEhUUExQUFRUXGBgYFRgYFxcVFxoZGBcXFxgXGBkYHCggGBolHBUVITEhJSkrLi4uFx8zODMsNygtLisBCgoKDg0OGxAQGi0kHCQsLCwsLCwsLCwsLCwtLCwsLCwsLCwsLCwsLCwsLCwsLCwsLCwsLCwsLCwsLCwsLCwsLP/AABEIAM0A9gMBIgACEQEDEQH/xAAcAAABBQEBAQAAAAAAAAAAAAAEAQIDBQYABwj/xABAEAACAQMDAgMHAQYEBAYDAAABAhEAAyEEEjEFQSJRYQYTMnGBkaFCFCNSscHwYnLR4QczQ/EWJGOytOIVgqL/xAAaAQACAwEBAAAAAAAAAAAAAAACBQEDBAAG/8QALBEAAgICAgECBAcAAwAAAAAAAAECEQMhBBIxEyIFQVFhFCMyM3GBkUKx8P/aAAwDAQACEQMRAD8AwNhgeP7iijQKCKLFyrmZxXSaEvLRikfWor1cStFY6wakaprluoWGa4OxrLiotlPZqa7gVwVEF2yDQz2IPzoh7uabcM1xJEggj1qwtmg7HO0j5URZkGD2mPWoOomYd6aKe4JFLbSiIokFoD504AD/AGpxt4nFcqnmoBCbYqUjGKGstRCmuAoEYHdj+4pWt0aUprL5VNnANNuAURds1A6+dEmQJb4+I+dLZ1Q+/A5pq2twIxUCWyswokeX+9cdRpdH15rZU/FFt7YBx4XUr/X8VpOn9Tt3sKYaJKnn1g96wdu0eSwkxjBA9Kn0mtNq4pEyM+EEyOPkK04M7g/sZeRx1Na8noI86UUzTOWRWPLAHseflT4pupJ7FDVaFikK0opam0QN211Orq60ceatXK9KGFNK+lecPREiGacVplo04vQsJCMnehtQtEb8UkgiuJRUagmoS00bftZqC8grg0DTSinBfKkmuJH2gAQTRVwywgVWe+gye1Ou6yeCYz+aGwqLV5IwaW257iqrSdQggGYkUdd1AgEdu9EDQWbg/wC1PtvQtp8ZzRFquIaCLeKLVqBF2antvXA0SF+cU4LUYkzTgfWpRFD3yKF1FvuKK3VHc71IJXIDNEMoP+tNZcUomiOI1DA+n5p7XXAGIickwI/rS++/vvUd15B/IriDU9E60EQW2zHwn0PYzWlUyJEEHgjIrzbRAk59Irc9AslLUEgjcSI8u4PlTPiZZS9rFXNwxjtMsa6urq2mGzq6uH1rq448wZopBcxIpRpmLU5tOQOKQdWeh7IhGpzUgahfcmeMU4tGKjqEmgoU0GKiVz5f0qO45FD1CRLcqK98qltmQMz86DvPGf611BJjrqAD81AvNMa+c0jvGftUNBWDay3B+dCs1FupY8fkR96n0/SnafgnsTcUDHPzoGFZXqpqdAwqz03SXJg7BgmSTH3ANHabopLEXDtUAkModwT2Ahc9zXWkSA6e7mDM/irG24gRxU3/AIeYHw3A22fhsaiTIPcIYoC10fU2xCpcPP8A0rw8uNyAVzkiKLO2oAriuZoWwt0fHbuIInxIw+8ip/eiOa5M6iR81HkUx73lSB6Ihol309ROaiiach8+KJFbQ+PKoCn/AHolGxUDtzRAKyFwRn+4rlucg49fOpBFRiD+a4n5E2nuhT/Ka1nQuqBnNsIFnIIJMnvMnArFXkIIbmKP6fqihDAwQZ/71dhyvHKzPnxLJE9EriJoDo2uN1PFG6TxjHarEU5jNSVoTSg4umIBXU6uqQTEtpwRUT6aDPajraYpxtUtoZdgC3pRGRzTz05D+ketWNtKnNijWNAPJRmuo6JU4B4+f8qqzarbtbEQQCO88Gg16KrfEfoMQPrVU8Db0Ww5NeTJNbwf7mgNShI+VbO57NHd8Q2evIqfS+zNv9Ut6fCKrXHkXfioowFmwSQBknitt7DdO2NevOgZ7SXPCcrHujcJ8yfD2qx0/QUUyq57HAA+g5ozodsbtUqmCtppPk37PfAjyiKDPg6wth4eT3nSKzV9bhjFhIJj4WU/ERwTPb8U/T9XI2/ukknyOAdoP6/8X4orXaBXO5jcJbJyv8RaAY4G6B6CobmhtADFwkRHiUDtjj0rHSNNsK/8RuCES0iyMEbic+7MENd/9UD6VNpPae4ce6tSSoB2xgqh/jj9cUFpemKSG23DA4D5wbZ8v8A/NFjp6r4lS4SD/Ef8A8v8C/mu6oJSY+17W3pYbE4/hXttxlvWgdf7YXjI2W4JOdi9ldhHkPCPvUV2wAP+W0mN0s3pjj0WhL9ldxi0cf4m9REfJiK7rEHsxX1z3HFt+CGB4/SGPl/hrOayFdgOzMPsxH9K0vT9PuuqwQrls+IxKPPPzP3rJdSvQ93ifeXB9nNclRbEc93FcurX0qpbU4oS5ck0RzNB+1jtUlu43bt37RWftXBOc1d6S6SFj4c5/wBamyHEKtk5zUgFc1rvJH9mo7o795+dTYDiSgiO1MUgHzFQOTjEAxUhugf6elEA0EOMY4oe1cg7Tgg0lu7Jgjmprq4kxjipBL32a1LC+qjIeVbviC0j6gVsprBezt6LyMO39cf1rexTThy9jQp5qqaOBrqUDGK6thjMulTolRLThdrAmb2mEKIqYGgzcoq2aJSBlE7ZUtu3XJRSirFsqloYLdKluKk20oo1FAWJto3odhRf3Ylt28xMgWL3xDvQkVY9BMXk9WCg9huS4v8AWqOWvymaOJ+7EurllIUEJIUNhOxC8evpUdjTBjAiY/gjz8+TRYsGBJYz3ER4cTHrFJ7qATLHPHBzOZ9KSjyhLegKrO9QI7KJO6DxS3tGQs7/AJQBz8qXkkgN9CO/OPkKe1o4gPmZH3x61BJn+o6bJySQew8weD5Yqs1GnMxhPMwBOOc9q1d7QyZ2kQTlmiCRgRxWb6r0sBeWMmTkHOY78cfao2Q0V6WxIGCef/4bBrxvrD/v7o7e8uflia9u0vTwCJJLAk8ggTK4PJ5AzXjXtLpGXU3WKkAtIJEAggH+RFErfglaKYmkilYZqVtSSoUxCzGBOfWpXnZzGKa1/st0tr1q5cwQkEgfpElZjg5rH16p/wAOOmLqdHctTtY23IbsCLy89og9+KFkor+l6O5c3Qu4juMc4x5nnFKdISsbCASQp8wO/ocHFQezntYNPuW5b3sq7be1gANrEyW/UM4NXz9TRtJKgJd3gsOQYJIAY5HxkzGYFQ2yaMfqTMAcAkRH3mkuaecj+dO1Gul2LckyWMZz9KA1XVQPgUmMmcD6VdEplbCEEVNPqPKKgTXKwmYP+tJqUMDbz3ny9KMCjQezjk3kGPiAPqBmt2a856BqYuIeCHHPrivSCM0y4X6WLOcqkhtdT4rq3WYKZkACamC4rrTU9qWjEhSjrTUGBRen4ro+TpeAhTmjrYx/fFCWloxTWnGZcg4ikipAK4irCpEcUf0ZZuL/AJ7Z+g3/AGoMiiultFxInL2wfkbgUj81Ryf2pGri/uxNRbsiCFUkEZ8X6fPnHb7VNjbw0ERyI8zBoO3dLSLfhAHiO2eY5n64oZndvhJRRgAASf8AE0jHyFeey5o4/J6PDglkegx7bNgBZO2ZY5BB2gx2ya5gZyF4wC54ECMetN02p8JLFSwnhPF81E5NKmpPO0nt8GOx8/rRRmpK0DPG4OmSu5UZCgAgt4iQCYExzw35FC6hwUGLcTEwxyBwRGBVkyhwCoUSN0gEnEDIPB5x6VWdY6mthkzbJuSNpYbBt5zzMxPlROaStgwxyk6SB9NZBIjBLY8jBBPPAzWQ610ZL6MjSpZU8QycIsDPatFpev2XG4uQFKEwAqsS0KFPLGRxQOtgv4SCpVCpHBBUQR9K18CcJya+xk+JY8mKKbVOzzy7/wAPlFlyLjvfCkoo2hCRwuckkfyrIav2f1NpPeXLFxE/iKkCvbPdxUd87lZSAylSGVphgcbT6eozWvJw4S2tGPHzZr9WzwvTudwGMkZNa/oHXk0tq/bKe83q9tbe7aIY22LMZBI8Lcfyqp9qeiLpr21Z2MoZJIJggggxwdwaPSKXpGha6jFMtuiWgqRAISTwSZ7dqXTh18jSD7U0TdYuJqL+63b2WztCruBaMSWjHnW31vs8TpLzCFgb0JmAQeDHcrisnd6zefUSLNtCxQbduGYR3UYnJxXoPtj1r3GjYmFuXX2IDJEGPeQO0KTmqmwzyNWLoZgRzGYoMqTjnmMZxWh6boAbZVR8cmD3HA+lZ674GIkgiQRzBH86sUmCEXkhVLLyIx6cT5VP0zVEMJiIgnk/Sg7eqLHa/iBImeKm0V1feqQAAOYz9QDij7asGrNFZcBlbyIYefz+VenDn7fLjtXjuo1gNww4QCYEAYB4n6V67or2+3bf+JFP4pjwZXYq58KpkxFdSyK6mNoWmQYU8Yol9MaQWqV0xkmiFEoqwfKnJYqZdPFHGLBlJE1vP1ou0O1R2UohVitMEZZbENJT4prpMRVgNHRU/T2i4h/9Wx/8i1ioYqXTjxKf4Wtue+Euo5/ArPyf23/Bfx1+bH+S11vUG94UUYXbM+uZOec/gU/9qHhBIXcYG4gfWhXiDc48yDyeB8XeIqBrJuQwHfHDADufvXiOXlbk0j33HxKONWM12rvK0oQjAnCgNcaMd5CA/eqLT9a1d1nVk97bXd4NkTO2URgcETyeDW36D0YOfe3Ged3C+C35GF8uD86D1msGke4iI1xZ3EBhuJMTk/q4wazYcuTcXsnvjk+sY20QdK1VwstoMy/whhlEHEY8UiR6U5OlW3ZrKOCCWYYgbj8RU9+O9JpOv27rDazIeRvVkgxkSRmqF9JqPeqQ4Vlull92dkKSJMfqPxCDiD5irJRk9OQSTbcoa+n8/wCGhv8AQ1FpkuQxXabZCwwKmQ0jHpNVmvuFXG79XpBAjmBVXquuXtYSzllthW8FmUIzl3k5iPxQjdOuKEu3XVbpTeCxG+7Kknwk+q/kdqu4OWfGl2vZTyOH6+Pplq3tf9Bl3rNggkvAGcq2fMiBNO0fU7Fz4LqsR+kBs+ZEjxD5Gg9HdL3RYuW2tIw2+83BZYwSgB/QSYxxWj9o/Z20tmzZbNwlvhAkTMwDyI8NNp/HXjmlKNoTv4Hi1FSal/7ZmNd0nT6m+Xa2LpMWwdzKCEXd+7XlmMkRx4fWpOt6rSaQNbuWk96om3aUHeS2QzMphYHrV8z2TZQ6dkBUMrvdHiXsXMxAlT9hWI1WhvapHb3QCbwLj+7CNuYyigHxE7Y8QxkUphyJZ8jnN0k/H9jmOCGLGoQST8bWyL/8o5tK9m7strBu+8UEoCxCwU8TgnjaCR3xR2s6ppNd7m1cZwquGDkruKsNvu7gPBmMjzFA6vo1q0lw70BtKk2mts5DNEq0EgmCCW+ETWQfSFmAUr4jA7YJ/VPYCftTHBUraMnKtakk39jS+0WlOnvOllwirt8DAmCIxPYGO1Y69aliWIBZjgA4k8we1bb2j6K6stlWncbZ35YFGs7g2P8AI2DUeu9ldls3LZN25uttbCMgYBI3/uzliZkAcDmc1oTr5i9Iyuj0aFmJuFUAJU92g/zicUb7L9LuXtWgtLvhyWmBFsGGczgQDMc0R1a24VlCn3au5ceHcpJ8QdVJiGxJxOK03sBoLi3klvd+8S443L4SLVxQQynzJB+RqX9mRf2Mx1vo7ad7qnDI+wLgk8y09sAGPWvTuhPOmsGSZtJBPJERny4P4rRaro9p7V5WSzcDlXuygy26N0doBUYyMVVWxgCAoAACjgQAIAHGKZ8DdsU8+Xhf2OAmupa6mIuK/wB3UDWaMpClVOKYcZNAQUii0Eiu21JbWf7zQpUE22OUVLFLaslsAfPt+an/AGJ/L881PrY06bRMcOSStRYOa40Xa0m4fFBmCOfp6Gk1VgLICsCODMqR5yazvn4bUbNC4WXr2BYqLUsyq20EkiBmOYM/ipQKUv8AecVXzeR1i4rw/mW8DjqU1N+U/AHf1ouad0khgZYRJHBH3Aj61DZ9pEt/B3CgIW4gQRHA+feibmiFyfDsIJDMSV3d8r+r5msh1fpdyy4Pu2gyAyw0/OMCvP8ApRb2ep/ENR0zddP9qGughW2gCIBHJBGByfn2qh1+vG7erqwbcTtM7gV2gEcjxDk+lZGxqCZVmKZE8qe+fMCrBL9nBJG5mVDtKgOCRIYRxAnsZJzWX8Ksc+yNOHLGcfbpsP6DrVueMwU+B0PiMHJZFOZmcDsav/Z52F82pa6loiG2tbVFM/u5PIWFIM5mKqNPoFt6m40KFMhYG0giDiZ+EA+L/FFD2/aQ6V1C+9hna8xuAHcot7QFXBVDAEtPFV5E8t9PoXTXSHu8l5qektav2gjoUFx/e7p2+65LNkBmPOPKibntNo7mquNchyP+XKYKloD237DxQQeImsX1b2y1e5HuIEMlj4TtBIgJJ8O2PnQd5jqQxXYzKySUXapPGAO5ggkcwKJcNuN5X/hnc/UkkrcvH0/w0PUtfYXUae2rlwbuJJdrbG4igm4R41BR9oziMwa9H9qEE7iQp2MuDDHd+QMcivn607DVWgUJKPbKqGJEbg0Ajj6CvSPbD2nLWmG9hcmBCkhezQR5cfOq+Vx7cEmRj7Tl2elEzJ6xduWLl1WEAC2Bt3BiZf3ZH64VWO49j61d6vrF7plrex98+8nx7hue5aUpcIk7lA3LAj71mek9bW2Gtrbi2HDJJDHdjxOTh8LxjBirj2k62NXZdLmxHibalGJg8hScg5xMRV04SU1Hr7b2Xyayw7Wrp/78jFdZ9obupe4xYotxt7W0JFvdEcd8AUV0e3CjdG4kbFnJEeIEj4eZk+lVN/R+7Kj458pMGcrHnxn1p5Ny1OB68NIBz6EdiPSmrinHrDQoxzePJ2yK6Npoddc0yXERQbTlbh94rFItSPdK0+CS+zdwd2Oa2PsqLV7T2ryWAs7jJQMwi7DLujJBEg+WK8t6Qty8bjLcUAQ23aSGJMBCkxskiew8q9L/AOEuu/8ALXbB3C5ZuMSocAxdncQu3aoDAKACczxUY1/xZHJqVTiqTDepezyumpLeA3mVABbjajOCWGPij7xU/RtI37Q1y4TttHVW18EiLptGY+SAAfOr/LKQwfjE3R/SPSnppGj4Lp8Rge85+UfKra2Y+wmqt+C4svDIJgbT8dvv2GR+aza9vlWlFkgXNwOIgm5v/wCokiPPFZ0L/f1NM/h7/UhV8QW0NNdS11MaF5AyUmypYroqskiC07SXgHMmIMfOOYpwFBachblzcRliQpWSD5z2HpS74k5RxaGXwuEZZdlrduFTuJAXvIiM4P8Al9atLTqfUd4PY+vlVZpd10QxYLwTtADSO08iuHQwoxdcJgBcP9DJE156OWUttHqJ8fHB6YT+zjexScRAyDHckfqPb5VGbo4ddrcgNBPPHqPlXXemN4NuquLtwQyK318JEH50ljo129IdrZdBut+7Jk5+DxgEAjn51ZdmWSSBr9/cQABwTIIwMAA/PP2qt6sxW2zr2I+8xT+sKULMYtKpCvuO0Y42+agnmsrqupifdpc3o7gkcwZmZPamWHPF4fTkhblwTWX1Iuixt+14YwwyBDZj0n8Umo6wLikL8XIE4PkTWN1yZYLM+Ju3AOTzmOwq39kWXxEy7QJmIEcR5zWHLcRvx8UZxtlXqtNqLxJYAZOVBJxgyfLIxUtjozYUQpCtunazRPiZVbkqI4zXoFpCpKAY7dokAk/moOp6OBvADFYOM8dh9vzRWyuMo7XyKLow2oWuXXcL8RcTtBEzJMlSYGO5qRV0t11uNbLo8L4rjId0M2Wk7lPhG0YEetQ/sEXCRu8KfAO4IbBA+n2qTW9KtJbR7LkupDWifEpwSDtnaFgiGjHFZcuDq7t2xlg5Syrr10vuG9ds6ewsWriH94PA832CiAshm7EkwKr+i3EQm6VtW0OHZSNhZGMsLf8AEVYRHBNZS/rWuMAWSRwFUEGJypxMjPrzRd3UvcTwINu0khSIKiMAcgzPznvUriyUab8+SI8yDv7eDQdO06s/7RbBRQuWG24V3Sd4n4WExEdiZFVNzQ3L5ZiSlvxFSx8TweQvYE5mq/Ta65YVkDSrqoAEHtO0xxzFHv1YLaYt/wAyNqZ+FvUHmAZ+lHjxuMnf9FObkd4pJU/mCL04++W2Sq2+SwIgkbfhPzbv6ntRvtAwgC1DeP8AeOxAZ4EqoMyV2xPqKrdLftkHcoB48OcH4jE7ZgzM0T1DQhIO4OLizbkjA3RIjG4gD81M5e+2WYcX5NfMj07bmCFQVB+JSFCsPXusCADzQXVLqtdbYWyzEMJhpbdugzt5A5pvULj7zG0C6o8NuCAoOF2/pIKk+cfOmXdWW95tIIdgbhChODI2jlRJJgfKr4J32RizyXXo14Yf07UALcLIuRO4EIylBkgdyZmMTtNXfsT1e1a1yOzFVu2zb27WIVt6G2SRO8uyZIGN9Y90KxuJI8UEdx/CRz9/OrX2ORg63VLTZuLdIUBmW2hBubQx8bbNx2+ho2lF9mUd5Th6aWke+3rSmNvu93BzMkQcAUSz2IEA427+w8R7fWRQVt1I3oGKMA6+CIVvEnORg8UTo7iZ32yxMQGTbAEeR9ZzVhmOg+IDbG3sBumd0z8iP5VnnXJ+Z/8AcavfeCHHuyshyDEKBA8JM8YFUl0eNv8AM38638B7Yu53yEApK5q6mgu0QRFdNJFC9Xvvb0965bEuiblESYBG4geYUkj5VRKVKyYpt0gfX9V2PsUBiAS8yD5hV7SQOT6VW2+vI9/92NsqOcsdvY9vT6VkjrLl+6t0td3HksYO0RtYLx8zxmjG0G2570kAB1cEnkgzAiknJ5TepeGej4XBVWv1JG8t32O0oQInmfnEVc2tT4ZgFdpJYcDGefrWQsdUDjcAeT9fJpq80pQbXjae3kSexHesLo1tUw+063YKXOSCpXIx5nuPSptDrGG0kbfFAyCe8yAIArO9TRtwvaVU3SPe28LMH47YmA8SCDzRPR7xe5uUEQdzCcz6iu60V9jR+0mjsahdxQb14mYE54mDnua8g9obQW8QrHcskxmQeQa9H6s4vNuDQo7AZ+Z8hWP1fRN18C2x9yWh2kZDcgef2ooy2HKOjO9LubNTdLF3Y/BxABJ3A+Xfj1rW6HS4kkDGO4HkJ+tSP7Ke7946ORHigkQZYggAZMiKrtFdO2CQSGAUgYAaSV+XlNRLGpT7Bx5Tji9M1ltlxPcCSfTv/tXIwAiew/v51SrfMbhOB5T9vOkuazxYiJ8/vWgyIl/YvhYxkMjDKyNw2z8s1R9Vt3Lge2u0zbS3InxG2xYkeRICSOPDira5fZgTJmJihbkEGMZ8I9MGfQ81E2Fj0Z3T6FdiuBIImQQwz3k9pn7U610tfehi5DBiTABUgeJX8PJPEcVa29MG3bDtBclhGFz+Zq90ehAIO2IPhwMegoMkmo6LsMU5bPNL3T7zuShJ3E7YGeZ4+nPaodVorgMXMnMiZMx5/KvUdb0ZTv8ADGSe2DzH+bJOKpz0cbpb1jzHqZ5qmOV/M15MUL1oxel6M4XkyREA9vI1YW7l/TqAqopUyXIycYUzIgT2itTYsKkmMKc45Py9MUuqUXF25jJznvgetE9rYEMnpv2aMKrvuuE27bFhtM8KIGQOx4zVZd0hnAK9iCZzH+ta/VdO7wIAyR2zA/7VE2lDc8nz/malTcWHOEci2C9K6EXCyUnE84WI+RNWejb3CN4Fdp/d3FgEqQVYFuw9fWm9HvG04UrI7c5ziCcRXdRtMlxl3O1twGURu2k/FxwoMLHOZ4FaXFTVi/Hklik0aj2U9sGbV29JcuK9p0VLRAA926W4SyhXzIglpzkV6JcsR4VkmW3LAkYmPOTx9K8o9h+lhdXauI0BNxuF1k7ogbYiJmfSvXrVmCGAjzIaG78Me5xXXWiprZDqrDkM1xSNqPDfpwv6hHHy8qotR8b/AOY1oHVgSCcHeTySZVzAPnWevmWY+v8AQUw4D2xbzvCGUldXUzFpHSlZkAwSCAcYJBAP3IpIriKq86YXg8kUizcKPKuhKOe6kYkbsSYx6GtNd0xuWNthSxXaxkiSOT3ljir7UdEte9a+yl5nchhlkrtJAI5oTRaXTWizWCylV2tbZmbaTlTESIzxSDk4esto9FxeV2j7WPt2fdKr2wVkeJTnn4toHBqs6jecGUeQw+HE8/jFEXb67fibA5kz65oXRdNDnfuQScTO0GYg4n68VkjF9rZtyZU4dUh3TtfIdXL52m22SrOG8VpgP4gSQxwCuau+mdK2+NbokDxDnkzIByeQI8qSz0YMGHHG0DIBiJ9cj7UuhtOpZYeATBWFUTyWJEzyB2zmrGzMLrywLNuxc5YLtGPJefrTdfcZPdLvVgGUSogw/O4ERjzHNWN3ToVHvQExttIT4ojkR2/0rPau5J06ngX7azMhtrieB5Rj1rorYU5OqN7rLCEKdu4lFnMMCUBKgzHcdu9ee69FRztkKIEEjcSBEYHE4kRW81BLWU3IhL2kP+GfdocA5AHGf4a8964JJVTABDkjtiVhuABnFWlLYZpLynBMA7Rn9LcQf/2MCeKh6qGSCDIJA5jJ7KPLB5jzoKxfaAJMHLrIgw3AAPGTOD6TUfVNUz5JBWYUQJmD5QCPLviuJTLTRPukYMA4nMz2+eRUptBdw8U5LCZAiAM9+PzVPor2RtnIGImSewA8gKtkvCJgHECBErzmcd/n4SaiTLIjPcgHyAcjIMkyF7Yie5qz6bCszTEy5LTuBUbUGBhcABfnQZy0O3bLnIgDv/L61Z+43i24xKg4DfqAPB8TH/eqZ+KLoOn2IL+q3TBgTPmZjA/mAaDOqESQMY8Xfz9ft5UjXAAQCY8t3MfnHMepoUDuI4kHgiZ4n+lDDEHkzjE1EsACTPYxlo4+f+1Ma4e/aBAniJx/femjd4SeQUk8ZHhB8wM/ioNZc2sRkDO0iOTB+s5q7q0Z/UTCbmr3DygAAx4e5+lVu4N9OZGM8R3HcmfMU4htu4gxwJlck9wYMR3qB7wycx2wBBGc9zAI4486iiyM6DrVoSC36cfkcH6VcW9Mp5IIIgmPwDyYqn01yJJGGMYMkkQY28irjTITmf8AKZAH9zArlNxIlFSC9A+y8GLTwuT4oEBRjsBitnpHnIDz9D8u1YprJVvDMyIEeWSYNavoHUJ8LYaRnnHnNT2tgSjos7drxJJYmDgdjDDOPr8qo7hknjIU44+Fa09hELKRJz/QGstIhT5pbP3RaY8N1J19BXzF7V/Jwrqajg8EfcV1Mu7F3VHRXEU4ikUEkACSeBUtgJDDWV12t3b5VQwJG5cPzAk/0rUXTgn+xWd121lBCSW8R24k8NJ7z50s50k6Qz4Easq/eEAAj4sqOJPcCeKsr3U02hBaJBk+MhTAxMATGfrVaLfvBPDAkRJ3RyIPcR3qZrRCmOJgzwJnE8Y8qXNDFss+mayQuSDAUwSsHtjuIGBWttEi2OCYgQQVPr88fmsR00QSASOCJE5HHOYonqPWLqlFtqFkwB8pxt9SefWhcSVIudXrWVjvCi0hABUeLJkn/byrLdafbc07IYX9pQjd4pm4nAHET9sUdbRodTuJG0MeIYng+s0JeQHYu1mui9aKsxHhC3FZgsQcxxkACBzVkI2yuctWbYXVdEA3x7uydzBlEKiiAHXuymVkSrAzWc6vo0nk7YmIVSCdxaB5A9+M1qLa7UUQfFaBJaSFm3JMHmSTAERiqjqemVlZQGFxmtgsd0EKSzyTxIKgAY70RFmKv6X3dxQVgEqz7lkQQTJggnBxBHao308KJLQB5ZAzCwxG2TtyTgHuavE0rOQ0ExyimHG7ILRwSFPPEwIFLr9GgtSAu1wxkODDbhJnhgEgepk9qho5MzWmubH7g+hhh245BOM1Z6XVs9tASpRRtjwqIG6PUt4uT/Sq9r7hCgPhwoWRBBIckmJ3TGZzT9GO8mcbSVBlSRAnuuT4vQ0LRbGRZe9JgicQJ8wO3r/Wr67ca4JPhJbdK7gBuzhf0x5DOao7Z3Ms7iGYFVjakExu9SYP0FaNrQ+Ehsi3iGCgqt3M/qLSDP8AgzU44qUtkZJ0nRRsnPcAljjAnkk+Rwc8elTNpiDB7YgyRBjnb5gzRNuxk4kAwDEwTPhYn9RzA7xUx0+YBHaIOY4IA7/PsMVrhiMk8zZTaiCogCBAnhgZYme88ZP8oqp6opCDhdv6ipYjaMEFTIPrxPetXqdOPEI3fCCVJyAeAeTAHyzWf9oH92jGWyHggAlXXKFoxHPpBFdkx6s7Hk91AV7qT6h2a67sWChWusHYAePbvAELJJ470PddtivBCFTbUgDAVyGU+ZBJBkSQBniq8XmtuQwbMEqp+m6MiIEZ/FFO2NylWD58MhZmcq/H+X/SsjRuT1ofauRHh8QIhs8D4VC/mtj7NstxdhZVI3Sp2ywZt0mfhUTJPkDWQ0tstviGFtHu7RP/AC/D7xwI7GD8ga3PsfpttncNo5KkKHZAWUHe0eJSIz+kT60MkqOTfgtTp9wBkSQII8UAg5DT3Iww7UVo7EQQYE8wT8zHeDNE6ddwG1nZQQswIRgPgQxgZx2ExxU1y2Ru3M6eHsYMCNojyySSPP1oUiXIIs6z3agkXGgy8AGBMFpmCAMmPlyKpb0HaQQRsQqVyCAIDA+XFWWjdtxRnlQQSvwkKGGADhslIYd2z61uukkYzxjwgDe/EfKK38J1IXc1XFAGo6ZacyVicnbIk+orqNU11NaTFY2aQ03d38qKu6aE3z9I/wB6hs5UwDUYXmD/ADxiap7ybhAX8ntz86ur6/6/aoLdsc+lY8sFJ7NmPJ0jSKf9iIxwTjt9Kiug+pxmP7irm5bkEzgGIxGRye9CXrYJjzgf6YrPPEjTDK/mUq620hKszSCMqjXAAQM+EeXrRut61pi4bdeuADBNi4gHbaAYPAVpqg6+P/M3fQr+EWq41X6SD9Zmt03WNOVfc96WIlRYJ3BZKy+4bZYn7UJa1lqUJFxgtwOBCKBtYEEeLnEVSaXj+/nRH9/aiSUQXLt5Ns3thZ92ihLoZVUT4DMbgQfHgQRn0qtX2qBBFy0z5MFWtpgnHnmI+1Zpx/OPxTwk96Hog+5et7QJdZEfTwHuKCyuFdWJCq4YAbYnPPyq16jpn3bVUXP3ghmLW5YDaYSNpgKTujmaw3UUK2nIOQrERggjgg9j616l1m2yLdLPv2vIxtJPud5kgyRJeBwAwHagktkxejAau1JUKQTgkKoAB3Sf82YzwZqO1ZxvYnIBmCQWksRjAG0EzgYjk1pr+nVwqxCo+0gAZAsl+YkDIEDGKp+gst23ZbaQly4q7CxMeEtIbB5jHz865kphFnTE27eCJuCMMJBgT/8AX0rWavTxHBYW7YLdm/e3/LBBxFVdpQRp0aSrrcNwSRuPu2g8+HKg4z61c3VHugQIEJtE4C+8YhfoMUWFe9A5v0Mqxch4O4+IkAL4QCNxyB4YgwTimKmGUgja0REEBvEDjgEEGaKTBJzJ2jkx4TIMTE5IPmKg1hFmzcZFUbFZ4jmJJn1Oc9ppioULnKxLlrcIgeUjnE4P3OfSs37V2dttfCpLF1WCZBiQ5nDdxt+vatMfiKEnwsQGBKtKOACSOZFzI9PWqP2z0s2kkydxzEcW2bHlzUZEnBk4pNTR59cBDEGTBIIPE+QPceXnRNm80lQxPxeMcup7kEYxAj1qBW8JA7oFJwfDCEgSMGRyKIa+GJuFEnaQ3PiPw7sHDZmaXNMbJ6CrV0/AQymG3ESrNwxV/NQVAjjNbz2IUhIQAbQruz3AqnxeFbaxmVkkjAIHma880zbVSMmd0tDZAB4PORNbn2JveYmWn6yeBwBnjignHRykz0LUooBIROO11nJE8AYgeZ8qRuP+mJmCXMdwJIHHhXJzEedcuk+AbvCMwBBOc58jNLdTa8d0cEGI/UoIIHIzMcUC+hzI7r2zFxFtsRuBZGZpHgJgzxIGAP0VXdQ+Pt+qY4kXbg/3q11F0kgMZOVBACR4XaYXE+GKqdVe3ndEbhPPG52MfStnE/cMvL3jIbajuSB2gA/g11NtDeJ4yfXgx9K6mNCy0j//2Q=="/>
          <p:cNvSpPr>
            <a:spLocks noChangeAspect="1" noChangeArrowheads="1"/>
          </p:cNvSpPr>
          <p:nvPr/>
        </p:nvSpPr>
        <p:spPr bwMode="auto">
          <a:xfrm>
            <a:off x="307975" y="-1676400"/>
            <a:ext cx="45720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pic>
        <p:nvPicPr>
          <p:cNvPr id="3080" name="Picture 8" descr="http://despierten.files.wordpress.com/2011/09/11-s-torres-gemelasjp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197" y="4747068"/>
            <a:ext cx="2411760" cy="20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8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par>
                          <p:cTn id="29" fill="hold">
                            <p:stCondLst>
                              <p:cond delay="500"/>
                            </p:stCondLst>
                            <p:childTnLst>
                              <p:par>
                                <p:cTn id="30" presetID="2" presetClass="entr" presetSubtype="4" fill="hold" nodeType="afterEffect">
                                  <p:stCondLst>
                                    <p:cond delay="500"/>
                                  </p:stCondLst>
                                  <p:childTnLst>
                                    <p:set>
                                      <p:cBhvr>
                                        <p:cTn id="31" dur="1" fill="hold">
                                          <p:stCondLst>
                                            <p:cond delay="0"/>
                                          </p:stCondLst>
                                        </p:cTn>
                                        <p:tgtEl>
                                          <p:spTgt spid="1026"/>
                                        </p:tgtEl>
                                        <p:attrNameLst>
                                          <p:attrName>style.visibility</p:attrName>
                                        </p:attrNameLst>
                                      </p:cBhvr>
                                      <p:to>
                                        <p:strVal val="visible"/>
                                      </p:to>
                                    </p:set>
                                    <p:anim calcmode="lin" valueType="num">
                                      <p:cBhvr additive="base">
                                        <p:cTn id="32" dur="500" fill="hold"/>
                                        <p:tgtEl>
                                          <p:spTgt spid="1026"/>
                                        </p:tgtEl>
                                        <p:attrNameLst>
                                          <p:attrName>ppt_x</p:attrName>
                                        </p:attrNameLst>
                                      </p:cBhvr>
                                      <p:tavLst>
                                        <p:tav tm="0">
                                          <p:val>
                                            <p:strVal val="#ppt_x"/>
                                          </p:val>
                                        </p:tav>
                                        <p:tav tm="100000">
                                          <p:val>
                                            <p:strVal val="#ppt_x"/>
                                          </p:val>
                                        </p:tav>
                                      </p:tavLst>
                                    </p:anim>
                                    <p:anim calcmode="lin" valueType="num">
                                      <p:cBhvr additive="base">
                                        <p:cTn id="3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par>
                          <p:cTn id="42" fill="hold">
                            <p:stCondLst>
                              <p:cond delay="500"/>
                            </p:stCondLst>
                            <p:childTnLst>
                              <p:par>
                                <p:cTn id="43" presetID="2" presetClass="entr" presetSubtype="4" fill="hold" nodeType="afterEffect">
                                  <p:stCondLst>
                                    <p:cond delay="500"/>
                                  </p:stCondLst>
                                  <p:childTnLst>
                                    <p:set>
                                      <p:cBhvr>
                                        <p:cTn id="44" dur="1" fill="hold">
                                          <p:stCondLst>
                                            <p:cond delay="0"/>
                                          </p:stCondLst>
                                        </p:cTn>
                                        <p:tgtEl>
                                          <p:spTgt spid="3074"/>
                                        </p:tgtEl>
                                        <p:attrNameLst>
                                          <p:attrName>style.visibility</p:attrName>
                                        </p:attrNameLst>
                                      </p:cBhvr>
                                      <p:to>
                                        <p:strVal val="visible"/>
                                      </p:to>
                                    </p:set>
                                    <p:anim calcmode="lin" valueType="num">
                                      <p:cBhvr additive="base">
                                        <p:cTn id="45" dur="500" fill="hold"/>
                                        <p:tgtEl>
                                          <p:spTgt spid="3074"/>
                                        </p:tgtEl>
                                        <p:attrNameLst>
                                          <p:attrName>ppt_x</p:attrName>
                                        </p:attrNameLst>
                                      </p:cBhvr>
                                      <p:tavLst>
                                        <p:tav tm="0">
                                          <p:val>
                                            <p:strVal val="#ppt_x"/>
                                          </p:val>
                                        </p:tav>
                                        <p:tav tm="100000">
                                          <p:val>
                                            <p:strVal val="#ppt_x"/>
                                          </p:val>
                                        </p:tav>
                                      </p:tavLst>
                                    </p:anim>
                                    <p:anim calcmode="lin" valueType="num">
                                      <p:cBhvr additive="base">
                                        <p:cTn id="46"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childTnLst>
                          </p:cTn>
                        </p:par>
                        <p:par>
                          <p:cTn id="55" fill="hold">
                            <p:stCondLst>
                              <p:cond delay="500"/>
                            </p:stCondLst>
                            <p:childTnLst>
                              <p:par>
                                <p:cTn id="56" presetID="2" presetClass="entr" presetSubtype="4" fill="hold" nodeType="afterEffect">
                                  <p:stCondLst>
                                    <p:cond delay="500"/>
                                  </p:stCondLst>
                                  <p:childTnLst>
                                    <p:set>
                                      <p:cBhvr>
                                        <p:cTn id="57" dur="1" fill="hold">
                                          <p:stCondLst>
                                            <p:cond delay="0"/>
                                          </p:stCondLst>
                                        </p:cTn>
                                        <p:tgtEl>
                                          <p:spTgt spid="3080"/>
                                        </p:tgtEl>
                                        <p:attrNameLst>
                                          <p:attrName>style.visibility</p:attrName>
                                        </p:attrNameLst>
                                      </p:cBhvr>
                                      <p:to>
                                        <p:strVal val="visible"/>
                                      </p:to>
                                    </p:set>
                                    <p:anim calcmode="lin" valueType="num">
                                      <p:cBhvr additive="base">
                                        <p:cTn id="58" dur="500" fill="hold"/>
                                        <p:tgtEl>
                                          <p:spTgt spid="3080"/>
                                        </p:tgtEl>
                                        <p:attrNameLst>
                                          <p:attrName>ppt_x</p:attrName>
                                        </p:attrNameLst>
                                      </p:cBhvr>
                                      <p:tavLst>
                                        <p:tav tm="0">
                                          <p:val>
                                            <p:strVal val="#ppt_x"/>
                                          </p:val>
                                        </p:tav>
                                        <p:tav tm="100000">
                                          <p:val>
                                            <p:strVal val="#ppt_x"/>
                                          </p:val>
                                        </p:tav>
                                      </p:tavLst>
                                    </p:anim>
                                    <p:anim calcmode="lin" valueType="num">
                                      <p:cBhvr additive="base">
                                        <p:cTn id="59" dur="500" fill="hold"/>
                                        <p:tgtEl>
                                          <p:spTgt spid="30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animBg="1"/>
      <p:bldP spid="18" grpId="0" animBg="1"/>
      <p:bldP spid="23"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73008"/>
            <a:ext cx="8229600" cy="720080"/>
          </a:xfrm>
          <a:prstGeom prst="rect">
            <a:avLst/>
          </a:prstGeom>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Exercicis punt 3. </a:t>
            </a:r>
            <a:r>
              <a:rPr lang="ca-ES" sz="3200" u="sng" dirty="0"/>
              <a:t>La globalització social i cultural</a:t>
            </a:r>
            <a:r>
              <a:rPr lang="ca-ES" sz="3200" dirty="0"/>
              <a:t>.</a:t>
            </a:r>
          </a:p>
        </p:txBody>
      </p:sp>
      <p:sp>
        <p:nvSpPr>
          <p:cNvPr id="3" name="2 CuadroTexto"/>
          <p:cNvSpPr txBox="1"/>
          <p:nvPr/>
        </p:nvSpPr>
        <p:spPr>
          <a:xfrm>
            <a:off x="251520" y="692696"/>
            <a:ext cx="8640960" cy="369332"/>
          </a:xfrm>
          <a:prstGeom prst="rect">
            <a:avLst/>
          </a:prstGeom>
          <a:noFill/>
        </p:spPr>
        <p:txBody>
          <a:bodyPr wrap="square" rtlCol="0">
            <a:spAutoFit/>
          </a:bodyPr>
          <a:lstStyle/>
          <a:p>
            <a:r>
              <a:rPr lang="ca-ES" dirty="0"/>
              <a:t>1. Explica, redactant, les característiques de la globalització social i cultural.</a:t>
            </a:r>
          </a:p>
        </p:txBody>
      </p:sp>
      <p:sp>
        <p:nvSpPr>
          <p:cNvPr id="5" name="4 CuadroTexto"/>
          <p:cNvSpPr txBox="1"/>
          <p:nvPr/>
        </p:nvSpPr>
        <p:spPr>
          <a:xfrm>
            <a:off x="251520" y="980728"/>
            <a:ext cx="8496944" cy="2308324"/>
          </a:xfrm>
          <a:prstGeom prst="rect">
            <a:avLst/>
          </a:prstGeom>
          <a:noFill/>
        </p:spPr>
        <p:txBody>
          <a:bodyPr wrap="square" rtlCol="0">
            <a:spAutoFit/>
          </a:bodyPr>
          <a:lstStyle/>
          <a:p>
            <a:r>
              <a:rPr lang="ca-ES" dirty="0"/>
              <a:t>2. A partir del document de baix, respon:</a:t>
            </a:r>
          </a:p>
          <a:p>
            <a:r>
              <a:rPr lang="ca-ES" dirty="0"/>
              <a:t>a) Tipus.</a:t>
            </a:r>
          </a:p>
          <a:p>
            <a:r>
              <a:rPr lang="ca-ES" dirty="0"/>
              <a:t>b) Tema.</a:t>
            </a:r>
          </a:p>
          <a:p>
            <a:r>
              <a:rPr lang="ca-ES" dirty="0"/>
              <a:t>c) En quines zones del món hi ha SIDA? Per què?</a:t>
            </a:r>
          </a:p>
          <a:p>
            <a:r>
              <a:rPr lang="ca-ES" dirty="0"/>
              <a:t>d) En quines regions té més incidència la malaltia? Quanta? I menys? A què es deuen aquestes diferències?</a:t>
            </a:r>
          </a:p>
          <a:p>
            <a:r>
              <a:rPr lang="ca-ES" dirty="0"/>
              <a:t>e) Què és la SIDA? És una malaltia mortal? Per què?</a:t>
            </a:r>
          </a:p>
          <a:p>
            <a:r>
              <a:rPr lang="ca-ES" dirty="0"/>
              <a:t>f) Quins riscos socials i culturals té la globalització?</a:t>
            </a:r>
          </a:p>
        </p:txBody>
      </p:sp>
      <p:pic>
        <p:nvPicPr>
          <p:cNvPr id="6" name="5 Imagen" descr="D:\ccss_valenciano\data\89\NAgora3u13s02i04.gif"/>
          <p:cNvPicPr/>
          <p:nvPr/>
        </p:nvPicPr>
        <p:blipFill>
          <a:blip r:embed="rId2">
            <a:extLst>
              <a:ext uri="{28A0092B-C50C-407E-A947-70E740481C1C}">
                <a14:useLocalDpi xmlns:a14="http://schemas.microsoft.com/office/drawing/2010/main" val="0"/>
              </a:ext>
            </a:extLst>
          </a:blip>
          <a:srcRect/>
          <a:stretch>
            <a:fillRect/>
          </a:stretch>
        </p:blipFill>
        <p:spPr bwMode="auto">
          <a:xfrm>
            <a:off x="1259632" y="3289052"/>
            <a:ext cx="6264696" cy="3568948"/>
          </a:xfrm>
          <a:prstGeom prst="rect">
            <a:avLst/>
          </a:prstGeom>
          <a:noFill/>
          <a:ln>
            <a:noFill/>
          </a:ln>
        </p:spPr>
      </p:pic>
    </p:spTree>
    <p:extLst>
      <p:ext uri="{BB962C8B-B14F-4D97-AF65-F5344CB8AC3E}">
        <p14:creationId xmlns:p14="http://schemas.microsoft.com/office/powerpoint/2010/main" val="331386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2" presetClass="entr" presetSubtype="4" fill="hold" nodeType="afterEffect">
                                  <p:stCondLst>
                                    <p:cond delay="50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107504" y="73008"/>
            <a:ext cx="8856984" cy="720080"/>
          </a:xfrm>
          <a:prstGeom prst="rect">
            <a:avLst/>
          </a:prstGeom>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4. </a:t>
            </a:r>
            <a:r>
              <a:rPr lang="ca-ES" sz="3200" u="sng" dirty="0"/>
              <a:t>La globalització tecnològica i de les comunicacions</a:t>
            </a:r>
            <a:r>
              <a:rPr lang="ca-ES" sz="3200" dirty="0"/>
              <a:t>.</a:t>
            </a:r>
          </a:p>
        </p:txBody>
      </p:sp>
      <p:sp>
        <p:nvSpPr>
          <p:cNvPr id="4" name="3 Rectángulo"/>
          <p:cNvSpPr/>
          <p:nvPr/>
        </p:nvSpPr>
        <p:spPr>
          <a:xfrm>
            <a:off x="189968" y="771405"/>
            <a:ext cx="6254240" cy="641371"/>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 desenvolupament de la investigació científica i tecnològica </a:t>
            </a:r>
          </a:p>
          <a:p>
            <a:pPr algn="ctr"/>
            <a:r>
              <a:rPr lang="ca-ES" dirty="0"/>
              <a:t>ha fet possible el creixement econòmic i la globalització</a:t>
            </a:r>
            <a:endParaRPr lang="ca-ES" dirty="0">
              <a:solidFill>
                <a:schemeClr val="tx1"/>
              </a:solidFill>
            </a:endParaRPr>
          </a:p>
        </p:txBody>
      </p:sp>
      <p:sp>
        <p:nvSpPr>
          <p:cNvPr id="5" name="4 Rectángulo"/>
          <p:cNvSpPr/>
          <p:nvPr/>
        </p:nvSpPr>
        <p:spPr>
          <a:xfrm>
            <a:off x="189968" y="1484784"/>
            <a:ext cx="8342472" cy="641371"/>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Els governs dels països rics i, especialment, les grans empreses dediquen molts diners </a:t>
            </a:r>
          </a:p>
          <a:p>
            <a:pPr algn="ctr"/>
            <a:r>
              <a:rPr lang="ca-ES" dirty="0"/>
              <a:t>a la investigació per a poder patentar els seus descobriments i fer negoci amb ells</a:t>
            </a:r>
            <a:endParaRPr lang="ca-ES" dirty="0">
              <a:solidFill>
                <a:schemeClr val="tx1"/>
              </a:solidFill>
            </a:endParaRPr>
          </a:p>
        </p:txBody>
      </p:sp>
      <p:sp>
        <p:nvSpPr>
          <p:cNvPr id="6" name="5 Rectángulo"/>
          <p:cNvSpPr/>
          <p:nvPr/>
        </p:nvSpPr>
        <p:spPr>
          <a:xfrm>
            <a:off x="189968" y="2204864"/>
            <a:ext cx="8342472" cy="641371"/>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Així, les diferències entre rics i pobres cada vegada són majors, ja que sols els rics </a:t>
            </a:r>
          </a:p>
          <a:p>
            <a:pPr algn="ctr"/>
            <a:r>
              <a:rPr lang="ca-ES" dirty="0"/>
              <a:t>tenen diners per a invertir en investigació i, com a resultat, augmenten les diferències</a:t>
            </a:r>
            <a:endParaRPr lang="ca-ES" dirty="0">
              <a:solidFill>
                <a:schemeClr val="tx1"/>
              </a:solidFill>
            </a:endParaRPr>
          </a:p>
        </p:txBody>
      </p:sp>
      <p:sp>
        <p:nvSpPr>
          <p:cNvPr id="7" name="6 Rectángulo"/>
          <p:cNvSpPr/>
          <p:nvPr/>
        </p:nvSpPr>
        <p:spPr>
          <a:xfrm>
            <a:off x="191943" y="2931645"/>
            <a:ext cx="7116361" cy="857395"/>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informàtica i l’electrònica han passat a ser claus en la societat actual, </a:t>
            </a:r>
          </a:p>
          <a:p>
            <a:pPr algn="ctr"/>
            <a:r>
              <a:rPr lang="ca-ES" dirty="0"/>
              <a:t>possibilitant que les feines es puguin fer més ràpidament i, especialment, </a:t>
            </a:r>
          </a:p>
          <a:p>
            <a:pPr algn="ctr"/>
            <a:r>
              <a:rPr lang="ca-ES" dirty="0"/>
              <a:t>les millores en la comunicació (Internet)</a:t>
            </a:r>
            <a:endParaRPr lang="ca-ES" dirty="0">
              <a:solidFill>
                <a:schemeClr val="tx1"/>
              </a:solidFill>
            </a:endParaRPr>
          </a:p>
        </p:txBody>
      </p:sp>
      <p:pic>
        <p:nvPicPr>
          <p:cNvPr id="4098" name="Picture 2" descr="http://www.saludaria.org/wp-content/uploads/2012/06/EL_R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80" y="3861048"/>
            <a:ext cx="3967040" cy="288009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ccss_valenciano\data\89\NAgora3u13s03i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3724" y="3864280"/>
            <a:ext cx="2146468" cy="287686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abc.es/Media/201210/26/ordenadores-oficina--644x36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4544399"/>
            <a:ext cx="2699792" cy="1513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73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2" presetClass="entr" presetSubtype="4" fill="hold" nodeType="afterEffect">
                                  <p:stCondLst>
                                    <p:cond delay="500"/>
                                  </p:stCondLst>
                                  <p:childTnLst>
                                    <p:set>
                                      <p:cBhvr>
                                        <p:cTn id="20" dur="1" fill="hold">
                                          <p:stCondLst>
                                            <p:cond delay="0"/>
                                          </p:stCondLst>
                                        </p:cTn>
                                        <p:tgtEl>
                                          <p:spTgt spid="4098"/>
                                        </p:tgtEl>
                                        <p:attrNameLst>
                                          <p:attrName>style.visibility</p:attrName>
                                        </p:attrNameLst>
                                      </p:cBhvr>
                                      <p:to>
                                        <p:strVal val="visible"/>
                                      </p:to>
                                    </p:set>
                                    <p:anim calcmode="lin" valueType="num">
                                      <p:cBhvr additive="base">
                                        <p:cTn id="21" dur="500" fill="hold"/>
                                        <p:tgtEl>
                                          <p:spTgt spid="4098"/>
                                        </p:tgtEl>
                                        <p:attrNameLst>
                                          <p:attrName>ppt_x</p:attrName>
                                        </p:attrNameLst>
                                      </p:cBhvr>
                                      <p:tavLst>
                                        <p:tav tm="0">
                                          <p:val>
                                            <p:strVal val="#ppt_x"/>
                                          </p:val>
                                        </p:tav>
                                        <p:tav tm="100000">
                                          <p:val>
                                            <p:strVal val="#ppt_x"/>
                                          </p:val>
                                        </p:tav>
                                      </p:tavLst>
                                    </p:anim>
                                    <p:anim calcmode="lin" valueType="num">
                                      <p:cBhvr additive="base">
                                        <p:cTn id="2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500"/>
                            </p:stCondLst>
                            <p:childTnLst>
                              <p:par>
                                <p:cTn id="29" presetID="2" presetClass="entr" presetSubtype="4" fill="hold" nodeType="afterEffect">
                                  <p:stCondLst>
                                    <p:cond delay="500"/>
                                  </p:stCondLst>
                                  <p:childTnLst>
                                    <p:set>
                                      <p:cBhvr>
                                        <p:cTn id="30" dur="1" fill="hold">
                                          <p:stCondLst>
                                            <p:cond delay="0"/>
                                          </p:stCondLst>
                                        </p:cTn>
                                        <p:tgtEl>
                                          <p:spTgt spid="4100"/>
                                        </p:tgtEl>
                                        <p:attrNameLst>
                                          <p:attrName>style.visibility</p:attrName>
                                        </p:attrNameLst>
                                      </p:cBhvr>
                                      <p:to>
                                        <p:strVal val="visible"/>
                                      </p:to>
                                    </p:set>
                                    <p:anim calcmode="lin" valueType="num">
                                      <p:cBhvr additive="base">
                                        <p:cTn id="31" dur="500" fill="hold"/>
                                        <p:tgtEl>
                                          <p:spTgt spid="4100"/>
                                        </p:tgtEl>
                                        <p:attrNameLst>
                                          <p:attrName>ppt_x</p:attrName>
                                        </p:attrNameLst>
                                      </p:cBhvr>
                                      <p:tavLst>
                                        <p:tav tm="0">
                                          <p:val>
                                            <p:strVal val="#ppt_x"/>
                                          </p:val>
                                        </p:tav>
                                        <p:tav tm="100000">
                                          <p:val>
                                            <p:strVal val="#ppt_x"/>
                                          </p:val>
                                        </p:tav>
                                      </p:tavLst>
                                    </p:anim>
                                    <p:anim calcmode="lin" valueType="num">
                                      <p:cBhvr additive="base">
                                        <p:cTn id="32"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par>
                          <p:cTn id="38" fill="hold">
                            <p:stCondLst>
                              <p:cond delay="500"/>
                            </p:stCondLst>
                            <p:childTnLst>
                              <p:par>
                                <p:cTn id="39" presetID="2" presetClass="entr" presetSubtype="4" fill="hold" nodeType="afterEffect">
                                  <p:stCondLst>
                                    <p:cond delay="500"/>
                                  </p:stCondLst>
                                  <p:childTnLst>
                                    <p:set>
                                      <p:cBhvr>
                                        <p:cTn id="40" dur="1" fill="hold">
                                          <p:stCondLst>
                                            <p:cond delay="0"/>
                                          </p:stCondLst>
                                        </p:cTn>
                                        <p:tgtEl>
                                          <p:spTgt spid="4102"/>
                                        </p:tgtEl>
                                        <p:attrNameLst>
                                          <p:attrName>style.visibility</p:attrName>
                                        </p:attrNameLst>
                                      </p:cBhvr>
                                      <p:to>
                                        <p:strVal val="visible"/>
                                      </p:to>
                                    </p:set>
                                    <p:anim calcmode="lin" valueType="num">
                                      <p:cBhvr additive="base">
                                        <p:cTn id="41" dur="500" fill="hold"/>
                                        <p:tgtEl>
                                          <p:spTgt spid="4102"/>
                                        </p:tgtEl>
                                        <p:attrNameLst>
                                          <p:attrName>ppt_x</p:attrName>
                                        </p:attrNameLst>
                                      </p:cBhvr>
                                      <p:tavLst>
                                        <p:tav tm="0">
                                          <p:val>
                                            <p:strVal val="#ppt_x"/>
                                          </p:val>
                                        </p:tav>
                                        <p:tav tm="100000">
                                          <p:val>
                                            <p:strVal val="#ppt_x"/>
                                          </p:val>
                                        </p:tav>
                                      </p:tavLst>
                                    </p:anim>
                                    <p:anim calcmode="lin" valueType="num">
                                      <p:cBhvr additive="base">
                                        <p:cTn id="42"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107504" y="73008"/>
            <a:ext cx="8856984" cy="720080"/>
          </a:xfrm>
          <a:prstGeom prst="rect">
            <a:avLst/>
          </a:prstGeom>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4. </a:t>
            </a:r>
            <a:r>
              <a:rPr lang="ca-ES" sz="3200" u="sng" dirty="0"/>
              <a:t>La globalització tecnològica i de les comunicacions</a:t>
            </a:r>
            <a:r>
              <a:rPr lang="ca-ES" sz="3200" dirty="0"/>
              <a:t>.</a:t>
            </a:r>
          </a:p>
        </p:txBody>
      </p:sp>
      <p:sp>
        <p:nvSpPr>
          <p:cNvPr id="3" name="2 Rectángulo"/>
          <p:cNvSpPr/>
          <p:nvPr/>
        </p:nvSpPr>
        <p:spPr>
          <a:xfrm>
            <a:off x="107504" y="1537226"/>
            <a:ext cx="1656184" cy="550572"/>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Els mitjans </a:t>
            </a:r>
            <a:r>
              <a:rPr lang="ca-ES" dirty="0">
                <a:solidFill>
                  <a:schemeClr val="tx1"/>
                </a:solidFill>
              </a:rPr>
              <a:t>de</a:t>
            </a:r>
          </a:p>
          <a:p>
            <a:pPr algn="ctr"/>
            <a:r>
              <a:rPr lang="ca-ES" dirty="0">
                <a:solidFill>
                  <a:schemeClr val="tx1"/>
                </a:solidFill>
              </a:rPr>
              <a:t>comunicació (I)</a:t>
            </a:r>
            <a:endParaRPr lang="ca-ES" dirty="0"/>
          </a:p>
        </p:txBody>
      </p:sp>
      <p:cxnSp>
        <p:nvCxnSpPr>
          <p:cNvPr id="4" name="3 Conector angular"/>
          <p:cNvCxnSpPr>
            <a:stCxn id="3" idx="3"/>
            <a:endCxn id="6" idx="1"/>
          </p:cNvCxnSpPr>
          <p:nvPr/>
        </p:nvCxnSpPr>
        <p:spPr>
          <a:xfrm flipV="1">
            <a:off x="1763688" y="1065366"/>
            <a:ext cx="288032" cy="74714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6" name="5 Rectángulo"/>
          <p:cNvSpPr/>
          <p:nvPr/>
        </p:nvSpPr>
        <p:spPr>
          <a:xfrm>
            <a:off x="2051720" y="764704"/>
            <a:ext cx="5832648" cy="601323"/>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Els mitjans de comunicació són indispensables per a la globalització i la informació és un instrument de poder</a:t>
            </a:r>
            <a:endParaRPr lang="ca-ES" dirty="0">
              <a:solidFill>
                <a:schemeClr val="tx1"/>
              </a:solidFill>
            </a:endParaRPr>
          </a:p>
        </p:txBody>
      </p:sp>
      <p:cxnSp>
        <p:nvCxnSpPr>
          <p:cNvPr id="8" name="7 Conector angular"/>
          <p:cNvCxnSpPr>
            <a:stCxn id="3" idx="3"/>
            <a:endCxn id="11" idx="1"/>
          </p:cNvCxnSpPr>
          <p:nvPr/>
        </p:nvCxnSpPr>
        <p:spPr>
          <a:xfrm flipV="1">
            <a:off x="1763688" y="1760070"/>
            <a:ext cx="288032" cy="5244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10 Rectángulo"/>
          <p:cNvSpPr/>
          <p:nvPr/>
        </p:nvSpPr>
        <p:spPr>
          <a:xfrm>
            <a:off x="2051720" y="1459408"/>
            <a:ext cx="6408712" cy="601323"/>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Els mitjans de comunicació actuals són instantanis, tenen un </a:t>
            </a:r>
          </a:p>
          <a:p>
            <a:pPr algn="ctr"/>
            <a:r>
              <a:rPr lang="ca-ES" dirty="0"/>
              <a:t>abast mundial, generen riquesa i influeixen en l’opinió pública</a:t>
            </a:r>
            <a:endParaRPr lang="ca-ES" dirty="0">
              <a:solidFill>
                <a:schemeClr val="tx1"/>
              </a:solidFill>
            </a:endParaRPr>
          </a:p>
        </p:txBody>
      </p:sp>
      <p:cxnSp>
        <p:nvCxnSpPr>
          <p:cNvPr id="15" name="14 Conector angular"/>
          <p:cNvCxnSpPr>
            <a:stCxn id="3" idx="3"/>
            <a:endCxn id="18" idx="1"/>
          </p:cNvCxnSpPr>
          <p:nvPr/>
        </p:nvCxnSpPr>
        <p:spPr>
          <a:xfrm>
            <a:off x="1763688" y="1812512"/>
            <a:ext cx="288032" cy="76141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17 Rectángulo"/>
          <p:cNvSpPr/>
          <p:nvPr/>
        </p:nvSpPr>
        <p:spPr>
          <a:xfrm>
            <a:off x="2051720" y="2150892"/>
            <a:ext cx="5976664" cy="846060"/>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 control de la informació és clau per als poders econòmics </a:t>
            </a:r>
          </a:p>
          <a:p>
            <a:pPr algn="ctr"/>
            <a:r>
              <a:rPr lang="ca-ES" dirty="0"/>
              <a:t>(grans multinacionals) i polítics (governs): el que no surt </a:t>
            </a:r>
          </a:p>
          <a:p>
            <a:pPr algn="ctr"/>
            <a:r>
              <a:rPr lang="ca-ES" dirty="0"/>
              <a:t>als mitjans de comunicació, “no existeix”</a:t>
            </a:r>
            <a:endParaRPr lang="ca-ES" dirty="0">
              <a:solidFill>
                <a:schemeClr val="tx1"/>
              </a:solidFill>
            </a:endParaRPr>
          </a:p>
        </p:txBody>
      </p:sp>
      <p:pic>
        <p:nvPicPr>
          <p:cNvPr id="8194" name="Picture 2" descr="http://www.eldescodificador.com/wp-content/uploads/2014/01/El-rot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3076503"/>
            <a:ext cx="3337777" cy="370075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D:\ccss_valenciano\data\89\NAgora3u13s04i04.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3038120"/>
            <a:ext cx="2520280" cy="151167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3.bp.blogspot.com/_hUqQiF4_VNY/S5EoC7yL6-I/AAAAAAAABqI/FqpN1GZjrq0/s640/roto-informaci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286" y="4644590"/>
            <a:ext cx="3170173" cy="2213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04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500"/>
                            </p:stCondLst>
                            <p:childTnLst>
                              <p:par>
                                <p:cTn id="22" presetID="2" presetClass="entr" presetSubtype="4" fill="hold" nodeType="afterEffect">
                                  <p:stCondLst>
                                    <p:cond delay="500"/>
                                  </p:stCondLst>
                                  <p:childTnLst>
                                    <p:set>
                                      <p:cBhvr>
                                        <p:cTn id="23" dur="1" fill="hold">
                                          <p:stCondLst>
                                            <p:cond delay="0"/>
                                          </p:stCondLst>
                                        </p:cTn>
                                        <p:tgtEl>
                                          <p:spTgt spid="6146"/>
                                        </p:tgtEl>
                                        <p:attrNameLst>
                                          <p:attrName>style.visibility</p:attrName>
                                        </p:attrNameLst>
                                      </p:cBhvr>
                                      <p:to>
                                        <p:strVal val="visible"/>
                                      </p:to>
                                    </p:set>
                                    <p:anim calcmode="lin" valueType="num">
                                      <p:cBhvr additive="base">
                                        <p:cTn id="24" dur="500" fill="hold"/>
                                        <p:tgtEl>
                                          <p:spTgt spid="6146"/>
                                        </p:tgtEl>
                                        <p:attrNameLst>
                                          <p:attrName>ppt_x</p:attrName>
                                        </p:attrNameLst>
                                      </p:cBhvr>
                                      <p:tavLst>
                                        <p:tav tm="0">
                                          <p:val>
                                            <p:strVal val="#ppt_x"/>
                                          </p:val>
                                        </p:tav>
                                        <p:tav tm="100000">
                                          <p:val>
                                            <p:strVal val="#ppt_x"/>
                                          </p:val>
                                        </p:tav>
                                      </p:tavLst>
                                    </p:anim>
                                    <p:anim calcmode="lin" valueType="num">
                                      <p:cBhvr additive="base">
                                        <p:cTn id="25"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par>
                          <p:cTn id="34" fill="hold">
                            <p:stCondLst>
                              <p:cond delay="500"/>
                            </p:stCondLst>
                            <p:childTnLst>
                              <p:par>
                                <p:cTn id="35" presetID="2" presetClass="entr" presetSubtype="4" fill="hold" nodeType="afterEffect">
                                  <p:stCondLst>
                                    <p:cond delay="500"/>
                                  </p:stCondLst>
                                  <p:childTnLst>
                                    <p:set>
                                      <p:cBhvr>
                                        <p:cTn id="36" dur="1" fill="hold">
                                          <p:stCondLst>
                                            <p:cond delay="0"/>
                                          </p:stCondLst>
                                        </p:cTn>
                                        <p:tgtEl>
                                          <p:spTgt spid="6150"/>
                                        </p:tgtEl>
                                        <p:attrNameLst>
                                          <p:attrName>style.visibility</p:attrName>
                                        </p:attrNameLst>
                                      </p:cBhvr>
                                      <p:to>
                                        <p:strVal val="visible"/>
                                      </p:to>
                                    </p:set>
                                    <p:anim calcmode="lin" valueType="num">
                                      <p:cBhvr additive="base">
                                        <p:cTn id="37" dur="500" fill="hold"/>
                                        <p:tgtEl>
                                          <p:spTgt spid="6150"/>
                                        </p:tgtEl>
                                        <p:attrNameLst>
                                          <p:attrName>ppt_x</p:attrName>
                                        </p:attrNameLst>
                                      </p:cBhvr>
                                      <p:tavLst>
                                        <p:tav tm="0">
                                          <p:val>
                                            <p:strVal val="#ppt_x"/>
                                          </p:val>
                                        </p:tav>
                                        <p:tav tm="100000">
                                          <p:val>
                                            <p:strVal val="#ppt_x"/>
                                          </p:val>
                                        </p:tav>
                                      </p:tavLst>
                                    </p:anim>
                                    <p:anim calcmode="lin" valueType="num">
                                      <p:cBhvr additive="base">
                                        <p:cTn id="38"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par>
                          <p:cTn id="47" fill="hold">
                            <p:stCondLst>
                              <p:cond delay="500"/>
                            </p:stCondLst>
                            <p:childTnLst>
                              <p:par>
                                <p:cTn id="48" presetID="2" presetClass="entr" presetSubtype="4" fill="hold" nodeType="afterEffect">
                                  <p:stCondLst>
                                    <p:cond delay="500"/>
                                  </p:stCondLst>
                                  <p:childTnLst>
                                    <p:set>
                                      <p:cBhvr>
                                        <p:cTn id="49" dur="1" fill="hold">
                                          <p:stCondLst>
                                            <p:cond delay="0"/>
                                          </p:stCondLst>
                                        </p:cTn>
                                        <p:tgtEl>
                                          <p:spTgt spid="8194"/>
                                        </p:tgtEl>
                                        <p:attrNameLst>
                                          <p:attrName>style.visibility</p:attrName>
                                        </p:attrNameLst>
                                      </p:cBhvr>
                                      <p:to>
                                        <p:strVal val="visible"/>
                                      </p:to>
                                    </p:set>
                                    <p:anim calcmode="lin" valueType="num">
                                      <p:cBhvr additive="base">
                                        <p:cTn id="50" dur="500" fill="hold"/>
                                        <p:tgtEl>
                                          <p:spTgt spid="8194"/>
                                        </p:tgtEl>
                                        <p:attrNameLst>
                                          <p:attrName>ppt_x</p:attrName>
                                        </p:attrNameLst>
                                      </p:cBhvr>
                                      <p:tavLst>
                                        <p:tav tm="0">
                                          <p:val>
                                            <p:strVal val="#ppt_x"/>
                                          </p:val>
                                        </p:tav>
                                        <p:tav tm="100000">
                                          <p:val>
                                            <p:strVal val="#ppt_x"/>
                                          </p:val>
                                        </p:tav>
                                      </p:tavLst>
                                    </p:anim>
                                    <p:anim calcmode="lin" valueType="num">
                                      <p:cBhvr additive="base">
                                        <p:cTn id="51"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animBg="1"/>
      <p:bldP spid="11"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107504" y="73008"/>
            <a:ext cx="8856984" cy="720080"/>
          </a:xfrm>
          <a:prstGeom prst="rect">
            <a:avLst/>
          </a:prstGeom>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4. </a:t>
            </a:r>
            <a:r>
              <a:rPr lang="ca-ES" sz="3200" u="sng" dirty="0"/>
              <a:t>La globalització tecnològica i de les comunicacions</a:t>
            </a:r>
            <a:r>
              <a:rPr lang="ca-ES" sz="3200" dirty="0"/>
              <a:t>.</a:t>
            </a:r>
          </a:p>
        </p:txBody>
      </p:sp>
      <p:sp>
        <p:nvSpPr>
          <p:cNvPr id="3" name="2 Rectángulo"/>
          <p:cNvSpPr/>
          <p:nvPr/>
        </p:nvSpPr>
        <p:spPr>
          <a:xfrm>
            <a:off x="107504" y="1272024"/>
            <a:ext cx="1656184" cy="550572"/>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Els mitjans </a:t>
            </a:r>
            <a:r>
              <a:rPr lang="ca-ES" dirty="0">
                <a:solidFill>
                  <a:schemeClr val="tx1"/>
                </a:solidFill>
              </a:rPr>
              <a:t>de</a:t>
            </a:r>
          </a:p>
          <a:p>
            <a:pPr algn="ctr"/>
            <a:r>
              <a:rPr lang="ca-ES" dirty="0">
                <a:solidFill>
                  <a:schemeClr val="tx1"/>
                </a:solidFill>
              </a:rPr>
              <a:t>comunicació (I)</a:t>
            </a:r>
            <a:endParaRPr lang="ca-ES" dirty="0"/>
          </a:p>
        </p:txBody>
      </p:sp>
      <p:cxnSp>
        <p:nvCxnSpPr>
          <p:cNvPr id="4" name="3 Conector angular"/>
          <p:cNvCxnSpPr>
            <a:stCxn id="3" idx="3"/>
            <a:endCxn id="5" idx="1"/>
          </p:cNvCxnSpPr>
          <p:nvPr/>
        </p:nvCxnSpPr>
        <p:spPr>
          <a:xfrm flipV="1">
            <a:off x="1763688" y="1081120"/>
            <a:ext cx="360040" cy="46619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5" name="4 Rectángulo"/>
          <p:cNvSpPr/>
          <p:nvPr/>
        </p:nvSpPr>
        <p:spPr>
          <a:xfrm>
            <a:off x="2123728" y="793088"/>
            <a:ext cx="5976664" cy="576064"/>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Els principals mitjans de comunicació són la televisió, </a:t>
            </a:r>
          </a:p>
          <a:p>
            <a:pPr algn="ctr"/>
            <a:r>
              <a:rPr lang="ca-ES" dirty="0"/>
              <a:t>la ràdio, la premsa i Internet</a:t>
            </a:r>
            <a:endParaRPr lang="ca-ES" dirty="0">
              <a:solidFill>
                <a:schemeClr val="tx1"/>
              </a:solidFill>
            </a:endParaRPr>
          </a:p>
        </p:txBody>
      </p:sp>
      <p:cxnSp>
        <p:nvCxnSpPr>
          <p:cNvPr id="9" name="8 Conector angular"/>
          <p:cNvCxnSpPr>
            <a:stCxn id="3" idx="3"/>
            <a:endCxn id="10" idx="1"/>
          </p:cNvCxnSpPr>
          <p:nvPr/>
        </p:nvCxnSpPr>
        <p:spPr>
          <a:xfrm>
            <a:off x="1763688" y="1547310"/>
            <a:ext cx="360040" cy="46137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2123728" y="1432624"/>
            <a:ext cx="6179299" cy="1152128"/>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Internet ha ajudat a “democratitzar” la informació perquè tots </a:t>
            </a:r>
          </a:p>
          <a:p>
            <a:pPr algn="ctr"/>
            <a:r>
              <a:rPr lang="ca-ES" dirty="0"/>
              <a:t>poden participar-hi ( però també es pot controlar i censurar) </a:t>
            </a:r>
          </a:p>
          <a:p>
            <a:pPr algn="ctr"/>
            <a:r>
              <a:rPr lang="ca-ES" dirty="0"/>
              <a:t>i és clau en la globalització actual: amb les xarxes socials </a:t>
            </a:r>
          </a:p>
          <a:p>
            <a:pPr algn="ctr"/>
            <a:r>
              <a:rPr lang="ca-ES" dirty="0"/>
              <a:t>anem cap a un “veïnatge universal”</a:t>
            </a:r>
            <a:endParaRPr lang="ca-ES" dirty="0">
              <a:solidFill>
                <a:schemeClr val="tx1"/>
              </a:solidFill>
            </a:endParaRPr>
          </a:p>
        </p:txBody>
      </p:sp>
      <p:pic>
        <p:nvPicPr>
          <p:cNvPr id="5122" name="Picture 2" descr="D:\ccss_valenciano\data\89\NAgora3u13s04i0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727711"/>
            <a:ext cx="3419872" cy="361381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4.bp.blogspot.com/-CJ3tdvo0xZQ/T9kCZYliWXI/AAAAAAAAAj4/FWLA7g57pVY/s1600/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3548284"/>
            <a:ext cx="2393778" cy="221424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farmacon.files.wordpress.com/2012/10/1351616732_195112_1351616811_noticia_norm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160" y="2948971"/>
            <a:ext cx="3059832" cy="3449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15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500"/>
                            </p:stCondLst>
                            <p:childTnLst>
                              <p:par>
                                <p:cTn id="22" presetID="2" presetClass="entr" presetSubtype="4" fill="hold" nodeType="afterEffect">
                                  <p:stCondLst>
                                    <p:cond delay="500"/>
                                  </p:stCondLst>
                                  <p:childTnLst>
                                    <p:set>
                                      <p:cBhvr>
                                        <p:cTn id="23" dur="1" fill="hold">
                                          <p:stCondLst>
                                            <p:cond delay="0"/>
                                          </p:stCondLst>
                                        </p:cTn>
                                        <p:tgtEl>
                                          <p:spTgt spid="5122"/>
                                        </p:tgtEl>
                                        <p:attrNameLst>
                                          <p:attrName>style.visibility</p:attrName>
                                        </p:attrNameLst>
                                      </p:cBhvr>
                                      <p:to>
                                        <p:strVal val="visible"/>
                                      </p:to>
                                    </p:set>
                                    <p:anim calcmode="lin" valueType="num">
                                      <p:cBhvr additive="base">
                                        <p:cTn id="24" dur="500" fill="hold"/>
                                        <p:tgtEl>
                                          <p:spTgt spid="5122"/>
                                        </p:tgtEl>
                                        <p:attrNameLst>
                                          <p:attrName>ppt_x</p:attrName>
                                        </p:attrNameLst>
                                      </p:cBhvr>
                                      <p:tavLst>
                                        <p:tav tm="0">
                                          <p:val>
                                            <p:strVal val="#ppt_x"/>
                                          </p:val>
                                        </p:tav>
                                        <p:tav tm="100000">
                                          <p:val>
                                            <p:strVal val="#ppt_x"/>
                                          </p:val>
                                        </p:tav>
                                      </p:tavLst>
                                    </p:anim>
                                    <p:anim calcmode="lin" valueType="num">
                                      <p:cBhvr additive="base">
                                        <p:cTn id="25"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par>
                          <p:cTn id="34" fill="hold">
                            <p:stCondLst>
                              <p:cond delay="500"/>
                            </p:stCondLst>
                            <p:childTnLst>
                              <p:par>
                                <p:cTn id="35" presetID="2" presetClass="entr" presetSubtype="4" fill="hold" nodeType="afterEffect">
                                  <p:stCondLst>
                                    <p:cond delay="500"/>
                                  </p:stCondLst>
                                  <p:childTnLst>
                                    <p:set>
                                      <p:cBhvr>
                                        <p:cTn id="36" dur="1" fill="hold">
                                          <p:stCondLst>
                                            <p:cond delay="0"/>
                                          </p:stCondLst>
                                        </p:cTn>
                                        <p:tgtEl>
                                          <p:spTgt spid="5124"/>
                                        </p:tgtEl>
                                        <p:attrNameLst>
                                          <p:attrName>style.visibility</p:attrName>
                                        </p:attrNameLst>
                                      </p:cBhvr>
                                      <p:to>
                                        <p:strVal val="visible"/>
                                      </p:to>
                                    </p:set>
                                    <p:anim calcmode="lin" valueType="num">
                                      <p:cBhvr additive="base">
                                        <p:cTn id="37" dur="500" fill="hold"/>
                                        <p:tgtEl>
                                          <p:spTgt spid="5124"/>
                                        </p:tgtEl>
                                        <p:attrNameLst>
                                          <p:attrName>ppt_x</p:attrName>
                                        </p:attrNameLst>
                                      </p:cBhvr>
                                      <p:tavLst>
                                        <p:tav tm="0">
                                          <p:val>
                                            <p:strVal val="#ppt_x"/>
                                          </p:val>
                                        </p:tav>
                                        <p:tav tm="100000">
                                          <p:val>
                                            <p:strVal val="#ppt_x"/>
                                          </p:val>
                                        </p:tav>
                                      </p:tavLst>
                                    </p:anim>
                                    <p:anim calcmode="lin" valueType="num">
                                      <p:cBhvr additive="base">
                                        <p:cTn id="38" dur="500" fill="hold"/>
                                        <p:tgtEl>
                                          <p:spTgt spid="5124"/>
                                        </p:tgtEl>
                                        <p:attrNameLst>
                                          <p:attrName>ppt_y</p:attrName>
                                        </p:attrNameLst>
                                      </p:cBhvr>
                                      <p:tavLst>
                                        <p:tav tm="0">
                                          <p:val>
                                            <p:strVal val="1+#ppt_h/2"/>
                                          </p:val>
                                        </p:tav>
                                        <p:tav tm="100000">
                                          <p:val>
                                            <p:strVal val="#ppt_y"/>
                                          </p:val>
                                        </p:tav>
                                      </p:tavLst>
                                    </p:anim>
                                  </p:childTnLst>
                                </p:cTn>
                              </p:par>
                            </p:childTnLst>
                          </p:cTn>
                        </p:par>
                        <p:par>
                          <p:cTn id="39" fill="hold">
                            <p:stCondLst>
                              <p:cond delay="1500"/>
                            </p:stCondLst>
                            <p:childTnLst>
                              <p:par>
                                <p:cTn id="40" presetID="2" presetClass="entr" presetSubtype="4" fill="hold" nodeType="afterEffect">
                                  <p:stCondLst>
                                    <p:cond delay="500"/>
                                  </p:stCondLst>
                                  <p:childTnLst>
                                    <p:set>
                                      <p:cBhvr>
                                        <p:cTn id="41" dur="1" fill="hold">
                                          <p:stCondLst>
                                            <p:cond delay="0"/>
                                          </p:stCondLst>
                                        </p:cTn>
                                        <p:tgtEl>
                                          <p:spTgt spid="5126"/>
                                        </p:tgtEl>
                                        <p:attrNameLst>
                                          <p:attrName>style.visibility</p:attrName>
                                        </p:attrNameLst>
                                      </p:cBhvr>
                                      <p:to>
                                        <p:strVal val="visible"/>
                                      </p:to>
                                    </p:set>
                                    <p:anim calcmode="lin" valueType="num">
                                      <p:cBhvr additive="base">
                                        <p:cTn id="42" dur="500" fill="hold"/>
                                        <p:tgtEl>
                                          <p:spTgt spid="5126"/>
                                        </p:tgtEl>
                                        <p:attrNameLst>
                                          <p:attrName>ppt_x</p:attrName>
                                        </p:attrNameLst>
                                      </p:cBhvr>
                                      <p:tavLst>
                                        <p:tav tm="0">
                                          <p:val>
                                            <p:strVal val="#ppt_x"/>
                                          </p:val>
                                        </p:tav>
                                        <p:tav tm="100000">
                                          <p:val>
                                            <p:strVal val="#ppt_x"/>
                                          </p:val>
                                        </p:tav>
                                      </p:tavLst>
                                    </p:anim>
                                    <p:anim calcmode="lin" valueType="num">
                                      <p:cBhvr additive="base">
                                        <p:cTn id="43"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107504" y="73008"/>
            <a:ext cx="8856984" cy="72008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Exercicis punt 4. </a:t>
            </a:r>
            <a:r>
              <a:rPr lang="ca-ES" sz="3200" u="sng" dirty="0"/>
              <a:t>Globalització tecnològica i de les comunicacions</a:t>
            </a:r>
            <a:r>
              <a:rPr lang="ca-ES" sz="3200" dirty="0"/>
              <a:t>.</a:t>
            </a:r>
          </a:p>
        </p:txBody>
      </p:sp>
      <p:sp>
        <p:nvSpPr>
          <p:cNvPr id="3" name="2 CuadroTexto"/>
          <p:cNvSpPr txBox="1"/>
          <p:nvPr/>
        </p:nvSpPr>
        <p:spPr>
          <a:xfrm>
            <a:off x="107504" y="620688"/>
            <a:ext cx="8856984" cy="2308324"/>
          </a:xfrm>
          <a:prstGeom prst="rect">
            <a:avLst/>
          </a:prstGeom>
          <a:noFill/>
        </p:spPr>
        <p:txBody>
          <a:bodyPr wrap="square" rtlCol="0">
            <a:spAutoFit/>
          </a:bodyPr>
          <a:lstStyle/>
          <a:p>
            <a:r>
              <a:rPr lang="ca-ES" dirty="0"/>
              <a:t>1. A partir del document de baix, respon:</a:t>
            </a:r>
          </a:p>
          <a:p>
            <a:r>
              <a:rPr lang="ca-ES" dirty="0"/>
              <a:t>a) Tipus.</a:t>
            </a:r>
          </a:p>
          <a:p>
            <a:r>
              <a:rPr lang="ca-ES" dirty="0"/>
              <a:t>b) Tema.</a:t>
            </a:r>
          </a:p>
          <a:p>
            <a:r>
              <a:rPr lang="ca-ES" dirty="0"/>
              <a:t>c) Quins deu països inverteixen més en investigació tecnològica? Com són eixos països?</a:t>
            </a:r>
          </a:p>
          <a:p>
            <a:r>
              <a:rPr lang="ca-ES" dirty="0"/>
              <a:t>d) Quina posició ocupa Espanya? Quina diferència en percentatge del PIB hi ha respecte al primer?</a:t>
            </a:r>
          </a:p>
          <a:p>
            <a:r>
              <a:rPr lang="ca-ES" dirty="0"/>
              <a:t>e) Quines conseqüències té invertir més o menys en investigació?</a:t>
            </a:r>
          </a:p>
          <a:p>
            <a:r>
              <a:rPr lang="ca-ES" dirty="0"/>
              <a:t>f) Explica el que sàpigues sobre la globalització tecnològica.</a:t>
            </a:r>
          </a:p>
        </p:txBody>
      </p:sp>
      <p:pic>
        <p:nvPicPr>
          <p:cNvPr id="4" name="Picture 4" descr="D:\ccss_valenciano\data\89\NAgora3u13s03i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836" y="2880714"/>
            <a:ext cx="2880320" cy="3860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40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467544" y="188640"/>
            <a:ext cx="8229600" cy="634082"/>
          </a:xfrm>
        </p:spPr>
        <p:txBody>
          <a:bodyPr>
            <a:normAutofit/>
          </a:bodyPr>
          <a:lstStyle/>
          <a:p>
            <a:r>
              <a:rPr lang="ca-ES" sz="3200" dirty="0"/>
              <a:t>UNITAT 8. LA GLOBALITZACIÓ.</a:t>
            </a:r>
          </a:p>
        </p:txBody>
      </p:sp>
      <p:sp>
        <p:nvSpPr>
          <p:cNvPr id="5" name="2 Marcador de contenido"/>
          <p:cNvSpPr>
            <a:spLocks noGrp="1"/>
          </p:cNvSpPr>
          <p:nvPr>
            <p:ph idx="1"/>
          </p:nvPr>
        </p:nvSpPr>
        <p:spPr>
          <a:xfrm>
            <a:off x="395536" y="908720"/>
            <a:ext cx="8280920" cy="3816424"/>
          </a:xfrm>
        </p:spPr>
        <p:txBody>
          <a:bodyPr>
            <a:noAutofit/>
          </a:bodyPr>
          <a:lstStyle/>
          <a:p>
            <a:pPr marL="457200" indent="-457200">
              <a:buAutoNum type="arabicPeriod"/>
            </a:pPr>
            <a:r>
              <a:rPr lang="ca-ES" sz="2800" u="sng" dirty="0"/>
              <a:t>La globalització: causes i característiques</a:t>
            </a:r>
            <a:r>
              <a:rPr lang="ca-ES" sz="2800" dirty="0"/>
              <a:t>.</a:t>
            </a:r>
          </a:p>
          <a:p>
            <a:pPr marL="457200" indent="-457200">
              <a:buAutoNum type="arabicPeriod"/>
            </a:pPr>
            <a:r>
              <a:rPr lang="ca-ES" sz="2800" u="sng" dirty="0"/>
              <a:t>La globalització econòmica</a:t>
            </a:r>
            <a:r>
              <a:rPr lang="ca-ES" sz="2800" dirty="0"/>
              <a:t>.</a:t>
            </a:r>
          </a:p>
          <a:p>
            <a:pPr marL="457200" indent="-457200">
              <a:buAutoNum type="arabicPeriod"/>
            </a:pPr>
            <a:r>
              <a:rPr lang="ca-ES" sz="2800" u="sng" dirty="0"/>
              <a:t>La globalització social i cultural</a:t>
            </a:r>
            <a:r>
              <a:rPr lang="ca-ES" sz="2800" dirty="0"/>
              <a:t>.</a:t>
            </a:r>
          </a:p>
          <a:p>
            <a:pPr marL="457200" indent="-457200">
              <a:buAutoNum type="arabicPeriod"/>
            </a:pPr>
            <a:r>
              <a:rPr lang="ca-ES" sz="2800" u="sng" dirty="0"/>
              <a:t>La globalització tecnològica i de les comunicacions</a:t>
            </a:r>
            <a:r>
              <a:rPr lang="ca-ES" sz="2800" dirty="0"/>
              <a:t>.</a:t>
            </a:r>
          </a:p>
          <a:p>
            <a:pPr marL="457200" indent="-457200">
              <a:buAutoNum type="arabicPeriod"/>
            </a:pPr>
            <a:r>
              <a:rPr lang="ca-ES" sz="2800" u="sng" dirty="0"/>
              <a:t>Aspectes positius i negatius de la globalització</a:t>
            </a:r>
            <a:r>
              <a:rPr lang="ca-ES" sz="2800" dirty="0"/>
              <a:t>.</a:t>
            </a:r>
          </a:p>
          <a:p>
            <a:pPr marL="457200" indent="-457200">
              <a:buAutoNum type="arabicPeriod"/>
            </a:pPr>
            <a:r>
              <a:rPr lang="ca-ES" sz="2800" u="sng" dirty="0"/>
              <a:t>Globalització i desigualtats al món</a:t>
            </a:r>
            <a:r>
              <a:rPr lang="ca-ES" sz="2800" dirty="0"/>
              <a:t>.</a:t>
            </a:r>
          </a:p>
          <a:p>
            <a:pPr marL="457200" indent="-457200">
              <a:buAutoNum type="arabicPeriod"/>
            </a:pPr>
            <a:r>
              <a:rPr lang="ca-ES" sz="2800" u="sng" dirty="0"/>
              <a:t>Causes de les desigualtats</a:t>
            </a:r>
            <a:r>
              <a:rPr lang="ca-ES" sz="2800" dirty="0"/>
              <a:t>.</a:t>
            </a:r>
          </a:p>
        </p:txBody>
      </p:sp>
    </p:spTree>
    <p:extLst>
      <p:ext uri="{BB962C8B-B14F-4D97-AF65-F5344CB8AC3E}">
        <p14:creationId xmlns:p14="http://schemas.microsoft.com/office/powerpoint/2010/main" val="178262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107504" y="73008"/>
            <a:ext cx="8856984" cy="72008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Exercicis punt 4. </a:t>
            </a:r>
            <a:r>
              <a:rPr lang="ca-ES" sz="3200" u="sng" dirty="0"/>
              <a:t>Globalització tecnològica i de les comunicacions</a:t>
            </a:r>
            <a:r>
              <a:rPr lang="ca-ES" sz="3200" dirty="0"/>
              <a:t>.</a:t>
            </a:r>
          </a:p>
        </p:txBody>
      </p:sp>
      <p:sp>
        <p:nvSpPr>
          <p:cNvPr id="3" name="2 CuadroTexto"/>
          <p:cNvSpPr txBox="1"/>
          <p:nvPr/>
        </p:nvSpPr>
        <p:spPr>
          <a:xfrm>
            <a:off x="107504" y="627653"/>
            <a:ext cx="8856984" cy="2585323"/>
          </a:xfrm>
          <a:prstGeom prst="rect">
            <a:avLst/>
          </a:prstGeom>
          <a:noFill/>
        </p:spPr>
        <p:txBody>
          <a:bodyPr wrap="square" rtlCol="0">
            <a:spAutoFit/>
          </a:bodyPr>
          <a:lstStyle/>
          <a:p>
            <a:r>
              <a:rPr lang="ca-ES" dirty="0"/>
              <a:t>2. A partir dels documents de baix, respon:</a:t>
            </a:r>
          </a:p>
          <a:p>
            <a:r>
              <a:rPr lang="ca-ES" dirty="0"/>
              <a:t>a) Tipus de cadascun.</a:t>
            </a:r>
          </a:p>
          <a:p>
            <a:r>
              <a:rPr lang="ca-ES" dirty="0"/>
              <a:t>b) Tema conjunt.</a:t>
            </a:r>
          </a:p>
          <a:p>
            <a:r>
              <a:rPr lang="ca-ES" dirty="0"/>
              <a:t>c) Quin era el mitjà de comunicació més utilitzat a Espanya en 2010? Amb quin percentatge de la població?</a:t>
            </a:r>
          </a:p>
          <a:p>
            <a:r>
              <a:rPr lang="ca-ES" dirty="0"/>
              <a:t>d) Quins altres quatre mitjans el seguien? Amb quins percentatges?</a:t>
            </a:r>
          </a:p>
          <a:p>
            <a:r>
              <a:rPr lang="ca-ES" dirty="0"/>
              <a:t>e) Quanta gent utilitza Internet al món? Quins percentatge suposa?</a:t>
            </a:r>
          </a:p>
          <a:p>
            <a:r>
              <a:rPr lang="ca-ES" dirty="0"/>
              <a:t>f) En quines regions l’utilitza un major percentatge de gent? I un menor? Per què?</a:t>
            </a:r>
          </a:p>
          <a:p>
            <a:r>
              <a:rPr lang="ca-ES" dirty="0"/>
              <a:t>g) Explica el que sàpigues sobre el paper dels mitjans de comunicació en un món globalitzat?</a:t>
            </a:r>
          </a:p>
        </p:txBody>
      </p:sp>
      <p:pic>
        <p:nvPicPr>
          <p:cNvPr id="4" name="Picture 2" descr="D:\ccss_valenciano\data\89\NAgora3u13s04i0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207686"/>
            <a:ext cx="3419872" cy="3613816"/>
          </a:xfrm>
          <a:prstGeom prst="rect">
            <a:avLst/>
          </a:prstGeom>
          <a:noFill/>
          <a:extLst>
            <a:ext uri="{909E8E84-426E-40DD-AFC4-6F175D3DCCD1}">
              <a14:hiddenFill xmlns:a14="http://schemas.microsoft.com/office/drawing/2010/main">
                <a:solidFill>
                  <a:srgbClr val="FFFFFF"/>
                </a:solidFill>
              </a14:hiddenFill>
            </a:ext>
          </a:extLst>
        </p:spPr>
      </p:pic>
      <p:pic>
        <p:nvPicPr>
          <p:cNvPr id="5" name="4 Imagen" descr="D:\ccss_valenciano\data\89\NAgora3u13s04i05.gif"/>
          <p:cNvPicPr/>
          <p:nvPr/>
        </p:nvPicPr>
        <p:blipFill>
          <a:blip r:embed="rId3">
            <a:extLst>
              <a:ext uri="{28A0092B-C50C-407E-A947-70E740481C1C}">
                <a14:useLocalDpi xmlns:a14="http://schemas.microsoft.com/office/drawing/2010/main" val="0"/>
              </a:ext>
            </a:extLst>
          </a:blip>
          <a:srcRect/>
          <a:stretch>
            <a:fillRect/>
          </a:stretch>
        </p:blipFill>
        <p:spPr bwMode="auto">
          <a:xfrm>
            <a:off x="3635896" y="3222624"/>
            <a:ext cx="5328592" cy="3598878"/>
          </a:xfrm>
          <a:prstGeom prst="rect">
            <a:avLst/>
          </a:prstGeom>
          <a:noFill/>
          <a:ln>
            <a:noFill/>
          </a:ln>
        </p:spPr>
      </p:pic>
    </p:spTree>
    <p:extLst>
      <p:ext uri="{BB962C8B-B14F-4D97-AF65-F5344CB8AC3E}">
        <p14:creationId xmlns:p14="http://schemas.microsoft.com/office/powerpoint/2010/main" val="405152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50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107504" y="73008"/>
            <a:ext cx="8856984"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5. </a:t>
            </a:r>
            <a:r>
              <a:rPr lang="ca-ES" sz="3200" u="sng" dirty="0"/>
              <a:t>Aspectes positius</a:t>
            </a:r>
            <a:r>
              <a:rPr lang="ca-ES" sz="3200" dirty="0"/>
              <a:t>.</a:t>
            </a:r>
          </a:p>
        </p:txBody>
      </p:sp>
      <p:sp>
        <p:nvSpPr>
          <p:cNvPr id="3" name="2 Rectángulo"/>
          <p:cNvSpPr/>
          <p:nvPr/>
        </p:nvSpPr>
        <p:spPr>
          <a:xfrm>
            <a:off x="189968" y="771405"/>
            <a:ext cx="5750184" cy="641371"/>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Els avanços científics s’han difós per tot el món, encara </a:t>
            </a:r>
          </a:p>
          <a:p>
            <a:pPr algn="ctr"/>
            <a:r>
              <a:rPr lang="ca-ES" dirty="0"/>
              <a:t>que de manera desigual i sols per a qui els pugi pagar</a:t>
            </a:r>
            <a:endParaRPr lang="ca-ES" dirty="0">
              <a:solidFill>
                <a:schemeClr val="tx1"/>
              </a:solidFill>
            </a:endParaRPr>
          </a:p>
        </p:txBody>
      </p:sp>
      <p:sp>
        <p:nvSpPr>
          <p:cNvPr id="4" name="3 Rectángulo"/>
          <p:cNvSpPr/>
          <p:nvPr/>
        </p:nvSpPr>
        <p:spPr>
          <a:xfrm>
            <a:off x="189968" y="1484784"/>
            <a:ext cx="6398256" cy="641371"/>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Es possible la comunicació immediata entre llocs molt distants, </a:t>
            </a:r>
          </a:p>
          <a:p>
            <a:pPr algn="ctr"/>
            <a:r>
              <a:rPr lang="ca-ES" dirty="0"/>
              <a:t>l’intercanvi d’idees i opinions i l’accés al coneixement</a:t>
            </a:r>
            <a:endParaRPr lang="ca-ES" dirty="0">
              <a:solidFill>
                <a:schemeClr val="tx1"/>
              </a:solidFill>
            </a:endParaRPr>
          </a:p>
        </p:txBody>
      </p:sp>
      <p:sp>
        <p:nvSpPr>
          <p:cNvPr id="5" name="4 Rectángulo"/>
          <p:cNvSpPr/>
          <p:nvPr/>
        </p:nvSpPr>
        <p:spPr>
          <a:xfrm>
            <a:off x="189968" y="2204864"/>
            <a:ext cx="7118336" cy="936104"/>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 sistema de democràcia indirecta (parlamentària o representativa) està </a:t>
            </a:r>
          </a:p>
          <a:p>
            <a:pPr algn="ctr"/>
            <a:r>
              <a:rPr lang="ca-ES" dirty="0"/>
              <a:t>estenent-se per gran part del món, encara que queden bastants dictadures </a:t>
            </a:r>
          </a:p>
          <a:p>
            <a:pPr algn="ctr"/>
            <a:r>
              <a:rPr lang="ca-ES" dirty="0"/>
              <a:t>i aquests sistemes democràtics presenten deficiències importants</a:t>
            </a:r>
            <a:endParaRPr lang="ca-ES" dirty="0">
              <a:solidFill>
                <a:schemeClr val="tx1"/>
              </a:solidFill>
            </a:endParaRPr>
          </a:p>
        </p:txBody>
      </p:sp>
      <p:sp>
        <p:nvSpPr>
          <p:cNvPr id="6" name="5 Rectángulo"/>
          <p:cNvSpPr/>
          <p:nvPr/>
        </p:nvSpPr>
        <p:spPr>
          <a:xfrm>
            <a:off x="188939" y="3212976"/>
            <a:ext cx="5246128" cy="641371"/>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idea d’uns drets humans universals per a tots està molt difosa, encara que sovint no es respecta</a:t>
            </a:r>
            <a:endParaRPr lang="ca-ES" dirty="0">
              <a:solidFill>
                <a:schemeClr val="tx1"/>
              </a:solidFill>
            </a:endParaRPr>
          </a:p>
        </p:txBody>
      </p:sp>
      <p:pic>
        <p:nvPicPr>
          <p:cNvPr id="7" name="Shape 106"/>
          <p:cNvPicPr preferRelativeResize="0"/>
          <p:nvPr/>
        </p:nvPicPr>
        <p:blipFill>
          <a:blip r:embed="rId2"/>
          <a:stretch>
            <a:fillRect/>
          </a:stretch>
        </p:blipFill>
        <p:spPr>
          <a:xfrm>
            <a:off x="6793960" y="465968"/>
            <a:ext cx="2162840" cy="1655710"/>
          </a:xfrm>
          <a:prstGeom prst="rect">
            <a:avLst/>
          </a:prstGeom>
        </p:spPr>
      </p:pic>
      <p:pic>
        <p:nvPicPr>
          <p:cNvPr id="8" name="Shape 114"/>
          <p:cNvPicPr preferRelativeResize="0"/>
          <p:nvPr/>
        </p:nvPicPr>
        <p:blipFill>
          <a:blip r:embed="rId3"/>
          <a:stretch>
            <a:fillRect/>
          </a:stretch>
        </p:blipFill>
        <p:spPr>
          <a:xfrm>
            <a:off x="7362457" y="2155485"/>
            <a:ext cx="1602031" cy="1273515"/>
          </a:xfrm>
          <a:prstGeom prst="rect">
            <a:avLst/>
          </a:prstGeom>
        </p:spPr>
      </p:pic>
      <p:pic>
        <p:nvPicPr>
          <p:cNvPr id="9" name="Shape 115"/>
          <p:cNvPicPr preferRelativeResize="0"/>
          <p:nvPr/>
        </p:nvPicPr>
        <p:blipFill>
          <a:blip r:embed="rId4"/>
          <a:stretch>
            <a:fillRect/>
          </a:stretch>
        </p:blipFill>
        <p:spPr>
          <a:xfrm>
            <a:off x="6660232" y="3533660"/>
            <a:ext cx="2403528" cy="3324339"/>
          </a:xfrm>
          <a:prstGeom prst="rect">
            <a:avLst/>
          </a:prstGeom>
        </p:spPr>
      </p:pic>
      <p:pic>
        <p:nvPicPr>
          <p:cNvPr id="2050" name="Picture 2" descr="http://gritopolitico.es/gritopolitico/wp-content/uploads/2012/09/democracia-mafald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254" y="3924299"/>
            <a:ext cx="3810000" cy="2933701"/>
          </a:xfrm>
          <a:prstGeom prst="rect">
            <a:avLst/>
          </a:prstGeom>
          <a:noFill/>
          <a:extLst>
            <a:ext uri="{909E8E84-426E-40DD-AFC4-6F175D3DCCD1}">
              <a14:hiddenFill xmlns:a14="http://schemas.microsoft.com/office/drawing/2010/main">
                <a:solidFill>
                  <a:srgbClr val="FFFFFF"/>
                </a:solidFill>
              </a14:hiddenFill>
            </a:ext>
          </a:extLst>
        </p:spPr>
      </p:pic>
      <p:pic>
        <p:nvPicPr>
          <p:cNvPr id="11" name="Shape 132"/>
          <p:cNvPicPr preferRelativeResize="0"/>
          <p:nvPr/>
        </p:nvPicPr>
        <p:blipFill>
          <a:blip r:embed="rId6"/>
          <a:stretch>
            <a:fillRect/>
          </a:stretch>
        </p:blipFill>
        <p:spPr>
          <a:xfrm>
            <a:off x="4067944" y="4293095"/>
            <a:ext cx="2520280" cy="2016225"/>
          </a:xfrm>
          <a:prstGeom prst="rect">
            <a:avLst/>
          </a:prstGeom>
        </p:spPr>
      </p:pic>
    </p:spTree>
    <p:extLst>
      <p:ext uri="{BB962C8B-B14F-4D97-AF65-F5344CB8AC3E}">
        <p14:creationId xmlns:p14="http://schemas.microsoft.com/office/powerpoint/2010/main" val="63639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500"/>
                            </p:stCondLst>
                            <p:childTnLst>
                              <p:par>
                                <p:cTn id="24" presetID="2" presetClass="entr" presetSubtype="4" fill="hold" nodeType="afterEffect">
                                  <p:stCondLst>
                                    <p:cond delay="50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4" fill="hold" nodeType="afterEffect">
                                  <p:stCondLst>
                                    <p:cond delay="50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par>
                          <p:cTn id="38" fill="hold">
                            <p:stCondLst>
                              <p:cond delay="500"/>
                            </p:stCondLst>
                            <p:childTnLst>
                              <p:par>
                                <p:cTn id="39" presetID="2" presetClass="entr" presetSubtype="4" fill="hold" nodeType="afterEffect">
                                  <p:stCondLst>
                                    <p:cond delay="500"/>
                                  </p:stCondLst>
                                  <p:childTnLst>
                                    <p:set>
                                      <p:cBhvr>
                                        <p:cTn id="40" dur="1" fill="hold">
                                          <p:stCondLst>
                                            <p:cond delay="0"/>
                                          </p:stCondLst>
                                        </p:cTn>
                                        <p:tgtEl>
                                          <p:spTgt spid="2050"/>
                                        </p:tgtEl>
                                        <p:attrNameLst>
                                          <p:attrName>style.visibility</p:attrName>
                                        </p:attrNameLst>
                                      </p:cBhvr>
                                      <p:to>
                                        <p:strVal val="visible"/>
                                      </p:to>
                                    </p:set>
                                    <p:anim calcmode="lin" valueType="num">
                                      <p:cBhvr additive="base">
                                        <p:cTn id="41" dur="500" fill="hold"/>
                                        <p:tgtEl>
                                          <p:spTgt spid="2050"/>
                                        </p:tgtEl>
                                        <p:attrNameLst>
                                          <p:attrName>ppt_x</p:attrName>
                                        </p:attrNameLst>
                                      </p:cBhvr>
                                      <p:tavLst>
                                        <p:tav tm="0">
                                          <p:val>
                                            <p:strVal val="#ppt_x"/>
                                          </p:val>
                                        </p:tav>
                                        <p:tav tm="100000">
                                          <p:val>
                                            <p:strVal val="#ppt_x"/>
                                          </p:val>
                                        </p:tav>
                                      </p:tavLst>
                                    </p:anim>
                                    <p:anim calcmode="lin" valueType="num">
                                      <p:cBhvr additive="base">
                                        <p:cTn id="4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par>
                          <p:cTn id="48" fill="hold">
                            <p:stCondLst>
                              <p:cond delay="500"/>
                            </p:stCondLst>
                            <p:childTnLst>
                              <p:par>
                                <p:cTn id="49" presetID="2" presetClass="entr" presetSubtype="4" fill="hold" nodeType="afterEffect">
                                  <p:stCondLst>
                                    <p:cond delay="50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107504" y="73008"/>
            <a:ext cx="8856984"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5. </a:t>
            </a:r>
            <a:r>
              <a:rPr lang="ca-ES" sz="3200" u="sng" dirty="0"/>
              <a:t>Aspectes positius</a:t>
            </a:r>
            <a:r>
              <a:rPr lang="ca-ES" sz="3200" dirty="0"/>
              <a:t>.</a:t>
            </a:r>
          </a:p>
        </p:txBody>
      </p:sp>
      <p:sp>
        <p:nvSpPr>
          <p:cNvPr id="4" name="3 Rectángulo"/>
          <p:cNvSpPr/>
          <p:nvPr/>
        </p:nvSpPr>
        <p:spPr>
          <a:xfrm>
            <a:off x="189968" y="764704"/>
            <a:ext cx="6686288" cy="936104"/>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 lliure moviment d’indústries i empreses pot beneficiar, en part, </a:t>
            </a:r>
          </a:p>
          <a:p>
            <a:pPr algn="ctr"/>
            <a:r>
              <a:rPr lang="ca-ES" dirty="0"/>
              <a:t>als països on s’instal·len, però amb un fort grau d’explotació dels </a:t>
            </a:r>
          </a:p>
          <a:p>
            <a:pPr algn="ctr"/>
            <a:r>
              <a:rPr lang="ca-ES" dirty="0"/>
              <a:t>seus treballadors, ja que sols busquen augmentar els seus beneficis</a:t>
            </a:r>
            <a:endParaRPr lang="ca-ES" dirty="0">
              <a:solidFill>
                <a:schemeClr val="tx1"/>
              </a:solidFill>
            </a:endParaRPr>
          </a:p>
        </p:txBody>
      </p:sp>
      <p:sp>
        <p:nvSpPr>
          <p:cNvPr id="5" name="4 Rectángulo"/>
          <p:cNvSpPr/>
          <p:nvPr/>
        </p:nvSpPr>
        <p:spPr>
          <a:xfrm>
            <a:off x="189968" y="1772816"/>
            <a:ext cx="6686288" cy="576064"/>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gent de tot el món pot accedir a més productes i serveis i a preus més barats, sempre que tingui diners per a pagar-los</a:t>
            </a:r>
            <a:endParaRPr lang="ca-ES" dirty="0">
              <a:solidFill>
                <a:schemeClr val="tx1"/>
              </a:solidFill>
            </a:endParaRPr>
          </a:p>
        </p:txBody>
      </p:sp>
      <p:sp>
        <p:nvSpPr>
          <p:cNvPr id="6" name="5 Rectángulo"/>
          <p:cNvSpPr/>
          <p:nvPr/>
        </p:nvSpPr>
        <p:spPr>
          <a:xfrm>
            <a:off x="201098" y="2420888"/>
            <a:ext cx="6686288" cy="576064"/>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Augmenta la cooperació entre els governs, cosa que deuria de </a:t>
            </a:r>
          </a:p>
          <a:p>
            <a:pPr algn="ctr"/>
            <a:r>
              <a:rPr lang="ca-ES" dirty="0"/>
              <a:t>servir per a fer front als problemes globals de la humanitat</a:t>
            </a:r>
            <a:endParaRPr lang="ca-ES" dirty="0">
              <a:solidFill>
                <a:schemeClr val="tx1"/>
              </a:solidFill>
            </a:endParaRPr>
          </a:p>
        </p:txBody>
      </p:sp>
      <p:pic>
        <p:nvPicPr>
          <p:cNvPr id="7" name="Shape 142"/>
          <p:cNvPicPr preferRelativeResize="0"/>
          <p:nvPr/>
        </p:nvPicPr>
        <p:blipFill>
          <a:blip r:embed="rId2"/>
          <a:stretch>
            <a:fillRect/>
          </a:stretch>
        </p:blipFill>
        <p:spPr>
          <a:xfrm>
            <a:off x="250825" y="3068636"/>
            <a:ext cx="3457079" cy="1800524"/>
          </a:xfrm>
          <a:prstGeom prst="rect">
            <a:avLst/>
          </a:prstGeom>
        </p:spPr>
      </p:pic>
      <p:pic>
        <p:nvPicPr>
          <p:cNvPr id="8" name="Shape 141"/>
          <p:cNvPicPr preferRelativeResize="0"/>
          <p:nvPr/>
        </p:nvPicPr>
        <p:blipFill>
          <a:blip r:embed="rId3"/>
          <a:stretch>
            <a:fillRect/>
          </a:stretch>
        </p:blipFill>
        <p:spPr>
          <a:xfrm>
            <a:off x="683394" y="4908730"/>
            <a:ext cx="2591940" cy="1872208"/>
          </a:xfrm>
          <a:prstGeom prst="rect">
            <a:avLst/>
          </a:prstGeom>
        </p:spPr>
      </p:pic>
      <p:pic>
        <p:nvPicPr>
          <p:cNvPr id="5122" name="Picture 2" descr="http://www.globalasia.com/wp-content/uploads/2012/02/centro-comerci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2727" y="3430150"/>
            <a:ext cx="5081761" cy="287802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acex.es/wp-content/uploads/2010/04/cooperaci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0442" y="823393"/>
            <a:ext cx="2173558" cy="2173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47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50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par>
                          <p:cTn id="28" fill="hold">
                            <p:stCondLst>
                              <p:cond delay="500"/>
                            </p:stCondLst>
                            <p:childTnLst>
                              <p:par>
                                <p:cTn id="29" presetID="2" presetClass="entr" presetSubtype="4" fill="hold" nodeType="afterEffect">
                                  <p:stCondLst>
                                    <p:cond delay="500"/>
                                  </p:stCondLst>
                                  <p:childTnLst>
                                    <p:set>
                                      <p:cBhvr>
                                        <p:cTn id="30" dur="1" fill="hold">
                                          <p:stCondLst>
                                            <p:cond delay="0"/>
                                          </p:stCondLst>
                                        </p:cTn>
                                        <p:tgtEl>
                                          <p:spTgt spid="5122"/>
                                        </p:tgtEl>
                                        <p:attrNameLst>
                                          <p:attrName>style.visibility</p:attrName>
                                        </p:attrNameLst>
                                      </p:cBhvr>
                                      <p:to>
                                        <p:strVal val="visible"/>
                                      </p:to>
                                    </p:set>
                                    <p:anim calcmode="lin" valueType="num">
                                      <p:cBhvr additive="base">
                                        <p:cTn id="31" dur="500" fill="hold"/>
                                        <p:tgtEl>
                                          <p:spTgt spid="5122"/>
                                        </p:tgtEl>
                                        <p:attrNameLst>
                                          <p:attrName>ppt_x</p:attrName>
                                        </p:attrNameLst>
                                      </p:cBhvr>
                                      <p:tavLst>
                                        <p:tav tm="0">
                                          <p:val>
                                            <p:strVal val="#ppt_x"/>
                                          </p:val>
                                        </p:tav>
                                        <p:tav tm="100000">
                                          <p:val>
                                            <p:strVal val="#ppt_x"/>
                                          </p:val>
                                        </p:tav>
                                      </p:tavLst>
                                    </p:anim>
                                    <p:anim calcmode="lin" valueType="num">
                                      <p:cBhvr additive="base">
                                        <p:cTn id="32"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par>
                          <p:cTn id="38" fill="hold">
                            <p:stCondLst>
                              <p:cond delay="500"/>
                            </p:stCondLst>
                            <p:childTnLst>
                              <p:par>
                                <p:cTn id="39" presetID="2" presetClass="entr" presetSubtype="4" fill="hold" nodeType="afterEffect">
                                  <p:stCondLst>
                                    <p:cond delay="500"/>
                                  </p:stCondLst>
                                  <p:childTnLst>
                                    <p:set>
                                      <p:cBhvr>
                                        <p:cTn id="40" dur="1" fill="hold">
                                          <p:stCondLst>
                                            <p:cond delay="0"/>
                                          </p:stCondLst>
                                        </p:cTn>
                                        <p:tgtEl>
                                          <p:spTgt spid="5124"/>
                                        </p:tgtEl>
                                        <p:attrNameLst>
                                          <p:attrName>style.visibility</p:attrName>
                                        </p:attrNameLst>
                                      </p:cBhvr>
                                      <p:to>
                                        <p:strVal val="visible"/>
                                      </p:to>
                                    </p:set>
                                    <p:anim calcmode="lin" valueType="num">
                                      <p:cBhvr additive="base">
                                        <p:cTn id="41" dur="500" fill="hold"/>
                                        <p:tgtEl>
                                          <p:spTgt spid="5124"/>
                                        </p:tgtEl>
                                        <p:attrNameLst>
                                          <p:attrName>ppt_x</p:attrName>
                                        </p:attrNameLst>
                                      </p:cBhvr>
                                      <p:tavLst>
                                        <p:tav tm="0">
                                          <p:val>
                                            <p:strVal val="#ppt_x"/>
                                          </p:val>
                                        </p:tav>
                                        <p:tav tm="100000">
                                          <p:val>
                                            <p:strVal val="#ppt_x"/>
                                          </p:val>
                                        </p:tav>
                                      </p:tavLst>
                                    </p:anim>
                                    <p:anim calcmode="lin" valueType="num">
                                      <p:cBhvr additive="base">
                                        <p:cTn id="42"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107504" y="73008"/>
            <a:ext cx="8856984"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5. </a:t>
            </a:r>
            <a:r>
              <a:rPr lang="ca-ES" sz="3200" u="sng" dirty="0"/>
              <a:t>Aspectes negatius</a:t>
            </a:r>
            <a:r>
              <a:rPr lang="ca-ES" sz="3200" dirty="0"/>
              <a:t>.</a:t>
            </a:r>
          </a:p>
        </p:txBody>
      </p:sp>
      <p:sp>
        <p:nvSpPr>
          <p:cNvPr id="3" name="2 Rectángulo"/>
          <p:cNvSpPr/>
          <p:nvPr/>
        </p:nvSpPr>
        <p:spPr>
          <a:xfrm>
            <a:off x="189968" y="836712"/>
            <a:ext cx="6686288" cy="648072"/>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Els desequilibris econòmics i socials són cada vegada majors: els rics cada vegada són més rics i els pobres més pobres (veure punts 6 i 7)</a:t>
            </a:r>
            <a:endParaRPr lang="ca-ES" dirty="0">
              <a:solidFill>
                <a:schemeClr val="tx1"/>
              </a:solidFill>
            </a:endParaRPr>
          </a:p>
        </p:txBody>
      </p:sp>
      <p:sp>
        <p:nvSpPr>
          <p:cNvPr id="4" name="3 Rectángulo"/>
          <p:cNvSpPr/>
          <p:nvPr/>
        </p:nvSpPr>
        <p:spPr>
          <a:xfrm>
            <a:off x="189968" y="1556792"/>
            <a:ext cx="8630504" cy="324036"/>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L’individualisme, el consumisme i els diners com a valor universal s’estenen per tot arreu</a:t>
            </a:r>
            <a:endParaRPr lang="ca-ES" dirty="0">
              <a:solidFill>
                <a:schemeClr val="tx1"/>
              </a:solidFill>
            </a:endParaRPr>
          </a:p>
        </p:txBody>
      </p:sp>
      <p:sp>
        <p:nvSpPr>
          <p:cNvPr id="5" name="4 Rectángulo"/>
          <p:cNvSpPr/>
          <p:nvPr/>
        </p:nvSpPr>
        <p:spPr>
          <a:xfrm>
            <a:off x="189968" y="1988840"/>
            <a:ext cx="6326248" cy="324036"/>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S’imposa el model cultural anglosaxó a totes les demés cultures</a:t>
            </a:r>
            <a:endParaRPr lang="ca-ES" dirty="0">
              <a:solidFill>
                <a:schemeClr val="tx1"/>
              </a:solidFill>
            </a:endParaRPr>
          </a:p>
        </p:txBody>
      </p:sp>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348880"/>
            <a:ext cx="6101950" cy="1459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3" name="Picture 9" descr="http://revistatarantula.com/wp-content/uploads/2013/05/el-roto-rega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7" y="3857016"/>
            <a:ext cx="2450696" cy="3000984"/>
          </a:xfrm>
          <a:prstGeom prst="rect">
            <a:avLst/>
          </a:prstGeom>
          <a:noFill/>
          <a:extLst>
            <a:ext uri="{909E8E84-426E-40DD-AFC4-6F175D3DCCD1}">
              <a14:hiddenFill xmlns:a14="http://schemas.microsoft.com/office/drawing/2010/main">
                <a:solidFill>
                  <a:srgbClr val="FFFFFF"/>
                </a:solidFill>
              </a14:hiddenFill>
            </a:ext>
          </a:extLst>
        </p:spPr>
      </p:pic>
      <p:pic>
        <p:nvPicPr>
          <p:cNvPr id="6155" name="Picture 11" descr="http://4.bp.blogspot.com/-ane7moA5_jc/ThtEdqmhCpI/AAAAAAAAAOQ/DWf3z3yugg0/s1600/curas+ladron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3" y="1962874"/>
            <a:ext cx="2464981" cy="3122309"/>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072" y="5334949"/>
            <a:ext cx="3802118" cy="1092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8" name="Picture 14" descr="http://1.bp.blogspot.com/_jUpz57qjlFk/TFJrPvZ-8oI/AAAAAAAADhI/wu3YsWe5QHQ/s400/El+roto+f%C3%A9+no+din.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2246" y="3834457"/>
            <a:ext cx="2543334" cy="3000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10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6149"/>
                                        </p:tgtEl>
                                        <p:attrNameLst>
                                          <p:attrName>style.visibility</p:attrName>
                                        </p:attrNameLst>
                                      </p:cBhvr>
                                      <p:to>
                                        <p:strVal val="visible"/>
                                      </p:to>
                                    </p:set>
                                    <p:anim calcmode="lin" valueType="num">
                                      <p:cBhvr additive="base">
                                        <p:cTn id="16" dur="500" fill="hold"/>
                                        <p:tgtEl>
                                          <p:spTgt spid="6149"/>
                                        </p:tgtEl>
                                        <p:attrNameLst>
                                          <p:attrName>ppt_x</p:attrName>
                                        </p:attrNameLst>
                                      </p:cBhvr>
                                      <p:tavLst>
                                        <p:tav tm="0">
                                          <p:val>
                                            <p:strVal val="#ppt_x"/>
                                          </p:val>
                                        </p:tav>
                                        <p:tav tm="100000">
                                          <p:val>
                                            <p:strVal val="#ppt_x"/>
                                          </p:val>
                                        </p:tav>
                                      </p:tavLst>
                                    </p:anim>
                                    <p:anim calcmode="lin" valueType="num">
                                      <p:cBhvr additive="base">
                                        <p:cTn id="17" dur="500" fill="hold"/>
                                        <p:tgtEl>
                                          <p:spTgt spid="614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500"/>
                            </p:stCondLst>
                            <p:childTnLst>
                              <p:par>
                                <p:cTn id="24" presetID="2" presetClass="entr" presetSubtype="4" fill="hold" nodeType="afterEffect">
                                  <p:stCondLst>
                                    <p:cond delay="500"/>
                                  </p:stCondLst>
                                  <p:childTnLst>
                                    <p:set>
                                      <p:cBhvr>
                                        <p:cTn id="25" dur="1" fill="hold">
                                          <p:stCondLst>
                                            <p:cond delay="0"/>
                                          </p:stCondLst>
                                        </p:cTn>
                                        <p:tgtEl>
                                          <p:spTgt spid="6153"/>
                                        </p:tgtEl>
                                        <p:attrNameLst>
                                          <p:attrName>style.visibility</p:attrName>
                                        </p:attrNameLst>
                                      </p:cBhvr>
                                      <p:to>
                                        <p:strVal val="visible"/>
                                      </p:to>
                                    </p:set>
                                    <p:anim calcmode="lin" valueType="num">
                                      <p:cBhvr additive="base">
                                        <p:cTn id="26" dur="500" fill="hold"/>
                                        <p:tgtEl>
                                          <p:spTgt spid="6153"/>
                                        </p:tgtEl>
                                        <p:attrNameLst>
                                          <p:attrName>ppt_x</p:attrName>
                                        </p:attrNameLst>
                                      </p:cBhvr>
                                      <p:tavLst>
                                        <p:tav tm="0">
                                          <p:val>
                                            <p:strVal val="#ppt_x"/>
                                          </p:val>
                                        </p:tav>
                                        <p:tav tm="100000">
                                          <p:val>
                                            <p:strVal val="#ppt_x"/>
                                          </p:val>
                                        </p:tav>
                                      </p:tavLst>
                                    </p:anim>
                                    <p:anim calcmode="lin" valueType="num">
                                      <p:cBhvr additive="base">
                                        <p:cTn id="27" dur="500" fill="hold"/>
                                        <p:tgtEl>
                                          <p:spTgt spid="6153"/>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4" fill="hold" nodeType="afterEffect">
                                  <p:stCondLst>
                                    <p:cond delay="500"/>
                                  </p:stCondLst>
                                  <p:childTnLst>
                                    <p:set>
                                      <p:cBhvr>
                                        <p:cTn id="30" dur="1" fill="hold">
                                          <p:stCondLst>
                                            <p:cond delay="0"/>
                                          </p:stCondLst>
                                        </p:cTn>
                                        <p:tgtEl>
                                          <p:spTgt spid="6158"/>
                                        </p:tgtEl>
                                        <p:attrNameLst>
                                          <p:attrName>style.visibility</p:attrName>
                                        </p:attrNameLst>
                                      </p:cBhvr>
                                      <p:to>
                                        <p:strVal val="visible"/>
                                      </p:to>
                                    </p:set>
                                    <p:anim calcmode="lin" valueType="num">
                                      <p:cBhvr additive="base">
                                        <p:cTn id="31" dur="500" fill="hold"/>
                                        <p:tgtEl>
                                          <p:spTgt spid="6158"/>
                                        </p:tgtEl>
                                        <p:attrNameLst>
                                          <p:attrName>ppt_x</p:attrName>
                                        </p:attrNameLst>
                                      </p:cBhvr>
                                      <p:tavLst>
                                        <p:tav tm="0">
                                          <p:val>
                                            <p:strVal val="#ppt_x"/>
                                          </p:val>
                                        </p:tav>
                                        <p:tav tm="100000">
                                          <p:val>
                                            <p:strVal val="#ppt_x"/>
                                          </p:val>
                                        </p:tav>
                                      </p:tavLst>
                                    </p:anim>
                                    <p:anim calcmode="lin" valueType="num">
                                      <p:cBhvr additive="base">
                                        <p:cTn id="32" dur="500" fill="hold"/>
                                        <p:tgtEl>
                                          <p:spTgt spid="6158"/>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2" presetClass="entr" presetSubtype="4" fill="hold" nodeType="afterEffect">
                                  <p:stCondLst>
                                    <p:cond delay="500"/>
                                  </p:stCondLst>
                                  <p:childTnLst>
                                    <p:set>
                                      <p:cBhvr>
                                        <p:cTn id="35" dur="1" fill="hold">
                                          <p:stCondLst>
                                            <p:cond delay="0"/>
                                          </p:stCondLst>
                                        </p:cTn>
                                        <p:tgtEl>
                                          <p:spTgt spid="6155"/>
                                        </p:tgtEl>
                                        <p:attrNameLst>
                                          <p:attrName>style.visibility</p:attrName>
                                        </p:attrNameLst>
                                      </p:cBhvr>
                                      <p:to>
                                        <p:strVal val="visible"/>
                                      </p:to>
                                    </p:set>
                                    <p:anim calcmode="lin" valueType="num">
                                      <p:cBhvr additive="base">
                                        <p:cTn id="36" dur="500" fill="hold"/>
                                        <p:tgtEl>
                                          <p:spTgt spid="6155"/>
                                        </p:tgtEl>
                                        <p:attrNameLst>
                                          <p:attrName>ppt_x</p:attrName>
                                        </p:attrNameLst>
                                      </p:cBhvr>
                                      <p:tavLst>
                                        <p:tav tm="0">
                                          <p:val>
                                            <p:strVal val="#ppt_x"/>
                                          </p:val>
                                        </p:tav>
                                        <p:tav tm="100000">
                                          <p:val>
                                            <p:strVal val="#ppt_x"/>
                                          </p:val>
                                        </p:tav>
                                      </p:tavLst>
                                    </p:anim>
                                    <p:anim calcmode="lin" valueType="num">
                                      <p:cBhvr additive="base">
                                        <p:cTn id="37" dur="500" fill="hold"/>
                                        <p:tgtEl>
                                          <p:spTgt spid="615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par>
                          <p:cTn id="43" fill="hold">
                            <p:stCondLst>
                              <p:cond delay="500"/>
                            </p:stCondLst>
                            <p:childTnLst>
                              <p:par>
                                <p:cTn id="44" presetID="2" presetClass="entr" presetSubtype="4" fill="hold" nodeType="afterEffect">
                                  <p:stCondLst>
                                    <p:cond delay="500"/>
                                  </p:stCondLst>
                                  <p:childTnLst>
                                    <p:set>
                                      <p:cBhvr>
                                        <p:cTn id="45" dur="1" fill="hold">
                                          <p:stCondLst>
                                            <p:cond delay="0"/>
                                          </p:stCondLst>
                                        </p:cTn>
                                        <p:tgtEl>
                                          <p:spTgt spid="6156"/>
                                        </p:tgtEl>
                                        <p:attrNameLst>
                                          <p:attrName>style.visibility</p:attrName>
                                        </p:attrNameLst>
                                      </p:cBhvr>
                                      <p:to>
                                        <p:strVal val="visible"/>
                                      </p:to>
                                    </p:set>
                                    <p:anim calcmode="lin" valueType="num">
                                      <p:cBhvr additive="base">
                                        <p:cTn id="46" dur="500" fill="hold"/>
                                        <p:tgtEl>
                                          <p:spTgt spid="6156"/>
                                        </p:tgtEl>
                                        <p:attrNameLst>
                                          <p:attrName>ppt_x</p:attrName>
                                        </p:attrNameLst>
                                      </p:cBhvr>
                                      <p:tavLst>
                                        <p:tav tm="0">
                                          <p:val>
                                            <p:strVal val="#ppt_x"/>
                                          </p:val>
                                        </p:tav>
                                        <p:tav tm="100000">
                                          <p:val>
                                            <p:strVal val="#ppt_x"/>
                                          </p:val>
                                        </p:tav>
                                      </p:tavLst>
                                    </p:anim>
                                    <p:anim calcmode="lin" valueType="num">
                                      <p:cBhvr additive="base">
                                        <p:cTn id="47" dur="500" fill="hold"/>
                                        <p:tgtEl>
                                          <p:spTgt spid="61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107504" y="73008"/>
            <a:ext cx="8856984"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5. </a:t>
            </a:r>
            <a:r>
              <a:rPr lang="ca-ES" sz="3200" u="sng" dirty="0"/>
              <a:t>Aspectes negatius</a:t>
            </a:r>
            <a:r>
              <a:rPr lang="ca-ES" sz="3200" dirty="0"/>
              <a:t>.</a:t>
            </a:r>
          </a:p>
        </p:txBody>
      </p:sp>
      <p:sp>
        <p:nvSpPr>
          <p:cNvPr id="3" name="2 Rectángulo"/>
          <p:cNvSpPr/>
          <p:nvPr/>
        </p:nvSpPr>
        <p:spPr>
          <a:xfrm>
            <a:off x="189968" y="793088"/>
            <a:ext cx="8774520" cy="1483784"/>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No s’han globalitzat els drets laborals: als països pobres els salaris són molt baixos, </a:t>
            </a:r>
          </a:p>
          <a:p>
            <a:pPr algn="ctr"/>
            <a:r>
              <a:rPr lang="ca-ES" dirty="0"/>
              <a:t>es treballen moltes hores sense cap seguretat, no hi ha vacances ni dies lliures, </a:t>
            </a:r>
          </a:p>
          <a:p>
            <a:pPr algn="ctr"/>
            <a:r>
              <a:rPr lang="ca-ES" dirty="0"/>
              <a:t>l’explotació de les dones i els joves encara és major; als països rics això genera </a:t>
            </a:r>
          </a:p>
          <a:p>
            <a:pPr algn="ctr"/>
            <a:r>
              <a:rPr lang="ca-ES" dirty="0"/>
              <a:t>un augment de l’atur i un empitjorament de les condicions de treball i els salaris, </a:t>
            </a:r>
          </a:p>
          <a:p>
            <a:pPr algn="ctr"/>
            <a:r>
              <a:rPr lang="ca-ES" dirty="0"/>
              <a:t>ja que moltes empreses se’n van als països pobres a aprofitar-se de la situació</a:t>
            </a:r>
            <a:endParaRPr lang="ca-ES" dirty="0">
              <a:solidFill>
                <a:schemeClr val="tx1"/>
              </a:solidFill>
            </a:endParaRPr>
          </a:p>
        </p:txBody>
      </p:sp>
      <p:sp>
        <p:nvSpPr>
          <p:cNvPr id="4" name="AutoShape 2" descr="data:image/jpeg;base64,/9j/4AAQSkZJRgABAQAAAQABAAD/2wCEAAkGBxQTEBUUExQVFBUXFxgZGBcYGBwcGhkYFxgYFxgYHRodHSkgHBolHB8fITEhJSkrMC4uGB8zODMsOCgtLi0BCgoKDg0OGxAQGywkICYtLzAvLCwwMCwwLCw0LCwsNCwsNywsLCwsNCwsLCwsLC8sLCwsLCwsLCwsLCwsLCwsLP/AABEIAL8BCAMBIgACEQEDEQH/xAAcAAACAwEBAQEAAAAAAAAAAAAABgMEBQcCAQj/xABIEAACAQMCBAMECAMFBQYHAAABAgMABBESIQUTMUEGIlEyYXGBBxQjQlKRodEzYrEVgpLB4RZyorLwQ0RTY8LxJCVUc3WDk//EABoBAAIDAQEAAAAAAAAAAAAAAAACAQMEBQb/xAAuEQACAgECBQIFBQEBAQAAAAAAAQIRAxIhBBMxQVEi8BRhcaGxgZHB0eHxUjL/2gAMAwEAAhEDEQA/AHzxNf3Au2SO4kiRYozpRYjks0uSS8bH7o742rIfi9wCAeISgk4GRajJyBgZg3OSNveK0PFQIvXOl8GGLDBGYZDTZ3CkZGRt7xS9HZboX5jaQRtFIoOpkc5zknJQE7+u+DisGSWTW6bo1wUNK2RffjkwKg8Ql8xwNrXc9h/A79B60Jxuc/8Af5hk6RlbYZOSABmDckj55HrWfFwyNcYWfYY3WQ5XEY0ny9Ps1/X8RzJFYopBVZgQMZ0SbjTGuD5f/LU/EH1NJrn5kPph4RZHiCU4/wDmMu66ulr7Plwx+w2B1LgnrqFen45OG0i/nZsZ0qlsxA8oyQINvaXr2OegJqieGx4xpmAxgAI+wOnIHl6HSOvoMYwKkjskGcJLggjBjcgAtqYAaehPX8qNc/MiNMPkMXhbic73EYa4kmjeNjh1iA6Kyt5IlYH9+lO9IfhjJvEOl8BJMkowA2XuQBT5WzA5OHqM+ZJS2CiiirioKKKKACiiigAooooAKKKqT3mhsMNj0I/UEUspqKtkqLeyLdFeI5AwyDkV7pk7ICiiqVpd6pHHYdPlsaSU1FpPuMotptdi7RRRTihRXl5ABknAoRwQCOhqLV0B6oooqQCiiigAooooAKKKKACiiigAooooAKKKKACiiigAooooAKKKKACiiigAr4zYGT0ooNAHxJAehB+FQX0GtCO43Hxqne2WPMmx7gf5ftVWO/cfez8d/wDWseTOlcMi/Y0QxN+qDIIpCpyCQa0rbivZxj3j9qyr26VQ8jkIoBZidgABlj7hjestPEdqbUXXOUQN0kOQM504IxkHO24rDjyZIP0dDVOEJL1dRxvroCPKnOdhisqwk0yKffj89qXD4vsQiyG6iCMWVWJIBKadQG3bUv5ipm8TWgMYNzEDIFaPLAalYlVIz2JBHyqzJkyTmpU9hYQhGLjfUfC2BvWRfeII0lSIHMkgcqMHBEenUcgdtQ6461hcQ8VW4lMUtzCsgIHLLqCCcEDTnqcj86g+yN//ABUMyQaRFnzqryBncjPQ6Yx02x76uycVJ7RVIqhgS6uzcDNI4BJOT+Q7/pTABilaz4rEpDh0bUxjXzjBkyQUHq2xGkb7H0qVvEAbGJYwCGIwy7qhw5Bz0U7E9u9LgzRxpuVtsbLjc2lGqGQmo1nUnAIJ929YVn9u2BIG2De0CdLdCBnoex6VvQQhRgDFa8WSWTeqRnnCMNrtklFFFXlQUUUUAFFFFABRRRQAUV8JrmXGfpBuzMRZxQPFrCK0mrLamMay5DABSwYhQDlELEqCAVlJR3bJUW+h06iuN2PGuJRjnpcmZW2RJkDfWHY4UxomjkoTkr5z5TqYACmjgfjdw4W9Eao5wtxErCFZCccpmZiSOgEuFUnI2PWuPEY5Okx5YpxVtDre3iRRtJIwRF6se3YfEk7AdyRSbx3x9HkR2kiZ31zSRyGKE7BUbdPtGJ2UsMAZPUAxeMbk3c/1ZHKRW7I8rrjU04AeKMagRhARI2R1KDsaXr+ymjYSg84qMFtIEjp3jlRRpkQ74KgMhwQrAsDm4jjFGXLi9/5/Bdi4ZyjrfT3+ozWv0giNWS7gkWWMAyNEA0RDEhJFJbUqNg+0MKQQTtmmngnF47qLmRE4yysrbMjqcMjDswP+RGQQa5P5IuRKm9uxUJkfw0nwrQnPSMnSyg+yyaOhUCaMvwx+ZbMGM5aNkkyRuPspdI8z8nocYJQ7nIBqMXG21Gff3+hOThmk3HsdO4n4htreRI5pkjd8aVY9cnSCfQE7AnGTUq8atzcG2E0ZnA1GLUNeOudPXpv8K5Zd8KDRvKJXuTMuLhmbXz4yCMqB5UZASVCADbT3BGZyOVaq1uFj5icxGi2CXcCFiybEBZFRl9PLjB1nLR4+Ensu9EPhJLr4O618IpF8JeLpWumtLto2fflSKpQuVAbS4yV1tGQ4IwDpcYGnJe62RkpK0ZmmnTM+54eTursPcSSKy54mU+YEf0/OmMmqVzfoNva9w6fnWTPgx1d0aMWWfSrMORgoJJAABJJ6ADck+6oDxCLBPMjwFVydQ2RzhG6+yxBwe+K8+IIzJbTrHpRnikVcnChmRgCT2GetLd74fkbnAFAGj4fEPN2t5S0udtsg4HrWCMIvqzXKUl0R7+kOXm2ZtonHMnnhtjg5KF2DsGA6eQZIPY0oJwErZy8MMpK/2lHGr43EckQmB0567ZxnqTTRNYst/DqwRLfzzjBzhY7Plrn0OR0pe8X8Z+qXM0+jmaL+BtOdOcWGnrg49r07VqxWlpj9f1M+Td6n9CPiH0cKz2tgLggJHcz8zlgk6pIExp1frntVLxZ4J5hlAmx/Z9hB9z+JhZ3P3vJnT7/aqzxr6RjDcW119XDGayPkMmNAadvvad88sdhR4t8WCObiFsInae6jt4lxjSA8CggnOc/aNgYqyPOtf553EfL3r3sS33gk3HGIpTOBzY0uiNGcCNoU0Z1fez1xtjpXjgFrKeKQ8TMgMd3dTwhe+gLIkeT3Hk6fyD1pyY8viMnpDw5cfEyyH+iCsqKIR8P4MMYxNbN8CbeZ2/qar5jap+K+z/wbQluVfC11zIrL/wDJ3LfIR3Mv+dUrRyLGMnORwe+kz/NK6b/nmovAS6FtkJzpknn/AP6cOic/rKf0q+1s31N0x5l4Nbp/emaQEfmgpntL38yFuhu8KXRS9nwo8lpYRD+6szEfqKbV4oxOAoJ+dKnAkAvL4noJoU264S1hb+rGnSxki6Jsff1/1qITnOdaq6fgmUYxjemya3Zz7QC+4dasUUV0IqkZW7CiiipICiiigAooqO4cqjFV1EAkLnGogbDJ2GelACp49uyxis1OBNqaYjr9XjwGUHsXdlT/AHS+N6RV4TIttbxFPM0oWTSdlQQvDnI6fZADb7zCobrxG0k5nup1sbhlEfIeB9Kxo7sozJjW+X3ZSF6bd68v4lUbC/WQ+kVoXP6Ej865PFPLPJUei+T/AK90dDAscYb9X81/ZvcWtmeSFACE+0DMpxoGkDbG4JXUgI6aye1WOIXEEcemZokjI06XKhSpGNOk9RjbFI9vx6W4uRbLLLGzYwZ2VDk+bSqwKuDjpqduuNJpt4P4Nt4W1sObKdzI+5J/6+XurM+EaSWR1XgvWfU24L9zL8P8fs4Ymia5TKyygGRjrYFyVzq8xIUhc/y1sf7QQH2WZ/8Adjcj8wuB8zVK2t7c8RurZo0OtIp1GB1xypMenRDt6msfx14GDQh7SIM4cFlCrqK4YbHAJwcbH/KrXwmKc7k3vv27iLPkjDZLY1rzxGMHzwW6/jnlRm/uxI5z/ecEehrEuPFcMXM+rari4KEtPKMABRnoQpI7iONQp6+prU8NeDdFtFzCEk05YBBkEknSWB3IBA+VHFvBcPNjk1O0rusYGQFIP8RiMEkrEHPUZwBTQwYYun0/P17/AHoWWTK1fv8AT/h6s+Iy2pWCdUDZOHZ9AkYnUWV8FGZmJOCYznOF2qxfKz27RJazxg5Ksht8Bi2vWBzgDltyDjOT614+kPw1PerCIWQaGfUHJA8+kBtgc4wdvfXseCUSMJDLJFhcZVmTfGNXkZd877g0ssON1NOn+v8AYynPeLW3v5H24hlc647URS64nDyyqDqhbUn8LXkYyuNshjXSPDvGBdQlwhjZXaN1JB0uhwwDDZl9D+YBBA40vhq9URpNdPI8tzHEmi4m3QkFzjI6IJGPoB3ruXD7GOGNY4UWONfZVRgDJydh6nJ95NbuExygnumvlf8ALMnEzUmtqZDPYs/WTb0xt/WoDwj+f/h/1rVqjxK70jSPaP6D1psuLEk5SX3YuPJkb0xFXxhGFtLlc5zE6Z6buNGP1rLu5tUsy+l7aJ/gSCerPjGTFoR+KW3T/HcRKf0zWNbuzXWB9/i7j4iGxwf1T9KxQVq0vP8ABpm6dP31PVvPqu7NjtqueJKPeVZ1H6IayoLWO6vwJUWSN729bSwBVhb28VuCQeoDbj5VU8QrOOEW11bFubFczTAqMkLPNPk4wc+0o+BNbPhPhDwPYJIG1ra3MkhO+JJ5IGKk/i6j+6asdRTaflfl/wBFe7aX0f4LVvwK2k4hPG9vC8cNvbLGrRqypqa4YhQRt8qxJeFwniJumQF14mkGTnGn6qioNPTIl0kHGcis3xl4jvrbis4tUOlxACxi1glYxjBx0Go1v3SkWsshBGOLq/Tsl1HGD8MDNSlJU2+qQNp7V0Zo329zxI/hsYl/Nbpv86zuLXQ+rcMA7QvN8obF9/zcfnW3wuMSXnEgehaGLPu+rgn/AJ65n4bNzJb3rXHsWNjcWqDGMOwIIz3IVcH3afmuNX+lfdUTN/e/ya/C4zFetHjPL4XzB6km2tYfz+z/AFpvvrPS0ox1Th8HyFw4P6PWHx9mt7y7njOl4+FJobbZjKyrsduqj8q2L3i8wmmRX2W+s4F2XZJEieYdO4Zv8qmVypr30IjStMYvDtjqkuTqAL3BOO/liij/APTW+vCB3Y/IYpU8NXryxyO7ZIuLhFOwwkczog29AOtNFnxLs/8Ai/eoxvFq05Fv5GmslXB7GjBDpGMk/E1LXxWB6V9rppJLYxN31CiiipICiiigAooooAS/pU4F9Ys9a51Q6idIyxidSsoA7kDDgdzGB3pQ8BeFhb25MrRzGRtashLJoKqFIyADnGc47iux1zLxzaPwyP6xbEGB5FVrZwdKGQnzRSKcxKW+7hgCdgOlU5oSlGoluKcYyuRjeJ/A31m7S5ilETAprBXOeWRpZcHZsADB9B0pxnmVVZ3IVVBZmJwFUbkk+gFInBvF6NnRay616lrjWMnIzqkbWR130nofSsDxH4omuS0bhY4lPsISwfScZZyAWAYeyABkd9qzLBkySUH2L3nx44ua7jLZXMdzw2/vhqjureZponyAVHKVIUGRujoNLIRuxbpsQcI+kJCoFxGynu8YLIcfye2pz93DfGkFpZljdA7hJSheLPlblsGQEdmBAP6dKkSFSqsCQW7joc9Mg/l61vlw0JKmc9cXOLtHSI/FkLHMczynPsJbON+unU2Ap/3mFJXiTxFO94JdZh5D6URd9BI8+vIw7HYNtgYIHqavDHlhl5iPocABWUnB3JIZTsy9Njn3YO9QwwBgS2dRBV/97J1t66id8/Clx8IoSsbJxuuNDxY+PkaPEwaGTHtohlQ/zBR5h8CCB6tQ3i+2jRpIhc3bIQrMdQAZthkNpVc/yJ67VzuBGzgHBBwRjIyO+O2eu3rV3SUCb9G82CcHUSASO+C2d/U+tHwcOwfHTWz3HTwF4qMvF42utGJI3SDTnTE7EEAEndnUMNZGSVAGASK7YK/MQt9IOglX1alburqdSEf7rYwK7/4S8TR3sKMMpKY0d42UqRqHtLn20zkalyNsddqslBQpIXHl5ltmvd3ARcn5D1NZKWkkhyRjPc/t1raKDIONx0r3WbJh5j9T28GmGXQtluJPjewCxWq+0XvrNT6YEyudvgtLlm/21sc7G/4vL8kWaIf1FdYqlxRfs8AbkgD+p/pUyjHHjelEJuc1bEjwImnhlp/9iM/4hq/zpri4cxQk7HGw/erVhw8Lu27foP8AWrzOB1IFZsfCp3LJ37F089VGAsg19AO5Gdup9KmvUAc6SCDvt7+1XeGyIqbsASd/6D/r31khiuelujTPJUdSRl16hty2Qo95Hr0/Wr11DEd1dQfTO3+lR8MbTJuQNiOu3Y9aFiqajJ7PuiHkuDaW5TePBwRv7xXu3KhvMoYZ3yM7+vxFMDorjfDVQn4UPuHHuP71fLhZweqG5UuIjJVLYspYRY2QAddtuu+dqDw6P8P6n96gsXZDocED7p7fDNaVbIRxzVuK/YzycourIILYJ7Ocemcip6KKuSSVIrbb3YUUUVJAUUUUAFFFFABSZ9Ld2icLlRiuqUxoqk7tmWPVpHUkLk5HTGac65341smmlv0WNppha24hClcqrSTOcaiPakjAbGSdKbbVDdbgzlUTmErLGSjxAlW67AbqQfaU43B+PXeo0gBCFtyo6k9zgkn1Od/jXu/XTmOQGNyCNMgKN6eywBr7btqRSO4B/MVrSV2jntyqmeGGrUp7Yx8CNj+eaz1kKsq9mcH4EZ1fnt+tXbhtMiN2Pkb57qfz2/vVDxFMEN6EN/h6/pQwiX6gXaQjswz81wp/Qr+VepLhF6uo+JAq1b8JuJmTk280m53VCFwVP32wg3x1aiUkupEYt9EZsi4nB/EP1Xb+hH5VZuFBRgTgEEE9Me/NONh9GN1KytM8duqnOB9q59RgEIvx1N8KdOF+CrG0xI45jqVxJOQ2GJ0qVXARSScAhc79azy4qEdluXx4eTpvY5v4X8KXV4qME5MZALSyAge/lrs0nuOy/wA3aul8G4Olve2sMZYrDaXJyxyzGWa36noBlWOAABtgDFaF/wAfjVX0eZlVyMhguYwSdyBqHlbdcjyEZFQmcLxOAllIeynyw6Exy2+467HWe9ZudKck5bI0xxRgvSNFRyzKo8xArLueJk7JsPXv/pVBmJOTuapycbFbR3NUOGb3lsasvFQPZBPx2FVJOIufQfAfvVSvmaxy4nJLv+xpjghHsSPMx6sT86jxVS44nEk0cLOBLLqMab5YIMsdhgYHrjpUa8btzMYRMnNDFdGcHUBqKjOxbG+BvVTUnvuWXFGhRVH+2Lfncjnxc7/wta6+mcac5zjfHpU63kZBIkQgPoJ1DGsHTo6+3nbT1zS6X4JtE9FQfXY//ETfOPMvY4PfsdqlVwehBz76KYWj0KkSdh0Y/nUdfGYAZJAA7npQm10BpPqXE4i464b4j9qtRcWH3lI+G9ZIb9a+1dHicse5VLDjfYYobpG6MPh3/KpqV8VYgvXXvkehrVDjv/aKJcL/AOWMFFUrbiKtsfKff0/Orua3QnGauLM0ouLphRRRTChRRRQAUv8AF/sr63l6JKrW77ffOJYCT2GRIvxlUd6YKzvEHDvrFtJEDpZhlG/BIpDxOPerhW+VLJalQFO9u1LMkkJdFCszEIyhWz5ihOojYjYE7HasmXgHCmaXNra6otPM0xKCNahl9kAsWBGMZydutXrWVriO2mBkiLoRIF05UldTBtSn2XUpkd2qnBwmWN2KqugnKqPaIhlR4VJJxgorANtguM+tY1t3odnn/ZThenUbSHGnVh4znT0yVbfOdsYzmrq+DrAf9ytfnCh/qtRcUia4eEw6oypIcyROMDaVdmADfawoCAejHBGQa1uH3LuCJIzHIuzDqh/mR8YZT8iO4FRJyrqSkvBV4RJakN9XWJdLSKQiBTmJ2ifYAEgOpGRt+dfDx5GD8oa3VdSqx0CRQquSrt5fZYHfGMjOAc1m3fDZWvhJlgUZxC2MqqyxQsQ3qnMhcEZ/7UdDpI88F4ZKMI8OhdeokspACJJbKFwcktEI98Dys2cHy1OmPWyLZe4txBiRChZGeRo2KkagjW08kcqEggeZBvg4KsN8VWmccmS4RFD3EOuOQgFlcwqUjY49nKgjtnbAOM27bgpIs3dsSwKofG4kxEyFT7gx1A9RuPvGvc1pBBEnNl0RxBMGSTSn2QGhiCQu2AfTIB61Ca7Ei2LGSV2VRzEZ5gQFxy47hZipLMwVweeWIG4VVGDtm3MWN/Gr6C8NodWgYVefMNKgH3QnfbOM4GcDK8RfSnEilLKM3EnRXYFYQScDH3n39AAfxVv2tro1FmLyOcu7YyxACjYYCqAMBQMD4kkrnk4x9S69Czh46pWuxYooqhxm6ljjBhiErlgPM4REB6yO250j+UE71gSt0b26Vl+lS4LyyuDCcS3cUOTH1t7dRMzsSN0aQOqk/iGPWtTwtxk3dvzCgQiSSM6W1ITGxUsjYGpD2OPX0rIk8UXYu2tRYB3EfNGm5X+HrKAnKABiR7OauhGSbVbr5lU5JpM+DgN01zHcyPGW+srI0YXdIlSWJUWUtuFRyxXSMs7VFwzhV06RRSw8kC7a6mkaRG1NzWmVY1Qk+0VBLY8qnrmrknix+ZOsdnLMtu2mR0ePAYIHcAMwJxnG3pV2fxPAtit4dfLdUKqBmRi+AsYXO752xnGxOcb07lk22+gqjB9xcsLG502lpJbFAk6Sy3OQ4eWJ3mZl05I5hA876camU74B9WNpcCGBGt5NVu891NnTiWf7V40jwx15kfUD2CDO9MU3iaFbFb1g4iZUYDSC/wBoQqjSDjVk+tHC/EsU03J0Twy6S4SaJoyyg4JXUMHBoc503p/77YaI9LE6y4S0cirKkg0W8MKk2bXCM7app3zghftXwTtnT7q9cU4A8ssjtFEsU10sAY25M9vDEoijlibUBGhZeoXYPq3HR2bj1uLsWnM+3Ka9GD0wTucYBwM464xVniXEI7eJpZmCRrjUxBOMkKNgCTuQNqOdO1tuyOVGuomyyTS8QtrpoJViE5ihYlQBC8UqMzR6tYeSTDZZcBUToc5t+L5ZLiT6rHBLPCgD3GhkXLEEwxZd1yMjWwGeiDuaZeIcUhgVWmkWMMwVSxxljuB8a+8R4nDAAZ5Y4gTgF2CgnrgZPWl5jtNR+g2hU1Yi8Pnmuf7LWBog8Np9YcyqzJqKrbrkKynP8QjftVbh05kEBuZAkN9cXM0rAlEcRBY4IdecqjBdWCcsFxXR7O6jlQPE6SIejIwYHHUZG1QiS3mDRAwyge1HlGxj1XfHzFNzvl73/kjlfM59PKQlxDZFvq89zbQW+hyF1YL3RiffTHhcZGRnVirnDOJG2F3clZEjjxbraNPJO7XQY4wWzp1BlA05yvm7U8mOLKjEeY/YGFyhIx5fw7HG3Y18/s6LmczlJzNWrVpGrUF0Bs9c6fLn02oeZNU0CxPqmLXgC8d2u0eaScrJG+pw645sQLqiuAVjEgYKuNhTzaXzJsd19PT4VQS1USNIFAdwoZu7BM6Qfhk/nUtVvK1PVHYsWNadMtxkhmDDIORXysG2uCjZHzHrRW/HxkGvVszHPh5J+ncY6KKK2GcKKKCaAFu9gurWKVrdI7lQZJFhYmOTzM0jIHAZW3J0gqvYE96TbP6YIiAXtZRnBzG6OMHv5tB/SuhXnFwNk8x9e3+tcb8bcE5ExnUfYStlttopWO/wRzuPRiR94Uqw45PdCzlKKuI6L9Ktj3W4HxjB/wCVjUjfSlYes5//AEt/nXHL238uV2P+fY/nUtvpdQwA37eh6EfI03weP5lPxUqs6jP9LtqDhLe6c/CNf6yVlX30vSf9lZqBsNUkpPU49lUx/wAVc5uFxMMdMH/0/wCtWb9SVAAJyw/epXC411D4ibpLubfGPHnEZQFMwhVs7QLoOMfjJZwfeCKXbiLUjSOWkfBwzsWbJ6eZiT199WpLRmILAqACFGRqJJX7uDtt3IPXpipBZZAVtTdPIQFyPUkZyM+h+PoU5+HHaX2LlwuedN7fUj4cyq8OoMQJY3YIMtpjcMTj5AfOux8H43DcgmF9RXGpSrK65zjUjAMAcHBxg4NcmigIYQpC0hYFwIlGry4DahtkeYeYY2OMDu5eDuBzicTyoYFRWVUJHMfVj2gpIVB10kkkhTtjfn8VkWX1NV4N/D4eStN2x4rF8QrcHAihhuYWV1likfQSTjSQxBBXqCMZ6YraorFGVOzVJWqMjwnwt7ayggkfmPGmCw6dSQozuVUHSPcBVbg3D5Vvb25lUgOY44RlSTFEvUYO2piTg4O3SmClPxJ4rMFw8SGAFIBLpk16pHZnCxIE31EL6H2hVkNU267lctMUr7C43hGYWAmdJzcSTtLc2yTOFlSWUh49KuBq0EHI9Mb1tXXDLqa7Q26Qw29n5IEnSTS7lcNKqqRsq+VSc9WI91258ST8ueWOBOXbLmbmSEOXWNZZY4wEI8gOMsRlgRjvVbinjgRyyqqwsIuX5Gn0TyGRFfTFDobWRqA6jfarryt9Cmsa7i1NbyjhnD7WZLlAlw5meKJ2ZEgeTQQNB9ospU47Z7Ve4ddPBc3F1pu7qNLdUie5RxKZmfaGJdK+Rtizadsfm4cf46LYwrpVmmZlAeRYgAilmYs23oMerCvdjxnXKkRTS7RNKdLq6qocIvmXY6jnGPwmo5knG9Ozv8k6FdXuJFpY3MF3YPcxRq73UpkmWbWZJJ4nXSV0DSoACgAkACrnFPEEXEvqttDqBa4D3ETrh4obZmLiQAkLlguN+4+FN/FuLCBolEcszysyokenUdKl2J1uowAPXuKow+Kon0aIp5GkSRiiopZBFJyX1jXjZ/LsTnBxRrcqlp97k6VG42Ivi64e9iurn6tJJAkTJaygx6ECvma4wW15YoACB7I99MPEeIwy8Wtua8axw2rT5kdQpe4wijDHchPNW0PE1uyqESaYPCsuI4HkxG5ZV1KoOMlSMY7GouIcQ4eJAs0cZYCPUWtywi1gctZH0FYjgjAYjG1TqfTS+5GlddQl3M/2N7LA3Ks7u9t4Q6eRRH7FzMvorttq771t8W4daxX3D4rOOKKYS63MSgEWyowkMjL1B2ALdTmma+4nact0lZCgfkshUkFwoblhMechSDhQcfKvHBLCySFntY4VikB1MgA1KMhgx67bjB6b9Kh5drp+1W5Kx9k0cz0c6J5nsYZf7QuZVguZZMcrXmOEFRGWUeXYg9fSta74ZLLex2/JF+tlZxRyBpjF9rL5terBJJVRt8804Qnh9xatCjwSW8SgsqSDTGqHWGJVsoBgnJI6GqkfBuG3U0ksUiyythpDDdvnYaVLCOXA9BtTc7ymvf18C8rw0ZvE+EMtpHDbwiJ+Zzp7IXR5kkQzGQsurOMhTtgZ9/XW8CtEY5TC8+jm6TBOSWt5EADxgsScHY9SN/jVu+8LwSiLeZGiUqkscrrKFPVS+csD/NmrvB+ExW0fLiBALFmLEszu27OzHdmPrVUsicK9+/uWRxtSsvUUUVnLxoooor0Jxwpf4nxAuSq+z/zf6Vr8SYiJyOuP/f8ASligArxPCrqyOoZWBVlIyCDsQR3Fe6yvFLyi0kMAYv5R5QS4QsBIygblwmojG+QMA0Ac44vYxxTvFbvzkUkeb7jd4tZ2kI337YwcnNZltaSLIwABBAbAbcHOAenfB/w0wWfCpXwIYH22BYNGgGO7MBkfAMfdWfDbkc4SkahNIr46YiYoB5ui4GfnnvWWXFZktVUvmaVweBvTdvvTKM9m5kjJjEhJYcpRqYqqMzMNhuAM4Gc7AHNe3mj1KlvGs0jjYAZyCO57DG+PTrjrW0bs2UJu2GJpFMVoje0FODJOw9D5cA+i/j2Z/CXgZoYRK74upRql1KGA1HVoyCCD3Y53OfQUOM8lOT3+w8HjxXpW3bz8xc4V4JnlOJZXYqAdEThQoORgu27dPj8aZbL6NocEyPMjfd0TMdPrksMEnbbGNu9Xr0zW8kcMLx86ZJXaR0JSOK3AOAgcEszuoyT0ycbCobPxBdNybgxkRSwxlIxo0PJLEhVQx+0D80kfhWNGY+tWxxRS3RVPPNvZn3hnhSWzkeSBlutQClZvJKFBzpSQeTGd9JRckDLbDG5Z3yyZGGR1A1RuMOufUdCPRlJU42Jq14UmW4hBWbnFSBI+llyzKJMqrAYjKsCp3GkruetaHFOFK4BIPl3Vh7aH1B/qOh6EEVn4jh0/Uh8Wd9GZ9FRrqB0tuR94dD+x935eg5vxTiRXirXCDXIWlsrdd8GRI4jg/wAvNkbJ7BDWCGJybRqnkUUmdMxVa1sVjklkXVqlKlyT+BQigegAHT1J9a5hZWsjQ28MRec3F1cXDEzNGZIbf7IEyDzKJGOsYHftW7dWLILa2VZbd7m5BcLdSytyIEaR9MhOUycDb/2seGtr9+0V8296N+58MRu7kyS8qVw8tuGHKkfbJPl14OBlQwBxuOteh4cjGGDOHFy1yJNtWtyQydP4ZQ6Mfhx6ZpUvr2WM3drDPMVNxaW8MjOzSJLN5p0WUnUdKDO58uTWg0stxDdXRupbaOFpkhWMqFAtyV5kupSXZmB8ucAH1OanTOv/AKI1Q8G3xbgjSzpMsqqUjeMK8QkXzsrM2Cw38qj4Z9ahi4HOlyZkuIhqjhjZDbn2YtROgiYadTMxxg42643sWV3NLw+OUssMrQpIzFNSqSoZ/JqHbO2ds+6ltfEd2lnazSy24a6aPT9i+mJGVpHdsSZfCAbDTgn50sVN7Jrx72Gk4Ld/UZOJ8BS4uUllw8ccTqsZz7cjKS+QfwqFx7zWZxLwasnOK6E+yijtlAIWIRlnIYDYq7tuO499HCvE8hgnllCyqjokDxRuguWkVdKorljnmHTqBx36A1HL4tePh4nlWFZ/rBtipcrEJBM0ZOs5IUIpcn3GpSyrZfT+SG8b6/U+P4Zk+svJybdo2EKIBPNEYookC6FVE0kZLHGR1A2q7ZWF1FNKqrAYZblpmlZmL6H06ozFpwX20hteAMbbYr5wbxQHiuJZhGsdvgmaFzJC406m0MVUll2BGOrAdaveGuMNcxOzxGB0laN4ywYqVCsMkDGSrA47ZqJOau179/6TFQfQw7Dg9zA8E/KWeTF1zEEgUpJczLLrVm2ICgIehwBgHpU91wmdOGXMaKHubgzOyoQArXD+cKWKghUJ3JGSue9Xz4lTkTTaGIjmaBFG7TOrCMBB73yv90npXl/E6ci1lWKWQ3Wnlxpo17xtIc6mVdgDnepvI307/wCkVBLr76GFxzhk8yyOlvJEpt0tFjzGZTE8qNM50uUAWNdKgtuSem1MfhyFgrFjOTkAc6KGNgAO3KUAj3nPSo08UQmHmESBuaYeTozNzhuY9IJBON85xjfNA8Uw8qSR1ljMTokkTJ9qrSkCMaVJ1asjBUkHf0ok5uOmiYqCd2blFYy+J7fRMzGSPkqrSLJE6MFckKQpXLAkEbZ3FX7e/jeWSJWy8WjmDB8vMXUozjBJG+Adts9aocJLqi1ST7lqiiilGGiiiivQnHPjLkYPQ1hXnCWBynmHp3H71vUUAKLoR1BHxGK803kVGbZD1RT/AHRQAqVnXPAraSXmPDG0m2WI66fZ1Do2O2c4p7+qR/gT/CP2rA+kDiQtOG3EqYV9GhCB0eQhFPyJz8qGSlbpHMODIeKcdL4LwWu69wdDYQ/3pMv7wuK648ekZdlQerMAK5t9GXAXPArxolzLdCSNMEAlVUxKAxIAwxc9a35fCk5dWhhjgjEzyrAroug8hYQT9lIgZiXJ0g9jnJNLDpZZmfqpdFsXuNcPsriWNXvVjmCSKFimjV3hlQNImk5JRlUNqUAgDIIqwLqwHKkUsyRpyYI0jkZTrQ/w0VMyNy1IyM6UDdATmnP4PkZnfnBWd5HKElkXNqtvHIAAuZEKg7jSQW2B0lfFvZRxJCfr9tG6uxhZcsrKEEMikSzMWIyN1K6TpBByQWKjR4NeWNpFogLaWa36l2YmfRDDvIdWFUKMfdVRmvX+2aFSwgnIaIzQnC4miVkVnUKxZVGtG8yg6WyAcECGLg1pziXmM0yzwKXbQZOZFCpWJiE6MBzCNt2PQbVR5dhFHIMzyLCBApMhUxLHKAI45CyaAJFHnJ35agscKKAN6yIuoVmTSurPsurocMRkOu2Dj3HsQDWfLwxFYExIGVmZToXIZ9nYHHVu5HXvTDwi1jihVYlKqct5iSxMhLszFiSXLEkkkkkmrUkYYYIyKy5eFUt47Mvx53HZ7oRrvw5aShFktoWCLpQFBhV/CoxsPcKjk8LWZVF+roFj1aAMrp1nLY0kYz3pun4UPunHuPSqE1m69V+Y3rDPHmh5NUZ4pmPDwK3QRBIlQQsXiC5AV2BUtgHDHBO7Z61Tn8IWjyO7Rk635jx8xxE8m3naINoZtgdxuRvW7RVKnJdy3RHwVuI2azQyRPkLIjI2k4OlgQcH4GoTwmPnQS+YG3R0jXI0gSBVJxjOdK4G/Qmr9FQpNEuKYvjwjAQiPqkijaV0icgorSsW7AEhMkLk7Bj1qA+EFUIIZTEsdxJOilFdQ0iaNOCfZGWIzvlvdTPRTc2fkTlx8Cv/ALHBsiSd3WSbnTBRytbqqrEFMZHLVMBtslmAJO1e7fw7Pb8z6rc6dc/NImVpQQYljKsxfWTqUMCCPQ5FMtFTzphyoira+ECvIU3EgS3VihjwrtPKWM0zFgw31EBewZt6rWvh27gNpy/q8otYpkHMkkTeV/K3libcRgL23Zqc6KnnS7+/dhyoievhyeF4biMxzzrLcSTKxMau1yqqTGcNpKBVUZByM9Kjm8LzTSB5yoMtwks4idl5cdvE628SPszMHOouNO/wFOlAGem9HOkRyoihY+HGVXjlRpS90jNM0utngifnQ69TEgKwEegD39ya3uDWhXnOyFXmmZ2BIJwAI09kkY0KpA9/Y5FbsHDXbr5R7+v5Vp21mqdBv6nrV8cOTJ12RTLJDH03Kdjw77z/ACX9/wBqK1aK3QwQgqSMs8kpO2woooq4QKKKKACiiigArmv09yEcOiA6NcoD78RSsB+YB+VdKpS+lHgjXfDJUQapExKg7kx7kD3lCwHxpZK0x8bSmmz39F0IXg9oB3jLfN3Zz+pqW84dcyrcReVUlmyXZi2IdKKUEYIIDBcEalxrY9aXPoS8RJNYi1LDmwZwO7RMxZWHqBnSfTAz1FOnFeGtLJAwdlVHJkUMQHTGoLgf+YsZzt5Q46MQZi7QZE1N2Kr+EJHfNxPFkoE1gZJ/+FFsRggHd2Le194LjJzU8vCLYytJNdx83UNSxkKgMkkMQQx6zlWNusZVs5Ifodham8IM0vN53n1yOAVZkDNdQ3Efl1DosSqcYJyTkV7XwYutHMzalIbZVGXDpJq3z0cSEDtzm69akQom0so3VxeSrJz2QsGDZuI47mSQEMjBSVlkJAwM6QN8Ayc2zWOTAuXUmSTKs66nDEyqrBlwwLkNkgY1b4U40F8FW3LaMmVkcYYNKzHUUVNYYksrYUdCACMgVLfcLs4FeWUiNPMctKyqhZhIxTzeRi4DZXBzQBPaXSPBbiJdCPo0KCpCog19UZlK4ULlSR5hvWxWF4ci1/baDFGF0W8bAhhFnLSMDuGkYA4bcBVzhiwrdoAK+V9ooAikt1bqoNVZOFIemR8/3q/RVcsUJdUPGco9GZL8IPZh8xULcMkHofgf3rcoql8HiZYuJmhfNjJ+H9R+9fPqcn4DTDRSfAw8sb4qXhC99Tf8Br6LGT8J/MfvTBXyj4GHlh8VLwjEXhkh9B8T+1TJwg92HyFa1FOuDxIV8RNlGPhaDrk/E/tVuOIL0AHwr3RV8ccI9EVSnKXVhRRRTihRRRQAUUUUAFFFFABRRRQAUUUUAcz8XfRizTm74dL9WnyWK5KqWPVlZd0J3yMEHPbfNW28U8dtfLc8P+sgffj6n3kx6l/4RXVqKXT4LOZtTVnOIfpHuz14NeZ74DY/MxircXiji0pxFwnlj8U1wox8V0hvyp8oqafkhyj2QnR8N4vN/Hu7e1XuttEXbHpzJcgH3ha0+F+EreJxKwe4mHSa4cyyAn8JbaP+4FreoooVyYYoooqSAooooAKKKKACiiigAoqndWjs2VlKjbbHpn3/AA/LuNqrrwt9WefJjuPUZ+PXGRkY7dxQBqUVktwuXY/WHyM9uvffJI6+717bUDhchHmnbOx2zgEe8nJG/fr3oA1qKyxwyT/6h87YOPTA9d84/MmvrcMckHnNsoXod9JJBPm679t/fQBp0Vj/ANnzf+Ofa9/s5XrgjfAPTHX51OvD5BnMzHOOoO2Dk9GHX3fLA2oA0axrzxHHG5TS7kEjy6Rkr7QGplyR7vQ+lWYbBwysZmYDOVxsevv/AOu2NsK/FfDU0k+oKCod2BLDHmLkEDPUaupHr6CkyOSXpGil3N6x8RJK8ahWBkzjJQ4wGJzpY49kj4iis3g3hh43DO4UBmOI2O+oynckAg5kJyD7vTBRDVXqIlV7H//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5" name="AutoShape 4" descr="data:image/jpeg;base64,/9j/4AAQSkZJRgABAQAAAQABAAD/2wCEAAkGBxQTEBUUExQVFBUXFxgZGBcYGBwcGhkYFxgYFxgYHRodHSkgHBolHB8fITEhJSkrMC4uGB8zODMsOCgtLi0BCgoKDg0OGxAQGywkICYtLzAvLCwwMCwwLCw0LCwsNCwsNywsLCwsNCwsLCwsLC8sLCwsLCwsLCwsLCwsLCwsLP/AABEIAL8BCAMBIgACEQEDEQH/xAAcAAACAwEBAQEAAAAAAAAAAAAABgMEBQcCAQj/xABIEAACAQMCBAMECAMFBQYHAAABAgMABBESIQUTMUEGIlEyYXGBBxQjQlKRodEzYrEVgpLB4RZyorLwQ0RTY8LxJCVUc3WDk//EABoBAAIDAQEAAAAAAAAAAAAAAAACAQMEBQb/xAAuEQACAgECBQIFBQEBAQAAAAAAAQIRAxIhBBMxQVEi8BRhcaGxgZHB0eHxUjL/2gAMAwEAAhEDEQA/AHzxNf3Au2SO4kiRYozpRYjks0uSS8bH7o742rIfi9wCAeISgk4GRajJyBgZg3OSNveK0PFQIvXOl8GGLDBGYZDTZ3CkZGRt7xS9HZboX5jaQRtFIoOpkc5zknJQE7+u+DisGSWTW6bo1wUNK2RffjkwKg8Ql8xwNrXc9h/A79B60Jxuc/8Af5hk6RlbYZOSABmDckj55HrWfFwyNcYWfYY3WQ5XEY0ny9Ps1/X8RzJFYopBVZgQMZ0SbjTGuD5f/LU/EH1NJrn5kPph4RZHiCU4/wDmMu66ulr7Plwx+w2B1LgnrqFen45OG0i/nZsZ0qlsxA8oyQINvaXr2OegJqieGx4xpmAxgAI+wOnIHl6HSOvoMYwKkjskGcJLggjBjcgAtqYAaehPX8qNc/MiNMPkMXhbic73EYa4kmjeNjh1iA6Kyt5IlYH9+lO9IfhjJvEOl8BJMkowA2XuQBT5WzA5OHqM+ZJS2CiiirioKKKKACiiigAooooAKKKqT3mhsMNj0I/UEUspqKtkqLeyLdFeI5AwyDkV7pk7ICiiqVpd6pHHYdPlsaSU1FpPuMotptdi7RRRTihRXl5ABknAoRwQCOhqLV0B6oooqQCiiigAooooAKKKKACiiigAooooAKKKKACiiigAooooAKKKKACiiigAr4zYGT0ooNAHxJAehB+FQX0GtCO43Hxqne2WPMmx7gf5ftVWO/cfez8d/wDWseTOlcMi/Y0QxN+qDIIpCpyCQa0rbivZxj3j9qyr26VQ8jkIoBZidgABlj7hjestPEdqbUXXOUQN0kOQM504IxkHO24rDjyZIP0dDVOEJL1dRxvroCPKnOdhisqwk0yKffj89qXD4vsQiyG6iCMWVWJIBKadQG3bUv5ipm8TWgMYNzEDIFaPLAalYlVIz2JBHyqzJkyTmpU9hYQhGLjfUfC2BvWRfeII0lSIHMkgcqMHBEenUcgdtQ6461hcQ8VW4lMUtzCsgIHLLqCCcEDTnqcj86g+yN//ABUMyQaRFnzqryBncjPQ6Yx02x76uycVJ7RVIqhgS6uzcDNI4BJOT+Q7/pTABilaz4rEpDh0bUxjXzjBkyQUHq2xGkb7H0qVvEAbGJYwCGIwy7qhw5Bz0U7E9u9LgzRxpuVtsbLjc2lGqGQmo1nUnAIJ929YVn9u2BIG2De0CdLdCBnoex6VvQQhRgDFa8WSWTeqRnnCMNrtklFFFXlQUUUUAFFFFABRRRQAUV8JrmXGfpBuzMRZxQPFrCK0mrLamMay5DABSwYhQDlELEqCAVlJR3bJUW+h06iuN2PGuJRjnpcmZW2RJkDfWHY4UxomjkoTkr5z5TqYACmjgfjdw4W9Eao5wtxErCFZCccpmZiSOgEuFUnI2PWuPEY5Okx5YpxVtDre3iRRtJIwRF6se3YfEk7AdyRSbx3x9HkR2kiZ31zSRyGKE7BUbdPtGJ2UsMAZPUAxeMbk3c/1ZHKRW7I8rrjU04AeKMagRhARI2R1KDsaXr+ymjYSg84qMFtIEjp3jlRRpkQ74KgMhwQrAsDm4jjFGXLi9/5/Bdi4ZyjrfT3+ozWv0giNWS7gkWWMAyNEA0RDEhJFJbUqNg+0MKQQTtmmngnF47qLmRE4yysrbMjqcMjDswP+RGQQa5P5IuRKm9uxUJkfw0nwrQnPSMnSyg+yyaOhUCaMvwx+ZbMGM5aNkkyRuPspdI8z8nocYJQ7nIBqMXG21Gff3+hOThmk3HsdO4n4htreRI5pkjd8aVY9cnSCfQE7AnGTUq8atzcG2E0ZnA1GLUNeOudPXpv8K5Zd8KDRvKJXuTMuLhmbXz4yCMqB5UZASVCADbT3BGZyOVaq1uFj5icxGi2CXcCFiybEBZFRl9PLjB1nLR4+Ensu9EPhJLr4O618IpF8JeLpWumtLto2fflSKpQuVAbS4yV1tGQ4IwDpcYGnJe62RkpK0ZmmnTM+54eTursPcSSKy54mU+YEf0/OmMmqVzfoNva9w6fnWTPgx1d0aMWWfSrMORgoJJAABJJ6ADck+6oDxCLBPMjwFVydQ2RzhG6+yxBwe+K8+IIzJbTrHpRnikVcnChmRgCT2GetLd74fkbnAFAGj4fEPN2t5S0udtsg4HrWCMIvqzXKUl0R7+kOXm2ZtonHMnnhtjg5KF2DsGA6eQZIPY0oJwErZy8MMpK/2lHGr43EckQmB0567ZxnqTTRNYst/DqwRLfzzjBzhY7Plrn0OR0pe8X8Z+qXM0+jmaL+BtOdOcWGnrg49r07VqxWlpj9f1M+Td6n9CPiH0cKz2tgLggJHcz8zlgk6pIExp1frntVLxZ4J5hlAmx/Z9hB9z+JhZ3P3vJnT7/aqzxr6RjDcW119XDGayPkMmNAadvvad88sdhR4t8WCObiFsInae6jt4lxjSA8CggnOc/aNgYqyPOtf553EfL3r3sS33gk3HGIpTOBzY0uiNGcCNoU0Z1fez1xtjpXjgFrKeKQ8TMgMd3dTwhe+gLIkeT3Hk6fyD1pyY8viMnpDw5cfEyyH+iCsqKIR8P4MMYxNbN8CbeZ2/qar5jap+K+z/wbQluVfC11zIrL/wDJ3LfIR3Mv+dUrRyLGMnORwe+kz/NK6b/nmovAS6FtkJzpknn/AP6cOic/rKf0q+1s31N0x5l4Nbp/emaQEfmgpntL38yFuhu8KXRS9nwo8lpYRD+6szEfqKbV4oxOAoJ+dKnAkAvL4noJoU264S1hb+rGnSxki6Jsff1/1qITnOdaq6fgmUYxjemya3Zz7QC+4dasUUV0IqkZW7CiiipICiiigAooqO4cqjFV1EAkLnGogbDJ2GelACp49uyxis1OBNqaYjr9XjwGUHsXdlT/AHS+N6RV4TIttbxFPM0oWTSdlQQvDnI6fZADb7zCobrxG0k5nup1sbhlEfIeB9Kxo7sozJjW+X3ZSF6bd68v4lUbC/WQ+kVoXP6Ej865PFPLPJUei+T/AK90dDAscYb9X81/ZvcWtmeSFACE+0DMpxoGkDbG4JXUgI6aye1WOIXEEcemZokjI06XKhSpGNOk9RjbFI9vx6W4uRbLLLGzYwZ2VDk+bSqwKuDjpqduuNJpt4P4Nt4W1sObKdzI+5J/6+XurM+EaSWR1XgvWfU24L9zL8P8fs4Ymia5TKyygGRjrYFyVzq8xIUhc/y1sf7QQH2WZ/8Adjcj8wuB8zVK2t7c8RurZo0OtIp1GB1xypMenRDt6msfx14GDQh7SIM4cFlCrqK4YbHAJwcbH/KrXwmKc7k3vv27iLPkjDZLY1rzxGMHzwW6/jnlRm/uxI5z/ecEehrEuPFcMXM+rari4KEtPKMABRnoQpI7iONQp6+prU8NeDdFtFzCEk05YBBkEknSWB3IBA+VHFvBcPNjk1O0rusYGQFIP8RiMEkrEHPUZwBTQwYYun0/P17/AHoWWTK1fv8AT/h6s+Iy2pWCdUDZOHZ9AkYnUWV8FGZmJOCYznOF2qxfKz27RJazxg5Ksht8Bi2vWBzgDltyDjOT614+kPw1PerCIWQaGfUHJA8+kBtgc4wdvfXseCUSMJDLJFhcZVmTfGNXkZd877g0ssON1NOn+v8AYynPeLW3v5H24hlc647URS64nDyyqDqhbUn8LXkYyuNshjXSPDvGBdQlwhjZXaN1JB0uhwwDDZl9D+YBBA40vhq9URpNdPI8tzHEmi4m3QkFzjI6IJGPoB3ruXD7GOGNY4UWONfZVRgDJydh6nJ95NbuExygnumvlf8ALMnEzUmtqZDPYs/WTb0xt/WoDwj+f/h/1rVqjxK70jSPaP6D1psuLEk5SX3YuPJkb0xFXxhGFtLlc5zE6Z6buNGP1rLu5tUsy+l7aJ/gSCerPjGTFoR+KW3T/HcRKf0zWNbuzXWB9/i7j4iGxwf1T9KxQVq0vP8ABpm6dP31PVvPqu7NjtqueJKPeVZ1H6IayoLWO6vwJUWSN729bSwBVhb28VuCQeoDbj5VU8QrOOEW11bFubFczTAqMkLPNPk4wc+0o+BNbPhPhDwPYJIG1ra3MkhO+JJ5IGKk/i6j+6asdRTaflfl/wBFe7aX0f4LVvwK2k4hPG9vC8cNvbLGrRqypqa4YhQRt8qxJeFwniJumQF14mkGTnGn6qioNPTIl0kHGcis3xl4jvrbis4tUOlxACxi1glYxjBx0Go1v3SkWsshBGOLq/Tsl1HGD8MDNSlJU2+qQNp7V0Zo329zxI/hsYl/Nbpv86zuLXQ+rcMA7QvN8obF9/zcfnW3wuMSXnEgehaGLPu+rgn/AJ65n4bNzJb3rXHsWNjcWqDGMOwIIz3IVcH3afmuNX+lfdUTN/e/ya/C4zFetHjPL4XzB6km2tYfz+z/AFpvvrPS0ox1Th8HyFw4P6PWHx9mt7y7njOl4+FJobbZjKyrsduqj8q2L3i8wmmRX2W+s4F2XZJEieYdO4Zv8qmVypr30IjStMYvDtjqkuTqAL3BOO/liij/APTW+vCB3Y/IYpU8NXryxyO7ZIuLhFOwwkczog29AOtNFnxLs/8Ai/eoxvFq05Fv5GmslXB7GjBDpGMk/E1LXxWB6V9rppJLYxN31CiiipICiiigAooooAS/pU4F9Ys9a51Q6idIyxidSsoA7kDDgdzGB3pQ8BeFhb25MrRzGRtashLJoKqFIyADnGc47iux1zLxzaPwyP6xbEGB5FVrZwdKGQnzRSKcxKW+7hgCdgOlU5oSlGoluKcYyuRjeJ/A31m7S5ilETAprBXOeWRpZcHZsADB9B0pxnmVVZ3IVVBZmJwFUbkk+gFInBvF6NnRay616lrjWMnIzqkbWR130nofSsDxH4omuS0bhY4lPsISwfScZZyAWAYeyABkd9qzLBkySUH2L3nx44ua7jLZXMdzw2/vhqjureZponyAVHKVIUGRujoNLIRuxbpsQcI+kJCoFxGynu8YLIcfye2pz93DfGkFpZljdA7hJSheLPlblsGQEdmBAP6dKkSFSqsCQW7joc9Mg/l61vlw0JKmc9cXOLtHSI/FkLHMczynPsJbON+unU2Ap/3mFJXiTxFO94JdZh5D6URd9BI8+vIw7HYNtgYIHqavDHlhl5iPocABWUnB3JIZTsy9Njn3YO9QwwBgS2dRBV/97J1t66id8/Clx8IoSsbJxuuNDxY+PkaPEwaGTHtohlQ/zBR5h8CCB6tQ3i+2jRpIhc3bIQrMdQAZthkNpVc/yJ67VzuBGzgHBBwRjIyO+O2eu3rV3SUCb9G82CcHUSASO+C2d/U+tHwcOwfHTWz3HTwF4qMvF42utGJI3SDTnTE7EEAEndnUMNZGSVAGASK7YK/MQt9IOglX1alburqdSEf7rYwK7/4S8TR3sKMMpKY0d42UqRqHtLn20zkalyNsddqslBQpIXHl5ltmvd3ARcn5D1NZKWkkhyRjPc/t1raKDIONx0r3WbJh5j9T28GmGXQtluJPjewCxWq+0XvrNT6YEyudvgtLlm/21sc7G/4vL8kWaIf1FdYqlxRfs8AbkgD+p/pUyjHHjelEJuc1bEjwImnhlp/9iM/4hq/zpri4cxQk7HGw/erVhw8Lu27foP8AWrzOB1IFZsfCp3LJ37F089VGAsg19AO5Gdup9KmvUAc6SCDvt7+1XeGyIqbsASd/6D/r31khiuelujTPJUdSRl16hty2Qo95Hr0/Wr11DEd1dQfTO3+lR8MbTJuQNiOu3Y9aFiqajJ7PuiHkuDaW5TePBwRv7xXu3KhvMoYZ3yM7+vxFMDorjfDVQn4UPuHHuP71fLhZweqG5UuIjJVLYspYRY2QAddtuu+dqDw6P8P6n96gsXZDocED7p7fDNaVbIRxzVuK/YzycourIILYJ7Ocemcip6KKuSSVIrbb3YUUUVJAUUUUAFFFFABSZ9Ld2icLlRiuqUxoqk7tmWPVpHUkLk5HTGac65341smmlv0WNppha24hClcqrSTOcaiPakjAbGSdKbbVDdbgzlUTmErLGSjxAlW67AbqQfaU43B+PXeo0gBCFtyo6k9zgkn1Od/jXu/XTmOQGNyCNMgKN6eywBr7btqRSO4B/MVrSV2jntyqmeGGrUp7Yx8CNj+eaz1kKsq9mcH4EZ1fnt+tXbhtMiN2Pkb57qfz2/vVDxFMEN6EN/h6/pQwiX6gXaQjswz81wp/Qr+VepLhF6uo+JAq1b8JuJmTk280m53VCFwVP32wg3x1aiUkupEYt9EZsi4nB/EP1Xb+hH5VZuFBRgTgEEE9Me/NONh9GN1KytM8duqnOB9q59RgEIvx1N8KdOF+CrG0xI45jqVxJOQ2GJ0qVXARSScAhc79azy4qEdluXx4eTpvY5v4X8KXV4qME5MZALSyAge/lrs0nuOy/wA3aul8G4Olve2sMZYrDaXJyxyzGWa36noBlWOAABtgDFaF/wAfjVX0eZlVyMhguYwSdyBqHlbdcjyEZFQmcLxOAllIeynyw6Exy2+467HWe9ZudKck5bI0xxRgvSNFRyzKo8xArLueJk7JsPXv/pVBmJOTuapycbFbR3NUOGb3lsasvFQPZBPx2FVJOIufQfAfvVSvmaxy4nJLv+xpjghHsSPMx6sT86jxVS44nEk0cLOBLLqMab5YIMsdhgYHrjpUa8btzMYRMnNDFdGcHUBqKjOxbG+BvVTUnvuWXFGhRVH+2Lfncjnxc7/wta6+mcac5zjfHpU63kZBIkQgPoJ1DGsHTo6+3nbT1zS6X4JtE9FQfXY//ETfOPMvY4PfsdqlVwehBz76KYWj0KkSdh0Y/nUdfGYAZJAA7npQm10BpPqXE4i464b4j9qtRcWH3lI+G9ZIb9a+1dHicse5VLDjfYYobpG6MPh3/KpqV8VYgvXXvkehrVDjv/aKJcL/AOWMFFUrbiKtsfKff0/Orua3QnGauLM0ouLphRRRTChRRRQAUv8AF/sr63l6JKrW77ffOJYCT2GRIvxlUd6YKzvEHDvrFtJEDpZhlG/BIpDxOPerhW+VLJalQFO9u1LMkkJdFCszEIyhWz5ihOojYjYE7HasmXgHCmaXNra6otPM0xKCNahl9kAsWBGMZydutXrWVriO2mBkiLoRIF05UldTBtSn2XUpkd2qnBwmWN2KqugnKqPaIhlR4VJJxgorANtguM+tY1t3odnn/ZThenUbSHGnVh4znT0yVbfOdsYzmrq+DrAf9ytfnCh/qtRcUia4eEw6oypIcyROMDaVdmADfawoCAejHBGQa1uH3LuCJIzHIuzDqh/mR8YZT8iO4FRJyrqSkvBV4RJakN9XWJdLSKQiBTmJ2ifYAEgOpGRt+dfDx5GD8oa3VdSqx0CRQquSrt5fZYHfGMjOAc1m3fDZWvhJlgUZxC2MqqyxQsQ3qnMhcEZ/7UdDpI88F4ZKMI8OhdeokspACJJbKFwcktEI98Dys2cHy1OmPWyLZe4txBiRChZGeRo2KkagjW08kcqEggeZBvg4KsN8VWmccmS4RFD3EOuOQgFlcwqUjY49nKgjtnbAOM27bgpIs3dsSwKofG4kxEyFT7gx1A9RuPvGvc1pBBEnNl0RxBMGSTSn2QGhiCQu2AfTIB61Ca7Ei2LGSV2VRzEZ5gQFxy47hZipLMwVweeWIG4VVGDtm3MWN/Gr6C8NodWgYVefMNKgH3QnfbOM4GcDK8RfSnEilLKM3EnRXYFYQScDH3n39AAfxVv2tro1FmLyOcu7YyxACjYYCqAMBQMD4kkrnk4x9S69Czh46pWuxYooqhxm6ljjBhiErlgPM4REB6yO250j+UE71gSt0b26Vl+lS4LyyuDCcS3cUOTH1t7dRMzsSN0aQOqk/iGPWtTwtxk3dvzCgQiSSM6W1ITGxUsjYGpD2OPX0rIk8UXYu2tRYB3EfNGm5X+HrKAnKABiR7OauhGSbVbr5lU5JpM+DgN01zHcyPGW+srI0YXdIlSWJUWUtuFRyxXSMs7VFwzhV06RRSw8kC7a6mkaRG1NzWmVY1Qk+0VBLY8qnrmrknix+ZOsdnLMtu2mR0ePAYIHcAMwJxnG3pV2fxPAtit4dfLdUKqBmRi+AsYXO752xnGxOcb07lk22+gqjB9xcsLG502lpJbFAk6Sy3OQ4eWJ3mZl05I5hA876camU74B9WNpcCGBGt5NVu891NnTiWf7V40jwx15kfUD2CDO9MU3iaFbFb1g4iZUYDSC/wBoQqjSDjVk+tHC/EsU03J0Twy6S4SaJoyyg4JXUMHBoc503p/77YaI9LE6y4S0cirKkg0W8MKk2bXCM7app3zghftXwTtnT7q9cU4A8ssjtFEsU10sAY25M9vDEoijlibUBGhZeoXYPq3HR2bj1uLsWnM+3Ka9GD0wTucYBwM464xVniXEI7eJpZmCRrjUxBOMkKNgCTuQNqOdO1tuyOVGuomyyTS8QtrpoJViE5ihYlQBC8UqMzR6tYeSTDZZcBUToc5t+L5ZLiT6rHBLPCgD3GhkXLEEwxZd1yMjWwGeiDuaZeIcUhgVWmkWMMwVSxxljuB8a+8R4nDAAZ5Y4gTgF2CgnrgZPWl5jtNR+g2hU1Yi8Pnmuf7LWBog8Np9YcyqzJqKrbrkKynP8QjftVbh05kEBuZAkN9cXM0rAlEcRBY4IdecqjBdWCcsFxXR7O6jlQPE6SIejIwYHHUZG1QiS3mDRAwyge1HlGxj1XfHzFNzvl73/kjlfM59PKQlxDZFvq89zbQW+hyF1YL3RiffTHhcZGRnVirnDOJG2F3clZEjjxbraNPJO7XQY4wWzp1BlA05yvm7U8mOLKjEeY/YGFyhIx5fw7HG3Y18/s6LmczlJzNWrVpGrUF0Bs9c6fLn02oeZNU0CxPqmLXgC8d2u0eaScrJG+pw645sQLqiuAVjEgYKuNhTzaXzJsd19PT4VQS1USNIFAdwoZu7BM6Qfhk/nUtVvK1PVHYsWNadMtxkhmDDIORXysG2uCjZHzHrRW/HxkGvVszHPh5J+ncY6KKK2GcKKKCaAFu9gurWKVrdI7lQZJFhYmOTzM0jIHAZW3J0gqvYE96TbP6YIiAXtZRnBzG6OMHv5tB/SuhXnFwNk8x9e3+tcb8bcE5ExnUfYStlttopWO/wRzuPRiR94Uqw45PdCzlKKuI6L9Ktj3W4HxjB/wCVjUjfSlYes5//AEt/nXHL238uV2P+fY/nUtvpdQwA37eh6EfI03weP5lPxUqs6jP9LtqDhLe6c/CNf6yVlX30vSf9lZqBsNUkpPU49lUx/wAVc5uFxMMdMH/0/wCtWb9SVAAJyw/epXC411D4ibpLubfGPHnEZQFMwhVs7QLoOMfjJZwfeCKXbiLUjSOWkfBwzsWbJ6eZiT199WpLRmILAqACFGRqJJX7uDtt3IPXpipBZZAVtTdPIQFyPUkZyM+h+PoU5+HHaX2LlwuedN7fUj4cyq8OoMQJY3YIMtpjcMTj5AfOux8H43DcgmF9RXGpSrK65zjUjAMAcHBxg4NcmigIYQpC0hYFwIlGry4DahtkeYeYY2OMDu5eDuBzicTyoYFRWVUJHMfVj2gpIVB10kkkhTtjfn8VkWX1NV4N/D4eStN2x4rF8QrcHAihhuYWV1likfQSTjSQxBBXqCMZ6YraorFGVOzVJWqMjwnwt7ayggkfmPGmCw6dSQozuVUHSPcBVbg3D5Vvb25lUgOY44RlSTFEvUYO2piTg4O3SmClPxJ4rMFw8SGAFIBLpk16pHZnCxIE31EL6H2hVkNU267lctMUr7C43hGYWAmdJzcSTtLc2yTOFlSWUh49KuBq0EHI9Mb1tXXDLqa7Q26Qw29n5IEnSTS7lcNKqqRsq+VSc9WI91258ST8ueWOBOXbLmbmSEOXWNZZY4wEI8gOMsRlgRjvVbinjgRyyqqwsIuX5Gn0TyGRFfTFDobWRqA6jfarryt9Cmsa7i1NbyjhnD7WZLlAlw5meKJ2ZEgeTQQNB9ospU47Z7Ve4ddPBc3F1pu7qNLdUie5RxKZmfaGJdK+Rtizadsfm4cf46LYwrpVmmZlAeRYgAilmYs23oMerCvdjxnXKkRTS7RNKdLq6qocIvmXY6jnGPwmo5knG9Ozv8k6FdXuJFpY3MF3YPcxRq73UpkmWbWZJJ4nXSV0DSoACgAkACrnFPEEXEvqttDqBa4D3ETrh4obZmLiQAkLlguN+4+FN/FuLCBolEcszysyokenUdKl2J1uowAPXuKow+Kon0aIp5GkSRiiopZBFJyX1jXjZ/LsTnBxRrcqlp97k6VG42Ivi64e9iurn6tJJAkTJaygx6ECvma4wW15YoACB7I99MPEeIwy8Wtua8axw2rT5kdQpe4wijDHchPNW0PE1uyqESaYPCsuI4HkxG5ZV1KoOMlSMY7GouIcQ4eJAs0cZYCPUWtywi1gctZH0FYjgjAYjG1TqfTS+5GlddQl3M/2N7LA3Ks7u9t4Q6eRRH7FzMvorttq771t8W4daxX3D4rOOKKYS63MSgEWyowkMjL1B2ALdTmma+4nact0lZCgfkshUkFwoblhMechSDhQcfKvHBLCySFntY4VikB1MgA1KMhgx67bjB6b9Kh5drp+1W5Kx9k0cz0c6J5nsYZf7QuZVguZZMcrXmOEFRGWUeXYg9fSta74ZLLex2/JF+tlZxRyBpjF9rL5terBJJVRt8804Qnh9xatCjwSW8SgsqSDTGqHWGJVsoBgnJI6GqkfBuG3U0ksUiyythpDDdvnYaVLCOXA9BtTc7ymvf18C8rw0ZvE+EMtpHDbwiJ+Zzp7IXR5kkQzGQsurOMhTtgZ9/XW8CtEY5TC8+jm6TBOSWt5EADxgsScHY9SN/jVu+8LwSiLeZGiUqkscrrKFPVS+csD/NmrvB+ExW0fLiBALFmLEszu27OzHdmPrVUsicK9+/uWRxtSsvUUUVnLxoooor0Jxwpf4nxAuSq+z/zf6Vr8SYiJyOuP/f8ASligArxPCrqyOoZWBVlIyCDsQR3Fe6yvFLyi0kMAYv5R5QS4QsBIygblwmojG+QMA0Ac44vYxxTvFbvzkUkeb7jd4tZ2kI337YwcnNZltaSLIwABBAbAbcHOAenfB/w0wWfCpXwIYH22BYNGgGO7MBkfAMfdWfDbkc4SkahNIr46YiYoB5ui4GfnnvWWXFZktVUvmaVweBvTdvvTKM9m5kjJjEhJYcpRqYqqMzMNhuAM4Gc7AHNe3mj1KlvGs0jjYAZyCO57DG+PTrjrW0bs2UJu2GJpFMVoje0FODJOw9D5cA+i/j2Z/CXgZoYRK74upRql1KGA1HVoyCCD3Y53OfQUOM8lOT3+w8HjxXpW3bz8xc4V4JnlOJZXYqAdEThQoORgu27dPj8aZbL6NocEyPMjfd0TMdPrksMEnbbGNu9Xr0zW8kcMLx86ZJXaR0JSOK3AOAgcEszuoyT0ycbCobPxBdNybgxkRSwxlIxo0PJLEhVQx+0D80kfhWNGY+tWxxRS3RVPPNvZn3hnhSWzkeSBlutQClZvJKFBzpSQeTGd9JRckDLbDG5Z3yyZGGR1A1RuMOufUdCPRlJU42Jq14UmW4hBWbnFSBI+llyzKJMqrAYjKsCp3GkruetaHFOFK4BIPl3Vh7aH1B/qOh6EEVn4jh0/Uh8Wd9GZ9FRrqB0tuR94dD+x935eg5vxTiRXirXCDXIWlsrdd8GRI4jg/wAvNkbJ7BDWCGJybRqnkUUmdMxVa1sVjklkXVqlKlyT+BQigegAHT1J9a5hZWsjQ28MRec3F1cXDEzNGZIbf7IEyDzKJGOsYHftW7dWLILa2VZbd7m5BcLdSytyIEaR9MhOUycDb/2seGtr9+0V8296N+58MRu7kyS8qVw8tuGHKkfbJPl14OBlQwBxuOteh4cjGGDOHFy1yJNtWtyQydP4ZQ6Mfhx6ZpUvr2WM3drDPMVNxaW8MjOzSJLN5p0WUnUdKDO58uTWg0stxDdXRupbaOFpkhWMqFAtyV5kupSXZmB8ucAH1OanTOv/AKI1Q8G3xbgjSzpMsqqUjeMK8QkXzsrM2Cw38qj4Z9ahi4HOlyZkuIhqjhjZDbn2YtROgiYadTMxxg42643sWV3NLw+OUssMrQpIzFNSqSoZ/JqHbO2ds+6ltfEd2lnazSy24a6aPT9i+mJGVpHdsSZfCAbDTgn50sVN7Jrx72Gk4Ld/UZOJ8BS4uUllw8ccTqsZz7cjKS+QfwqFx7zWZxLwasnOK6E+yijtlAIWIRlnIYDYq7tuO499HCvE8hgnllCyqjokDxRuguWkVdKorljnmHTqBx36A1HL4tePh4nlWFZ/rBtipcrEJBM0ZOs5IUIpcn3GpSyrZfT+SG8b6/U+P4Zk+svJybdo2EKIBPNEYookC6FVE0kZLHGR1A2q7ZWF1FNKqrAYZblpmlZmL6H06ozFpwX20hteAMbbYr5wbxQHiuJZhGsdvgmaFzJC406m0MVUll2BGOrAdaveGuMNcxOzxGB0laN4ywYqVCsMkDGSrA47ZqJOau179/6TFQfQw7Dg9zA8E/KWeTF1zEEgUpJczLLrVm2ICgIehwBgHpU91wmdOGXMaKHubgzOyoQArXD+cKWKghUJ3JGSue9Xz4lTkTTaGIjmaBFG7TOrCMBB73yv90npXl/E6ci1lWKWQ3Wnlxpo17xtIc6mVdgDnepvI307/wCkVBLr76GFxzhk8yyOlvJEpt0tFjzGZTE8qNM50uUAWNdKgtuSem1MfhyFgrFjOTkAc6KGNgAO3KUAj3nPSo08UQmHmESBuaYeTozNzhuY9IJBON85xjfNA8Uw8qSR1ljMTokkTJ9qrSkCMaVJ1asjBUkHf0ok5uOmiYqCd2blFYy+J7fRMzGSPkqrSLJE6MFckKQpXLAkEbZ3FX7e/jeWSJWy8WjmDB8vMXUozjBJG+Adts9aocJLqi1ST7lqiiilGGiiiivQnHPjLkYPQ1hXnCWBynmHp3H71vUUAKLoR1BHxGK803kVGbZD1RT/AHRQAqVnXPAraSXmPDG0m2WI66fZ1Do2O2c4p7+qR/gT/CP2rA+kDiQtOG3EqYV9GhCB0eQhFPyJz8qGSlbpHMODIeKcdL4LwWu69wdDYQ/3pMv7wuK648ekZdlQerMAK5t9GXAXPArxolzLdCSNMEAlVUxKAxIAwxc9a35fCk5dWhhjgjEzyrAroug8hYQT9lIgZiXJ0g9jnJNLDpZZmfqpdFsXuNcPsriWNXvVjmCSKFimjV3hlQNImk5JRlUNqUAgDIIqwLqwHKkUsyRpyYI0jkZTrQ/w0VMyNy1IyM6UDdATmnP4PkZnfnBWd5HKElkXNqtvHIAAuZEKg7jSQW2B0lfFvZRxJCfr9tG6uxhZcsrKEEMikSzMWIyN1K6TpBByQWKjR4NeWNpFogLaWa36l2YmfRDDvIdWFUKMfdVRmvX+2aFSwgnIaIzQnC4miVkVnUKxZVGtG8yg6WyAcECGLg1pziXmM0yzwKXbQZOZFCpWJiE6MBzCNt2PQbVR5dhFHIMzyLCBApMhUxLHKAI45CyaAJFHnJ35agscKKAN6yIuoVmTSurPsurocMRkOu2Dj3HsQDWfLwxFYExIGVmZToXIZ9nYHHVu5HXvTDwi1jihVYlKqct5iSxMhLszFiSXLEkkkkkmrUkYYYIyKy5eFUt47Mvx53HZ7oRrvw5aShFktoWCLpQFBhV/CoxsPcKjk8LWZVF+roFj1aAMrp1nLY0kYz3pun4UPunHuPSqE1m69V+Y3rDPHmh5NUZ4pmPDwK3QRBIlQQsXiC5AV2BUtgHDHBO7Z61Tn8IWjyO7Rk635jx8xxE8m3naINoZtgdxuRvW7RVKnJdy3RHwVuI2azQyRPkLIjI2k4OlgQcH4GoTwmPnQS+YG3R0jXI0gSBVJxjOdK4G/Qmr9FQpNEuKYvjwjAQiPqkijaV0icgorSsW7AEhMkLk7Bj1qA+EFUIIZTEsdxJOilFdQ0iaNOCfZGWIzvlvdTPRTc2fkTlx8Cv/ALHBsiSd3WSbnTBRytbqqrEFMZHLVMBtslmAJO1e7fw7Pb8z6rc6dc/NImVpQQYljKsxfWTqUMCCPQ5FMtFTzphyoira+ECvIU3EgS3VihjwrtPKWM0zFgw31EBewZt6rWvh27gNpy/q8otYpkHMkkTeV/K3libcRgL23Zqc6KnnS7+/dhyoievhyeF4biMxzzrLcSTKxMau1yqqTGcNpKBVUZByM9Kjm8LzTSB5yoMtwks4idl5cdvE628SPszMHOouNO/wFOlAGem9HOkRyoihY+HGVXjlRpS90jNM0utngifnQ69TEgKwEegD39ya3uDWhXnOyFXmmZ2BIJwAI09kkY0KpA9/Y5FbsHDXbr5R7+v5Vp21mqdBv6nrV8cOTJ12RTLJDH03Kdjw77z/ACX9/wBqK1aK3QwQgqSMs8kpO2woooq4QKKKKACiiigArmv09yEcOiA6NcoD78RSsB+YB+VdKpS+lHgjXfDJUQapExKg7kx7kD3lCwHxpZK0x8bSmmz39F0IXg9oB3jLfN3Zz+pqW84dcyrcReVUlmyXZi2IdKKUEYIIDBcEalxrY9aXPoS8RJNYi1LDmwZwO7RMxZWHqBnSfTAz1FOnFeGtLJAwdlVHJkUMQHTGoLgf+YsZzt5Q46MQZi7QZE1N2Kr+EJHfNxPFkoE1gZJ/+FFsRggHd2Le194LjJzU8vCLYytJNdx83UNSxkKgMkkMQQx6zlWNusZVs5Ifodham8IM0vN53n1yOAVZkDNdQ3Efl1DosSqcYJyTkV7XwYutHMzalIbZVGXDpJq3z0cSEDtzm69akQom0so3VxeSrJz2QsGDZuI47mSQEMjBSVlkJAwM6QN8Ayc2zWOTAuXUmSTKs66nDEyqrBlwwLkNkgY1b4U40F8FW3LaMmVkcYYNKzHUUVNYYksrYUdCACMgVLfcLs4FeWUiNPMctKyqhZhIxTzeRi4DZXBzQBPaXSPBbiJdCPo0KCpCog19UZlK4ULlSR5hvWxWF4ci1/baDFGF0W8bAhhFnLSMDuGkYA4bcBVzhiwrdoAK+V9ooAikt1bqoNVZOFIemR8/3q/RVcsUJdUPGco9GZL8IPZh8xULcMkHofgf3rcoql8HiZYuJmhfNjJ+H9R+9fPqcn4DTDRSfAw8sb4qXhC99Tf8Br6LGT8J/MfvTBXyj4GHlh8VLwjEXhkh9B8T+1TJwg92HyFa1FOuDxIV8RNlGPhaDrk/E/tVuOIL0AHwr3RV8ccI9EVSnKXVhRRRTihRRRQAUUUUAFFFFABRRRQAUUUUAcz8XfRizTm74dL9WnyWK5KqWPVlZd0J3yMEHPbfNW28U8dtfLc8P+sgffj6n3kx6l/4RXVqKXT4LOZtTVnOIfpHuz14NeZ74DY/MxircXiji0pxFwnlj8U1wox8V0hvyp8oqafkhyj2QnR8N4vN/Hu7e1XuttEXbHpzJcgH3ha0+F+EreJxKwe4mHSa4cyyAn8JbaP+4FreoooVyYYoooqSAooooAKKKKACiiigAoqndWjs2VlKjbbHpn3/AA/LuNqrrwt9WefJjuPUZ+PXGRkY7dxQBqUVktwuXY/WHyM9uvffJI6+717bUDhchHmnbOx2zgEe8nJG/fr3oA1qKyxwyT/6h87YOPTA9d84/MmvrcMckHnNsoXod9JJBPm679t/fQBp0Vj/ANnzf+Ofa9/s5XrgjfAPTHX51OvD5BnMzHOOoO2Dk9GHX3fLA2oA0axrzxHHG5TS7kEjy6Rkr7QGplyR7vQ+lWYbBwysZmYDOVxsevv/AOu2NsK/FfDU0k+oKCod2BLDHmLkEDPUaupHr6CkyOSXpGil3N6x8RJK8ahWBkzjJQ4wGJzpY49kj4iis3g3hh43DO4UBmOI2O+oynckAg5kJyD7vTBRDVXqIlV7H//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6" name="AutoShape 6" descr="data:image/jpeg;base64,/9j/4AAQSkZJRgABAQAAAQABAAD/2wCEAAkGBxQTEBUUExQVFBUXFxgZGBcYGBwcGhkYFxgYFxgYHRodHSkgHBolHB8fITEhJSkrMC4uGB8zODMsOCgtLi0BCgoKDg0OGxAQGywkICYtLzAvLCwwMCwwLCw0LCwsNCwsNywsLCwsNCwsLCwsLC8sLCwsLCwsLCwsLCwsLCwsLP/AABEIAL8BCAMBIgACEQEDEQH/xAAcAAACAwEBAQEAAAAAAAAAAAAABgMEBQcCAQj/xABIEAACAQMCBAMECAMFBQYHAAABAgMABBESIQUTMUEGIlEyYXGBBxQjQlKRodEzYrEVgpLB4RZyorLwQ0RTY8LxJCVUc3WDk//EABoBAAIDAQEAAAAAAAAAAAAAAAACAQMEBQb/xAAuEQACAgECBQIFBQEBAQAAAAAAAQIRAxIhBBMxQVEi8BRhcaGxgZHB0eHxUjL/2gAMAwEAAhEDEQA/AHzxNf3Au2SO4kiRYozpRYjks0uSS8bH7o742rIfi9wCAeISgk4GRajJyBgZg3OSNveK0PFQIvXOl8GGLDBGYZDTZ3CkZGRt7xS9HZboX5jaQRtFIoOpkc5zknJQE7+u+DisGSWTW6bo1wUNK2RffjkwKg8Ql8xwNrXc9h/A79B60Jxuc/8Af5hk6RlbYZOSABmDckj55HrWfFwyNcYWfYY3WQ5XEY0ny9Ps1/X8RzJFYopBVZgQMZ0SbjTGuD5f/LU/EH1NJrn5kPph4RZHiCU4/wDmMu66ulr7Plwx+w2B1LgnrqFen45OG0i/nZsZ0qlsxA8oyQINvaXr2OegJqieGx4xpmAxgAI+wOnIHl6HSOvoMYwKkjskGcJLggjBjcgAtqYAaehPX8qNc/MiNMPkMXhbic73EYa4kmjeNjh1iA6Kyt5IlYH9+lO9IfhjJvEOl8BJMkowA2XuQBT5WzA5OHqM+ZJS2CiiirioKKKKACiiigAooooAKKKqT3mhsMNj0I/UEUspqKtkqLeyLdFeI5AwyDkV7pk7ICiiqVpd6pHHYdPlsaSU1FpPuMotptdi7RRRTihRXl5ABknAoRwQCOhqLV0B6oooqQCiiigAooooAKKKKACiiigAooooAKKKKACiiigAooooAKKKKACiiigAr4zYGT0ooNAHxJAehB+FQX0GtCO43Hxqne2WPMmx7gf5ftVWO/cfez8d/wDWseTOlcMi/Y0QxN+qDIIpCpyCQa0rbivZxj3j9qyr26VQ8jkIoBZidgABlj7hjestPEdqbUXXOUQN0kOQM504IxkHO24rDjyZIP0dDVOEJL1dRxvroCPKnOdhisqwk0yKffj89qXD4vsQiyG6iCMWVWJIBKadQG3bUv5ipm8TWgMYNzEDIFaPLAalYlVIz2JBHyqzJkyTmpU9hYQhGLjfUfC2BvWRfeII0lSIHMkgcqMHBEenUcgdtQ6461hcQ8VW4lMUtzCsgIHLLqCCcEDTnqcj86g+yN//ABUMyQaRFnzqryBncjPQ6Yx02x76uycVJ7RVIqhgS6uzcDNI4BJOT+Q7/pTABilaz4rEpDh0bUxjXzjBkyQUHq2xGkb7H0qVvEAbGJYwCGIwy7qhw5Bz0U7E9u9LgzRxpuVtsbLjc2lGqGQmo1nUnAIJ929YVn9u2BIG2De0CdLdCBnoex6VvQQhRgDFa8WSWTeqRnnCMNrtklFFFXlQUUUUAFFFFABRRRQAUV8JrmXGfpBuzMRZxQPFrCK0mrLamMay5DABSwYhQDlELEqCAVlJR3bJUW+h06iuN2PGuJRjnpcmZW2RJkDfWHY4UxomjkoTkr5z5TqYACmjgfjdw4W9Eao5wtxErCFZCccpmZiSOgEuFUnI2PWuPEY5Okx5YpxVtDre3iRRtJIwRF6se3YfEk7AdyRSbx3x9HkR2kiZ31zSRyGKE7BUbdPtGJ2UsMAZPUAxeMbk3c/1ZHKRW7I8rrjU04AeKMagRhARI2R1KDsaXr+ymjYSg84qMFtIEjp3jlRRpkQ74KgMhwQrAsDm4jjFGXLi9/5/Bdi4ZyjrfT3+ozWv0giNWS7gkWWMAyNEA0RDEhJFJbUqNg+0MKQQTtmmngnF47qLmRE4yysrbMjqcMjDswP+RGQQa5P5IuRKm9uxUJkfw0nwrQnPSMnSyg+yyaOhUCaMvwx+ZbMGM5aNkkyRuPspdI8z8nocYJQ7nIBqMXG21Gff3+hOThmk3HsdO4n4htreRI5pkjd8aVY9cnSCfQE7AnGTUq8atzcG2E0ZnA1GLUNeOudPXpv8K5Zd8KDRvKJXuTMuLhmbXz4yCMqB5UZASVCADbT3BGZyOVaq1uFj5icxGi2CXcCFiybEBZFRl9PLjB1nLR4+Ensu9EPhJLr4O618IpF8JeLpWumtLto2fflSKpQuVAbS4yV1tGQ4IwDpcYGnJe62RkpK0ZmmnTM+54eTursPcSSKy54mU+YEf0/OmMmqVzfoNva9w6fnWTPgx1d0aMWWfSrMORgoJJAABJJ6ADck+6oDxCLBPMjwFVydQ2RzhG6+yxBwe+K8+IIzJbTrHpRnikVcnChmRgCT2GetLd74fkbnAFAGj4fEPN2t5S0udtsg4HrWCMIvqzXKUl0R7+kOXm2ZtonHMnnhtjg5KF2DsGA6eQZIPY0oJwErZy8MMpK/2lHGr43EckQmB0567ZxnqTTRNYst/DqwRLfzzjBzhY7Plrn0OR0pe8X8Z+qXM0+jmaL+BtOdOcWGnrg49r07VqxWlpj9f1M+Td6n9CPiH0cKz2tgLggJHcz8zlgk6pIExp1frntVLxZ4J5hlAmx/Z9hB9z+JhZ3P3vJnT7/aqzxr6RjDcW119XDGayPkMmNAadvvad88sdhR4t8WCObiFsInae6jt4lxjSA8CggnOc/aNgYqyPOtf553EfL3r3sS33gk3HGIpTOBzY0uiNGcCNoU0Z1fez1xtjpXjgFrKeKQ8TMgMd3dTwhe+gLIkeT3Hk6fyD1pyY8viMnpDw5cfEyyH+iCsqKIR8P4MMYxNbN8CbeZ2/qar5jap+K+z/wbQluVfC11zIrL/wDJ3LfIR3Mv+dUrRyLGMnORwe+kz/NK6b/nmovAS6FtkJzpknn/AP6cOic/rKf0q+1s31N0x5l4Nbp/emaQEfmgpntL38yFuhu8KXRS9nwo8lpYRD+6szEfqKbV4oxOAoJ+dKnAkAvL4noJoU264S1hb+rGnSxki6Jsff1/1qITnOdaq6fgmUYxjemya3Zz7QC+4dasUUV0IqkZW7CiiipICiiigAooqO4cqjFV1EAkLnGogbDJ2GelACp49uyxis1OBNqaYjr9XjwGUHsXdlT/AHS+N6RV4TIttbxFPM0oWTSdlQQvDnI6fZADb7zCobrxG0k5nup1sbhlEfIeB9Kxo7sozJjW+X3ZSF6bd68v4lUbC/WQ+kVoXP6Ej865PFPLPJUei+T/AK90dDAscYb9X81/ZvcWtmeSFACE+0DMpxoGkDbG4JXUgI6aye1WOIXEEcemZokjI06XKhSpGNOk9RjbFI9vx6W4uRbLLLGzYwZ2VDk+bSqwKuDjpqduuNJpt4P4Nt4W1sObKdzI+5J/6+XurM+EaSWR1XgvWfU24L9zL8P8fs4Ymia5TKyygGRjrYFyVzq8xIUhc/y1sf7QQH2WZ/8Adjcj8wuB8zVK2t7c8RurZo0OtIp1GB1xypMenRDt6msfx14GDQh7SIM4cFlCrqK4YbHAJwcbH/KrXwmKc7k3vv27iLPkjDZLY1rzxGMHzwW6/jnlRm/uxI5z/ecEehrEuPFcMXM+rari4KEtPKMABRnoQpI7iONQp6+prU8NeDdFtFzCEk05YBBkEknSWB3IBA+VHFvBcPNjk1O0rusYGQFIP8RiMEkrEHPUZwBTQwYYun0/P17/AHoWWTK1fv8AT/h6s+Iy2pWCdUDZOHZ9AkYnUWV8FGZmJOCYznOF2qxfKz27RJazxg5Ksht8Bi2vWBzgDltyDjOT614+kPw1PerCIWQaGfUHJA8+kBtgc4wdvfXseCUSMJDLJFhcZVmTfGNXkZd877g0ssON1NOn+v8AYynPeLW3v5H24hlc647URS64nDyyqDqhbUn8LXkYyuNshjXSPDvGBdQlwhjZXaN1JB0uhwwDDZl9D+YBBA40vhq9URpNdPI8tzHEmi4m3QkFzjI6IJGPoB3ruXD7GOGNY4UWONfZVRgDJydh6nJ95NbuExygnumvlf8ALMnEzUmtqZDPYs/WTb0xt/WoDwj+f/h/1rVqjxK70jSPaP6D1psuLEk5SX3YuPJkb0xFXxhGFtLlc5zE6Z6buNGP1rLu5tUsy+l7aJ/gSCerPjGTFoR+KW3T/HcRKf0zWNbuzXWB9/i7j4iGxwf1T9KxQVq0vP8ABpm6dP31PVvPqu7NjtqueJKPeVZ1H6IayoLWO6vwJUWSN729bSwBVhb28VuCQeoDbj5VU8QrOOEW11bFubFczTAqMkLPNPk4wc+0o+BNbPhPhDwPYJIG1ra3MkhO+JJ5IGKk/i6j+6asdRTaflfl/wBFe7aX0f4LVvwK2k4hPG9vC8cNvbLGrRqypqa4YhQRt8qxJeFwniJumQF14mkGTnGn6qioNPTIl0kHGcis3xl4jvrbis4tUOlxACxi1glYxjBx0Go1v3SkWsshBGOLq/Tsl1HGD8MDNSlJU2+qQNp7V0Zo329zxI/hsYl/Nbpv86zuLXQ+rcMA7QvN8obF9/zcfnW3wuMSXnEgehaGLPu+rgn/AJ65n4bNzJb3rXHsWNjcWqDGMOwIIz3IVcH3afmuNX+lfdUTN/e/ya/C4zFetHjPL4XzB6km2tYfz+z/AFpvvrPS0ox1Th8HyFw4P6PWHx9mt7y7njOl4+FJobbZjKyrsduqj8q2L3i8wmmRX2W+s4F2XZJEieYdO4Zv8qmVypr30IjStMYvDtjqkuTqAL3BOO/liij/APTW+vCB3Y/IYpU8NXryxyO7ZIuLhFOwwkczog29AOtNFnxLs/8Ai/eoxvFq05Fv5GmslXB7GjBDpGMk/E1LXxWB6V9rppJLYxN31CiiipICiiigAooooAS/pU4F9Ys9a51Q6idIyxidSsoA7kDDgdzGB3pQ8BeFhb25MrRzGRtashLJoKqFIyADnGc47iux1zLxzaPwyP6xbEGB5FVrZwdKGQnzRSKcxKW+7hgCdgOlU5oSlGoluKcYyuRjeJ/A31m7S5ilETAprBXOeWRpZcHZsADB9B0pxnmVVZ3IVVBZmJwFUbkk+gFInBvF6NnRay616lrjWMnIzqkbWR130nofSsDxH4omuS0bhY4lPsISwfScZZyAWAYeyABkd9qzLBkySUH2L3nx44ua7jLZXMdzw2/vhqjureZponyAVHKVIUGRujoNLIRuxbpsQcI+kJCoFxGynu8YLIcfye2pz93DfGkFpZljdA7hJSheLPlblsGQEdmBAP6dKkSFSqsCQW7joc9Mg/l61vlw0JKmc9cXOLtHSI/FkLHMczynPsJbON+unU2Ap/3mFJXiTxFO94JdZh5D6URd9BI8+vIw7HYNtgYIHqavDHlhl5iPocABWUnB3JIZTsy9Njn3YO9QwwBgS2dRBV/97J1t66id8/Clx8IoSsbJxuuNDxY+PkaPEwaGTHtohlQ/zBR5h8CCB6tQ3i+2jRpIhc3bIQrMdQAZthkNpVc/yJ67VzuBGzgHBBwRjIyO+O2eu3rV3SUCb9G82CcHUSASO+C2d/U+tHwcOwfHTWz3HTwF4qMvF42utGJI3SDTnTE7EEAEndnUMNZGSVAGASK7YK/MQt9IOglX1alburqdSEf7rYwK7/4S8TR3sKMMpKY0d42UqRqHtLn20zkalyNsddqslBQpIXHl5ltmvd3ARcn5D1NZKWkkhyRjPc/t1raKDIONx0r3WbJh5j9T28GmGXQtluJPjewCxWq+0XvrNT6YEyudvgtLlm/21sc7G/4vL8kWaIf1FdYqlxRfs8AbkgD+p/pUyjHHjelEJuc1bEjwImnhlp/9iM/4hq/zpri4cxQk7HGw/erVhw8Lu27foP8AWrzOB1IFZsfCp3LJ37F089VGAsg19AO5Gdup9KmvUAc6SCDvt7+1XeGyIqbsASd/6D/r31khiuelujTPJUdSRl16hty2Qo95Hr0/Wr11DEd1dQfTO3+lR8MbTJuQNiOu3Y9aFiqajJ7PuiHkuDaW5TePBwRv7xXu3KhvMoYZ3yM7+vxFMDorjfDVQn4UPuHHuP71fLhZweqG5UuIjJVLYspYRY2QAddtuu+dqDw6P8P6n96gsXZDocED7p7fDNaVbIRxzVuK/YzycourIILYJ7Ocemcip6KKuSSVIrbb3YUUUVJAUUUUAFFFFABSZ9Ld2icLlRiuqUxoqk7tmWPVpHUkLk5HTGac65341smmlv0WNppha24hClcqrSTOcaiPakjAbGSdKbbVDdbgzlUTmErLGSjxAlW67AbqQfaU43B+PXeo0gBCFtyo6k9zgkn1Od/jXu/XTmOQGNyCNMgKN6eywBr7btqRSO4B/MVrSV2jntyqmeGGrUp7Yx8CNj+eaz1kKsq9mcH4EZ1fnt+tXbhtMiN2Pkb57qfz2/vVDxFMEN6EN/h6/pQwiX6gXaQjswz81wp/Qr+VepLhF6uo+JAq1b8JuJmTk280m53VCFwVP32wg3x1aiUkupEYt9EZsi4nB/EP1Xb+hH5VZuFBRgTgEEE9Me/NONh9GN1KytM8duqnOB9q59RgEIvx1N8KdOF+CrG0xI45jqVxJOQ2GJ0qVXARSScAhc79azy4qEdluXx4eTpvY5v4X8KXV4qME5MZALSyAge/lrs0nuOy/wA3aul8G4Olve2sMZYrDaXJyxyzGWa36noBlWOAABtgDFaF/wAfjVX0eZlVyMhguYwSdyBqHlbdcjyEZFQmcLxOAllIeynyw6Exy2+467HWe9ZudKck5bI0xxRgvSNFRyzKo8xArLueJk7JsPXv/pVBmJOTuapycbFbR3NUOGb3lsasvFQPZBPx2FVJOIufQfAfvVSvmaxy4nJLv+xpjghHsSPMx6sT86jxVS44nEk0cLOBLLqMab5YIMsdhgYHrjpUa8btzMYRMnNDFdGcHUBqKjOxbG+BvVTUnvuWXFGhRVH+2Lfncjnxc7/wta6+mcac5zjfHpU63kZBIkQgPoJ1DGsHTo6+3nbT1zS6X4JtE9FQfXY//ETfOPMvY4PfsdqlVwehBz76KYWj0KkSdh0Y/nUdfGYAZJAA7npQm10BpPqXE4i464b4j9qtRcWH3lI+G9ZIb9a+1dHicse5VLDjfYYobpG6MPh3/KpqV8VYgvXXvkehrVDjv/aKJcL/AOWMFFUrbiKtsfKff0/Orua3QnGauLM0ouLphRRRTChRRRQAUv8AF/sr63l6JKrW77ffOJYCT2GRIvxlUd6YKzvEHDvrFtJEDpZhlG/BIpDxOPerhW+VLJalQFO9u1LMkkJdFCszEIyhWz5ihOojYjYE7HasmXgHCmaXNra6otPM0xKCNahl9kAsWBGMZydutXrWVriO2mBkiLoRIF05UldTBtSn2XUpkd2qnBwmWN2KqugnKqPaIhlR4VJJxgorANtguM+tY1t3odnn/ZThenUbSHGnVh4znT0yVbfOdsYzmrq+DrAf9ytfnCh/qtRcUia4eEw6oypIcyROMDaVdmADfawoCAejHBGQa1uH3LuCJIzHIuzDqh/mR8YZT8iO4FRJyrqSkvBV4RJakN9XWJdLSKQiBTmJ2ifYAEgOpGRt+dfDx5GD8oa3VdSqx0CRQquSrt5fZYHfGMjOAc1m3fDZWvhJlgUZxC2MqqyxQsQ3qnMhcEZ/7UdDpI88F4ZKMI8OhdeokspACJJbKFwcktEI98Dys2cHy1OmPWyLZe4txBiRChZGeRo2KkagjW08kcqEggeZBvg4KsN8VWmccmS4RFD3EOuOQgFlcwqUjY49nKgjtnbAOM27bgpIs3dsSwKofG4kxEyFT7gx1A9RuPvGvc1pBBEnNl0RxBMGSTSn2QGhiCQu2AfTIB61Ca7Ei2LGSV2VRzEZ5gQFxy47hZipLMwVweeWIG4VVGDtm3MWN/Gr6C8NodWgYVefMNKgH3QnfbOM4GcDK8RfSnEilLKM3EnRXYFYQScDH3n39AAfxVv2tro1FmLyOcu7YyxACjYYCqAMBQMD4kkrnk4x9S69Czh46pWuxYooqhxm6ljjBhiErlgPM4REB6yO250j+UE71gSt0b26Vl+lS4LyyuDCcS3cUOTH1t7dRMzsSN0aQOqk/iGPWtTwtxk3dvzCgQiSSM6W1ITGxUsjYGpD2OPX0rIk8UXYu2tRYB3EfNGm5X+HrKAnKABiR7OauhGSbVbr5lU5JpM+DgN01zHcyPGW+srI0YXdIlSWJUWUtuFRyxXSMs7VFwzhV06RRSw8kC7a6mkaRG1NzWmVY1Qk+0VBLY8qnrmrknix+ZOsdnLMtu2mR0ePAYIHcAMwJxnG3pV2fxPAtit4dfLdUKqBmRi+AsYXO752xnGxOcb07lk22+gqjB9xcsLG502lpJbFAk6Sy3OQ4eWJ3mZl05I5hA876camU74B9WNpcCGBGt5NVu891NnTiWf7V40jwx15kfUD2CDO9MU3iaFbFb1g4iZUYDSC/wBoQqjSDjVk+tHC/EsU03J0Twy6S4SaJoyyg4JXUMHBoc503p/77YaI9LE6y4S0cirKkg0W8MKk2bXCM7app3zghftXwTtnT7q9cU4A8ssjtFEsU10sAY25M9vDEoijlibUBGhZeoXYPq3HR2bj1uLsWnM+3Ka9GD0wTucYBwM464xVniXEI7eJpZmCRrjUxBOMkKNgCTuQNqOdO1tuyOVGuomyyTS8QtrpoJViE5ihYlQBC8UqMzR6tYeSTDZZcBUToc5t+L5ZLiT6rHBLPCgD3GhkXLEEwxZd1yMjWwGeiDuaZeIcUhgVWmkWMMwVSxxljuB8a+8R4nDAAZ5Y4gTgF2CgnrgZPWl5jtNR+g2hU1Yi8Pnmuf7LWBog8Np9YcyqzJqKrbrkKynP8QjftVbh05kEBuZAkN9cXM0rAlEcRBY4IdecqjBdWCcsFxXR7O6jlQPE6SIejIwYHHUZG1QiS3mDRAwyge1HlGxj1XfHzFNzvl73/kjlfM59PKQlxDZFvq89zbQW+hyF1YL3RiffTHhcZGRnVirnDOJG2F3clZEjjxbraNPJO7XQY4wWzp1BlA05yvm7U8mOLKjEeY/YGFyhIx5fw7HG3Y18/s6LmczlJzNWrVpGrUF0Bs9c6fLn02oeZNU0CxPqmLXgC8d2u0eaScrJG+pw645sQLqiuAVjEgYKuNhTzaXzJsd19PT4VQS1USNIFAdwoZu7BM6Qfhk/nUtVvK1PVHYsWNadMtxkhmDDIORXysG2uCjZHzHrRW/HxkGvVszHPh5J+ncY6KKK2GcKKKCaAFu9gurWKVrdI7lQZJFhYmOTzM0jIHAZW3J0gqvYE96TbP6YIiAXtZRnBzG6OMHv5tB/SuhXnFwNk8x9e3+tcb8bcE5ExnUfYStlttopWO/wRzuPRiR94Uqw45PdCzlKKuI6L9Ktj3W4HxjB/wCVjUjfSlYes5//AEt/nXHL238uV2P+fY/nUtvpdQwA37eh6EfI03weP5lPxUqs6jP9LtqDhLe6c/CNf6yVlX30vSf9lZqBsNUkpPU49lUx/wAVc5uFxMMdMH/0/wCtWb9SVAAJyw/epXC411D4ibpLubfGPHnEZQFMwhVs7QLoOMfjJZwfeCKXbiLUjSOWkfBwzsWbJ6eZiT199WpLRmILAqACFGRqJJX7uDtt3IPXpipBZZAVtTdPIQFyPUkZyM+h+PoU5+HHaX2LlwuedN7fUj4cyq8OoMQJY3YIMtpjcMTj5AfOux8H43DcgmF9RXGpSrK65zjUjAMAcHBxg4NcmigIYQpC0hYFwIlGry4DahtkeYeYY2OMDu5eDuBzicTyoYFRWVUJHMfVj2gpIVB10kkkhTtjfn8VkWX1NV4N/D4eStN2x4rF8QrcHAihhuYWV1likfQSTjSQxBBXqCMZ6YraorFGVOzVJWqMjwnwt7ayggkfmPGmCw6dSQozuVUHSPcBVbg3D5Vvb25lUgOY44RlSTFEvUYO2piTg4O3SmClPxJ4rMFw8SGAFIBLpk16pHZnCxIE31EL6H2hVkNU267lctMUr7C43hGYWAmdJzcSTtLc2yTOFlSWUh49KuBq0EHI9Mb1tXXDLqa7Q26Qw29n5IEnSTS7lcNKqqRsq+VSc9WI91258ST8ueWOBOXbLmbmSEOXWNZZY4wEI8gOMsRlgRjvVbinjgRyyqqwsIuX5Gn0TyGRFfTFDobWRqA6jfarryt9Cmsa7i1NbyjhnD7WZLlAlw5meKJ2ZEgeTQQNB9ospU47Z7Ve4ddPBc3F1pu7qNLdUie5RxKZmfaGJdK+Rtizadsfm4cf46LYwrpVmmZlAeRYgAilmYs23oMerCvdjxnXKkRTS7RNKdLq6qocIvmXY6jnGPwmo5knG9Ozv8k6FdXuJFpY3MF3YPcxRq73UpkmWbWZJJ4nXSV0DSoACgAkACrnFPEEXEvqttDqBa4D3ETrh4obZmLiQAkLlguN+4+FN/FuLCBolEcszysyokenUdKl2J1uowAPXuKow+Kon0aIp5GkSRiiopZBFJyX1jXjZ/LsTnBxRrcqlp97k6VG42Ivi64e9iurn6tJJAkTJaygx6ECvma4wW15YoACB7I99MPEeIwy8Wtua8axw2rT5kdQpe4wijDHchPNW0PE1uyqESaYPCsuI4HkxG5ZV1KoOMlSMY7GouIcQ4eJAs0cZYCPUWtywi1gctZH0FYjgjAYjG1TqfTS+5GlddQl3M/2N7LA3Ks7u9t4Q6eRRH7FzMvorttq771t8W4daxX3D4rOOKKYS63MSgEWyowkMjL1B2ALdTmma+4nact0lZCgfkshUkFwoblhMechSDhQcfKvHBLCySFntY4VikB1MgA1KMhgx67bjB6b9Kh5drp+1W5Kx9k0cz0c6J5nsYZf7QuZVguZZMcrXmOEFRGWUeXYg9fSta74ZLLex2/JF+tlZxRyBpjF9rL5terBJJVRt8804Qnh9xatCjwSW8SgsqSDTGqHWGJVsoBgnJI6GqkfBuG3U0ksUiyythpDDdvnYaVLCOXA9BtTc7ymvf18C8rw0ZvE+EMtpHDbwiJ+Zzp7IXR5kkQzGQsurOMhTtgZ9/XW8CtEY5TC8+jm6TBOSWt5EADxgsScHY9SN/jVu+8LwSiLeZGiUqkscrrKFPVS+csD/NmrvB+ExW0fLiBALFmLEszu27OzHdmPrVUsicK9+/uWRxtSsvUUUVnLxoooor0Jxwpf4nxAuSq+z/zf6Vr8SYiJyOuP/f8ASligArxPCrqyOoZWBVlIyCDsQR3Fe6yvFLyi0kMAYv5R5QS4QsBIygblwmojG+QMA0Ac44vYxxTvFbvzkUkeb7jd4tZ2kI337YwcnNZltaSLIwABBAbAbcHOAenfB/w0wWfCpXwIYH22BYNGgGO7MBkfAMfdWfDbkc4SkahNIr46YiYoB5ui4GfnnvWWXFZktVUvmaVweBvTdvvTKM9m5kjJjEhJYcpRqYqqMzMNhuAM4Gc7AHNe3mj1KlvGs0jjYAZyCO57DG+PTrjrW0bs2UJu2GJpFMVoje0FODJOw9D5cA+i/j2Z/CXgZoYRK74upRql1KGA1HVoyCCD3Y53OfQUOM8lOT3+w8HjxXpW3bz8xc4V4JnlOJZXYqAdEThQoORgu27dPj8aZbL6NocEyPMjfd0TMdPrksMEnbbGNu9Xr0zW8kcMLx86ZJXaR0JSOK3AOAgcEszuoyT0ycbCobPxBdNybgxkRSwxlIxo0PJLEhVQx+0D80kfhWNGY+tWxxRS3RVPPNvZn3hnhSWzkeSBlutQClZvJKFBzpSQeTGd9JRckDLbDG5Z3yyZGGR1A1RuMOufUdCPRlJU42Jq14UmW4hBWbnFSBI+llyzKJMqrAYjKsCp3GkruetaHFOFK4BIPl3Vh7aH1B/qOh6EEVn4jh0/Uh8Wd9GZ9FRrqB0tuR94dD+x935eg5vxTiRXirXCDXIWlsrdd8GRI4jg/wAvNkbJ7BDWCGJybRqnkUUmdMxVa1sVjklkXVqlKlyT+BQigegAHT1J9a5hZWsjQ28MRec3F1cXDEzNGZIbf7IEyDzKJGOsYHftW7dWLILa2VZbd7m5BcLdSytyIEaR9MhOUycDb/2seGtr9+0V8296N+58MRu7kyS8qVw8tuGHKkfbJPl14OBlQwBxuOteh4cjGGDOHFy1yJNtWtyQydP4ZQ6Mfhx6ZpUvr2WM3drDPMVNxaW8MjOzSJLN5p0WUnUdKDO58uTWg0stxDdXRupbaOFpkhWMqFAtyV5kupSXZmB8ucAH1OanTOv/AKI1Q8G3xbgjSzpMsqqUjeMK8QkXzsrM2Cw38qj4Z9ahi4HOlyZkuIhqjhjZDbn2YtROgiYadTMxxg42643sWV3NLw+OUssMrQpIzFNSqSoZ/JqHbO2ds+6ltfEd2lnazSy24a6aPT9i+mJGVpHdsSZfCAbDTgn50sVN7Jrx72Gk4Ld/UZOJ8BS4uUllw8ccTqsZz7cjKS+QfwqFx7zWZxLwasnOK6E+yijtlAIWIRlnIYDYq7tuO499HCvE8hgnllCyqjokDxRuguWkVdKorljnmHTqBx36A1HL4tePh4nlWFZ/rBtipcrEJBM0ZOs5IUIpcn3GpSyrZfT+SG8b6/U+P4Zk+svJybdo2EKIBPNEYookC6FVE0kZLHGR1A2q7ZWF1FNKqrAYZblpmlZmL6H06ozFpwX20hteAMbbYr5wbxQHiuJZhGsdvgmaFzJC406m0MVUll2BGOrAdaveGuMNcxOzxGB0laN4ywYqVCsMkDGSrA47ZqJOau179/6TFQfQw7Dg9zA8E/KWeTF1zEEgUpJczLLrVm2ICgIehwBgHpU91wmdOGXMaKHubgzOyoQArXD+cKWKghUJ3JGSue9Xz4lTkTTaGIjmaBFG7TOrCMBB73yv90npXl/E6ci1lWKWQ3Wnlxpo17xtIc6mVdgDnepvI307/wCkVBLr76GFxzhk8yyOlvJEpt0tFjzGZTE8qNM50uUAWNdKgtuSem1MfhyFgrFjOTkAc6KGNgAO3KUAj3nPSo08UQmHmESBuaYeTozNzhuY9IJBON85xjfNA8Uw8qSR1ljMTokkTJ9qrSkCMaVJ1asjBUkHf0ok5uOmiYqCd2blFYy+J7fRMzGSPkqrSLJE6MFckKQpXLAkEbZ3FX7e/jeWSJWy8WjmDB8vMXUozjBJG+Adts9aocJLqi1ST7lqiiilGGiiiivQnHPjLkYPQ1hXnCWBynmHp3H71vUUAKLoR1BHxGK803kVGbZD1RT/AHRQAqVnXPAraSXmPDG0m2WI66fZ1Do2O2c4p7+qR/gT/CP2rA+kDiQtOG3EqYV9GhCB0eQhFPyJz8qGSlbpHMODIeKcdL4LwWu69wdDYQ/3pMv7wuK648ekZdlQerMAK5t9GXAXPArxolzLdCSNMEAlVUxKAxIAwxc9a35fCk5dWhhjgjEzyrAroug8hYQT9lIgZiXJ0g9jnJNLDpZZmfqpdFsXuNcPsriWNXvVjmCSKFimjV3hlQNImk5JRlUNqUAgDIIqwLqwHKkUsyRpyYI0jkZTrQ/w0VMyNy1IyM6UDdATmnP4PkZnfnBWd5HKElkXNqtvHIAAuZEKg7jSQW2B0lfFvZRxJCfr9tG6uxhZcsrKEEMikSzMWIyN1K6TpBByQWKjR4NeWNpFogLaWa36l2YmfRDDvIdWFUKMfdVRmvX+2aFSwgnIaIzQnC4miVkVnUKxZVGtG8yg6WyAcECGLg1pziXmM0yzwKXbQZOZFCpWJiE6MBzCNt2PQbVR5dhFHIMzyLCBApMhUxLHKAI45CyaAJFHnJ35agscKKAN6yIuoVmTSurPsurocMRkOu2Dj3HsQDWfLwxFYExIGVmZToXIZ9nYHHVu5HXvTDwi1jihVYlKqct5iSxMhLszFiSXLEkkkkkmrUkYYYIyKy5eFUt47Mvx53HZ7oRrvw5aShFktoWCLpQFBhV/CoxsPcKjk8LWZVF+roFj1aAMrp1nLY0kYz3pun4UPunHuPSqE1m69V+Y3rDPHmh5NUZ4pmPDwK3QRBIlQQsXiC5AV2BUtgHDHBO7Z61Tn8IWjyO7Rk635jx8xxE8m3naINoZtgdxuRvW7RVKnJdy3RHwVuI2azQyRPkLIjI2k4OlgQcH4GoTwmPnQS+YG3R0jXI0gSBVJxjOdK4G/Qmr9FQpNEuKYvjwjAQiPqkijaV0icgorSsW7AEhMkLk7Bj1qA+EFUIIZTEsdxJOilFdQ0iaNOCfZGWIzvlvdTPRTc2fkTlx8Cv/ALHBsiSd3WSbnTBRytbqqrEFMZHLVMBtslmAJO1e7fw7Pb8z6rc6dc/NImVpQQYljKsxfWTqUMCCPQ5FMtFTzphyoira+ECvIU3EgS3VihjwrtPKWM0zFgw31EBewZt6rWvh27gNpy/q8otYpkHMkkTeV/K3libcRgL23Zqc6KnnS7+/dhyoievhyeF4biMxzzrLcSTKxMau1yqqTGcNpKBVUZByM9Kjm8LzTSB5yoMtwks4idl5cdvE628SPszMHOouNO/wFOlAGem9HOkRyoihY+HGVXjlRpS90jNM0utngifnQ69TEgKwEegD39ya3uDWhXnOyFXmmZ2BIJwAI09kkY0KpA9/Y5FbsHDXbr5R7+v5Vp21mqdBv6nrV8cOTJ12RTLJDH03Kdjw77z/ACX9/wBqK1aK3QwQgqSMs8kpO2woooq4QKKKKACiiigArmv09yEcOiA6NcoD78RSsB+YB+VdKpS+lHgjXfDJUQapExKg7kx7kD3lCwHxpZK0x8bSmmz39F0IXg9oB3jLfN3Zz+pqW84dcyrcReVUlmyXZi2IdKKUEYIIDBcEalxrY9aXPoS8RJNYi1LDmwZwO7RMxZWHqBnSfTAz1FOnFeGtLJAwdlVHJkUMQHTGoLgf+YsZzt5Q46MQZi7QZE1N2Kr+EJHfNxPFkoE1gZJ/+FFsRggHd2Le194LjJzU8vCLYytJNdx83UNSxkKgMkkMQQx6zlWNusZVs5Ifodham8IM0vN53n1yOAVZkDNdQ3Efl1DosSqcYJyTkV7XwYutHMzalIbZVGXDpJq3z0cSEDtzm69akQom0so3VxeSrJz2QsGDZuI47mSQEMjBSVlkJAwM6QN8Ayc2zWOTAuXUmSTKs66nDEyqrBlwwLkNkgY1b4U40F8FW3LaMmVkcYYNKzHUUVNYYksrYUdCACMgVLfcLs4FeWUiNPMctKyqhZhIxTzeRi4DZXBzQBPaXSPBbiJdCPo0KCpCog19UZlK4ULlSR5hvWxWF4ci1/baDFGF0W8bAhhFnLSMDuGkYA4bcBVzhiwrdoAK+V9ooAikt1bqoNVZOFIemR8/3q/RVcsUJdUPGco9GZL8IPZh8xULcMkHofgf3rcoql8HiZYuJmhfNjJ+H9R+9fPqcn4DTDRSfAw8sb4qXhC99Tf8Br6LGT8J/MfvTBXyj4GHlh8VLwjEXhkh9B8T+1TJwg92HyFa1FOuDxIV8RNlGPhaDrk/E/tVuOIL0AHwr3RV8ccI9EVSnKXVhRRRTihRRRQAUUUUAFFFFABRRRQAUUUUAcz8XfRizTm74dL9WnyWK5KqWPVlZd0J3yMEHPbfNW28U8dtfLc8P+sgffj6n3kx6l/4RXVqKXT4LOZtTVnOIfpHuz14NeZ74DY/MxircXiji0pxFwnlj8U1wox8V0hvyp8oqafkhyj2QnR8N4vN/Hu7e1XuttEXbHpzJcgH3ha0+F+EreJxKwe4mHSa4cyyAn8JbaP+4FreoooVyYYoooqSAooooAKKKKACiiigAoqndWjs2VlKjbbHpn3/AA/LuNqrrwt9WefJjuPUZ+PXGRkY7dxQBqUVktwuXY/WHyM9uvffJI6+717bUDhchHmnbOx2zgEe8nJG/fr3oA1qKyxwyT/6h87YOPTA9d84/MmvrcMckHnNsoXod9JJBPm679t/fQBp0Vj/ANnzf+Ofa9/s5XrgjfAPTHX51OvD5BnMzHOOoO2Dk9GHX3fLA2oA0axrzxHHG5TS7kEjy6Rkr7QGplyR7vQ+lWYbBwysZmYDOVxsevv/AOu2NsK/FfDU0k+oKCod2BLDHmLkEDPUaupHr6CkyOSXpGil3N6x8RJK8ahWBkzjJQ4wGJzpY49kj4iis3g3hh43DO4UBmOI2O+oynckAg5kJyD7vTBRDVXqIlV7H//Z"/>
          <p:cNvSpPr>
            <a:spLocks noChangeAspect="1" noChangeArrowheads="1"/>
          </p:cNvSpPr>
          <p:nvPr/>
        </p:nvSpPr>
        <p:spPr bwMode="auto">
          <a:xfrm>
            <a:off x="155575" y="-2109788"/>
            <a:ext cx="6096000" cy="4410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7" name="AutoShape 8" descr="data:image/jpeg;base64,/9j/4AAQSkZJRgABAQAAAQABAAD/2wCEAAkGBxQTEBUUExQVFBUXFxgZGBcYGBwcGhkYFxgYFxgYHRodHSkgHBolHB8fITEhJSkrMC4uGB8zODMsOCgtLi0BCgoKDg0OGxAQGywkICYtLzAvLCwwMCwwLCw0LCwsNCwsNywsLCwsNCwsLCwsLC8sLCwsLCwsLCwsLCwsLCwsLP/AABEIAL8BCAMBIgACEQEDEQH/xAAcAAACAwEBAQEAAAAAAAAAAAAABgMEBQcCAQj/xABIEAACAQMCBAMECAMFBQYHAAABAgMABBESIQUTMUEGIlEyYXGBBxQjQlKRodEzYrEVgpLB4RZyorLwQ0RTY8LxJCVUc3WDk//EABoBAAIDAQEAAAAAAAAAAAAAAAACAQMEBQb/xAAuEQACAgECBQIFBQEBAQAAAAAAAQIRAxIhBBMxQVEi8BRhcaGxgZHB0eHxUjL/2gAMAwEAAhEDEQA/AHzxNf3Au2SO4kiRYozpRYjks0uSS8bH7o742rIfi9wCAeISgk4GRajJyBgZg3OSNveK0PFQIvXOl8GGLDBGYZDTZ3CkZGRt7xS9HZboX5jaQRtFIoOpkc5zknJQE7+u+DisGSWTW6bo1wUNK2RffjkwKg8Ql8xwNrXc9h/A79B60Jxuc/8Af5hk6RlbYZOSABmDckj55HrWfFwyNcYWfYY3WQ5XEY0ny9Ps1/X8RzJFYopBVZgQMZ0SbjTGuD5f/LU/EH1NJrn5kPph4RZHiCU4/wDmMu66ulr7Plwx+w2B1LgnrqFen45OG0i/nZsZ0qlsxA8oyQINvaXr2OegJqieGx4xpmAxgAI+wOnIHl6HSOvoMYwKkjskGcJLggjBjcgAtqYAaehPX8qNc/MiNMPkMXhbic73EYa4kmjeNjh1iA6Kyt5IlYH9+lO9IfhjJvEOl8BJMkowA2XuQBT5WzA5OHqM+ZJS2CiiirioKKKKACiiigAooooAKKKqT3mhsMNj0I/UEUspqKtkqLeyLdFeI5AwyDkV7pk7ICiiqVpd6pHHYdPlsaSU1FpPuMotptdi7RRRTihRXl5ABknAoRwQCOhqLV0B6oooqQCiiigAooooAKKKKACiiigAooooAKKKKACiiigAooooAKKKKACiiigAr4zYGT0ooNAHxJAehB+FQX0GtCO43Hxqne2WPMmx7gf5ftVWO/cfez8d/wDWseTOlcMi/Y0QxN+qDIIpCpyCQa0rbivZxj3j9qyr26VQ8jkIoBZidgABlj7hjestPEdqbUXXOUQN0kOQM504IxkHO24rDjyZIP0dDVOEJL1dRxvroCPKnOdhisqwk0yKffj89qXD4vsQiyG6iCMWVWJIBKadQG3bUv5ipm8TWgMYNzEDIFaPLAalYlVIz2JBHyqzJkyTmpU9hYQhGLjfUfC2BvWRfeII0lSIHMkgcqMHBEenUcgdtQ6461hcQ8VW4lMUtzCsgIHLLqCCcEDTnqcj86g+yN//ABUMyQaRFnzqryBncjPQ6Yx02x76uycVJ7RVIqhgS6uzcDNI4BJOT+Q7/pTABilaz4rEpDh0bUxjXzjBkyQUHq2xGkb7H0qVvEAbGJYwCGIwy7qhw5Bz0U7E9u9LgzRxpuVtsbLjc2lGqGQmo1nUnAIJ929YVn9u2BIG2De0CdLdCBnoex6VvQQhRgDFa8WSWTeqRnnCMNrtklFFFXlQUUUUAFFFFABRRRQAUV8JrmXGfpBuzMRZxQPFrCK0mrLamMay5DABSwYhQDlELEqCAVlJR3bJUW+h06iuN2PGuJRjnpcmZW2RJkDfWHY4UxomjkoTkr5z5TqYACmjgfjdw4W9Eao5wtxErCFZCccpmZiSOgEuFUnI2PWuPEY5Okx5YpxVtDre3iRRtJIwRF6se3YfEk7AdyRSbx3x9HkR2kiZ31zSRyGKE7BUbdPtGJ2UsMAZPUAxeMbk3c/1ZHKRW7I8rrjU04AeKMagRhARI2R1KDsaXr+ymjYSg84qMFtIEjp3jlRRpkQ74KgMhwQrAsDm4jjFGXLi9/5/Bdi4ZyjrfT3+ozWv0giNWS7gkWWMAyNEA0RDEhJFJbUqNg+0MKQQTtmmngnF47qLmRE4yysrbMjqcMjDswP+RGQQa5P5IuRKm9uxUJkfw0nwrQnPSMnSyg+yyaOhUCaMvwx+ZbMGM5aNkkyRuPspdI8z8nocYJQ7nIBqMXG21Gff3+hOThmk3HsdO4n4htreRI5pkjd8aVY9cnSCfQE7AnGTUq8atzcG2E0ZnA1GLUNeOudPXpv8K5Zd8KDRvKJXuTMuLhmbXz4yCMqB5UZASVCADbT3BGZyOVaq1uFj5icxGi2CXcCFiybEBZFRl9PLjB1nLR4+Ensu9EPhJLr4O618IpF8JeLpWumtLto2fflSKpQuVAbS4yV1tGQ4IwDpcYGnJe62RkpK0ZmmnTM+54eTursPcSSKy54mU+YEf0/OmMmqVzfoNva9w6fnWTPgx1d0aMWWfSrMORgoJJAABJJ6ADck+6oDxCLBPMjwFVydQ2RzhG6+yxBwe+K8+IIzJbTrHpRnikVcnChmRgCT2GetLd74fkbnAFAGj4fEPN2t5S0udtsg4HrWCMIvqzXKUl0R7+kOXm2ZtonHMnnhtjg5KF2DsGA6eQZIPY0oJwErZy8MMpK/2lHGr43EckQmB0567ZxnqTTRNYst/DqwRLfzzjBzhY7Plrn0OR0pe8X8Z+qXM0+jmaL+BtOdOcWGnrg49r07VqxWlpj9f1M+Td6n9CPiH0cKz2tgLggJHcz8zlgk6pIExp1frntVLxZ4J5hlAmx/Z9hB9z+JhZ3P3vJnT7/aqzxr6RjDcW119XDGayPkMmNAadvvad88sdhR4t8WCObiFsInae6jt4lxjSA8CggnOc/aNgYqyPOtf553EfL3r3sS33gk3HGIpTOBzY0uiNGcCNoU0Z1fez1xtjpXjgFrKeKQ8TMgMd3dTwhe+gLIkeT3Hk6fyD1pyY8viMnpDw5cfEyyH+iCsqKIR8P4MMYxNbN8CbeZ2/qar5jap+K+z/wbQluVfC11zIrL/wDJ3LfIR3Mv+dUrRyLGMnORwe+kz/NK6b/nmovAS6FtkJzpknn/AP6cOic/rKf0q+1s31N0x5l4Nbp/emaQEfmgpntL38yFuhu8KXRS9nwo8lpYRD+6szEfqKbV4oxOAoJ+dKnAkAvL4noJoU264S1hb+rGnSxki6Jsff1/1qITnOdaq6fgmUYxjemya3Zz7QC+4dasUUV0IqkZW7CiiipICiiigAooqO4cqjFV1EAkLnGogbDJ2GelACp49uyxis1OBNqaYjr9XjwGUHsXdlT/AHS+N6RV4TIttbxFPM0oWTSdlQQvDnI6fZADb7zCobrxG0k5nup1sbhlEfIeB9Kxo7sozJjW+X3ZSF6bd68v4lUbC/WQ+kVoXP6Ej865PFPLPJUei+T/AK90dDAscYb9X81/ZvcWtmeSFACE+0DMpxoGkDbG4JXUgI6aye1WOIXEEcemZokjI06XKhSpGNOk9RjbFI9vx6W4uRbLLLGzYwZ2VDk+bSqwKuDjpqduuNJpt4P4Nt4W1sObKdzI+5J/6+XurM+EaSWR1XgvWfU24L9zL8P8fs4Ymia5TKyygGRjrYFyVzq8xIUhc/y1sf7QQH2WZ/8Adjcj8wuB8zVK2t7c8RurZo0OtIp1GB1xypMenRDt6msfx14GDQh7SIM4cFlCrqK4YbHAJwcbH/KrXwmKc7k3vv27iLPkjDZLY1rzxGMHzwW6/jnlRm/uxI5z/ecEehrEuPFcMXM+rari4KEtPKMABRnoQpI7iONQp6+prU8NeDdFtFzCEk05YBBkEknSWB3IBA+VHFvBcPNjk1O0rusYGQFIP8RiMEkrEHPUZwBTQwYYun0/P17/AHoWWTK1fv8AT/h6s+Iy2pWCdUDZOHZ9AkYnUWV8FGZmJOCYznOF2qxfKz27RJazxg5Ksht8Bi2vWBzgDltyDjOT614+kPw1PerCIWQaGfUHJA8+kBtgc4wdvfXseCUSMJDLJFhcZVmTfGNXkZd877g0ssON1NOn+v8AYynPeLW3v5H24hlc647URS64nDyyqDqhbUn8LXkYyuNshjXSPDvGBdQlwhjZXaN1JB0uhwwDDZl9D+YBBA40vhq9URpNdPI8tzHEmi4m3QkFzjI6IJGPoB3ruXD7GOGNY4UWONfZVRgDJydh6nJ95NbuExygnumvlf8ALMnEzUmtqZDPYs/WTb0xt/WoDwj+f/h/1rVqjxK70jSPaP6D1psuLEk5SX3YuPJkb0xFXxhGFtLlc5zE6Z6buNGP1rLu5tUsy+l7aJ/gSCerPjGTFoR+KW3T/HcRKf0zWNbuzXWB9/i7j4iGxwf1T9KxQVq0vP8ABpm6dP31PVvPqu7NjtqueJKPeVZ1H6IayoLWO6vwJUWSN729bSwBVhb28VuCQeoDbj5VU8QrOOEW11bFubFczTAqMkLPNPk4wc+0o+BNbPhPhDwPYJIG1ra3MkhO+JJ5IGKk/i6j+6asdRTaflfl/wBFe7aX0f4LVvwK2k4hPG9vC8cNvbLGrRqypqa4YhQRt8qxJeFwniJumQF14mkGTnGn6qioNPTIl0kHGcis3xl4jvrbis4tUOlxACxi1glYxjBx0Go1v3SkWsshBGOLq/Tsl1HGD8MDNSlJU2+qQNp7V0Zo329zxI/hsYl/Nbpv86zuLXQ+rcMA7QvN8obF9/zcfnW3wuMSXnEgehaGLPu+rgn/AJ65n4bNzJb3rXHsWNjcWqDGMOwIIz3IVcH3afmuNX+lfdUTN/e/ya/C4zFetHjPL4XzB6km2tYfz+z/AFpvvrPS0ox1Th8HyFw4P6PWHx9mt7y7njOl4+FJobbZjKyrsduqj8q2L3i8wmmRX2W+s4F2XZJEieYdO4Zv8qmVypr30IjStMYvDtjqkuTqAL3BOO/liij/APTW+vCB3Y/IYpU8NXryxyO7ZIuLhFOwwkczog29AOtNFnxLs/8Ai/eoxvFq05Fv5GmslXB7GjBDpGMk/E1LXxWB6V9rppJLYxN31CiiipICiiigAooooAS/pU4F9Ys9a51Q6idIyxidSsoA7kDDgdzGB3pQ8BeFhb25MrRzGRtashLJoKqFIyADnGc47iux1zLxzaPwyP6xbEGB5FVrZwdKGQnzRSKcxKW+7hgCdgOlU5oSlGoluKcYyuRjeJ/A31m7S5ilETAprBXOeWRpZcHZsADB9B0pxnmVVZ3IVVBZmJwFUbkk+gFInBvF6NnRay616lrjWMnIzqkbWR130nofSsDxH4omuS0bhY4lPsISwfScZZyAWAYeyABkd9qzLBkySUH2L3nx44ua7jLZXMdzw2/vhqjureZponyAVHKVIUGRujoNLIRuxbpsQcI+kJCoFxGynu8YLIcfye2pz93DfGkFpZljdA7hJSheLPlblsGQEdmBAP6dKkSFSqsCQW7joc9Mg/l61vlw0JKmc9cXOLtHSI/FkLHMczynPsJbON+unU2Ap/3mFJXiTxFO94JdZh5D6URd9BI8+vIw7HYNtgYIHqavDHlhl5iPocABWUnB3JIZTsy9Njn3YO9QwwBgS2dRBV/97J1t66id8/Clx8IoSsbJxuuNDxY+PkaPEwaGTHtohlQ/zBR5h8CCB6tQ3i+2jRpIhc3bIQrMdQAZthkNpVc/yJ67VzuBGzgHBBwRjIyO+O2eu3rV3SUCb9G82CcHUSASO+C2d/U+tHwcOwfHTWz3HTwF4qMvF42utGJI3SDTnTE7EEAEndnUMNZGSVAGASK7YK/MQt9IOglX1alburqdSEf7rYwK7/4S8TR3sKMMpKY0d42UqRqHtLn20zkalyNsddqslBQpIXHl5ltmvd3ARcn5D1NZKWkkhyRjPc/t1raKDIONx0r3WbJh5j9T28GmGXQtluJPjewCxWq+0XvrNT6YEyudvgtLlm/21sc7G/4vL8kWaIf1FdYqlxRfs8AbkgD+p/pUyjHHjelEJuc1bEjwImnhlp/9iM/4hq/zpri4cxQk7HGw/erVhw8Lu27foP8AWrzOB1IFZsfCp3LJ37F089VGAsg19AO5Gdup9KmvUAc6SCDvt7+1XeGyIqbsASd/6D/r31khiuelujTPJUdSRl16hty2Qo95Hr0/Wr11DEd1dQfTO3+lR8MbTJuQNiOu3Y9aFiqajJ7PuiHkuDaW5TePBwRv7xXu3KhvMoYZ3yM7+vxFMDorjfDVQn4UPuHHuP71fLhZweqG5UuIjJVLYspYRY2QAddtuu+dqDw6P8P6n96gsXZDocED7p7fDNaVbIRxzVuK/YzycourIILYJ7Ocemcip6KKuSSVIrbb3YUUUVJAUUUUAFFFFABSZ9Ld2icLlRiuqUxoqk7tmWPVpHUkLk5HTGac65341smmlv0WNppha24hClcqrSTOcaiPakjAbGSdKbbVDdbgzlUTmErLGSjxAlW67AbqQfaU43B+PXeo0gBCFtyo6k9zgkn1Od/jXu/XTmOQGNyCNMgKN6eywBr7btqRSO4B/MVrSV2jntyqmeGGrUp7Yx8CNj+eaz1kKsq9mcH4EZ1fnt+tXbhtMiN2Pkb57qfz2/vVDxFMEN6EN/h6/pQwiX6gXaQjswz81wp/Qr+VepLhF6uo+JAq1b8JuJmTk280m53VCFwVP32wg3x1aiUkupEYt9EZsi4nB/EP1Xb+hH5VZuFBRgTgEEE9Me/NONh9GN1KytM8duqnOB9q59RgEIvx1N8KdOF+CrG0xI45jqVxJOQ2GJ0qVXARSScAhc79azy4qEdluXx4eTpvY5v4X8KXV4qME5MZALSyAge/lrs0nuOy/wA3aul8G4Olve2sMZYrDaXJyxyzGWa36noBlWOAABtgDFaF/wAfjVX0eZlVyMhguYwSdyBqHlbdcjyEZFQmcLxOAllIeynyw6Exy2+467HWe9ZudKck5bI0xxRgvSNFRyzKo8xArLueJk7JsPXv/pVBmJOTuapycbFbR3NUOGb3lsasvFQPZBPx2FVJOIufQfAfvVSvmaxy4nJLv+xpjghHsSPMx6sT86jxVS44nEk0cLOBLLqMab5YIMsdhgYHrjpUa8btzMYRMnNDFdGcHUBqKjOxbG+BvVTUnvuWXFGhRVH+2Lfncjnxc7/wta6+mcac5zjfHpU63kZBIkQgPoJ1DGsHTo6+3nbT1zS6X4JtE9FQfXY//ETfOPMvY4PfsdqlVwehBz76KYWj0KkSdh0Y/nUdfGYAZJAA7npQm10BpPqXE4i464b4j9qtRcWH3lI+G9ZIb9a+1dHicse5VLDjfYYobpG6MPh3/KpqV8VYgvXXvkehrVDjv/aKJcL/AOWMFFUrbiKtsfKff0/Orua3QnGauLM0ouLphRRRTChRRRQAUv8AF/sr63l6JKrW77ffOJYCT2GRIvxlUd6YKzvEHDvrFtJEDpZhlG/BIpDxOPerhW+VLJalQFO9u1LMkkJdFCszEIyhWz5ihOojYjYE7HasmXgHCmaXNra6otPM0xKCNahl9kAsWBGMZydutXrWVriO2mBkiLoRIF05UldTBtSn2XUpkd2qnBwmWN2KqugnKqPaIhlR4VJJxgorANtguM+tY1t3odnn/ZThenUbSHGnVh4znT0yVbfOdsYzmrq+DrAf9ytfnCh/qtRcUia4eEw6oypIcyROMDaVdmADfawoCAejHBGQa1uH3LuCJIzHIuzDqh/mR8YZT8iO4FRJyrqSkvBV4RJakN9XWJdLSKQiBTmJ2ifYAEgOpGRt+dfDx5GD8oa3VdSqx0CRQquSrt5fZYHfGMjOAc1m3fDZWvhJlgUZxC2MqqyxQsQ3qnMhcEZ/7UdDpI88F4ZKMI8OhdeokspACJJbKFwcktEI98Dys2cHy1OmPWyLZe4txBiRChZGeRo2KkagjW08kcqEggeZBvg4KsN8VWmccmS4RFD3EOuOQgFlcwqUjY49nKgjtnbAOM27bgpIs3dsSwKofG4kxEyFT7gx1A9RuPvGvc1pBBEnNl0RxBMGSTSn2QGhiCQu2AfTIB61Ca7Ei2LGSV2VRzEZ5gQFxy47hZipLMwVweeWIG4VVGDtm3MWN/Gr6C8NodWgYVefMNKgH3QnfbOM4GcDK8RfSnEilLKM3EnRXYFYQScDH3n39AAfxVv2tro1FmLyOcu7YyxACjYYCqAMBQMD4kkrnk4x9S69Czh46pWuxYooqhxm6ljjBhiErlgPM4REB6yO250j+UE71gSt0b26Vl+lS4LyyuDCcS3cUOTH1t7dRMzsSN0aQOqk/iGPWtTwtxk3dvzCgQiSSM6W1ITGxUsjYGpD2OPX0rIk8UXYu2tRYB3EfNGm5X+HrKAnKABiR7OauhGSbVbr5lU5JpM+DgN01zHcyPGW+srI0YXdIlSWJUWUtuFRyxXSMs7VFwzhV06RRSw8kC7a6mkaRG1NzWmVY1Qk+0VBLY8qnrmrknix+ZOsdnLMtu2mR0ePAYIHcAMwJxnG3pV2fxPAtit4dfLdUKqBmRi+AsYXO752xnGxOcb07lk22+gqjB9xcsLG502lpJbFAk6Sy3OQ4eWJ3mZl05I5hA876camU74B9WNpcCGBGt5NVu891NnTiWf7V40jwx15kfUD2CDO9MU3iaFbFb1g4iZUYDSC/wBoQqjSDjVk+tHC/EsU03J0Twy6S4SaJoyyg4JXUMHBoc503p/77YaI9LE6y4S0cirKkg0W8MKk2bXCM7app3zghftXwTtnT7q9cU4A8ssjtFEsU10sAY25M9vDEoijlibUBGhZeoXYPq3HR2bj1uLsWnM+3Ka9GD0wTucYBwM464xVniXEI7eJpZmCRrjUxBOMkKNgCTuQNqOdO1tuyOVGuomyyTS8QtrpoJViE5ihYlQBC8UqMzR6tYeSTDZZcBUToc5t+L5ZLiT6rHBLPCgD3GhkXLEEwxZd1yMjWwGeiDuaZeIcUhgVWmkWMMwVSxxljuB8a+8R4nDAAZ5Y4gTgF2CgnrgZPWl5jtNR+g2hU1Yi8Pnmuf7LWBog8Np9YcyqzJqKrbrkKynP8QjftVbh05kEBuZAkN9cXM0rAlEcRBY4IdecqjBdWCcsFxXR7O6jlQPE6SIejIwYHHUZG1QiS3mDRAwyge1HlGxj1XfHzFNzvl73/kjlfM59PKQlxDZFvq89zbQW+hyF1YL3RiffTHhcZGRnVirnDOJG2F3clZEjjxbraNPJO7XQY4wWzp1BlA05yvm7U8mOLKjEeY/YGFyhIx5fw7HG3Y18/s6LmczlJzNWrVpGrUF0Bs9c6fLn02oeZNU0CxPqmLXgC8d2u0eaScrJG+pw645sQLqiuAVjEgYKuNhTzaXzJsd19PT4VQS1USNIFAdwoZu7BM6Qfhk/nUtVvK1PVHYsWNadMtxkhmDDIORXysG2uCjZHzHrRW/HxkGvVszHPh5J+ncY6KKK2GcKKKCaAFu9gurWKVrdI7lQZJFhYmOTzM0jIHAZW3J0gqvYE96TbP6YIiAXtZRnBzG6OMHv5tB/SuhXnFwNk8x9e3+tcb8bcE5ExnUfYStlttopWO/wRzuPRiR94Uqw45PdCzlKKuI6L9Ktj3W4HxjB/wCVjUjfSlYes5//AEt/nXHL238uV2P+fY/nUtvpdQwA37eh6EfI03weP5lPxUqs6jP9LtqDhLe6c/CNf6yVlX30vSf9lZqBsNUkpPU49lUx/wAVc5uFxMMdMH/0/wCtWb9SVAAJyw/epXC411D4ibpLubfGPHnEZQFMwhVs7QLoOMfjJZwfeCKXbiLUjSOWkfBwzsWbJ6eZiT199WpLRmILAqACFGRqJJX7uDtt3IPXpipBZZAVtTdPIQFyPUkZyM+h+PoU5+HHaX2LlwuedN7fUj4cyq8OoMQJY3YIMtpjcMTj5AfOux8H43DcgmF9RXGpSrK65zjUjAMAcHBxg4NcmigIYQpC0hYFwIlGry4DahtkeYeYY2OMDu5eDuBzicTyoYFRWVUJHMfVj2gpIVB10kkkhTtjfn8VkWX1NV4N/D4eStN2x4rF8QrcHAihhuYWV1likfQSTjSQxBBXqCMZ6YraorFGVOzVJWqMjwnwt7ayggkfmPGmCw6dSQozuVUHSPcBVbg3D5Vvb25lUgOY44RlSTFEvUYO2piTg4O3SmClPxJ4rMFw8SGAFIBLpk16pHZnCxIE31EL6H2hVkNU267lctMUr7C43hGYWAmdJzcSTtLc2yTOFlSWUh49KuBq0EHI9Mb1tXXDLqa7Q26Qw29n5IEnSTS7lcNKqqRsq+VSc9WI91258ST8ueWOBOXbLmbmSEOXWNZZY4wEI8gOMsRlgRjvVbinjgRyyqqwsIuX5Gn0TyGRFfTFDobWRqA6jfarryt9Cmsa7i1NbyjhnD7WZLlAlw5meKJ2ZEgeTQQNB9ospU47Z7Ve4ddPBc3F1pu7qNLdUie5RxKZmfaGJdK+Rtizadsfm4cf46LYwrpVmmZlAeRYgAilmYs23oMerCvdjxnXKkRTS7RNKdLq6qocIvmXY6jnGPwmo5knG9Ozv8k6FdXuJFpY3MF3YPcxRq73UpkmWbWZJJ4nXSV0DSoACgAkACrnFPEEXEvqttDqBa4D3ETrh4obZmLiQAkLlguN+4+FN/FuLCBolEcszysyokenUdKl2J1uowAPXuKow+Kon0aIp5GkSRiiopZBFJyX1jXjZ/LsTnBxRrcqlp97k6VG42Ivi64e9iurn6tJJAkTJaygx6ECvma4wW15YoACB7I99MPEeIwy8Wtua8axw2rT5kdQpe4wijDHchPNW0PE1uyqESaYPCsuI4HkxG5ZV1KoOMlSMY7GouIcQ4eJAs0cZYCPUWtywi1gctZH0FYjgjAYjG1TqfTS+5GlddQl3M/2N7LA3Ks7u9t4Q6eRRH7FzMvorttq771t8W4daxX3D4rOOKKYS63MSgEWyowkMjL1B2ALdTmma+4nact0lZCgfkshUkFwoblhMechSDhQcfKvHBLCySFntY4VikB1MgA1KMhgx67bjB6b9Kh5drp+1W5Kx9k0cz0c6J5nsYZf7QuZVguZZMcrXmOEFRGWUeXYg9fSta74ZLLex2/JF+tlZxRyBpjF9rL5terBJJVRt8804Qnh9xatCjwSW8SgsqSDTGqHWGJVsoBgnJI6GqkfBuG3U0ksUiyythpDDdvnYaVLCOXA9BtTc7ymvf18C8rw0ZvE+EMtpHDbwiJ+Zzp7IXR5kkQzGQsurOMhTtgZ9/XW8CtEY5TC8+jm6TBOSWt5EADxgsScHY9SN/jVu+8LwSiLeZGiUqkscrrKFPVS+csD/NmrvB+ExW0fLiBALFmLEszu27OzHdmPrVUsicK9+/uWRxtSsvUUUVnLxoooor0Jxwpf4nxAuSq+z/zf6Vr8SYiJyOuP/f8ASligArxPCrqyOoZWBVlIyCDsQR3Fe6yvFLyi0kMAYv5R5QS4QsBIygblwmojG+QMA0Ac44vYxxTvFbvzkUkeb7jd4tZ2kI337YwcnNZltaSLIwABBAbAbcHOAenfB/w0wWfCpXwIYH22BYNGgGO7MBkfAMfdWfDbkc4SkahNIr46YiYoB5ui4GfnnvWWXFZktVUvmaVweBvTdvvTKM9m5kjJjEhJYcpRqYqqMzMNhuAM4Gc7AHNe3mj1KlvGs0jjYAZyCO57DG+PTrjrW0bs2UJu2GJpFMVoje0FODJOw9D5cA+i/j2Z/CXgZoYRK74upRql1KGA1HVoyCCD3Y53OfQUOM8lOT3+w8HjxXpW3bz8xc4V4JnlOJZXYqAdEThQoORgu27dPj8aZbL6NocEyPMjfd0TMdPrksMEnbbGNu9Xr0zW8kcMLx86ZJXaR0JSOK3AOAgcEszuoyT0ycbCobPxBdNybgxkRSwxlIxo0PJLEhVQx+0D80kfhWNGY+tWxxRS3RVPPNvZn3hnhSWzkeSBlutQClZvJKFBzpSQeTGd9JRckDLbDG5Z3yyZGGR1A1RuMOufUdCPRlJU42Jq14UmW4hBWbnFSBI+llyzKJMqrAYjKsCp3GkruetaHFOFK4BIPl3Vh7aH1B/qOh6EEVn4jh0/Uh8Wd9GZ9FRrqB0tuR94dD+x935eg5vxTiRXirXCDXIWlsrdd8GRI4jg/wAvNkbJ7BDWCGJybRqnkUUmdMxVa1sVjklkXVqlKlyT+BQigegAHT1J9a5hZWsjQ28MRec3F1cXDEzNGZIbf7IEyDzKJGOsYHftW7dWLILa2VZbd7m5BcLdSytyIEaR9MhOUycDb/2seGtr9+0V8296N+58MRu7kyS8qVw8tuGHKkfbJPl14OBlQwBxuOteh4cjGGDOHFy1yJNtWtyQydP4ZQ6Mfhx6ZpUvr2WM3drDPMVNxaW8MjOzSJLN5p0WUnUdKDO58uTWg0stxDdXRupbaOFpkhWMqFAtyV5kupSXZmB8ucAH1OanTOv/AKI1Q8G3xbgjSzpMsqqUjeMK8QkXzsrM2Cw38qj4Z9ahi4HOlyZkuIhqjhjZDbn2YtROgiYadTMxxg42643sWV3NLw+OUssMrQpIzFNSqSoZ/JqHbO2ds+6ltfEd2lnazSy24a6aPT9i+mJGVpHdsSZfCAbDTgn50sVN7Jrx72Gk4Ld/UZOJ8BS4uUllw8ccTqsZz7cjKS+QfwqFx7zWZxLwasnOK6E+yijtlAIWIRlnIYDYq7tuO499HCvE8hgnllCyqjokDxRuguWkVdKorljnmHTqBx36A1HL4tePh4nlWFZ/rBtipcrEJBM0ZOs5IUIpcn3GpSyrZfT+SG8b6/U+P4Zk+svJybdo2EKIBPNEYookC6FVE0kZLHGR1A2q7ZWF1FNKqrAYZblpmlZmL6H06ozFpwX20hteAMbbYr5wbxQHiuJZhGsdvgmaFzJC406m0MVUll2BGOrAdaveGuMNcxOzxGB0laN4ywYqVCsMkDGSrA47ZqJOau179/6TFQfQw7Dg9zA8E/KWeTF1zEEgUpJczLLrVm2ICgIehwBgHpU91wmdOGXMaKHubgzOyoQArXD+cKWKghUJ3JGSue9Xz4lTkTTaGIjmaBFG7TOrCMBB73yv90npXl/E6ci1lWKWQ3Wnlxpo17xtIc6mVdgDnepvI307/wCkVBLr76GFxzhk8yyOlvJEpt0tFjzGZTE8qNM50uUAWNdKgtuSem1MfhyFgrFjOTkAc6KGNgAO3KUAj3nPSo08UQmHmESBuaYeTozNzhuY9IJBON85xjfNA8Uw8qSR1ljMTokkTJ9qrSkCMaVJ1asjBUkHf0ok5uOmiYqCd2blFYy+J7fRMzGSPkqrSLJE6MFckKQpXLAkEbZ3FX7e/jeWSJWy8WjmDB8vMXUozjBJG+Adts9aocJLqi1ST7lqiiilGGiiiivQnHPjLkYPQ1hXnCWBynmHp3H71vUUAKLoR1BHxGK803kVGbZD1RT/AHRQAqVnXPAraSXmPDG0m2WI66fZ1Do2O2c4p7+qR/gT/CP2rA+kDiQtOG3EqYV9GhCB0eQhFPyJz8qGSlbpHMODIeKcdL4LwWu69wdDYQ/3pMv7wuK648ekZdlQerMAK5t9GXAXPArxolzLdCSNMEAlVUxKAxIAwxc9a35fCk5dWhhjgjEzyrAroug8hYQT9lIgZiXJ0g9jnJNLDpZZmfqpdFsXuNcPsriWNXvVjmCSKFimjV3hlQNImk5JRlUNqUAgDIIqwLqwHKkUsyRpyYI0jkZTrQ/w0VMyNy1IyM6UDdATmnP4PkZnfnBWd5HKElkXNqtvHIAAuZEKg7jSQW2B0lfFvZRxJCfr9tG6uxhZcsrKEEMikSzMWIyN1K6TpBByQWKjR4NeWNpFogLaWa36l2YmfRDDvIdWFUKMfdVRmvX+2aFSwgnIaIzQnC4miVkVnUKxZVGtG8yg6WyAcECGLg1pziXmM0yzwKXbQZOZFCpWJiE6MBzCNt2PQbVR5dhFHIMzyLCBApMhUxLHKAI45CyaAJFHnJ35agscKKAN6yIuoVmTSurPsurocMRkOu2Dj3HsQDWfLwxFYExIGVmZToXIZ9nYHHVu5HXvTDwi1jihVYlKqct5iSxMhLszFiSXLEkkkkkmrUkYYYIyKy5eFUt47Mvx53HZ7oRrvw5aShFktoWCLpQFBhV/CoxsPcKjk8LWZVF+roFj1aAMrp1nLY0kYz3pun4UPunHuPSqE1m69V+Y3rDPHmh5NUZ4pmPDwK3QRBIlQQsXiC5AV2BUtgHDHBO7Z61Tn8IWjyO7Rk635jx8xxE8m3naINoZtgdxuRvW7RVKnJdy3RHwVuI2azQyRPkLIjI2k4OlgQcH4GoTwmPnQS+YG3R0jXI0gSBVJxjOdK4G/Qmr9FQpNEuKYvjwjAQiPqkijaV0icgorSsW7AEhMkLk7Bj1qA+EFUIIZTEsdxJOilFdQ0iaNOCfZGWIzvlvdTPRTc2fkTlx8Cv/ALHBsiSd3WSbnTBRytbqqrEFMZHLVMBtslmAJO1e7fw7Pb8z6rc6dc/NImVpQQYljKsxfWTqUMCCPQ5FMtFTzphyoira+ECvIU3EgS3VihjwrtPKWM0zFgw31EBewZt6rWvh27gNpy/q8otYpkHMkkTeV/K3libcRgL23Zqc6KnnS7+/dhyoievhyeF4biMxzzrLcSTKxMau1yqqTGcNpKBVUZByM9Kjm8LzTSB5yoMtwks4idl5cdvE628SPszMHOouNO/wFOlAGem9HOkRyoihY+HGVXjlRpS90jNM0utngifnQ69TEgKwEegD39ya3uDWhXnOyFXmmZ2BIJwAI09kkY0KpA9/Y5FbsHDXbr5R7+v5Vp21mqdBv6nrV8cOTJ12RTLJDH03Kdjw77z/ACX9/wBqK1aK3QwQgqSMs8kpO2woooq4QKKKKACiiigArmv09yEcOiA6NcoD78RSsB+YB+VdKpS+lHgjXfDJUQapExKg7kx7kD3lCwHxpZK0x8bSmmz39F0IXg9oB3jLfN3Zz+pqW84dcyrcReVUlmyXZi2IdKKUEYIIDBcEalxrY9aXPoS8RJNYi1LDmwZwO7RMxZWHqBnSfTAz1FOnFeGtLJAwdlVHJkUMQHTGoLgf+YsZzt5Q46MQZi7QZE1N2Kr+EJHfNxPFkoE1gZJ/+FFsRggHd2Le194LjJzU8vCLYytJNdx83UNSxkKgMkkMQQx6zlWNusZVs5Ifodham8IM0vN53n1yOAVZkDNdQ3Efl1DosSqcYJyTkV7XwYutHMzalIbZVGXDpJq3z0cSEDtzm69akQom0so3VxeSrJz2QsGDZuI47mSQEMjBSVlkJAwM6QN8Ayc2zWOTAuXUmSTKs66nDEyqrBlwwLkNkgY1b4U40F8FW3LaMmVkcYYNKzHUUVNYYksrYUdCACMgVLfcLs4FeWUiNPMctKyqhZhIxTzeRi4DZXBzQBPaXSPBbiJdCPo0KCpCog19UZlK4ULlSR5hvWxWF4ci1/baDFGF0W8bAhhFnLSMDuGkYA4bcBVzhiwrdoAK+V9ooAikt1bqoNVZOFIemR8/3q/RVcsUJdUPGco9GZL8IPZh8xULcMkHofgf3rcoql8HiZYuJmhfNjJ+H9R+9fPqcn4DTDRSfAw8sb4qXhC99Tf8Br6LGT8J/MfvTBXyj4GHlh8VLwjEXhkh9B8T+1TJwg92HyFa1FOuDxIV8RNlGPhaDrk/E/tVuOIL0AHwr3RV8ccI9EVSnKXVhRRRTihRRRQAUUUUAFFFFABRRRQAUUUUAcz8XfRizTm74dL9WnyWK5KqWPVlZd0J3yMEHPbfNW28U8dtfLc8P+sgffj6n3kx6l/4RXVqKXT4LOZtTVnOIfpHuz14NeZ74DY/MxircXiji0pxFwnlj8U1wox8V0hvyp8oqafkhyj2QnR8N4vN/Hu7e1XuttEXbHpzJcgH3ha0+F+EreJxKwe4mHSa4cyyAn8JbaP+4FreoooVyYYoooqSAooooAKKKKACiiigAoqndWjs2VlKjbbHpn3/AA/LuNqrrwt9WefJjuPUZ+PXGRkY7dxQBqUVktwuXY/WHyM9uvffJI6+717bUDhchHmnbOx2zgEe8nJG/fr3oA1qKyxwyT/6h87YOPTA9d84/MmvrcMckHnNsoXod9JJBPm679t/fQBp0Vj/ANnzf+Ofa9/s5XrgjfAPTHX51OvD5BnMzHOOoO2Dk9GHX3fLA2oA0axrzxHHG5TS7kEjy6Rkr7QGplyR7vQ+lWYbBwysZmYDOVxsevv/AOu2NsK/FfDU0k+oKCod2BLDHmLkEDPUaupHr6CkyOSXpGil3N6x8RJK8ahWBkzjJQ4wGJzpY49kj4iis3g3hh43DO4UBmOI2O+oynckAg5kJyD7vTBRDVXqIlV7H//Z"/>
          <p:cNvSpPr>
            <a:spLocks noChangeAspect="1" noChangeArrowheads="1"/>
          </p:cNvSpPr>
          <p:nvPr/>
        </p:nvSpPr>
        <p:spPr bwMode="auto">
          <a:xfrm>
            <a:off x="307975" y="-1957388"/>
            <a:ext cx="6096000" cy="4410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pic>
        <p:nvPicPr>
          <p:cNvPr id="4106" name="Picture 10" descr="http://3.bp.blogspot.com/-37Jx_cRXjvo/T1Z1e5zHEII/AAAAAAAAACw/NF9bsDyxtwo/s1600/oferton+trabajado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5957" y="4293096"/>
            <a:ext cx="3408531" cy="24658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34" y="2452688"/>
            <a:ext cx="3090483" cy="4229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4678" y="2342625"/>
            <a:ext cx="1923329" cy="2344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6748" y="4702197"/>
            <a:ext cx="1921259" cy="2155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12" descr="http://www.intereconomia.com/sites/default/files/imagecache/ancho668/112/cck_images/cola-paro-espa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5957" y="2342625"/>
            <a:ext cx="3345057" cy="1873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14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50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nodeType="afterEffect">
                                  <p:stCondLst>
                                    <p:cond delay="50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108"/>
                                        </p:tgtEl>
                                        <p:attrNameLst>
                                          <p:attrName>style.visibility</p:attrName>
                                        </p:attrNameLst>
                                      </p:cBhvr>
                                      <p:to>
                                        <p:strVal val="visible"/>
                                      </p:to>
                                    </p:set>
                                    <p:anim calcmode="lin" valueType="num">
                                      <p:cBhvr additive="base">
                                        <p:cTn id="32" dur="500" fill="hold"/>
                                        <p:tgtEl>
                                          <p:spTgt spid="4108"/>
                                        </p:tgtEl>
                                        <p:attrNameLst>
                                          <p:attrName>ppt_x</p:attrName>
                                        </p:attrNameLst>
                                      </p:cBhvr>
                                      <p:tavLst>
                                        <p:tav tm="0">
                                          <p:val>
                                            <p:strVal val="#ppt_x"/>
                                          </p:val>
                                        </p:tav>
                                        <p:tav tm="100000">
                                          <p:val>
                                            <p:strVal val="#ppt_x"/>
                                          </p:val>
                                        </p:tav>
                                      </p:tavLst>
                                    </p:anim>
                                    <p:anim calcmode="lin" valueType="num">
                                      <p:cBhvr additive="base">
                                        <p:cTn id="33" dur="500" fill="hold"/>
                                        <p:tgtEl>
                                          <p:spTgt spid="4108"/>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2" presetClass="entr" presetSubtype="4" fill="hold" nodeType="afterEffect">
                                  <p:stCondLst>
                                    <p:cond delay="500"/>
                                  </p:stCondLst>
                                  <p:childTnLst>
                                    <p:set>
                                      <p:cBhvr>
                                        <p:cTn id="36" dur="1" fill="hold">
                                          <p:stCondLst>
                                            <p:cond delay="0"/>
                                          </p:stCondLst>
                                        </p:cTn>
                                        <p:tgtEl>
                                          <p:spTgt spid="4106"/>
                                        </p:tgtEl>
                                        <p:attrNameLst>
                                          <p:attrName>style.visibility</p:attrName>
                                        </p:attrNameLst>
                                      </p:cBhvr>
                                      <p:to>
                                        <p:strVal val="visible"/>
                                      </p:to>
                                    </p:set>
                                    <p:anim calcmode="lin" valueType="num">
                                      <p:cBhvr additive="base">
                                        <p:cTn id="37" dur="500" fill="hold"/>
                                        <p:tgtEl>
                                          <p:spTgt spid="4106"/>
                                        </p:tgtEl>
                                        <p:attrNameLst>
                                          <p:attrName>ppt_x</p:attrName>
                                        </p:attrNameLst>
                                      </p:cBhvr>
                                      <p:tavLst>
                                        <p:tav tm="0">
                                          <p:val>
                                            <p:strVal val="#ppt_x"/>
                                          </p:val>
                                        </p:tav>
                                        <p:tav tm="100000">
                                          <p:val>
                                            <p:strVal val="#ppt_x"/>
                                          </p:val>
                                        </p:tav>
                                      </p:tavLst>
                                    </p:anim>
                                    <p:anim calcmode="lin" valueType="num">
                                      <p:cBhvr additive="base">
                                        <p:cTn id="38" dur="500" fill="hold"/>
                                        <p:tgtEl>
                                          <p:spTgt spid="41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107504" y="73008"/>
            <a:ext cx="8856984"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5. </a:t>
            </a:r>
            <a:r>
              <a:rPr lang="ca-ES" sz="3200" u="sng" dirty="0"/>
              <a:t>Aspectes negatius</a:t>
            </a:r>
            <a:r>
              <a:rPr lang="ca-ES" sz="3200" dirty="0"/>
              <a:t>.</a:t>
            </a:r>
          </a:p>
        </p:txBody>
      </p:sp>
      <p:sp>
        <p:nvSpPr>
          <p:cNvPr id="3" name="2 Rectángulo"/>
          <p:cNvSpPr/>
          <p:nvPr/>
        </p:nvSpPr>
        <p:spPr>
          <a:xfrm>
            <a:off x="189968" y="836712"/>
            <a:ext cx="7550384" cy="324036"/>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No hi ha lliure moviment de persones (sí per als rics, però no per als pobres)</a:t>
            </a:r>
            <a:endParaRPr lang="ca-ES" dirty="0">
              <a:solidFill>
                <a:schemeClr val="tx1"/>
              </a:solidFill>
            </a:endParaRPr>
          </a:p>
        </p:txBody>
      </p:sp>
      <p:sp>
        <p:nvSpPr>
          <p:cNvPr id="4" name="3 Rectángulo"/>
          <p:cNvSpPr/>
          <p:nvPr/>
        </p:nvSpPr>
        <p:spPr>
          <a:xfrm>
            <a:off x="189968" y="1232756"/>
            <a:ext cx="8702512" cy="900100"/>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No s’ha globalitzat la política fiscal: els rics s’emporten els diners als paradisos fiscals </a:t>
            </a:r>
          </a:p>
          <a:p>
            <a:pPr algn="ctr"/>
            <a:r>
              <a:rPr lang="ca-ES" dirty="0"/>
              <a:t>per a no pagar impostos i, com baixen els ingressos dels estats, aquests tenen menys </a:t>
            </a:r>
          </a:p>
          <a:p>
            <a:pPr algn="ctr"/>
            <a:r>
              <a:rPr lang="ca-ES" dirty="0"/>
              <a:t>diners per oferir bons serveis públics als ciutadans</a:t>
            </a:r>
            <a:endParaRPr lang="ca-ES" dirty="0">
              <a:solidFill>
                <a:schemeClr val="tx1"/>
              </a:solidFill>
            </a:endParaRPr>
          </a:p>
        </p:txBody>
      </p:sp>
      <p:pic>
        <p:nvPicPr>
          <p:cNvPr id="5" name="Shape 274"/>
          <p:cNvPicPr preferRelativeResize="0"/>
          <p:nvPr/>
        </p:nvPicPr>
        <p:blipFill>
          <a:blip r:embed="rId2"/>
          <a:stretch>
            <a:fillRect/>
          </a:stretch>
        </p:blipFill>
        <p:spPr>
          <a:xfrm>
            <a:off x="525676" y="2204864"/>
            <a:ext cx="2303934" cy="1656184"/>
          </a:xfrm>
          <a:prstGeom prst="rect">
            <a:avLst/>
          </a:prstGeom>
        </p:spPr>
      </p:pic>
      <p:pic>
        <p:nvPicPr>
          <p:cNvPr id="6" name="Shape 314"/>
          <p:cNvPicPr preferRelativeResize="0"/>
          <p:nvPr/>
        </p:nvPicPr>
        <p:blipFill>
          <a:blip r:embed="rId3"/>
          <a:stretch>
            <a:fillRect/>
          </a:stretch>
        </p:blipFill>
        <p:spPr>
          <a:xfrm>
            <a:off x="3275856" y="2492896"/>
            <a:ext cx="5688632" cy="3600400"/>
          </a:xfrm>
          <a:prstGeom prst="rect">
            <a:avLst/>
          </a:prstGeom>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558" y="3861048"/>
            <a:ext cx="2622192"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522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500"/>
                            </p:stCondLst>
                            <p:childTnLst>
                              <p:par>
                                <p:cTn id="24" presetID="2" presetClass="entr" presetSubtype="4" fill="hold" nodeType="afterEffect">
                                  <p:stCondLst>
                                    <p:cond delay="500"/>
                                  </p:stCondLst>
                                  <p:childTnLst>
                                    <p:set>
                                      <p:cBhvr>
                                        <p:cTn id="25" dur="1" fill="hold">
                                          <p:stCondLst>
                                            <p:cond delay="0"/>
                                          </p:stCondLst>
                                        </p:cTn>
                                        <p:tgtEl>
                                          <p:spTgt spid="9219"/>
                                        </p:tgtEl>
                                        <p:attrNameLst>
                                          <p:attrName>style.visibility</p:attrName>
                                        </p:attrNameLst>
                                      </p:cBhvr>
                                      <p:to>
                                        <p:strVal val="visible"/>
                                      </p:to>
                                    </p:set>
                                    <p:anim calcmode="lin" valueType="num">
                                      <p:cBhvr additive="base">
                                        <p:cTn id="26" dur="500" fill="hold"/>
                                        <p:tgtEl>
                                          <p:spTgt spid="9219"/>
                                        </p:tgtEl>
                                        <p:attrNameLst>
                                          <p:attrName>ppt_x</p:attrName>
                                        </p:attrNameLst>
                                      </p:cBhvr>
                                      <p:tavLst>
                                        <p:tav tm="0">
                                          <p:val>
                                            <p:strVal val="#ppt_x"/>
                                          </p:val>
                                        </p:tav>
                                        <p:tav tm="100000">
                                          <p:val>
                                            <p:strVal val="#ppt_x"/>
                                          </p:val>
                                        </p:tav>
                                      </p:tavLst>
                                    </p:anim>
                                    <p:anim calcmode="lin" valueType="num">
                                      <p:cBhvr additive="base">
                                        <p:cTn id="27" dur="500" fill="hold"/>
                                        <p:tgtEl>
                                          <p:spTgt spid="9219"/>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4" fill="hold" nodeType="afterEffect">
                                  <p:stCondLst>
                                    <p:cond delay="50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107504" y="73008"/>
            <a:ext cx="8856984"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5. </a:t>
            </a:r>
            <a:r>
              <a:rPr lang="ca-ES" sz="3200" u="sng" dirty="0"/>
              <a:t>Aspectes negatius</a:t>
            </a:r>
            <a:r>
              <a:rPr lang="ca-ES" sz="3200" dirty="0"/>
              <a:t>.</a:t>
            </a:r>
          </a:p>
        </p:txBody>
      </p:sp>
      <p:sp>
        <p:nvSpPr>
          <p:cNvPr id="3" name="2 Rectángulo"/>
          <p:cNvSpPr/>
          <p:nvPr/>
        </p:nvSpPr>
        <p:spPr>
          <a:xfrm>
            <a:off x="189968" y="836712"/>
            <a:ext cx="7838416" cy="936104"/>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Els governs democràtics dels països cada vegada tenen menys autonomia per a </a:t>
            </a:r>
          </a:p>
          <a:p>
            <a:pPr algn="ctr"/>
            <a:r>
              <a:rPr lang="ca-ES" dirty="0"/>
              <a:t>decidir davant la influència de les grans multinacionals, que els imposen </a:t>
            </a:r>
          </a:p>
          <a:p>
            <a:pPr algn="ctr"/>
            <a:r>
              <a:rPr lang="ca-ES" dirty="0"/>
              <a:t>les polítiques que més els interessen mitjançant xantatges, corrupcions,...</a:t>
            </a:r>
            <a:endParaRPr lang="ca-ES" dirty="0">
              <a:solidFill>
                <a:schemeClr val="tx1"/>
              </a:solidFill>
            </a:endParaRPr>
          </a:p>
        </p:txBody>
      </p:sp>
      <p:sp>
        <p:nvSpPr>
          <p:cNvPr id="4" name="3 Rectángulo"/>
          <p:cNvSpPr/>
          <p:nvPr/>
        </p:nvSpPr>
        <p:spPr>
          <a:xfrm>
            <a:off x="189968" y="1844824"/>
            <a:ext cx="5678176" cy="576064"/>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gran explotació dels recursos naturals i els problemes </a:t>
            </a:r>
          </a:p>
          <a:p>
            <a:pPr algn="ctr"/>
            <a:r>
              <a:rPr lang="ca-ES" dirty="0"/>
              <a:t>mediambientals són cada vegada majors</a:t>
            </a:r>
            <a:endParaRPr lang="ca-ES" dirty="0">
              <a:solidFill>
                <a:schemeClr val="tx1"/>
              </a:solidFill>
            </a:endParaRPr>
          </a:p>
        </p:txBody>
      </p:sp>
      <p:pic>
        <p:nvPicPr>
          <p:cNvPr id="10242" name="Picture 2" descr="http://4.bp.blogspot.com/-kvuoDISHXGc/UGYWb5Mk1iI/AAAAAAAAD14/mCqoOeUiSEs/s1600/EL+ROTO+SI+MANDAN+LOS+MERCADOS+AHORREMONOS+LOS+GOBIERN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2811390"/>
            <a:ext cx="2592518" cy="3111023"/>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www.laciudadviva.org/blogs/wp-content/uploads/2011/03/e-waste1-500x3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6357" y="2492896"/>
            <a:ext cx="2952328" cy="2214246"/>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static.betazeta.com/www.fayerwayer.com/up/2011/08/contaminacion-china-660x3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4794210"/>
            <a:ext cx="3240360" cy="1896532"/>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ttp://1.bp.blogspot.com/_5NDpBOkPjxM/TAEWdyyGzvI/AAAAAAAAEh8/MdH9HBgfwRg/s1600/roto-mercad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6" y="2811390"/>
            <a:ext cx="2610879" cy="3131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61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10250"/>
                                        </p:tgtEl>
                                        <p:attrNameLst>
                                          <p:attrName>style.visibility</p:attrName>
                                        </p:attrNameLst>
                                      </p:cBhvr>
                                      <p:to>
                                        <p:strVal val="visible"/>
                                      </p:to>
                                    </p:set>
                                    <p:anim calcmode="lin" valueType="num">
                                      <p:cBhvr additive="base">
                                        <p:cTn id="16" dur="500" fill="hold"/>
                                        <p:tgtEl>
                                          <p:spTgt spid="10250"/>
                                        </p:tgtEl>
                                        <p:attrNameLst>
                                          <p:attrName>ppt_x</p:attrName>
                                        </p:attrNameLst>
                                      </p:cBhvr>
                                      <p:tavLst>
                                        <p:tav tm="0">
                                          <p:val>
                                            <p:strVal val="#ppt_x"/>
                                          </p:val>
                                        </p:tav>
                                        <p:tav tm="100000">
                                          <p:val>
                                            <p:strVal val="#ppt_x"/>
                                          </p:val>
                                        </p:tav>
                                      </p:tavLst>
                                    </p:anim>
                                    <p:anim calcmode="lin" valueType="num">
                                      <p:cBhvr additive="base">
                                        <p:cTn id="17" dur="500" fill="hold"/>
                                        <p:tgtEl>
                                          <p:spTgt spid="10250"/>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500"/>
                                  </p:stCondLst>
                                  <p:childTnLst>
                                    <p:set>
                                      <p:cBhvr>
                                        <p:cTn id="20" dur="1" fill="hold">
                                          <p:stCondLst>
                                            <p:cond delay="0"/>
                                          </p:stCondLst>
                                        </p:cTn>
                                        <p:tgtEl>
                                          <p:spTgt spid="10242"/>
                                        </p:tgtEl>
                                        <p:attrNameLst>
                                          <p:attrName>style.visibility</p:attrName>
                                        </p:attrNameLst>
                                      </p:cBhvr>
                                      <p:to>
                                        <p:strVal val="visible"/>
                                      </p:to>
                                    </p:set>
                                    <p:anim calcmode="lin" valueType="num">
                                      <p:cBhvr additive="base">
                                        <p:cTn id="21" dur="500" fill="hold"/>
                                        <p:tgtEl>
                                          <p:spTgt spid="10242"/>
                                        </p:tgtEl>
                                        <p:attrNameLst>
                                          <p:attrName>ppt_x</p:attrName>
                                        </p:attrNameLst>
                                      </p:cBhvr>
                                      <p:tavLst>
                                        <p:tav tm="0">
                                          <p:val>
                                            <p:strVal val="#ppt_x"/>
                                          </p:val>
                                        </p:tav>
                                        <p:tav tm="100000">
                                          <p:val>
                                            <p:strVal val="#ppt_x"/>
                                          </p:val>
                                        </p:tav>
                                      </p:tavLst>
                                    </p:anim>
                                    <p:anim calcmode="lin" valueType="num">
                                      <p:cBhvr additive="base">
                                        <p:cTn id="22"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500"/>
                            </p:stCondLst>
                            <p:childTnLst>
                              <p:par>
                                <p:cTn id="29" presetID="2" presetClass="entr" presetSubtype="4" fill="hold" nodeType="afterEffect">
                                  <p:stCondLst>
                                    <p:cond delay="500"/>
                                  </p:stCondLst>
                                  <p:childTnLst>
                                    <p:set>
                                      <p:cBhvr>
                                        <p:cTn id="30" dur="1" fill="hold">
                                          <p:stCondLst>
                                            <p:cond delay="0"/>
                                          </p:stCondLst>
                                        </p:cTn>
                                        <p:tgtEl>
                                          <p:spTgt spid="10246"/>
                                        </p:tgtEl>
                                        <p:attrNameLst>
                                          <p:attrName>style.visibility</p:attrName>
                                        </p:attrNameLst>
                                      </p:cBhvr>
                                      <p:to>
                                        <p:strVal val="visible"/>
                                      </p:to>
                                    </p:set>
                                    <p:anim calcmode="lin" valueType="num">
                                      <p:cBhvr additive="base">
                                        <p:cTn id="31" dur="500" fill="hold"/>
                                        <p:tgtEl>
                                          <p:spTgt spid="10246"/>
                                        </p:tgtEl>
                                        <p:attrNameLst>
                                          <p:attrName>ppt_x</p:attrName>
                                        </p:attrNameLst>
                                      </p:cBhvr>
                                      <p:tavLst>
                                        <p:tav tm="0">
                                          <p:val>
                                            <p:strVal val="#ppt_x"/>
                                          </p:val>
                                        </p:tav>
                                        <p:tav tm="100000">
                                          <p:val>
                                            <p:strVal val="#ppt_x"/>
                                          </p:val>
                                        </p:tav>
                                      </p:tavLst>
                                    </p:anim>
                                    <p:anim calcmode="lin" valueType="num">
                                      <p:cBhvr additive="base">
                                        <p:cTn id="32" dur="500" fill="hold"/>
                                        <p:tgtEl>
                                          <p:spTgt spid="10246"/>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2" presetClass="entr" presetSubtype="4" fill="hold" nodeType="afterEffect">
                                  <p:stCondLst>
                                    <p:cond delay="500"/>
                                  </p:stCondLst>
                                  <p:childTnLst>
                                    <p:set>
                                      <p:cBhvr>
                                        <p:cTn id="35" dur="1" fill="hold">
                                          <p:stCondLst>
                                            <p:cond delay="0"/>
                                          </p:stCondLst>
                                        </p:cTn>
                                        <p:tgtEl>
                                          <p:spTgt spid="10248"/>
                                        </p:tgtEl>
                                        <p:attrNameLst>
                                          <p:attrName>style.visibility</p:attrName>
                                        </p:attrNameLst>
                                      </p:cBhvr>
                                      <p:to>
                                        <p:strVal val="visible"/>
                                      </p:to>
                                    </p:set>
                                    <p:anim calcmode="lin" valueType="num">
                                      <p:cBhvr additive="base">
                                        <p:cTn id="36" dur="500" fill="hold"/>
                                        <p:tgtEl>
                                          <p:spTgt spid="10248"/>
                                        </p:tgtEl>
                                        <p:attrNameLst>
                                          <p:attrName>ppt_x</p:attrName>
                                        </p:attrNameLst>
                                      </p:cBhvr>
                                      <p:tavLst>
                                        <p:tav tm="0">
                                          <p:val>
                                            <p:strVal val="#ppt_x"/>
                                          </p:val>
                                        </p:tav>
                                        <p:tav tm="100000">
                                          <p:val>
                                            <p:strVal val="#ppt_x"/>
                                          </p:val>
                                        </p:tav>
                                      </p:tavLst>
                                    </p:anim>
                                    <p:anim calcmode="lin" valueType="num">
                                      <p:cBhvr additive="base">
                                        <p:cTn id="37" dur="500" fill="hold"/>
                                        <p:tgtEl>
                                          <p:spTgt spid="102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107504" y="73008"/>
            <a:ext cx="8856984" cy="475672"/>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Exercicis punt 5. </a:t>
            </a:r>
            <a:r>
              <a:rPr lang="ca-ES" sz="3200" u="sng" dirty="0"/>
              <a:t>Aspectes positius i negatius de la globalització</a:t>
            </a:r>
            <a:r>
              <a:rPr lang="ca-ES" sz="3200" dirty="0"/>
              <a:t>.</a:t>
            </a:r>
          </a:p>
        </p:txBody>
      </p:sp>
      <p:sp>
        <p:nvSpPr>
          <p:cNvPr id="3" name="2 CuadroTexto"/>
          <p:cNvSpPr txBox="1"/>
          <p:nvPr/>
        </p:nvSpPr>
        <p:spPr>
          <a:xfrm>
            <a:off x="107504" y="548680"/>
            <a:ext cx="8856984" cy="1477328"/>
          </a:xfrm>
          <a:prstGeom prst="rect">
            <a:avLst/>
          </a:prstGeom>
          <a:noFill/>
        </p:spPr>
        <p:txBody>
          <a:bodyPr wrap="square" rtlCol="0">
            <a:spAutoFit/>
          </a:bodyPr>
          <a:lstStyle/>
          <a:p>
            <a:r>
              <a:rPr lang="ca-ES" dirty="0"/>
              <a:t>1. A partir de les imatges, respon:</a:t>
            </a:r>
          </a:p>
          <a:p>
            <a:r>
              <a:rPr lang="ca-ES" dirty="0"/>
              <a:t>a) Tipus.</a:t>
            </a:r>
          </a:p>
          <a:p>
            <a:r>
              <a:rPr lang="ca-ES" dirty="0"/>
              <a:t>b) Tema conjunt a les tres.</a:t>
            </a:r>
          </a:p>
          <a:p>
            <a:r>
              <a:rPr lang="ca-ES" dirty="0"/>
              <a:t>c) Explica el significat de cadascuna de les imatges.</a:t>
            </a:r>
          </a:p>
          <a:p>
            <a:r>
              <a:rPr lang="ca-ES" dirty="0"/>
              <a:t>d) Explica el que sàpigues sobre les conseqüències positives i negatives de la globalització.</a:t>
            </a:r>
          </a:p>
        </p:txBody>
      </p:sp>
      <p:pic>
        <p:nvPicPr>
          <p:cNvPr id="4" name="Picture 6" descr="http://blogs.20minutos.es/martinezsoler/files/roto-19.gif"/>
          <p:cNvPicPr/>
          <p:nvPr/>
        </p:nvPicPr>
        <p:blipFill>
          <a:blip r:embed="rId2">
            <a:extLst>
              <a:ext uri="{28A0092B-C50C-407E-A947-70E740481C1C}">
                <a14:useLocalDpi xmlns:a14="http://schemas.microsoft.com/office/drawing/2010/main" val="0"/>
              </a:ext>
            </a:extLst>
          </a:blip>
          <a:srcRect/>
          <a:stretch>
            <a:fillRect/>
          </a:stretch>
        </p:blipFill>
        <p:spPr bwMode="auto">
          <a:xfrm>
            <a:off x="107504" y="1998026"/>
            <a:ext cx="3298507" cy="4311293"/>
          </a:xfrm>
          <a:prstGeom prst="rect">
            <a:avLst/>
          </a:prstGeom>
          <a:noFill/>
          <a:extLst/>
        </p:spPr>
      </p:pic>
      <p:pic>
        <p:nvPicPr>
          <p:cNvPr id="5" name="4 Imagen" descr="http://sefrugal.files.wordpress.com/2010/04/coherencia.jpg"/>
          <p:cNvPicPr/>
          <p:nvPr/>
        </p:nvPicPr>
        <p:blipFill>
          <a:blip r:embed="rId3">
            <a:extLst>
              <a:ext uri="{28A0092B-C50C-407E-A947-70E740481C1C}">
                <a14:useLocalDpi xmlns:a14="http://schemas.microsoft.com/office/drawing/2010/main" val="0"/>
              </a:ext>
            </a:extLst>
          </a:blip>
          <a:srcRect/>
          <a:stretch>
            <a:fillRect/>
          </a:stretch>
        </p:blipFill>
        <p:spPr bwMode="auto">
          <a:xfrm>
            <a:off x="5553180" y="2276872"/>
            <a:ext cx="3411308" cy="4141429"/>
          </a:xfrm>
          <a:prstGeom prst="rect">
            <a:avLst/>
          </a:prstGeom>
          <a:noFill/>
          <a:ln>
            <a:noFill/>
          </a:ln>
        </p:spPr>
      </p:pic>
      <p:pic>
        <p:nvPicPr>
          <p:cNvPr id="6" name="Picture 11" descr="http://4.bp.blogspot.com/-ane7moA5_jc/ThtEdqmhCpI/AAAAAAAAAOQ/DWf3z3yugg0/s1600/curas+ladrones.jpg"/>
          <p:cNvPicPr/>
          <p:nvPr/>
        </p:nvPicPr>
        <p:blipFill>
          <a:blip r:embed="rId4">
            <a:extLst>
              <a:ext uri="{28A0092B-C50C-407E-A947-70E740481C1C}">
                <a14:useLocalDpi xmlns:a14="http://schemas.microsoft.com/office/drawing/2010/main" val="0"/>
              </a:ext>
            </a:extLst>
          </a:blip>
          <a:srcRect/>
          <a:stretch>
            <a:fillRect/>
          </a:stretch>
        </p:blipFill>
        <p:spPr bwMode="auto">
          <a:xfrm>
            <a:off x="3455728" y="1966196"/>
            <a:ext cx="1908359" cy="2470915"/>
          </a:xfrm>
          <a:prstGeom prst="rect">
            <a:avLst/>
          </a:prstGeom>
          <a:noFill/>
          <a:extLst/>
        </p:spPr>
      </p:pic>
      <p:pic>
        <p:nvPicPr>
          <p:cNvPr id="7" name="6 Imagen" descr="http://www.diariodeavisos.com/wp-content/uploads/2013/04/002-PARAISO-FISCAL.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7488" y="4437112"/>
            <a:ext cx="1866600" cy="2420888"/>
          </a:xfrm>
          <a:prstGeom prst="rect">
            <a:avLst/>
          </a:prstGeom>
          <a:noFill/>
          <a:ln>
            <a:noFill/>
          </a:ln>
        </p:spPr>
      </p:pic>
    </p:spTree>
    <p:extLst>
      <p:ext uri="{BB962C8B-B14F-4D97-AF65-F5344CB8AC3E}">
        <p14:creationId xmlns:p14="http://schemas.microsoft.com/office/powerpoint/2010/main" val="59643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50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nodeType="afterEffect">
                                  <p:stCondLst>
                                    <p:cond delay="50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par>
                          <p:cTn id="28" fill="hold">
                            <p:stCondLst>
                              <p:cond delay="3500"/>
                            </p:stCondLst>
                            <p:childTnLst>
                              <p:par>
                                <p:cTn id="29" presetID="2" presetClass="entr" presetSubtype="4" fill="hold" nodeType="afterEffect">
                                  <p:stCondLst>
                                    <p:cond delay="50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107504" y="73008"/>
            <a:ext cx="8856984"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6. </a:t>
            </a:r>
            <a:r>
              <a:rPr lang="ca-ES" sz="3200" u="sng" dirty="0"/>
              <a:t>Globalització i desigualtats al món</a:t>
            </a:r>
            <a:r>
              <a:rPr lang="ca-ES" sz="3200" dirty="0"/>
              <a:t>.</a:t>
            </a:r>
          </a:p>
        </p:txBody>
      </p:sp>
      <p:sp>
        <p:nvSpPr>
          <p:cNvPr id="3" name="2 Rectángulo"/>
          <p:cNvSpPr/>
          <p:nvPr/>
        </p:nvSpPr>
        <p:spPr>
          <a:xfrm>
            <a:off x="189968" y="771405"/>
            <a:ext cx="8126448" cy="1145427"/>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Al món distingim entre els països desenvolupats i amb major poder (Amèrica </a:t>
            </a:r>
          </a:p>
          <a:p>
            <a:pPr algn="ctr"/>
            <a:r>
              <a:rPr lang="ca-ES" dirty="0"/>
              <a:t>del Nord, Europa, Japó, Rússia i Austràlia), països en vies de desenvolupament </a:t>
            </a:r>
          </a:p>
          <a:p>
            <a:pPr algn="ctr"/>
            <a:r>
              <a:rPr lang="ca-ES" dirty="0"/>
              <a:t>(la major part d’Àsia i Amèrica Llatina i part d’Àfrica del Nord i del Sud) i </a:t>
            </a:r>
          </a:p>
          <a:p>
            <a:pPr algn="ctr"/>
            <a:r>
              <a:rPr lang="ca-ES" dirty="0"/>
              <a:t>països subdesenvolupats (la major part d’Àfrica i alguns d’Amèrica Llatina i Àsia)</a:t>
            </a:r>
            <a:endParaRPr lang="ca-ES" dirty="0">
              <a:solidFill>
                <a:schemeClr val="tx1"/>
              </a:solidFill>
            </a:endParaRPr>
          </a:p>
        </p:txBody>
      </p:sp>
      <p:pic>
        <p:nvPicPr>
          <p:cNvPr id="2052" name="Picture 4" descr="File:UN Human Development Report 2013.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3" y="2060848"/>
            <a:ext cx="9026645" cy="396044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5445224"/>
            <a:ext cx="4333875"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516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2052"/>
                                        </p:tgtEl>
                                        <p:attrNameLst>
                                          <p:attrName>style.visibility</p:attrName>
                                        </p:attrNameLst>
                                      </p:cBhvr>
                                      <p:to>
                                        <p:strVal val="visible"/>
                                      </p:to>
                                    </p:set>
                                    <p:anim calcmode="lin" valueType="num">
                                      <p:cBhvr additive="base">
                                        <p:cTn id="16" dur="500" fill="hold"/>
                                        <p:tgtEl>
                                          <p:spTgt spid="2052"/>
                                        </p:tgtEl>
                                        <p:attrNameLst>
                                          <p:attrName>ppt_x</p:attrName>
                                        </p:attrNameLst>
                                      </p:cBhvr>
                                      <p:tavLst>
                                        <p:tav tm="0">
                                          <p:val>
                                            <p:strVal val="#ppt_x"/>
                                          </p:val>
                                        </p:tav>
                                        <p:tav tm="100000">
                                          <p:val>
                                            <p:strVal val="#ppt_x"/>
                                          </p:val>
                                        </p:tav>
                                      </p:tavLst>
                                    </p:anim>
                                    <p:anim calcmode="lin" valueType="num">
                                      <p:cBhvr additive="base">
                                        <p:cTn id="17" dur="500" fill="hold"/>
                                        <p:tgtEl>
                                          <p:spTgt spid="205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500"/>
                                  </p:stCondLst>
                                  <p:childTnLst>
                                    <p:set>
                                      <p:cBhvr>
                                        <p:cTn id="19" dur="1" fill="hold">
                                          <p:stCondLst>
                                            <p:cond delay="0"/>
                                          </p:stCondLst>
                                        </p:cTn>
                                        <p:tgtEl>
                                          <p:spTgt spid="2053"/>
                                        </p:tgtEl>
                                        <p:attrNameLst>
                                          <p:attrName>style.visibility</p:attrName>
                                        </p:attrNameLst>
                                      </p:cBhvr>
                                      <p:to>
                                        <p:strVal val="visible"/>
                                      </p:to>
                                    </p:set>
                                    <p:anim calcmode="lin" valueType="num">
                                      <p:cBhvr additive="base">
                                        <p:cTn id="20" dur="500" fill="hold"/>
                                        <p:tgtEl>
                                          <p:spTgt spid="2053"/>
                                        </p:tgtEl>
                                        <p:attrNameLst>
                                          <p:attrName>ppt_x</p:attrName>
                                        </p:attrNameLst>
                                      </p:cBhvr>
                                      <p:tavLst>
                                        <p:tav tm="0">
                                          <p:val>
                                            <p:strVal val="#ppt_x"/>
                                          </p:val>
                                        </p:tav>
                                        <p:tav tm="100000">
                                          <p:val>
                                            <p:strVal val="#ppt_x"/>
                                          </p:val>
                                        </p:tav>
                                      </p:tavLst>
                                    </p:anim>
                                    <p:anim calcmode="lin" valueType="num">
                                      <p:cBhvr additive="base">
                                        <p:cTn id="21"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107504" y="73008"/>
            <a:ext cx="8856984"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6. </a:t>
            </a:r>
            <a:r>
              <a:rPr lang="ca-ES" sz="3200" u="sng" dirty="0"/>
              <a:t>Globalització i desigualtats al món</a:t>
            </a:r>
            <a:r>
              <a:rPr lang="ca-ES" sz="3200" dirty="0"/>
              <a:t>.</a:t>
            </a:r>
          </a:p>
        </p:txBody>
      </p:sp>
      <p:sp>
        <p:nvSpPr>
          <p:cNvPr id="3" name="2 Rectángulo"/>
          <p:cNvSpPr/>
          <p:nvPr/>
        </p:nvSpPr>
        <p:spPr>
          <a:xfrm>
            <a:off x="189968" y="793088"/>
            <a:ext cx="8774520" cy="1195752"/>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Per a mesurar les desigualtats al món utilitzem indicadors com la riquesa (PIB) per </a:t>
            </a:r>
          </a:p>
          <a:p>
            <a:pPr algn="ctr"/>
            <a:r>
              <a:rPr lang="ca-ES" dirty="0"/>
              <a:t>habitant, l’esperança de vida, l’alfabetització, el consum de calories, els metges cada </a:t>
            </a:r>
          </a:p>
          <a:p>
            <a:pPr algn="ctr"/>
            <a:r>
              <a:rPr lang="ca-ES" dirty="0"/>
              <a:t>mil habitants, l’Índex de Desenvolupament Humà (que integra molts dels anteriors) </a:t>
            </a:r>
          </a:p>
          <a:p>
            <a:pPr algn="ctr"/>
            <a:r>
              <a:rPr lang="ca-ES" dirty="0"/>
              <a:t>o la Línia de Pobresa Humana (quanta gent viu per baix del mínim indispensable)</a:t>
            </a:r>
            <a:endParaRPr lang="ca-ES" dirty="0">
              <a:solidFill>
                <a:schemeClr val="tx1"/>
              </a:solidFill>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46" y="2066924"/>
            <a:ext cx="8808642" cy="2872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46" y="4942078"/>
            <a:ext cx="8808642" cy="1169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114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3075"/>
                                        </p:tgtEl>
                                        <p:attrNameLst>
                                          <p:attrName>style.visibility</p:attrName>
                                        </p:attrNameLst>
                                      </p:cBhvr>
                                      <p:to>
                                        <p:strVal val="visible"/>
                                      </p:to>
                                    </p:set>
                                    <p:anim calcmode="lin" valueType="num">
                                      <p:cBhvr additive="base">
                                        <p:cTn id="16" dur="500" fill="hold"/>
                                        <p:tgtEl>
                                          <p:spTgt spid="3075"/>
                                        </p:tgtEl>
                                        <p:attrNameLst>
                                          <p:attrName>ppt_x</p:attrName>
                                        </p:attrNameLst>
                                      </p:cBhvr>
                                      <p:tavLst>
                                        <p:tav tm="0">
                                          <p:val>
                                            <p:strVal val="#ppt_x"/>
                                          </p:val>
                                        </p:tav>
                                        <p:tav tm="100000">
                                          <p:val>
                                            <p:strVal val="#ppt_x"/>
                                          </p:val>
                                        </p:tav>
                                      </p:tavLst>
                                    </p:anim>
                                    <p:anim calcmode="lin" valueType="num">
                                      <p:cBhvr additive="base">
                                        <p:cTn id="17" dur="500" fill="hold"/>
                                        <p:tgtEl>
                                          <p:spTgt spid="3075"/>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500"/>
                                  </p:stCondLst>
                                  <p:childTnLst>
                                    <p:set>
                                      <p:cBhvr>
                                        <p:cTn id="19" dur="1" fill="hold">
                                          <p:stCondLst>
                                            <p:cond delay="0"/>
                                          </p:stCondLst>
                                        </p:cTn>
                                        <p:tgtEl>
                                          <p:spTgt spid="3076"/>
                                        </p:tgtEl>
                                        <p:attrNameLst>
                                          <p:attrName>style.visibility</p:attrName>
                                        </p:attrNameLst>
                                      </p:cBhvr>
                                      <p:to>
                                        <p:strVal val="visible"/>
                                      </p:to>
                                    </p:set>
                                    <p:anim calcmode="lin" valueType="num">
                                      <p:cBhvr additive="base">
                                        <p:cTn id="20" dur="500" fill="hold"/>
                                        <p:tgtEl>
                                          <p:spTgt spid="3076"/>
                                        </p:tgtEl>
                                        <p:attrNameLst>
                                          <p:attrName>ppt_x</p:attrName>
                                        </p:attrNameLst>
                                      </p:cBhvr>
                                      <p:tavLst>
                                        <p:tav tm="0">
                                          <p:val>
                                            <p:strVal val="#ppt_x"/>
                                          </p:val>
                                        </p:tav>
                                        <p:tav tm="100000">
                                          <p:val>
                                            <p:strVal val="#ppt_x"/>
                                          </p:val>
                                        </p:tav>
                                      </p:tavLst>
                                    </p:anim>
                                    <p:anim calcmode="lin" valueType="num">
                                      <p:cBhvr additive="base">
                                        <p:cTn id="21"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395536" y="73008"/>
            <a:ext cx="8229600"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1. </a:t>
            </a:r>
            <a:r>
              <a:rPr lang="ca-ES" sz="3200" u="sng" dirty="0"/>
              <a:t>La globalització: causes i característiques</a:t>
            </a:r>
            <a:r>
              <a:rPr lang="ca-ES" sz="3200" dirty="0"/>
              <a:t>.</a:t>
            </a:r>
          </a:p>
        </p:txBody>
      </p:sp>
      <p:sp>
        <p:nvSpPr>
          <p:cNvPr id="5" name="4 Rectángulo"/>
          <p:cNvSpPr/>
          <p:nvPr/>
        </p:nvSpPr>
        <p:spPr>
          <a:xfrm>
            <a:off x="179512" y="815688"/>
            <a:ext cx="8208912" cy="957128"/>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globalització és un fenomen caracteritzat per l’augment de la interdependència </a:t>
            </a:r>
          </a:p>
          <a:p>
            <a:pPr algn="ctr"/>
            <a:r>
              <a:rPr lang="ca-ES" dirty="0"/>
              <a:t>econòmica, social, política i cultural entre tots els països del món, imposant-se </a:t>
            </a:r>
          </a:p>
          <a:p>
            <a:pPr algn="ctr"/>
            <a:r>
              <a:rPr lang="ca-ES" dirty="0"/>
              <a:t>el model de capitalisme liberal occidental per tot el món</a:t>
            </a:r>
            <a:endParaRPr lang="ca-ES" dirty="0">
              <a:solidFill>
                <a:schemeClr val="tx1"/>
              </a:solidFill>
            </a:endParaRPr>
          </a:p>
        </p:txBody>
      </p:sp>
      <p:sp>
        <p:nvSpPr>
          <p:cNvPr id="6" name="5 Rectángulo"/>
          <p:cNvSpPr/>
          <p:nvPr/>
        </p:nvSpPr>
        <p:spPr>
          <a:xfrm>
            <a:off x="179512" y="2492896"/>
            <a:ext cx="1152128" cy="478564"/>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Causes (I)</a:t>
            </a:r>
            <a:endParaRPr lang="ca-ES" dirty="0">
              <a:solidFill>
                <a:schemeClr val="tx1"/>
              </a:solidFill>
            </a:endParaRPr>
          </a:p>
        </p:txBody>
      </p:sp>
      <p:cxnSp>
        <p:nvCxnSpPr>
          <p:cNvPr id="7" name="6 Conector angular"/>
          <p:cNvCxnSpPr>
            <a:stCxn id="6" idx="3"/>
            <a:endCxn id="10" idx="1"/>
          </p:cNvCxnSpPr>
          <p:nvPr/>
        </p:nvCxnSpPr>
        <p:spPr>
          <a:xfrm flipV="1">
            <a:off x="1331640" y="2213491"/>
            <a:ext cx="288032" cy="518687"/>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1619672" y="1912829"/>
            <a:ext cx="4824536" cy="601323"/>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millora dels transports: facilita el trasllat </a:t>
            </a:r>
          </a:p>
          <a:p>
            <a:pPr algn="ctr"/>
            <a:r>
              <a:rPr lang="ca-ES" dirty="0"/>
              <a:t>de persones i mercaderies per tot el món</a:t>
            </a:r>
            <a:endParaRPr lang="ca-ES" dirty="0">
              <a:solidFill>
                <a:schemeClr val="tx1"/>
              </a:solidFill>
            </a:endParaRPr>
          </a:p>
        </p:txBody>
      </p:sp>
      <p:cxnSp>
        <p:nvCxnSpPr>
          <p:cNvPr id="17" name="16 Conector angular"/>
          <p:cNvCxnSpPr>
            <a:stCxn id="6" idx="3"/>
            <a:endCxn id="20" idx="1"/>
          </p:cNvCxnSpPr>
          <p:nvPr/>
        </p:nvCxnSpPr>
        <p:spPr>
          <a:xfrm>
            <a:off x="1331640" y="2732178"/>
            <a:ext cx="288032" cy="453283"/>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19 Rectángulo"/>
          <p:cNvSpPr/>
          <p:nvPr/>
        </p:nvSpPr>
        <p:spPr>
          <a:xfrm>
            <a:off x="1619672" y="2581882"/>
            <a:ext cx="6768752" cy="1207158"/>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Els avanços en les telecomunicacions (telefonia, Internet,...): ens </a:t>
            </a:r>
          </a:p>
          <a:p>
            <a:pPr algn="ctr"/>
            <a:r>
              <a:rPr lang="ca-ES" dirty="0"/>
              <a:t>podem comunicar i informar des de qualsevol punt del món </a:t>
            </a:r>
          </a:p>
          <a:p>
            <a:pPr algn="ctr"/>
            <a:r>
              <a:rPr lang="ca-ES" dirty="0"/>
              <a:t>ràpidament, difondre idees i models culturals i socials, coordinar-se </a:t>
            </a:r>
          </a:p>
          <a:p>
            <a:pPr algn="ctr"/>
            <a:r>
              <a:rPr lang="ca-ES" dirty="0"/>
              <a:t>a distància, fer operacions comercials i financeres,...</a:t>
            </a:r>
            <a:endParaRPr lang="ca-ES" dirty="0">
              <a:solidFill>
                <a:schemeClr val="tx1"/>
              </a:solidFill>
            </a:endParaRPr>
          </a:p>
        </p:txBody>
      </p:sp>
      <p:pic>
        <p:nvPicPr>
          <p:cNvPr id="4098" name="Picture 2" descr="http://3.bp.blogspot.com/-3GaCyYqnSIw/TdKqtLIJWwI/AAAAAAAAASI/5Q_PykP-ZMU/s400/globalizac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083985"/>
            <a:ext cx="2664296" cy="240852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1.bp.blogspot.com/_yDPZ245DoJk/TNtiLYiijLI/AAAAAAAAAE4/ucy2-N4iV7A/s320/transport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427" y="3924020"/>
            <a:ext cx="2795082" cy="278576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encrypted-tbn3.gstatic.com/images?q=tbn:ANd9GcRb59n6Q2qcVee9X66zan__Sn165oq11_ExfQsBSOPK2yQEDZlU0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9540" y="4128745"/>
            <a:ext cx="3194947" cy="2396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4098"/>
                                        </p:tgtEl>
                                        <p:attrNameLst>
                                          <p:attrName>style.visibility</p:attrName>
                                        </p:attrNameLst>
                                      </p:cBhvr>
                                      <p:to>
                                        <p:strVal val="visible"/>
                                      </p:to>
                                    </p:set>
                                    <p:anim calcmode="lin" valueType="num">
                                      <p:cBhvr additive="base">
                                        <p:cTn id="16" dur="500" fill="hold"/>
                                        <p:tgtEl>
                                          <p:spTgt spid="4098"/>
                                        </p:tgtEl>
                                        <p:attrNameLst>
                                          <p:attrName>ppt_x</p:attrName>
                                        </p:attrNameLst>
                                      </p:cBhvr>
                                      <p:tavLst>
                                        <p:tav tm="0">
                                          <p:val>
                                            <p:strVal val="#ppt_x"/>
                                          </p:val>
                                        </p:tav>
                                        <p:tav tm="100000">
                                          <p:val>
                                            <p:strVal val="#ppt_x"/>
                                          </p:val>
                                        </p:tav>
                                      </p:tavLst>
                                    </p:anim>
                                    <p:anim calcmode="lin" valueType="num">
                                      <p:cBhvr additive="base">
                                        <p:cTn id="17"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par>
                          <p:cTn id="31" fill="hold">
                            <p:stCondLst>
                              <p:cond delay="500"/>
                            </p:stCondLst>
                            <p:childTnLst>
                              <p:par>
                                <p:cTn id="32" presetID="2" presetClass="entr" presetSubtype="4" fill="hold" nodeType="afterEffect">
                                  <p:stCondLst>
                                    <p:cond delay="500"/>
                                  </p:stCondLst>
                                  <p:childTnLst>
                                    <p:set>
                                      <p:cBhvr>
                                        <p:cTn id="33" dur="1" fill="hold">
                                          <p:stCondLst>
                                            <p:cond delay="0"/>
                                          </p:stCondLst>
                                        </p:cTn>
                                        <p:tgtEl>
                                          <p:spTgt spid="4100"/>
                                        </p:tgtEl>
                                        <p:attrNameLst>
                                          <p:attrName>style.visibility</p:attrName>
                                        </p:attrNameLst>
                                      </p:cBhvr>
                                      <p:to>
                                        <p:strVal val="visible"/>
                                      </p:to>
                                    </p:set>
                                    <p:anim calcmode="lin" valueType="num">
                                      <p:cBhvr additive="base">
                                        <p:cTn id="34" dur="500" fill="hold"/>
                                        <p:tgtEl>
                                          <p:spTgt spid="4100"/>
                                        </p:tgtEl>
                                        <p:attrNameLst>
                                          <p:attrName>ppt_x</p:attrName>
                                        </p:attrNameLst>
                                      </p:cBhvr>
                                      <p:tavLst>
                                        <p:tav tm="0">
                                          <p:val>
                                            <p:strVal val="#ppt_x"/>
                                          </p:val>
                                        </p:tav>
                                        <p:tav tm="100000">
                                          <p:val>
                                            <p:strVal val="#ppt_x"/>
                                          </p:val>
                                        </p:tav>
                                      </p:tavLst>
                                    </p:anim>
                                    <p:anim calcmode="lin" valueType="num">
                                      <p:cBhvr additive="base">
                                        <p:cTn id="35"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par>
                          <p:cTn id="44" fill="hold">
                            <p:stCondLst>
                              <p:cond delay="500"/>
                            </p:stCondLst>
                            <p:childTnLst>
                              <p:par>
                                <p:cTn id="45" presetID="2" presetClass="entr" presetSubtype="4" fill="hold" nodeType="afterEffect">
                                  <p:stCondLst>
                                    <p:cond delay="500"/>
                                  </p:stCondLst>
                                  <p:childTnLst>
                                    <p:set>
                                      <p:cBhvr>
                                        <p:cTn id="46" dur="1" fill="hold">
                                          <p:stCondLst>
                                            <p:cond delay="0"/>
                                          </p:stCondLst>
                                        </p:cTn>
                                        <p:tgtEl>
                                          <p:spTgt spid="4102"/>
                                        </p:tgtEl>
                                        <p:attrNameLst>
                                          <p:attrName>style.visibility</p:attrName>
                                        </p:attrNameLst>
                                      </p:cBhvr>
                                      <p:to>
                                        <p:strVal val="visible"/>
                                      </p:to>
                                    </p:set>
                                    <p:anim calcmode="lin" valueType="num">
                                      <p:cBhvr additive="base">
                                        <p:cTn id="47" dur="500" fill="hold"/>
                                        <p:tgtEl>
                                          <p:spTgt spid="4102"/>
                                        </p:tgtEl>
                                        <p:attrNameLst>
                                          <p:attrName>ppt_x</p:attrName>
                                        </p:attrNameLst>
                                      </p:cBhvr>
                                      <p:tavLst>
                                        <p:tav tm="0">
                                          <p:val>
                                            <p:strVal val="#ppt_x"/>
                                          </p:val>
                                        </p:tav>
                                        <p:tav tm="100000">
                                          <p:val>
                                            <p:strVal val="#ppt_x"/>
                                          </p:val>
                                        </p:tav>
                                      </p:tavLst>
                                    </p:anim>
                                    <p:anim calcmode="lin" valueType="num">
                                      <p:cBhvr additive="base">
                                        <p:cTn id="48"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10" grpId="0" animBg="1"/>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107504" y="73008"/>
            <a:ext cx="8856984"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6. </a:t>
            </a:r>
            <a:r>
              <a:rPr lang="ca-ES" sz="3200" u="sng" dirty="0"/>
              <a:t>Globalització i desigualtats al món</a:t>
            </a:r>
            <a:r>
              <a:rPr lang="ca-ES" sz="3200" dirty="0"/>
              <a:t>.</a:t>
            </a:r>
          </a:p>
        </p:txBody>
      </p:sp>
      <p:sp>
        <p:nvSpPr>
          <p:cNvPr id="3" name="2 Rectángulo"/>
          <p:cNvSpPr/>
          <p:nvPr/>
        </p:nvSpPr>
        <p:spPr>
          <a:xfrm>
            <a:off x="189968" y="692696"/>
            <a:ext cx="6902312" cy="597876"/>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riquesa: mentre als països rics el PIB per càpita supera els 30.000 </a:t>
            </a:r>
          </a:p>
          <a:p>
            <a:pPr algn="ctr"/>
            <a:r>
              <a:rPr lang="ca-ES" dirty="0"/>
              <a:t>dòlars per habitant i anys, als més pobres no arriba als 5.000</a:t>
            </a:r>
            <a:endParaRPr lang="ca-ES" dirty="0">
              <a:solidFill>
                <a:schemeClr val="tx1"/>
              </a:solidFill>
            </a:endParaRPr>
          </a:p>
        </p:txBody>
      </p:sp>
      <p:pic>
        <p:nvPicPr>
          <p:cNvPr id="4098" name="Picture 2" descr="http://www.munknee.com/wp-content/uploads/2013/08/GDP-per-capit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484783"/>
            <a:ext cx="9007576" cy="4931649"/>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539552" y="5877272"/>
            <a:ext cx="4176464" cy="369332"/>
          </a:xfrm>
          <a:prstGeom prst="rect">
            <a:avLst/>
          </a:prstGeom>
          <a:noFill/>
        </p:spPr>
        <p:txBody>
          <a:bodyPr wrap="square" rtlCol="0">
            <a:spAutoFit/>
          </a:bodyPr>
          <a:lstStyle/>
          <a:p>
            <a:r>
              <a:rPr lang="ca-ES" dirty="0"/>
              <a:t>PIB PER CÀPITA en $ per habitant (2013)</a:t>
            </a:r>
          </a:p>
        </p:txBody>
      </p:sp>
    </p:spTree>
    <p:extLst>
      <p:ext uri="{BB962C8B-B14F-4D97-AF65-F5344CB8AC3E}">
        <p14:creationId xmlns:p14="http://schemas.microsoft.com/office/powerpoint/2010/main" val="352796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4098"/>
                                        </p:tgtEl>
                                        <p:attrNameLst>
                                          <p:attrName>style.visibility</p:attrName>
                                        </p:attrNameLst>
                                      </p:cBhvr>
                                      <p:to>
                                        <p:strVal val="visible"/>
                                      </p:to>
                                    </p:set>
                                    <p:anim calcmode="lin" valueType="num">
                                      <p:cBhvr additive="base">
                                        <p:cTn id="16" dur="500" fill="hold"/>
                                        <p:tgtEl>
                                          <p:spTgt spid="4098"/>
                                        </p:tgtEl>
                                        <p:attrNameLst>
                                          <p:attrName>ppt_x</p:attrName>
                                        </p:attrNameLst>
                                      </p:cBhvr>
                                      <p:tavLst>
                                        <p:tav tm="0">
                                          <p:val>
                                            <p:strVal val="#ppt_x"/>
                                          </p:val>
                                        </p:tav>
                                        <p:tav tm="100000">
                                          <p:val>
                                            <p:strVal val="#ppt_x"/>
                                          </p:val>
                                        </p:tav>
                                      </p:tavLst>
                                    </p:anim>
                                    <p:anim calcmode="lin" valueType="num">
                                      <p:cBhvr additive="base">
                                        <p:cTn id="17" dur="500" fill="hold"/>
                                        <p:tgtEl>
                                          <p:spTgt spid="409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50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107504" y="73008"/>
            <a:ext cx="8856984"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6. </a:t>
            </a:r>
            <a:r>
              <a:rPr lang="ca-ES" sz="3200" u="sng" dirty="0"/>
              <a:t>Globalització i desigualtats al món</a:t>
            </a:r>
            <a:r>
              <a:rPr lang="ca-ES" sz="3200" dirty="0"/>
              <a:t>.</a:t>
            </a:r>
          </a:p>
        </p:txBody>
      </p:sp>
      <p:sp>
        <p:nvSpPr>
          <p:cNvPr id="3" name="2 Rectángulo"/>
          <p:cNvSpPr/>
          <p:nvPr/>
        </p:nvSpPr>
        <p:spPr>
          <a:xfrm>
            <a:off x="189968" y="793088"/>
            <a:ext cx="8774520" cy="597876"/>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L’esperança de vida: als països rics supera els 80 anys i als pobres no arriba als 60; a més als pobres és especialment greu la mortalitat infantil i hi ha fortes diferències segons la riquesa</a:t>
            </a:r>
            <a:endParaRPr lang="ca-ES" dirty="0">
              <a:solidFill>
                <a:schemeClr val="tx1"/>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24" y="1556792"/>
            <a:ext cx="9008680" cy="4717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873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107504" y="73008"/>
            <a:ext cx="8856984"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6. </a:t>
            </a:r>
            <a:r>
              <a:rPr lang="ca-ES" sz="3200" u="sng" dirty="0"/>
              <a:t>Globalització i desigualtats al món</a:t>
            </a:r>
            <a:r>
              <a:rPr lang="ca-ES" sz="3200" dirty="0"/>
              <a:t>.</a:t>
            </a:r>
          </a:p>
        </p:txBody>
      </p:sp>
      <p:sp>
        <p:nvSpPr>
          <p:cNvPr id="3" name="2 Rectángulo"/>
          <p:cNvSpPr/>
          <p:nvPr/>
        </p:nvSpPr>
        <p:spPr>
          <a:xfrm>
            <a:off x="189968" y="692696"/>
            <a:ext cx="8774520" cy="936104"/>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L’educació: s’ha reduït l’analfabetisme a tot el món, però mentre als països rics tot el món va a les escoles, als pobres hi ha més de 70 milions de nois sense escolaritzar, especialment noies, i l’educació és un factor clau en el desenvolupament personal i col·lectiu</a:t>
            </a:r>
            <a:endParaRPr lang="ca-ES" dirty="0">
              <a:solidFill>
                <a:schemeClr val="tx1"/>
              </a:solidFill>
            </a:endParaRPr>
          </a:p>
        </p:txBody>
      </p:sp>
      <p:pic>
        <p:nvPicPr>
          <p:cNvPr id="6148" name="Picture 4" descr="http://cdn.soymapas.com/wp-content/uploads/2012/01/mapa-alfabetizacion-mund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942643"/>
            <a:ext cx="8965412" cy="4150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18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6148"/>
                                        </p:tgtEl>
                                        <p:attrNameLst>
                                          <p:attrName>style.visibility</p:attrName>
                                        </p:attrNameLst>
                                      </p:cBhvr>
                                      <p:to>
                                        <p:strVal val="visible"/>
                                      </p:to>
                                    </p:set>
                                    <p:anim calcmode="lin" valueType="num">
                                      <p:cBhvr additive="base">
                                        <p:cTn id="16" dur="500" fill="hold"/>
                                        <p:tgtEl>
                                          <p:spTgt spid="6148"/>
                                        </p:tgtEl>
                                        <p:attrNameLst>
                                          <p:attrName>ppt_x</p:attrName>
                                        </p:attrNameLst>
                                      </p:cBhvr>
                                      <p:tavLst>
                                        <p:tav tm="0">
                                          <p:val>
                                            <p:strVal val="#ppt_x"/>
                                          </p:val>
                                        </p:tav>
                                        <p:tav tm="100000">
                                          <p:val>
                                            <p:strVal val="#ppt_x"/>
                                          </p:val>
                                        </p:tav>
                                      </p:tavLst>
                                    </p:anim>
                                    <p:anim calcmode="lin" valueType="num">
                                      <p:cBhvr additive="base">
                                        <p:cTn id="17"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107504" y="73008"/>
            <a:ext cx="8856984"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6. </a:t>
            </a:r>
            <a:r>
              <a:rPr lang="ca-ES" sz="3200" u="sng" dirty="0"/>
              <a:t>Globalització i desigualtats al món</a:t>
            </a:r>
            <a:r>
              <a:rPr lang="ca-ES" sz="3200" dirty="0"/>
              <a:t>.</a:t>
            </a:r>
          </a:p>
        </p:txBody>
      </p:sp>
      <p:sp>
        <p:nvSpPr>
          <p:cNvPr id="3" name="2 Rectángulo"/>
          <p:cNvSpPr/>
          <p:nvPr/>
        </p:nvSpPr>
        <p:spPr>
          <a:xfrm>
            <a:off x="189968" y="793088"/>
            <a:ext cx="7910424" cy="1411776"/>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L’alimentació: mentre més de 900 milions de persones passen fam als països </a:t>
            </a:r>
          </a:p>
          <a:p>
            <a:pPr algn="ctr"/>
            <a:r>
              <a:rPr lang="ca-ES" dirty="0"/>
              <a:t>pobres i la desnutrició i subalimentació són una plaga (les causes cal buscar-les </a:t>
            </a:r>
          </a:p>
          <a:p>
            <a:pPr algn="ctr"/>
            <a:r>
              <a:rPr lang="ca-ES" dirty="0"/>
              <a:t>en els humans i el mal repartiment de la riquesa i no tant en la natura); </a:t>
            </a:r>
          </a:p>
          <a:p>
            <a:pPr algn="ctr"/>
            <a:r>
              <a:rPr lang="ca-ES" dirty="0"/>
              <a:t>als països rics els problemes són la sobrealimentació i l’obesitat </a:t>
            </a:r>
          </a:p>
          <a:p>
            <a:pPr algn="ctr"/>
            <a:r>
              <a:rPr lang="ca-ES" dirty="0"/>
              <a:t>(encara que cada vegada hi ha més gent que també passa fam als països rics)</a:t>
            </a:r>
            <a:endParaRPr lang="ca-ES" dirty="0">
              <a:solidFill>
                <a:schemeClr val="tx1"/>
              </a:solidFill>
            </a:endParaRPr>
          </a:p>
        </p:txBody>
      </p:sp>
      <p:pic>
        <p:nvPicPr>
          <p:cNvPr id="4" name="Picture 2" descr="D:\ccss_valenciano\data\89\NAgora3u13s05i0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276872"/>
            <a:ext cx="6685161" cy="4296747"/>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www.sitioandino.com/files/image/6/6062/4e3b2da1ebc4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5160" y="4581128"/>
            <a:ext cx="2458840" cy="161791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laescueladelospeques.wikispaces.com/file/view/obesidad-infantil-7.jpg/144852931/obesidad-infantil-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4639" y="2636912"/>
            <a:ext cx="2505873" cy="1788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77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172"/>
                                        </p:tgtEl>
                                        <p:attrNameLst>
                                          <p:attrName>style.visibility</p:attrName>
                                        </p:attrNameLst>
                                      </p:cBhvr>
                                      <p:to>
                                        <p:strVal val="visible"/>
                                      </p:to>
                                    </p:set>
                                    <p:anim calcmode="lin" valueType="num">
                                      <p:cBhvr additive="base">
                                        <p:cTn id="22" dur="500" fill="hold"/>
                                        <p:tgtEl>
                                          <p:spTgt spid="7172"/>
                                        </p:tgtEl>
                                        <p:attrNameLst>
                                          <p:attrName>ppt_x</p:attrName>
                                        </p:attrNameLst>
                                      </p:cBhvr>
                                      <p:tavLst>
                                        <p:tav tm="0">
                                          <p:val>
                                            <p:strVal val="#ppt_x"/>
                                          </p:val>
                                        </p:tav>
                                        <p:tav tm="100000">
                                          <p:val>
                                            <p:strVal val="#ppt_x"/>
                                          </p:val>
                                        </p:tav>
                                      </p:tavLst>
                                    </p:anim>
                                    <p:anim calcmode="lin" valueType="num">
                                      <p:cBhvr additive="base">
                                        <p:cTn id="23" dur="500" fill="hold"/>
                                        <p:tgtEl>
                                          <p:spTgt spid="7172"/>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4" fill="hold" nodeType="afterEffect">
                                  <p:stCondLst>
                                    <p:cond delay="500"/>
                                  </p:stCondLst>
                                  <p:childTnLst>
                                    <p:set>
                                      <p:cBhvr>
                                        <p:cTn id="26" dur="1" fill="hold">
                                          <p:stCondLst>
                                            <p:cond delay="0"/>
                                          </p:stCondLst>
                                        </p:cTn>
                                        <p:tgtEl>
                                          <p:spTgt spid="7170"/>
                                        </p:tgtEl>
                                        <p:attrNameLst>
                                          <p:attrName>style.visibility</p:attrName>
                                        </p:attrNameLst>
                                      </p:cBhvr>
                                      <p:to>
                                        <p:strVal val="visible"/>
                                      </p:to>
                                    </p:set>
                                    <p:anim calcmode="lin" valueType="num">
                                      <p:cBhvr additive="base">
                                        <p:cTn id="27" dur="500" fill="hold"/>
                                        <p:tgtEl>
                                          <p:spTgt spid="7170"/>
                                        </p:tgtEl>
                                        <p:attrNameLst>
                                          <p:attrName>ppt_x</p:attrName>
                                        </p:attrNameLst>
                                      </p:cBhvr>
                                      <p:tavLst>
                                        <p:tav tm="0">
                                          <p:val>
                                            <p:strVal val="#ppt_x"/>
                                          </p:val>
                                        </p:tav>
                                        <p:tav tm="100000">
                                          <p:val>
                                            <p:strVal val="#ppt_x"/>
                                          </p:val>
                                        </p:tav>
                                      </p:tavLst>
                                    </p:anim>
                                    <p:anim calcmode="lin" valueType="num">
                                      <p:cBhvr additive="base">
                                        <p:cTn id="2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107504" y="73008"/>
            <a:ext cx="8856984"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Exercicis punt 6. </a:t>
            </a:r>
            <a:r>
              <a:rPr lang="ca-ES" sz="3200" u="sng" dirty="0"/>
              <a:t>Globalització i desigualtats al món</a:t>
            </a:r>
            <a:r>
              <a:rPr lang="ca-ES" sz="3200" dirty="0"/>
              <a:t>.</a:t>
            </a:r>
          </a:p>
        </p:txBody>
      </p:sp>
      <p:sp>
        <p:nvSpPr>
          <p:cNvPr id="3" name="2 CuadroTexto"/>
          <p:cNvSpPr txBox="1"/>
          <p:nvPr/>
        </p:nvSpPr>
        <p:spPr>
          <a:xfrm>
            <a:off x="107504" y="793088"/>
            <a:ext cx="8856984" cy="3693319"/>
          </a:xfrm>
          <a:prstGeom prst="rect">
            <a:avLst/>
          </a:prstGeom>
          <a:noFill/>
        </p:spPr>
        <p:txBody>
          <a:bodyPr wrap="square" rtlCol="0">
            <a:spAutoFit/>
          </a:bodyPr>
          <a:lstStyle/>
          <a:p>
            <a:r>
              <a:rPr lang="ca-ES" dirty="0"/>
              <a:t>1. A partir dels documents (veure diapositiva següent), respon:</a:t>
            </a:r>
          </a:p>
          <a:p>
            <a:r>
              <a:rPr lang="ca-ES" dirty="0"/>
              <a:t>a) Tipus de cadascun.</a:t>
            </a:r>
          </a:p>
          <a:p>
            <a:r>
              <a:rPr lang="ca-ES" dirty="0"/>
              <a:t>b) Tema conjunt als dos.</a:t>
            </a:r>
          </a:p>
          <a:p>
            <a:r>
              <a:rPr lang="ca-ES" dirty="0"/>
              <a:t>c) Quins països tenen un desenvolupament humà major? I menor? On es situen cadascun d’ells?</a:t>
            </a:r>
          </a:p>
          <a:p>
            <a:r>
              <a:rPr lang="ca-ES" dirty="0"/>
              <a:t>d) Explica les diferències segons l’esperança de vida en nàixer i les possibles causes.</a:t>
            </a:r>
          </a:p>
          <a:p>
            <a:r>
              <a:rPr lang="ca-ES" dirty="0"/>
              <a:t>e) Explica les diferències en educació i les possibles causes.</a:t>
            </a:r>
          </a:p>
          <a:p>
            <a:r>
              <a:rPr lang="ca-ES" dirty="0"/>
              <a:t>f) Explica les diferències en riquesa mitjana i les seves causes.</a:t>
            </a:r>
          </a:p>
          <a:p>
            <a:r>
              <a:rPr lang="ca-ES" dirty="0"/>
              <a:t>g) En quines regions es situen els països amb una alimentació insuficient? Per què? Quins problemes pot causar?</a:t>
            </a:r>
          </a:p>
          <a:p>
            <a:r>
              <a:rPr lang="ca-ES" dirty="0"/>
              <a:t>h) En quines regions es situen els països amb una alimentació excessiva? Per què? Quins problemes pot causar?</a:t>
            </a:r>
          </a:p>
          <a:p>
            <a:r>
              <a:rPr lang="ca-ES" dirty="0"/>
              <a:t>i) Explica el que sàpigues sobre les desigualtats en el món actual.</a:t>
            </a:r>
          </a:p>
        </p:txBody>
      </p:sp>
    </p:spTree>
    <p:extLst>
      <p:ext uri="{BB962C8B-B14F-4D97-AF65-F5344CB8AC3E}">
        <p14:creationId xmlns:p14="http://schemas.microsoft.com/office/powerpoint/2010/main" val="233647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107504" y="73008"/>
            <a:ext cx="8856984"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Exercicis punt 6. </a:t>
            </a:r>
            <a:r>
              <a:rPr lang="ca-ES" sz="3200" u="sng" dirty="0"/>
              <a:t>Globalització i desigualtats al món</a:t>
            </a:r>
            <a:r>
              <a:rPr lang="ca-ES" sz="3200" dirty="0"/>
              <a:t>.</a:t>
            </a: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630623"/>
            <a:ext cx="7032613" cy="2293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373" y="2917426"/>
            <a:ext cx="7056784" cy="936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D:\ccss_valenciano\data\89\NAgora3u13s05i03.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3853966"/>
            <a:ext cx="4674729" cy="3004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43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50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50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107504" y="73008"/>
            <a:ext cx="8856984" cy="720080"/>
          </a:xfrm>
          <a:prstGeom prst="rect">
            <a:avLst/>
          </a:prstGeom>
        </p:spPr>
        <p:txBody>
          <a:bodyP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7. </a:t>
            </a:r>
            <a:r>
              <a:rPr lang="ca-ES" sz="3200" u="sng" dirty="0"/>
              <a:t>Causes de les desigualtats: els desequilibris demogràfics</a:t>
            </a:r>
            <a:r>
              <a:rPr lang="ca-ES" sz="3200" dirty="0"/>
              <a:t>.</a:t>
            </a:r>
          </a:p>
        </p:txBody>
      </p:sp>
      <p:sp>
        <p:nvSpPr>
          <p:cNvPr id="3" name="2 Rectángulo"/>
          <p:cNvSpPr/>
          <p:nvPr/>
        </p:nvSpPr>
        <p:spPr>
          <a:xfrm>
            <a:off x="189968" y="793088"/>
            <a:ext cx="8702512" cy="1195752"/>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Els desequilibris demogràfics: l’elevada natalitat dels països pobres fa que la població augmenti i que hi haja molta població jove que no pot satisfer les seves necessitats d’alimentació, educació, sanitat o treball, ja que la riquesa creix molt més lentament </a:t>
            </a:r>
          </a:p>
          <a:p>
            <a:pPr algn="ctr"/>
            <a:r>
              <a:rPr lang="ca-ES" dirty="0"/>
              <a:t>que la població i, sobretot, se’n va fora del país i està molt mal repartida</a:t>
            </a:r>
            <a:endParaRPr lang="ca-ES" dirty="0">
              <a:solidFill>
                <a:schemeClr val="tx1"/>
              </a:solidFill>
            </a:endParaRPr>
          </a:p>
        </p:txBody>
      </p:sp>
      <p:pic>
        <p:nvPicPr>
          <p:cNvPr id="1026" name="Picture 2" descr="D:\ccss_valenciano\data\89\NAgora3u13s06i0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2325" y="2924944"/>
            <a:ext cx="3161676" cy="2728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iescristobalcolon.es/dgh/imagenes/imagenes_geografia/mapa-natalidad-mundia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9" y="2708920"/>
            <a:ext cx="6011177" cy="3297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28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1028"/>
                                        </p:tgtEl>
                                        <p:attrNameLst>
                                          <p:attrName>style.visibility</p:attrName>
                                        </p:attrNameLst>
                                      </p:cBhvr>
                                      <p:to>
                                        <p:strVal val="visible"/>
                                      </p:to>
                                    </p:set>
                                    <p:anim calcmode="lin" valueType="num">
                                      <p:cBhvr additive="base">
                                        <p:cTn id="16" dur="500" fill="hold"/>
                                        <p:tgtEl>
                                          <p:spTgt spid="1028"/>
                                        </p:tgtEl>
                                        <p:attrNameLst>
                                          <p:attrName>ppt_x</p:attrName>
                                        </p:attrNameLst>
                                      </p:cBhvr>
                                      <p:tavLst>
                                        <p:tav tm="0">
                                          <p:val>
                                            <p:strVal val="#ppt_x"/>
                                          </p:val>
                                        </p:tav>
                                        <p:tav tm="100000">
                                          <p:val>
                                            <p:strVal val="#ppt_x"/>
                                          </p:val>
                                        </p:tav>
                                      </p:tavLst>
                                    </p:anim>
                                    <p:anim calcmode="lin" valueType="num">
                                      <p:cBhvr additive="base">
                                        <p:cTn id="17" dur="500" fill="hold"/>
                                        <p:tgtEl>
                                          <p:spTgt spid="102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500"/>
                                  </p:stCondLst>
                                  <p:childTnLst>
                                    <p:set>
                                      <p:cBhvr>
                                        <p:cTn id="20" dur="1" fill="hold">
                                          <p:stCondLst>
                                            <p:cond delay="0"/>
                                          </p:stCondLst>
                                        </p:cTn>
                                        <p:tgtEl>
                                          <p:spTgt spid="1026"/>
                                        </p:tgtEl>
                                        <p:attrNameLst>
                                          <p:attrName>style.visibility</p:attrName>
                                        </p:attrNameLst>
                                      </p:cBhvr>
                                      <p:to>
                                        <p:strVal val="visible"/>
                                      </p:to>
                                    </p:set>
                                    <p:anim calcmode="lin" valueType="num">
                                      <p:cBhvr additive="base">
                                        <p:cTn id="21" dur="500" fill="hold"/>
                                        <p:tgtEl>
                                          <p:spTgt spid="1026"/>
                                        </p:tgtEl>
                                        <p:attrNameLst>
                                          <p:attrName>ppt_x</p:attrName>
                                        </p:attrNameLst>
                                      </p:cBhvr>
                                      <p:tavLst>
                                        <p:tav tm="0">
                                          <p:val>
                                            <p:strVal val="#ppt_x"/>
                                          </p:val>
                                        </p:tav>
                                        <p:tav tm="100000">
                                          <p:val>
                                            <p:strVal val="#ppt_x"/>
                                          </p:val>
                                        </p:tav>
                                      </p:tavLst>
                                    </p:anim>
                                    <p:anim calcmode="lin" valueType="num">
                                      <p:cBhvr additive="base">
                                        <p:cTn id="2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107504" y="73008"/>
            <a:ext cx="8856984"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7. </a:t>
            </a:r>
            <a:r>
              <a:rPr lang="ca-ES" sz="3200" u="sng" dirty="0"/>
              <a:t>Causes de les desigualtats: la descolonització</a:t>
            </a:r>
            <a:r>
              <a:rPr lang="ca-ES" sz="3200" dirty="0"/>
              <a:t>.</a:t>
            </a:r>
          </a:p>
        </p:txBody>
      </p:sp>
      <p:sp>
        <p:nvSpPr>
          <p:cNvPr id="3" name="2 Rectángulo"/>
          <p:cNvSpPr/>
          <p:nvPr/>
        </p:nvSpPr>
        <p:spPr>
          <a:xfrm>
            <a:off x="107504" y="1726300"/>
            <a:ext cx="1224136" cy="550572"/>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a:t>
            </a:r>
            <a:r>
              <a:rPr lang="ca-ES" dirty="0" err="1"/>
              <a:t>desco</a:t>
            </a:r>
            <a:r>
              <a:rPr lang="ca-ES" dirty="0"/>
              <a:t>-</a:t>
            </a:r>
          </a:p>
          <a:p>
            <a:pPr algn="ctr"/>
            <a:r>
              <a:rPr lang="ca-ES" dirty="0" err="1"/>
              <a:t>lonització</a:t>
            </a:r>
            <a:endParaRPr lang="ca-ES" dirty="0"/>
          </a:p>
        </p:txBody>
      </p:sp>
      <p:cxnSp>
        <p:nvCxnSpPr>
          <p:cNvPr id="4" name="3 Conector angular"/>
          <p:cNvCxnSpPr>
            <a:stCxn id="3" idx="3"/>
            <a:endCxn id="5" idx="1"/>
          </p:cNvCxnSpPr>
          <p:nvPr/>
        </p:nvCxnSpPr>
        <p:spPr>
          <a:xfrm flipV="1">
            <a:off x="1331640" y="1403710"/>
            <a:ext cx="324036" cy="59787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5" name="4 Rectángulo"/>
          <p:cNvSpPr/>
          <p:nvPr/>
        </p:nvSpPr>
        <p:spPr>
          <a:xfrm>
            <a:off x="1655676" y="793087"/>
            <a:ext cx="7308812" cy="1221245"/>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Els països pobres eren colònies ocupades i explotades pels països rics que, després del 1945, els van donar la independència política, però continuen controlant-les políticament i explotant-les econòmicament: les empreses </a:t>
            </a:r>
          </a:p>
          <a:p>
            <a:pPr algn="ctr"/>
            <a:r>
              <a:rPr lang="ca-ES" dirty="0"/>
              <a:t>dels països rics s’emporten la major part de la seva riquesa</a:t>
            </a:r>
            <a:endParaRPr lang="ca-ES" dirty="0">
              <a:solidFill>
                <a:schemeClr val="tx1"/>
              </a:solidFill>
            </a:endParaRPr>
          </a:p>
        </p:txBody>
      </p:sp>
      <p:cxnSp>
        <p:nvCxnSpPr>
          <p:cNvPr id="8" name="7 Conector angular"/>
          <p:cNvCxnSpPr>
            <a:stCxn id="3" idx="3"/>
            <a:endCxn id="9" idx="1"/>
          </p:cNvCxnSpPr>
          <p:nvPr/>
        </p:nvCxnSpPr>
        <p:spPr>
          <a:xfrm>
            <a:off x="1331640" y="2001586"/>
            <a:ext cx="324036" cy="77934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9" name="8 Rectángulo"/>
          <p:cNvSpPr/>
          <p:nvPr/>
        </p:nvSpPr>
        <p:spPr>
          <a:xfrm>
            <a:off x="1655676" y="2060848"/>
            <a:ext cx="7308812" cy="1440160"/>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Aquesta descolonització ha provocat fronteres artificials entre els nous </a:t>
            </a:r>
          </a:p>
          <a:p>
            <a:pPr algn="ctr"/>
            <a:r>
              <a:rPr lang="ca-ES" dirty="0"/>
              <a:t>països, guerres propiciades pels països rics que els vénen les armes i </a:t>
            </a:r>
          </a:p>
          <a:p>
            <a:pPr algn="ctr"/>
            <a:r>
              <a:rPr lang="ca-ES" dirty="0"/>
              <a:t>tenen interessos econòmics darrere d’elles, inestabilitat política i </a:t>
            </a:r>
          </a:p>
          <a:p>
            <a:pPr algn="ctr"/>
            <a:r>
              <a:rPr lang="ca-ES" dirty="0"/>
              <a:t>absència d’estructures educatives i sanitàries per la pobresa que </a:t>
            </a:r>
          </a:p>
          <a:p>
            <a:pPr algn="ctr"/>
            <a:r>
              <a:rPr lang="ca-ES" dirty="0"/>
              <a:t>han deixat i la corrupció política</a:t>
            </a:r>
            <a:endParaRPr lang="ca-ES" dirty="0">
              <a:solidFill>
                <a:schemeClr val="tx1"/>
              </a:solidFill>
            </a:endParaRPr>
          </a:p>
        </p:txBody>
      </p:sp>
      <p:pic>
        <p:nvPicPr>
          <p:cNvPr id="1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077072"/>
            <a:ext cx="3240259"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http://cartographie.sciences-po.fr/cartotheque/5_afrique_politique+conflits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9906" y="3536825"/>
            <a:ext cx="2646294" cy="33363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2.bp.blogspot.com/-p-mNrsEUaNE/UDxjzSGR0fI/AAAAAAAADsE/Ky8f9FwD-tM/s1600/armas+y+escuela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6200" y="4132463"/>
            <a:ext cx="3237800" cy="2254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40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500"/>
                            </p:stCondLst>
                            <p:childTnLst>
                              <p:par>
                                <p:cTn id="22" presetID="2" presetClass="entr" presetSubtype="4" fill="hold" nodeType="afterEffect">
                                  <p:stCondLst>
                                    <p:cond delay="50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par>
                          <p:cTn id="34" fill="hold">
                            <p:stCondLst>
                              <p:cond delay="500"/>
                            </p:stCondLst>
                            <p:childTnLst>
                              <p:par>
                                <p:cTn id="35" presetID="2" presetClass="entr" presetSubtype="4" fill="hold" nodeType="afterEffect">
                                  <p:stCondLst>
                                    <p:cond delay="500"/>
                                  </p:stCondLst>
                                  <p:childTnLst>
                                    <p:set>
                                      <p:cBhvr>
                                        <p:cTn id="36" dur="1" fill="hold">
                                          <p:stCondLst>
                                            <p:cond delay="0"/>
                                          </p:stCondLst>
                                        </p:cTn>
                                        <p:tgtEl>
                                          <p:spTgt spid="2050"/>
                                        </p:tgtEl>
                                        <p:attrNameLst>
                                          <p:attrName>style.visibility</p:attrName>
                                        </p:attrNameLst>
                                      </p:cBhvr>
                                      <p:to>
                                        <p:strVal val="visible"/>
                                      </p:to>
                                    </p:set>
                                    <p:anim calcmode="lin" valueType="num">
                                      <p:cBhvr additive="base">
                                        <p:cTn id="37" dur="500" fill="hold"/>
                                        <p:tgtEl>
                                          <p:spTgt spid="2050"/>
                                        </p:tgtEl>
                                        <p:attrNameLst>
                                          <p:attrName>ppt_x</p:attrName>
                                        </p:attrNameLst>
                                      </p:cBhvr>
                                      <p:tavLst>
                                        <p:tav tm="0">
                                          <p:val>
                                            <p:strVal val="#ppt_x"/>
                                          </p:val>
                                        </p:tav>
                                        <p:tav tm="100000">
                                          <p:val>
                                            <p:strVal val="#ppt_x"/>
                                          </p:val>
                                        </p:tav>
                                      </p:tavLst>
                                    </p:anim>
                                    <p:anim calcmode="lin" valueType="num">
                                      <p:cBhvr additive="base">
                                        <p:cTn id="38" dur="500" fill="hold"/>
                                        <p:tgtEl>
                                          <p:spTgt spid="2050"/>
                                        </p:tgtEl>
                                        <p:attrNameLst>
                                          <p:attrName>ppt_y</p:attrName>
                                        </p:attrNameLst>
                                      </p:cBhvr>
                                      <p:tavLst>
                                        <p:tav tm="0">
                                          <p:val>
                                            <p:strVal val="1+#ppt_h/2"/>
                                          </p:val>
                                        </p:tav>
                                        <p:tav tm="100000">
                                          <p:val>
                                            <p:strVal val="#ppt_y"/>
                                          </p:val>
                                        </p:tav>
                                      </p:tavLst>
                                    </p:anim>
                                  </p:childTnLst>
                                </p:cTn>
                              </p:par>
                            </p:childTnLst>
                          </p:cTn>
                        </p:par>
                        <p:par>
                          <p:cTn id="39" fill="hold">
                            <p:stCondLst>
                              <p:cond delay="1500"/>
                            </p:stCondLst>
                            <p:childTnLst>
                              <p:par>
                                <p:cTn id="40" presetID="2" presetClass="entr" presetSubtype="4" fill="hold" nodeType="afterEffect">
                                  <p:stCondLst>
                                    <p:cond delay="500"/>
                                  </p:stCondLst>
                                  <p:childTnLst>
                                    <p:set>
                                      <p:cBhvr>
                                        <p:cTn id="41" dur="1" fill="hold">
                                          <p:stCondLst>
                                            <p:cond delay="0"/>
                                          </p:stCondLst>
                                        </p:cTn>
                                        <p:tgtEl>
                                          <p:spTgt spid="2052"/>
                                        </p:tgtEl>
                                        <p:attrNameLst>
                                          <p:attrName>style.visibility</p:attrName>
                                        </p:attrNameLst>
                                      </p:cBhvr>
                                      <p:to>
                                        <p:strVal val="visible"/>
                                      </p:to>
                                    </p:set>
                                    <p:anim calcmode="lin" valueType="num">
                                      <p:cBhvr additive="base">
                                        <p:cTn id="42" dur="500" fill="hold"/>
                                        <p:tgtEl>
                                          <p:spTgt spid="2052"/>
                                        </p:tgtEl>
                                        <p:attrNameLst>
                                          <p:attrName>ppt_x</p:attrName>
                                        </p:attrNameLst>
                                      </p:cBhvr>
                                      <p:tavLst>
                                        <p:tav tm="0">
                                          <p:val>
                                            <p:strVal val="#ppt_x"/>
                                          </p:val>
                                        </p:tav>
                                        <p:tav tm="100000">
                                          <p:val>
                                            <p:strVal val="#ppt_x"/>
                                          </p:val>
                                        </p:tav>
                                      </p:tavLst>
                                    </p:anim>
                                    <p:anim calcmode="lin" valueType="num">
                                      <p:cBhvr additive="base">
                                        <p:cTn id="43"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107504" y="73008"/>
            <a:ext cx="8856984"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7. </a:t>
            </a:r>
            <a:r>
              <a:rPr lang="ca-ES" sz="3200" u="sng" dirty="0"/>
              <a:t>Causes de les desigualtats: el capitalisme global</a:t>
            </a:r>
            <a:r>
              <a:rPr lang="ca-ES" sz="3200" dirty="0"/>
              <a:t>.</a:t>
            </a:r>
          </a:p>
        </p:txBody>
      </p:sp>
      <p:sp>
        <p:nvSpPr>
          <p:cNvPr id="6" name="5 Rectángulo"/>
          <p:cNvSpPr/>
          <p:nvPr/>
        </p:nvSpPr>
        <p:spPr>
          <a:xfrm>
            <a:off x="179512" y="793087"/>
            <a:ext cx="8784976" cy="903188"/>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En l’actual món de liberalisme i lliure competència, els països pobres no poden competir amb els rics i això ho aprofiten els rics per a emportar-se les seves riqueses i explotar la seva mà d’obra a preus molt baixos</a:t>
            </a:r>
            <a:endParaRPr lang="ca-ES" dirty="0">
              <a:solidFill>
                <a:schemeClr val="tx1"/>
              </a:solidFill>
            </a:endParaRPr>
          </a:p>
        </p:txBody>
      </p:sp>
      <p:pic>
        <p:nvPicPr>
          <p:cNvPr id="3074" name="Picture 2" descr="http://alterglobalizacion.files.wordpress.com/2008/12/competenci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18" y="2492896"/>
            <a:ext cx="3222358" cy="252028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imagenes.publico.es/resources/archivos/2013/4/29/1367238908901fabricac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1327" y="2217635"/>
            <a:ext cx="5658254"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92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3074"/>
                                        </p:tgtEl>
                                        <p:attrNameLst>
                                          <p:attrName>style.visibility</p:attrName>
                                        </p:attrNameLst>
                                      </p:cBhvr>
                                      <p:to>
                                        <p:strVal val="visible"/>
                                      </p:to>
                                    </p:set>
                                    <p:anim calcmode="lin" valueType="num">
                                      <p:cBhvr additive="base">
                                        <p:cTn id="16" dur="500" fill="hold"/>
                                        <p:tgtEl>
                                          <p:spTgt spid="3074"/>
                                        </p:tgtEl>
                                        <p:attrNameLst>
                                          <p:attrName>ppt_x</p:attrName>
                                        </p:attrNameLst>
                                      </p:cBhvr>
                                      <p:tavLst>
                                        <p:tav tm="0">
                                          <p:val>
                                            <p:strVal val="#ppt_x"/>
                                          </p:val>
                                        </p:tav>
                                        <p:tav tm="100000">
                                          <p:val>
                                            <p:strVal val="#ppt_x"/>
                                          </p:val>
                                        </p:tav>
                                      </p:tavLst>
                                    </p:anim>
                                    <p:anim calcmode="lin" valueType="num">
                                      <p:cBhvr additive="base">
                                        <p:cTn id="17" dur="500" fill="hold"/>
                                        <p:tgtEl>
                                          <p:spTgt spid="3074"/>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500"/>
                                  </p:stCondLst>
                                  <p:childTnLst>
                                    <p:set>
                                      <p:cBhvr>
                                        <p:cTn id="20" dur="1" fill="hold">
                                          <p:stCondLst>
                                            <p:cond delay="0"/>
                                          </p:stCondLst>
                                        </p:cTn>
                                        <p:tgtEl>
                                          <p:spTgt spid="3078"/>
                                        </p:tgtEl>
                                        <p:attrNameLst>
                                          <p:attrName>style.visibility</p:attrName>
                                        </p:attrNameLst>
                                      </p:cBhvr>
                                      <p:to>
                                        <p:strVal val="visible"/>
                                      </p:to>
                                    </p:set>
                                    <p:anim calcmode="lin" valueType="num">
                                      <p:cBhvr additive="base">
                                        <p:cTn id="21" dur="500" fill="hold"/>
                                        <p:tgtEl>
                                          <p:spTgt spid="3078"/>
                                        </p:tgtEl>
                                        <p:attrNameLst>
                                          <p:attrName>ppt_x</p:attrName>
                                        </p:attrNameLst>
                                      </p:cBhvr>
                                      <p:tavLst>
                                        <p:tav tm="0">
                                          <p:val>
                                            <p:strVal val="#ppt_x"/>
                                          </p:val>
                                        </p:tav>
                                        <p:tav tm="100000">
                                          <p:val>
                                            <p:strVal val="#ppt_x"/>
                                          </p:val>
                                        </p:tav>
                                      </p:tavLst>
                                    </p:anim>
                                    <p:anim calcmode="lin" valueType="num">
                                      <p:cBhvr additive="base">
                                        <p:cTn id="22"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107504" y="73008"/>
            <a:ext cx="8856984"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7. </a:t>
            </a:r>
            <a:r>
              <a:rPr lang="ca-ES" sz="3200" u="sng" dirty="0"/>
              <a:t>Causes de les desigualtats: el capitalisme global</a:t>
            </a:r>
            <a:r>
              <a:rPr lang="ca-ES" sz="3200" dirty="0"/>
              <a:t>.</a:t>
            </a:r>
          </a:p>
        </p:txBody>
      </p:sp>
      <p:sp>
        <p:nvSpPr>
          <p:cNvPr id="3" name="2 Rectángulo"/>
          <p:cNvSpPr/>
          <p:nvPr/>
        </p:nvSpPr>
        <p:spPr>
          <a:xfrm>
            <a:off x="179512" y="1826822"/>
            <a:ext cx="1512168" cy="1152128"/>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Triple dependència dels països pobres</a:t>
            </a:r>
            <a:endParaRPr lang="ca-ES" dirty="0">
              <a:solidFill>
                <a:schemeClr val="tx1"/>
              </a:solidFill>
            </a:endParaRPr>
          </a:p>
        </p:txBody>
      </p:sp>
      <p:cxnSp>
        <p:nvCxnSpPr>
          <p:cNvPr id="4" name="3 Conector angular"/>
          <p:cNvCxnSpPr>
            <a:stCxn id="3" idx="3"/>
            <a:endCxn id="6" idx="1"/>
          </p:cNvCxnSpPr>
          <p:nvPr/>
        </p:nvCxnSpPr>
        <p:spPr>
          <a:xfrm flipV="1">
            <a:off x="1691680" y="1246948"/>
            <a:ext cx="216024" cy="115593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6" name="5 Rectángulo"/>
          <p:cNvSpPr/>
          <p:nvPr/>
        </p:nvSpPr>
        <p:spPr>
          <a:xfrm>
            <a:off x="1907704" y="793088"/>
            <a:ext cx="6984776" cy="907720"/>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Dependència comercial o intercanvi desigual: els països pobres vénen aliments i matèries primeres a preus barats i fixats per les empreses dels països rics i compren productes industrials i tecnologia a preus molt alts</a:t>
            </a:r>
            <a:endParaRPr lang="ca-ES" dirty="0">
              <a:solidFill>
                <a:schemeClr val="tx1"/>
              </a:solidFill>
            </a:endParaRPr>
          </a:p>
        </p:txBody>
      </p:sp>
      <p:cxnSp>
        <p:nvCxnSpPr>
          <p:cNvPr id="11" name="10 Conector angular"/>
          <p:cNvCxnSpPr>
            <a:stCxn id="3" idx="3"/>
            <a:endCxn id="13" idx="1"/>
          </p:cNvCxnSpPr>
          <p:nvPr/>
        </p:nvCxnSpPr>
        <p:spPr>
          <a:xfrm flipV="1">
            <a:off x="1691680" y="2240868"/>
            <a:ext cx="216024" cy="16201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12 Rectángulo"/>
          <p:cNvSpPr/>
          <p:nvPr/>
        </p:nvSpPr>
        <p:spPr>
          <a:xfrm>
            <a:off x="1907704" y="1772816"/>
            <a:ext cx="5688632" cy="936104"/>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Dependència tecnològica: com que no tenen diners </a:t>
            </a:r>
          </a:p>
          <a:p>
            <a:pPr algn="ctr"/>
            <a:r>
              <a:rPr lang="ca-ES" dirty="0"/>
              <a:t>per a invertir ni la formació adequada, han de comprar </a:t>
            </a:r>
          </a:p>
          <a:p>
            <a:pPr algn="ctr"/>
            <a:r>
              <a:rPr lang="ca-ES" dirty="0"/>
              <a:t>tecnologia cara als països rics i pagar per les patents</a:t>
            </a:r>
            <a:endParaRPr lang="ca-ES" dirty="0">
              <a:solidFill>
                <a:schemeClr val="tx1"/>
              </a:solidFill>
            </a:endParaRPr>
          </a:p>
        </p:txBody>
      </p:sp>
      <p:cxnSp>
        <p:nvCxnSpPr>
          <p:cNvPr id="21" name="20 Conector angular"/>
          <p:cNvCxnSpPr>
            <a:stCxn id="3" idx="3"/>
            <a:endCxn id="23" idx="1"/>
          </p:cNvCxnSpPr>
          <p:nvPr/>
        </p:nvCxnSpPr>
        <p:spPr>
          <a:xfrm>
            <a:off x="1691680" y="2402886"/>
            <a:ext cx="216024" cy="109812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22 Rectángulo"/>
          <p:cNvSpPr/>
          <p:nvPr/>
        </p:nvSpPr>
        <p:spPr>
          <a:xfrm>
            <a:off x="1907704" y="2780928"/>
            <a:ext cx="7056784" cy="1440160"/>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Dependència financera: depenen dels diners que arriben de fora en </a:t>
            </a:r>
          </a:p>
          <a:p>
            <a:pPr algn="ctr"/>
            <a:r>
              <a:rPr lang="ca-ES" dirty="0"/>
              <a:t>forma de crèdits o deute extern (sovint per a armes o corrupció política), </a:t>
            </a:r>
          </a:p>
          <a:p>
            <a:pPr algn="ctr"/>
            <a:r>
              <a:rPr lang="ca-ES" dirty="0"/>
              <a:t>i que han de tornar amb uns interessos elevats (dediquen gran part </a:t>
            </a:r>
          </a:p>
          <a:p>
            <a:pPr algn="ctr"/>
            <a:r>
              <a:rPr lang="ca-ES" dirty="0"/>
              <a:t>dels diners a pagar deute als països rics),  i d’inversions d’empreses estrangeres que s’emporten els beneficis</a:t>
            </a:r>
            <a:endParaRPr lang="ca-ES" dirty="0">
              <a:solidFill>
                <a:schemeClr val="tx1"/>
              </a:solidFill>
            </a:endParaRPr>
          </a:p>
        </p:txBody>
      </p:sp>
      <p:pic>
        <p:nvPicPr>
          <p:cNvPr id="29" name="Picture 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3986" y="2728384"/>
            <a:ext cx="4677678" cy="4059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5996" y="4264624"/>
            <a:ext cx="1618492" cy="254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94" y="4299221"/>
            <a:ext cx="2395468" cy="2435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517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500"/>
                            </p:stCondLst>
                            <p:childTnLst>
                              <p:par>
                                <p:cTn id="22" presetID="2" presetClass="entr" presetSubtype="4" fill="hold" nodeType="afterEffect">
                                  <p:stCondLst>
                                    <p:cond delay="500"/>
                                  </p:stCondLst>
                                  <p:childTnLst>
                                    <p:set>
                                      <p:cBhvr>
                                        <p:cTn id="23" dur="1" fill="hold">
                                          <p:stCondLst>
                                            <p:cond delay="0"/>
                                          </p:stCondLst>
                                        </p:cTn>
                                        <p:tgtEl>
                                          <p:spTgt spid="32"/>
                                        </p:tgtEl>
                                        <p:attrNameLst>
                                          <p:attrName>style.visibility</p:attrName>
                                        </p:attrNameLst>
                                      </p:cBhvr>
                                      <p:to>
                                        <p:strVal val="visible"/>
                                      </p:to>
                                    </p:set>
                                    <p:anim calcmode="lin" valueType="num">
                                      <p:cBhvr additive="base">
                                        <p:cTn id="24" dur="500" fill="hold"/>
                                        <p:tgtEl>
                                          <p:spTgt spid="32"/>
                                        </p:tgtEl>
                                        <p:attrNameLst>
                                          <p:attrName>ppt_x</p:attrName>
                                        </p:attrNameLst>
                                      </p:cBhvr>
                                      <p:tavLst>
                                        <p:tav tm="0">
                                          <p:val>
                                            <p:strVal val="#ppt_x"/>
                                          </p:val>
                                        </p:tav>
                                        <p:tav tm="100000">
                                          <p:val>
                                            <p:strVal val="#ppt_x"/>
                                          </p:val>
                                        </p:tav>
                                      </p:tavLst>
                                    </p:anim>
                                    <p:anim calcmode="lin" valueType="num">
                                      <p:cBhvr additive="base">
                                        <p:cTn id="25"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par>
                          <p:cTn id="34" fill="hold">
                            <p:stCondLst>
                              <p:cond delay="500"/>
                            </p:stCondLst>
                            <p:childTnLst>
                              <p:par>
                                <p:cTn id="35" presetID="2" presetClass="entr" presetSubtype="4" fill="hold" nodeType="afterEffect">
                                  <p:stCondLst>
                                    <p:cond delay="50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29"/>
                                        </p:tgtEl>
                                        <p:attrNameLst>
                                          <p:attrName>ppt_x</p:attrName>
                                        </p:attrNameLst>
                                      </p:cBhvr>
                                      <p:tavLst>
                                        <p:tav tm="0">
                                          <p:val>
                                            <p:strVal val="ppt_x"/>
                                          </p:val>
                                        </p:tav>
                                        <p:tav tm="100000">
                                          <p:val>
                                            <p:strVal val="ppt_x"/>
                                          </p:val>
                                        </p:tav>
                                      </p:tavLst>
                                    </p:anim>
                                    <p:anim calcmode="lin" valueType="num">
                                      <p:cBhvr additive="base">
                                        <p:cTn id="43" dur="500"/>
                                        <p:tgtEl>
                                          <p:spTgt spid="29"/>
                                        </p:tgtEl>
                                        <p:attrNameLst>
                                          <p:attrName>ppt_y</p:attrName>
                                        </p:attrNameLst>
                                      </p:cBhvr>
                                      <p:tavLst>
                                        <p:tav tm="0">
                                          <p:val>
                                            <p:strVal val="ppt_y"/>
                                          </p:val>
                                        </p:tav>
                                        <p:tav tm="100000">
                                          <p:val>
                                            <p:strVal val="1+ppt_h/2"/>
                                          </p:val>
                                        </p:tav>
                                      </p:tavLst>
                                    </p:anim>
                                    <p:set>
                                      <p:cBhvr>
                                        <p:cTn id="44" dur="1" fill="hold">
                                          <p:stCondLst>
                                            <p:cond delay="499"/>
                                          </p:stCondLst>
                                        </p:cTn>
                                        <p:tgtEl>
                                          <p:spTgt spid="29"/>
                                        </p:tgtEl>
                                        <p:attrNameLst>
                                          <p:attrName>style.visibility</p:attrName>
                                        </p:attrNameLst>
                                      </p:cBhvr>
                                      <p:to>
                                        <p:strVal val="hidden"/>
                                      </p:to>
                                    </p:se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par>
                          <p:cTn id="52" fill="hold">
                            <p:stCondLst>
                              <p:cond delay="1000"/>
                            </p:stCondLst>
                            <p:childTnLst>
                              <p:par>
                                <p:cTn id="53" presetID="2" presetClass="entr" presetSubtype="4" fill="hold" nodeType="afterEffect">
                                  <p:stCondLst>
                                    <p:cond delay="50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ppt_x"/>
                                          </p:val>
                                        </p:tav>
                                        <p:tav tm="100000">
                                          <p:val>
                                            <p:strVal val="#ppt_x"/>
                                          </p:val>
                                        </p:tav>
                                      </p:tavLst>
                                    </p:anim>
                                    <p:anim calcmode="lin" valueType="num">
                                      <p:cBhvr additive="base">
                                        <p:cTn id="5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animBg="1"/>
      <p:bldP spid="13"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73008"/>
            <a:ext cx="8229600"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1. </a:t>
            </a:r>
            <a:r>
              <a:rPr lang="ca-ES" sz="3200" u="sng" dirty="0"/>
              <a:t>La globalització: causes i característiques</a:t>
            </a:r>
            <a:r>
              <a:rPr lang="ca-ES" sz="3200" dirty="0"/>
              <a:t>.</a:t>
            </a:r>
          </a:p>
        </p:txBody>
      </p:sp>
      <p:sp>
        <p:nvSpPr>
          <p:cNvPr id="3" name="2 Rectángulo"/>
          <p:cNvSpPr/>
          <p:nvPr/>
        </p:nvSpPr>
        <p:spPr>
          <a:xfrm>
            <a:off x="179512" y="1870316"/>
            <a:ext cx="1224136" cy="478564"/>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Causes (II)</a:t>
            </a:r>
            <a:endParaRPr lang="ca-ES" dirty="0">
              <a:solidFill>
                <a:schemeClr val="tx1"/>
              </a:solidFill>
            </a:endParaRPr>
          </a:p>
        </p:txBody>
      </p:sp>
      <p:cxnSp>
        <p:nvCxnSpPr>
          <p:cNvPr id="4" name="3 Conector angular"/>
          <p:cNvCxnSpPr>
            <a:stCxn id="3" idx="3"/>
            <a:endCxn id="6" idx="1"/>
          </p:cNvCxnSpPr>
          <p:nvPr/>
        </p:nvCxnSpPr>
        <p:spPr>
          <a:xfrm flipV="1">
            <a:off x="1403648" y="1251256"/>
            <a:ext cx="288032" cy="85834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6" name="5 Rectángulo"/>
          <p:cNvSpPr/>
          <p:nvPr/>
        </p:nvSpPr>
        <p:spPr>
          <a:xfrm>
            <a:off x="1691680" y="801703"/>
            <a:ext cx="6048672" cy="899105"/>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generalització del sistema capitalista per tot el món: ha </a:t>
            </a:r>
          </a:p>
          <a:p>
            <a:pPr algn="ctr"/>
            <a:r>
              <a:rPr lang="ca-ES" dirty="0"/>
              <a:t>globalitzat l’economia i el mercat, fent de tot el món un </a:t>
            </a:r>
          </a:p>
          <a:p>
            <a:pPr algn="ctr"/>
            <a:r>
              <a:rPr lang="ca-ES" dirty="0"/>
              <a:t>únic mercat per als diners, les mercaderies i les persones</a:t>
            </a:r>
            <a:endParaRPr lang="ca-ES" dirty="0">
              <a:solidFill>
                <a:schemeClr val="tx1"/>
              </a:solidFill>
            </a:endParaRPr>
          </a:p>
        </p:txBody>
      </p:sp>
      <p:cxnSp>
        <p:nvCxnSpPr>
          <p:cNvPr id="13" name="12 Conector angular"/>
          <p:cNvCxnSpPr>
            <a:stCxn id="3" idx="3"/>
            <a:endCxn id="16" idx="1"/>
          </p:cNvCxnSpPr>
          <p:nvPr/>
        </p:nvCxnSpPr>
        <p:spPr>
          <a:xfrm flipV="1">
            <a:off x="1403648" y="2093735"/>
            <a:ext cx="294136" cy="15863"/>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15 Rectángulo"/>
          <p:cNvSpPr/>
          <p:nvPr/>
        </p:nvSpPr>
        <p:spPr>
          <a:xfrm>
            <a:off x="1697784" y="1766581"/>
            <a:ext cx="7266704" cy="654308"/>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L’extensió d’una ideologia neoliberal que propugna que no hi hagi fronteres per als productes (comerç) ni els diners, però sí per a les persones</a:t>
            </a:r>
            <a:endParaRPr lang="ca-ES" dirty="0">
              <a:solidFill>
                <a:schemeClr val="tx1"/>
              </a:solidFill>
            </a:endParaRPr>
          </a:p>
        </p:txBody>
      </p:sp>
      <p:cxnSp>
        <p:nvCxnSpPr>
          <p:cNvPr id="21" name="20 Conector angular"/>
          <p:cNvCxnSpPr>
            <a:stCxn id="3" idx="3"/>
            <a:endCxn id="23" idx="1"/>
          </p:cNvCxnSpPr>
          <p:nvPr/>
        </p:nvCxnSpPr>
        <p:spPr>
          <a:xfrm>
            <a:off x="1403648" y="2109598"/>
            <a:ext cx="288032" cy="81534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22 Rectángulo"/>
          <p:cNvSpPr/>
          <p:nvPr/>
        </p:nvSpPr>
        <p:spPr>
          <a:xfrm>
            <a:off x="1691680" y="2492896"/>
            <a:ext cx="6624736" cy="864096"/>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Les organitzacions internacionals (ONU, FMI, Banc Mundial,...) </a:t>
            </a:r>
          </a:p>
          <a:p>
            <a:pPr algn="ctr"/>
            <a:r>
              <a:rPr lang="ca-ES" dirty="0"/>
              <a:t>i les multinacionals que han posat en marxa una estratègia global </a:t>
            </a:r>
          </a:p>
          <a:p>
            <a:pPr algn="ctr"/>
            <a:r>
              <a:rPr lang="ca-ES" dirty="0"/>
              <a:t>per afavorir la globalització, especialment l’econòmica</a:t>
            </a:r>
            <a:endParaRPr lang="ca-ES" dirty="0">
              <a:solidFill>
                <a:schemeClr val="tx1"/>
              </a:solidFill>
            </a:endParaRPr>
          </a:p>
        </p:txBody>
      </p:sp>
      <p:sp>
        <p:nvSpPr>
          <p:cNvPr id="27" name="AutoShape 2" descr="data:image/jpeg;base64,/9j/4AAQSkZJRgABAQAAAQABAAD/2wCEAAkGBxQTEhUUEhQVFhQWGBwVGBcYFxwYHBwcHB0dHR8eHhwcHykgGBwlHx8aITEhJSkrLi4vICAzODMsNygtLisBCgoKBQUFDgUFDisZExkrKysrKysrKysrKysrKysrKysrKysrKysrKysrKysrKysrKysrKysrKysrKysrKysrK//AABEIAPgAywMBIgACEQEDEQH/xAAcAAACAgMBAQAAAAAAAAAAAAAFBgAEAQIHAwj/xABUEAACAQIEAwQFBAsNBQgDAAABAgMEEQAFEiEGEzEUIkFRByMyYXEVQoHRJDNSVFVidJGUobMWFzRDRFOSorGywdLhZHLD0+I1Y3ODhJOkwiZFdf/EABQBAQAAAAAAAAAAAAAAAAAAAAD/xAAUEQEAAAAAAAAAAAAAAAAAAAAA/9oADAMBAAIRAxEAPwBlyPhqGtq8xaoMxMdWY10zyoAuhDayMB1J/PgxL6PKRSulaptTWJFZMNIsTqN5NxcAWFzuPC+M8B/wjNfy4/s48Vs5zOGLNxzpZCxpDGFUIEgRi0kkrsW1AHlqNQWy2Fz3hgLEPAlA99ElQdJKtprJzYjqDaTY+7HkvBVCZjCHq+YqLIR2uo9liQN9e+4OFcilEQMlTLsdAVKYqywJGIz3VY6WInLcy5bVNawNgL1NmkMM1RTDtPNrJnjR9ESMNIUMis0oJ0oyqpAFgBa7DAMI4Co72EtVfY/w2bx6fP8AHGW4BpRvzqwDp/DJvh9354D5PwxTTxyyUYlhVXAUuiPqaKRn2UvcgNpVUfTpMa7WvfWhyyl0z1K1NTyotAkWSIbyQ3ZBZk1O6zO7lRuZTY9LYAwnAlKbkVFbYdSK2W397Ho3ANP17RXAefbZv82FNsjpI0MD1WkrbmNJTjleriZrFdWl50QtMS5c3NyO6oU5nUsNRljCrmaCmMqRo5DAtGGVU5mq2rWe8SLKAd+jYC2OBaYi4q661r3FdLa3nfV0xpT8FUrrqStrWXfda+Rht13DeGKVLNTSLURJUy6a4WVhF3Yl0mJBzBsFcIdFyL3JG7XwJmgy+RJtFXM5MMjSvDFYMNUZkVNgqsypToqbnQq9dZYg0/uBh++sw2/2yX68SPgmEk2rK4ldj9mObfHfbCtJVQLyKztEkoHPfS8IciVGIkm0qdHddo0BBOwVUJ1b1JaWlTmGCVZNMkMUgenZkd9GlUezKJH5zPIdRtqYhjdRYHgcDR/feYfpb4wOCYza1bX777VbG4+rFDPKWmHY6Spnmd9CqsSHSXF1VnlFwDGR3SreBYC9zgJRR0cQjnWoaaFI9Pq6cmQrAOzFdQ9iHWzMFUDUWO5AwDUOBl+/cx/Sj9WPOm4QSRdSV+YkG/8AKCOhIPVb4VUqKdg0bVtVHLy5UMs0TxC0XKDAkEadMaFCQQdUjkEMRgnT5TCtNBL214qblCmCaHAcMxZ9Ab1hd7AB7EhQSNzqwBwcGrewr8wuOo7T0+Pdxv8AuN/2/Mf0j/owuR5PHKJnFZHzJI3m1ctoxyGmu/ObUH30GP2l0hCABY4rGngMaS9vihKRS00TvG0fLle791JD6lVjYBbDUVZbsRpGAajwWfwhmQ/9QP8AFMapwUw//ZZkfjOn+EeAKVFJ2CnoRNpNToBdImcNqlIYMTGAHcq6nWvXVcHfFKgpqWOcrT1TRrBG7qZIJLghyrlG2QxvMwuqLdrBV2AsDO3BbDrmuZDyvNH/AMrGycFORtmuZf8AvRf8rC/BkWXiExmZGWrkTRzImuBEyxOCDtHKzl0LkK2pwDe1sVqqjgRaxoquNIfELTyWdZJVshCkCVBpMKmIC2trksSSDV+4uT8KZn/7sX/KxhuDJfDNcx+mSI/8LASbIAklEnaiZCebBC8RFit5pLWu1OpJCEdAmlN97tvCWRGlicMY2kkleV2RdNy5JAJJLOR01NucALPBc/hm2Yf0oj/w8IlTxBVwSSQ9rmflyyRhmtchXYAmwAvYDHbCccHz4/ZVTsD6+XqbfxjYDo3Ag9fmn5c37KPDPJlcLcy8anm2Mn41gFF/oAH0YWeAh6/NPy5v2UeHFcAHfhmlvcQIO9r2uLNrWS4AO3fRW28sbtkFOZEk5el0ZnVkZk3c6m1aSA4Lb2a4v4YKPjW+AH5bkyQM3KZgrXZlZi5Zzbvl3Jc2ACgXsB9Fs/IEHZ+zlNUOx0kkkkNr1Fr31a+9e9774IsbbnGRgBS8OU4keVYwsjroLgsCAQAdO/dJCrcixOkXvYYzRcP08UccaxDRE5kQMS1nbVqa7EksdTbnzOCuJfAAX4PoyVPIHdj5SgO4AXSUFlDW1BCVD21AGwOLFbw9Ty31xDdSl1JQgMyMbFSLHUkZv17o3wUIxnABIOFaRV08q99R1M7u92ZHJ1sxa+pIze+2kW6Y834NpCroY30O/MZBNKFYm9wVD2KG5JT2d+mDo38MZK4AZWcPU8sqzSRK0ioYg1yLowIKkA2Ybm1wbXNrYicOUo1WgjGsxlrKBqMRDR3t9yQCBglfGwOACV3ClLKulohbSy2BIHfkWUkgGxPMUOCehv5nG78NU7JCkkYkWAEIH7w3AFyvsk++229upwYvjOAXIeC6NRYRNpMK05UySFWjQ3AZdWlvHcgnc+Zv703CtGjakhUbsdO5W7NG5IQ90HVHGRttbbqcGyMYwAF+DqQvG5Q3iKso1ta6M7KSCdyGd2+J3vjZuEKQhV5XdUIunUxUiMOEDAmzW1sbne9j4Cxy2IRgF1OCKMGM6GPLBCgyPp3dpL6Q1iwdmIJ6GxHQW2Xg2lVJUiQxLNGsLhDbuKSdr3sTcgt1O3lhg3xL4ARluTJHJr5Ua8pFggYMzMIQAbHV7J1XG17hVuT4GL4wGwI4h4opaIL2iQKz7JGAWdztsqLck3IH0jAFjjhOet9lVO4/hE3X/wARsPUuc5lVVCxQolDEVWQmbS9RpDb+q1aQG2XxK73sSMI+dRk1NTY/yib9o3uwHRuBB6/NPy5v2UWHBcKPAv27M/y9/wBlDhuGAw2NcZbGBgAnHJvRvGOszR0+3/fSLGfzBifgDg3EoAAHTAPiA66mii/7x5yPxYoyL/Q7x/nGDwwGTjTG7Y0PhgNhjIxgYyMBnExMTAYOMDGTiDAZxrjbGCMBgi+NSMb4xpwGAcbY1OA+d8VUtLq50q6kAYxr35LHoeWt2t77WwBvAfPeJ6akKrNJ6x/YiQF5HPgFRbsSTsMKeZcQZjXUpkypIohqsrSODL3bkgoQUjJsBZiT3vm4VpYpJZKeoptS1yOYpIqnS6vPGhkkvq3U9ArqRtpAsAMAW4k4ur5iUg0USh+UyPc1RDHSrhSuhVJ6kFred9setPkdPJUJSCGRJxeplnqQJpX5ZtGVdiyupdrkA7BSCBfG/EOZLmOVPVJFy6ujYSFGGp4pIXBkTwJBUN8Qd/IZNYK+opamLuzNSNLAb+zIjqXj6eyykofNTfbAFMoqJa9ajWY1qKOqaKIr4GNVBv46JbuCD0B8St8c+zm5qagi4vPLtbp6xrjrh24akWLMXYELHmA7RGCeraAXW3iylXJH42E/N2Haanr/AAibp/4r+/AdG4C+3Zp+Xv8AsosN+FHgH7bmf/8AQk/ZQ4bsBMS2JiYADGQ+ZPt/B6ZVB987sSB77Qpf4jB7ADhrvvVzA35lSyD4QgQkf00fB/ATExMTATExMTATExMTATExMTATExgYGZxxBT02gSyWeQ2SNQXdz+Kigsfjaw8cAUwLzfiCnpiFlkAkYXWJQXkbw7qLdjvte1sK+f8AENa8gjpYrIqNJOqunaQg2Gm5McbE3Glrk2Ps2vgTFklLK0dWkaVFOw0y85T2mJr6S3NvzCytsytuLkg4C9WcUVdVVGkg0Ui6GYyO6GUMLdwreyEgg93WQPLeyXBlcsFUzUi9qlqIpufFUesWeFGCtypmHMBPs6W3uovcabnUpzGtFSTtzIpZo5oJmI5qN3talvnMHK2bckMVN/H2ynMhFFSTSsFekq5qOYW+bKzWNvLZG9wB8sArcLZy9A9PO5Y5dUTEs7Bi8Eih4+XL1Jttueqgfc7OGZAqJpolV5KSqSuBXvGSnkF2K2Pe7jS2/wBcTMOH4lmrKKUqsFepmgdiNAlHUDw13YEb3IFx0OOe0OZ1OUVKwr9kEXjSPWGcX3aJ1B9j5wa1hckdWGA6FW5xTUVdJVyNqo8ypgylVLB3QDu2HVnV/EeFr4C8DZVPG4hnWWlQOZ6JmQPovf1c737rcvSNB03ud748eGvR/WTlpKmGKG+tUjmvJHAHN/seFWsh8iX2Phth0yP0cRrTcmvmmrCSSdc0ujrcWTXYEADc3PXpfAevD00JCQMYqupgd5vUi6Rcx3IOpjZbAso3J67Y59nA+yan8om/avjttPQRRnUkaK2lY7hQDpW+lb9SBc2Hhc441XwFp6g2/lE/7Z8B0LgX2swPnXy/3Ix/hhswqcCjev8AfXzf3Uw14CY8ayoEcbuxsqKXJPkBc49sAuNjekeP+fZKb6JnWI/qYn4XwG/CFOUo4NQszIJX/wB+T1jfTqY4NY1RbC3gNhjbATExMTATExMTATExMA+IeJ4qUiPeWoYakp03kcXAOkdCRe9iR0PlgPXiTiKGhRJKjUI2kWMuFuELXsz/AHK+F/fjwzzjGjpUV5Z079tCoQ7Pq6aVXcg+fTCPm3E9TmHMpkVKRZA8caTIZGmdN2hdh3ICQCLbtYgg45nLlj0bdvy9A0UawzSJINbwly2oWt9r1I8ZO5638GwHU6niasr5pqSCRMvZO6VljZ6ghrBWA2RQb/NLEbnbArhXI4YxWQyjkVVFGFV4WcNotqEwka7MCwPcuVUbW3xczrOKR6Jc2p5FMkVVHUlSQHVmVIpYd97lAbDxsCMbUNGamrTNK5ey0si8qOIsVLBrBGnN9IDE7L0uF+kPFIZ5O0VigLWU6BJNIIWV6d3WZWA2ZZI3jYXuQbfc4ZqaK9XMIhZZ4lqjGdgWa6Oh8AWABv8AdAHpe9DLczVY6tKACtmeQbIfVewiEyS3CqxCkkAk9Nt8e54WzCeoad6vsaGNYeVT2kbShJBMjrZWJJ9lcAMzCuo4aZVrWeNoD2iHWjKwe4JUagA7rISbKTdehNjgdJR1MslNNBTvKzzc6YOjRwXYu0TEuAzKgZgSF3BAI6Y6JlnB9JC3M5fNm8ZpiZpP6T3Kj3CwwdVQNhsMAhU/AUs66cyqmkivqFLCOVCvQ6dRJkdQRtdhgFxhki0+a5NHRQIqq8rFFWwsOXrY23JC7/EY63jm3HUrDO8pCmxtJfe2zMgP5xtbAdIGM4mNZJAouxAHmTbAbY5AU1STn/aaj9vJh1zb0iZdASr1Ks6mxSMGRhsCTZAdgDe/x8sJeXESCRwCA89Qw1DSbGeQi4YAg28DgHXgX+XH/bpv7Ew04VuBRtW/l0//ANcNCm+AzgDnp11VFF5PJUEe6JCv96VMHcAKf1mZSm32injjB/GlZnYfmjiP0jAMAxMYGJgM4mMYWuMuOKXLVU1DEszACOPS0lj87SWHdHngGVjYYX4uNqJkV1muzEqIgrGbUpsy8kDWGB2ItthGr+La+raWJSMt0K8kYddck4VdTLq9hGCMrEKdQPuvhbWuaFoqugTss6JIlXHIzukrKYWXUSbkMkpcN1FreGAaaziyqrGCxskNNPMtPCIwJKiQbc5msSIVRdVwQGBsMCFoo6WoaCnYyxRctY5ImVZTIW78bSJYuyxoUUE2B0gjcWA2NTmlU88py+nYnnFmAIZVhEkaN4FnCHULErp87YflqWqUWGgy5lip3Ts8znkxMisrk95de7L4Kb9b77hazehkkmo7d55ZI5XNrb07xyLKfBWMZZGA6lgBsMDqLMqSlashcnnPNURxxxKZJTHIb/axfuBy5GqwFzbY4PQ8GT1EKJmVZJMyXPqfUAknqxTvObbeA67E74ZspyaCmTRTwxxL5IoH5z1J+OA+fMp4PIzqGCOPsw5YqVjqAJj3QRdkViNRIJC6ttr+WOzScCxyyLJWTz1YW/qpSvJueh5aqBcYV6gf/laHwFME/Okjf/X9eOp3wGlPAqKERVVRsFUAAfADYY9MLlbx1l8YJNXExAJKxtzGst791LkWscLs3pP5kPPoaKWoj1CIMXjjJlYiyBNTOfH5vlsRcgOi4wTbc447LxvmFTrelZ2jRBJPHDTKJYBcqU1TE8yXZm0hOgFjgVG7yTSZgjVWYZWgEcyzS6WPcu7CJQqOkYNipG5LbEC+A6fm/pCy+nYI1QryE6RHEDK2o9BZL2J8L45V6RuJZKjMMvmip5oOW9lFRaIyFZo9rAkqtwOo6eGM0lNHFE9U0LTZHM0qLEJCXgUm3N03AJLA2BJZBaxB6+HEsUk0+UxVEvMSZQgYMGLwyzxqELjq4Q2Zh4gnANVXxVmk8M1Shggo4HAaWFTK7qp77xmXSropsD3QWGrTc2x5ycLjMqZcwWTnOjF4u1vqjljFwVkRAEhvvbSBba/uHRzEyIspmmyGknMaMFHtJbTzCDeSmicEBvhe9sE8wp3qqqony2MyUasva4g2lKuRT3uTtYsBYMbgPsN8Be4agpq6Jno448vrKchgqqAysVUd8CwlgcKBtsQAdjgFk+eKEfmq3MM05blo7pczyE6WCd5fI4K56EzmaJKBTG8cZ7RUENG0aEEdlYKQSzNfUpvpFyN8a8NUwSEoqBAs1QoVeigTyCw9w6YBt9H/ALFZ+XVH94YahhU9Hv2ur/Lqn+/hrGAhwC4Xs3aZt/W1Elr+UVoB9HqyfpvgvW1AjjeQ9EVnPwUE/wCGFqo4hpsspIRVSWYINSr3nLW1MdI3te+/hgGvADiXi+monjjnL8yUMY0SNnZtNtgFHU32wgZhxtmFZJIuXjkaIOY0MoQz7NuVUqeW9iDZ7qQVIt1KfkhnqJKGpZTMqyh3NjLUFkAL6yqlxEbPy16X2NhawHOKuLc0qUllptNKKQus0Qk9eI2tZpIyCFsLbi5BJ8sB0kjq2gpaWExSVMccs5qu+w5b6+askgPOV0J2JC2QbDxcazhCqrKx6mCLsayFuY1RZpG1RmJgI0PsMuk2ZvaUEW3v68NcIwjMqqnqT2lIaamC61VVAGsAaEspAA21X998AGyKtU0vZIoZ62WCtflyRjV3EIUO0hsgDRkx+14eXQ7B6Oaia/PlWCPXDKEQLLLqgjEaM0hUICQLlQpG/UjDlVcS0FKRE08EbAXESkarb9EXfwPhgDJ6S0bRyKaUrIQiyTMsEfMN+4xa7Idtu7v4XwGnAGRwmavmkQSSLWOiySWdrKkY6noSRe4th/xwrLOK6qLnoJYacz1cpDhebpYyctizOQscSEL3yhvqAsDj1zxo5brLVV8jEGOlqS3q6iW6gxoiBU06wAdR7wFwfHAdWzTi2ipyFlqYg5IUIGDuSTpsEW7E326YCZnx04eaKlo5ZZooRPpktEWBNhpQ99vO1gdiOuESLMnp+ZTR09NFURhnrIgsYimjAXaE+0ZCp8ejGxHQgeK3uxhXdYoyWjluzVOWrq0lJbC7xnYaXvYDfwbAVc3zCaozuCVZ1glkpgweLcKTC/c74JL3unsg3OwBwcmylJ4rM9ScySRUNJVSNMsjbe0mytEVBPMAAAG4uLYGVMEcmapUO/ZyIEmR0Iu/cl9coPtEkK2k3vqAN77sInedmmrJWpM0hjV6fuAK0drWVbnm8xmIZbkgkW2AwFSClWdI4cvR6TNE5qTx2EaIltTh1A0mJmKhGUX7wPgcU4a1JHfNKQQ009Hy4Wo2s3NYKUO4O7HUYkkAudLX64Iy0slazAa6fO1ZzJ81RDptpuD34CNKgg3DEnzvXpaqGtiNZCIaGbLIF5Y2e4A3v/OQEakQjxYnywFenhaVEbL5ZUzuR5RVA2W17s4lVrgRr3VRgOunoenjDlpmBXLIJYXjiVcxopH0iQIR3BcEmSQKe+LXB3sWsSULvUNJXJK0Gco6r2UiwKEWWDRf1iP7Rc+yb3tpuPGNe0LA1E0seec11qC9lYCxMnOFrcmwUR7fcjYg2DzigWeY1mX00ppIZYpKuhYlQZxfUVj84hYkdGIFhtilxDTw19dSJTDl0cisqsQdQDTIrlFPs986VPTqelsEuQaghMtglpqyKJo6+EsUDRrto1Ed+SQ30yCxsSbg2wG47nR6ujahBhKxgKo25EiyqveXfZTa6+PXAMM+cy07DI2liWPUsPbEsNEDhjy5FA0pOwGkHodV+uLGf87JpOz5ZI8kc8bP2bS0zUwFtU6WudHXuHq3S/QTK62kpKOqoswpiaxiWkjbvmsd2srwta7XYjpum58DjXJpZ8ivNmEZmjqEUGdHLvCyr3KdtR3TwDDa/XAXpaaGkhpqrK5jLUzWQAkuKy5uxlF+64uTzPmnY7dM8JOzU+pxpdpqgsp8GNRLcdfA3GN+HuGaiCQ5oqRNLMWdqRANKxPY+qfpzvnE9H3G3XFjhk6oWYBiGqKk+XWol8LixwBbgX7VVkeFdUH8z7/44L8S8SU1HGWmcarFljBGt7DwHl7zsPE44vXekqWilrKSOEH7KmfmayrDU++kaTbyv78W4OJMqD8ztLQl1R3BWWql16CGHMdSg9pgbA36+7AFs54zlro54zajgjljglWQhakiQnpqssZBCm41Gwv4WwB4TyWeTMKiOImoES7yVGuJ3SZSumUuCzR2LGyr3yqm4G+CtfWx0VZUNBynneSORZJ1MsrRGCKyRljfnO5Olfcb6QBgTmVeDX10muSRzHAbc0RkEIVZRGhUTuhOkR3N99/HANUHDFN2mLt1er1nKFOsdPIacsircBtDcyS43JJUHbFbhXixKOhp4YaR3lMTyMdoUOliBd23kuSFuAb9BexwscL1chmjmpooYZlUKIY1ZY6sDVrC3Hq5YlYXJJNzubWwL0lqeALGxRkZnQkmU6A+qZOmmOAbICdJcuQL3OAfcy47zCU6IuzQs9hCY7z8xwbyRCVtMaTKttmFidr4UMwzRe2TSs9RXQGGBpyztA2m5UqViKKWDMFEbA9T5XwLpkBazd+GUF9Q0hniVj6xbE6K3uXIO7C/U9bVQs0mZqYNJquVA1ONA0VJAFpHW+lfVgubnYpgMSctac2C9hZlnMkCqXgqJEkKU/Nbdgt01MQSL22BwVBfmyrNpknXesjEl0rxqULydIsJEDAd224t54G0E+heZSoZO80LUsjGZ+fyTzqvlqdPdBKgdDva2C9BSxoiOjSnL0kKZfKNIcVLMt2KmzFGcMo1eGoHwOAqcN5jEIp1YOKWWoY11RpLSiMu/LjcdUV/nMo21HoWuLdbG0EK86MPT1ETrRxSyM7UUTOLSuBuVAIbVe6WC3wG4cjkjM9VUIJqeKoVqinuF5rGSVVdAdpVV72jJ3PwwSoJOUC6NzKOZUerMCtJ2SBnYiBGLElCD31Autm23GAzNEqRKJTLLTCSTsVSihXmqmK2Z3a5sG1aWtpcXJ3ti3ltLJLVPFNJGKtS8lS7SnlVughhELCy8tdjYXU+BHSrWgxKJUjDUtUsyUkDl5TSQMQGqdFjdCLvpNtN1F8GEggQdikkMmWwvrWsRO8k7jUqF1694khwNyVRveFDNsoikzamhiMkEcsStGnQxteVgFv0VWAIX2bbDbbBSetFc5jr5Vhmo0doZ4lI50kbaebFcDXawHLHUseotYPxXBLUZvRQTMqPJTxpzBb2dUx16eiSFfAX0taxIAwQr1iZhQ1k6RR0IcUlYi2LSRhWAYj+MjXqoPfb3rbAe9ZE9ZIKWp1U2cnvRzqbIYShBK2O6EAqY9zqJIuAbeFZQSZlOscaU9HW5egEiGxEpU6lVRezQCym5vYsAelzXTNqeohnWudVzXWjRTLMi+AETRvq0xKu5db7XY+NseM9TFUKlJLNTw10LSSGvWoQo8bXLHUCNRkY6TETsLnp3cAZp5/lMyV4mFHX0qKY06gIBcs2wM0cpJAO4AAG5OKBqpJXetVjS50kqRdlK7SI+lVjK/PVrFy/h5gKCKtZnSVkySc2jo6qiQAvzFaKd1YFUQXCtFpXVfqCVHhfFmp4gpcwY17VkNHW0w0QJqB7yi5YmwMqMSVA+567k2C7QhJYlMDSx51zm5mr29b+0XHjTqoFvAAKp32wvekmXsdTRhRpPZWWS5GosXOtz5tqGr37YsUvE1PULJmT1a02ZxsNMYvpMaj7WF6S6/EncGw2sDhe46z6OpqKSdpFke151Q6ljtKDpUXsV02/3je+5wHS6LLVzlGzCeYxJHqSiMb2aAId5pCD9sYgEodgLfHAzhPOBmFZEuaMrLGjClDIUiq270bz7jSzaei+FyRhf41zukknc5fOFp5Y1lrItZgSoIKnloNPclK31dOoHW92HiXjzJqmgSAK2oKnKiEboYCLAEOo7pT8Um4Ft77gUelahkNNFI7ZdqVpQNTPSBr2AO5aNiADvdQSdxfBHhZQIGC2C8+ptbpbtEtrbeWFLhD0m0tNHNBUy87TeRahY31VGwGmRXGpZNgLk2t47bs3AtWk1GsqAhZJZ3UG1wGnlIG22w8sBzmv9H01XUVdV2imijapnQc2QqSVZgTsPDr1xvH6L2qZAiVuWlxGqaYWJPdAGvSp3c+J6EknHTOEOH6WeOqeemp5XFZUgNJEkjAcw7XZemGii4ZoomDxUlNG46OkMasPgQtxgODcUcE5kK2BGeOSSTRGkyG1ykaqS1zqUoiay1uu43OKVdlktkdlDStGqqIwQyinDa6lCDdwoW4OoBy2re2z7xTJWNNK9LldVFMQyGdJU0yggLd47EMCFXcEPYDvDFHjCY1FCrZjQy0MkYCCVIzIpRQwMaaTeENcCz2UjxO1gUuG0cTCVHRlUh1VEWMvCjBDMjaiY6k23S2ptwb3salTSXSF2nJUxgmQQ6jCx5vJgLXsqvuT09o3vtg/w5lUpqUkliKASxTTxJpEckjkiAQBQVJjB1N3rXvfocUmW0Ecix6o45TCad1cpWVUjOHNl2DRoy6XPiLD2bYCocslXnpLI8ZjkSavhVYVsdXq3gA2b2rnTbqOuwxjN6aWbNYlaaGBpoleOdGKKilSwY6SLOQGUqDYljj3STRytLNIIHtBMYdMjVb6D2ebWblUIP0Cw8MVs2jHbdMsbMhhD1ojCfNlZ5WgudIW4Fivhqt1OA9skymoqNKQzVCV5TQij1CdiCag2sKLq7WUdPffBPhfLEQCtied6GGoEbUryoz6nUa30AaW+50gBmUagdrYrR07z9ngmcioqirUlc0o1R04RkET6LEMQCpHiWO9xg5kuY65FqYlhiqaflUsNKi6lqBuOat7XWwYLJ4KpvtgFrhwMXeoppQ1VHOq09My60m1vM17Fhstywk6A38Tj3ly5GV5YzVtTw2fM4XmEJaZ2KsEQDSWG58iLAHFDgvckxtKmZO8Yoip7pDM+suTddNr3B8BsOuDVDTrKWkjEUE2WJrqFlcSdqmWUs2vT7a3Bs1iQzgeAwAeoyBY4YZo3V1qg6pEskrNTICbu2j2lQXLg2sfpxqMspEYm8MlMtkvzKkLI9hcrpQ3UEfnODsGYPrlqqMaKmq5wqaVIu/TwgAmRDtplt3vx79Li2LdJToF7RBNUJlMDgQFVRm5xA1SKjpumrqCNiSfA4BMrI41quWhpgjqoUv2iRU7z9C6h1Iv0tY7e/F6MU8lqSSXK41iUfZIhlLTEgjvOLMHUkMRtc26gWxc44oKgZisKzSSzvFBywyJruWJCjQABo6326ddseGYQTF/k6qnmEesup7CJHcm7agFPMLs2u/e6Am56YAazU83OSSWhj0RgRypTurSaGYalWMgLK1hsy7gj3484zBJE8Ty0UchlVbrTsTpYgl1lXoqi4K28PffBSbMWqhy6+vaGONzyCKBjrCgrrGjSVK+RvY/DFQ5u07tNU1rRTxaRTt2QlnCElSpUjQWJ71xvfcnpgK0NDTyPyHrKSNYmJWbs5s6qAFuwAZixJupFtr3OPak5ErXmq6KAwnUtqJSsjAmw7i99CLE6h42sbXx7rnPOikeeuVKkzc4DsRZiwAAZJQO6oA6WFrGwPjo+aFypbMLTRzHlMtF7Qa+uTmWD23a6FdzYdOgbU1XSTHVNWU1OYiCmjLEs7b3B5akNHa27Dcn2drkRxTmSu8RiqA4CkXWBKfSdd+kYF+gN+uDMVerJDE2YzLYOjgUlhGmnaxUa3L38QPG586XF9cshhtXNUaY2XvU3K0dLKNhqBt1ttbAGZ56egj5mX5u8hZlM0XJILC4uUZ1Kaxud+vntvKaqj3rkzpUr3W3LanNiPBHYIV1WAuQpFx9OBMOaGGYPDVBoknLIvZDpXWtmmSFvVqBuAuoHxsMW80zpYZZaijzJXkkUcwCiMCSEEbBbFS+5JYhfHffAFMrzBa2NWrs0Ebob8lsvV2BtbVdRa29g307Y6DwQ6dkXv8AN9bP6wJbX6+TvbDa/XHNMz4oDtDUpml6pNIX7B5TKp6qzqSHRbnu973Y6RwfmSdlHNmhZzLOWZWUBiZ5DqAvsD1wDFwC1oqkedbU/tDji3Evpdr5JnMEhgg1+qCqL2S43LA6r3BI+A+LFxNxn2GiqIYHtUz1lVYjcpHzSGb3E+yPp8sckySkEr6TFJL5Kkix7k+JZWFsB9OU3EVYKKKQUhqp2uG5LxqhAJCv3muNSgNpANr2wKn4yzQgqckkIOxBmU3B87LbC96Ps7ajpzFHS6AG5h1TrIW3sQCoABIHla9viOv0dWJEVgNmAYXFjY+YPQjoRgONwPXwOj0WTSwFWvyzLzITfY9xrctrXGpSOpvfHnndFJEhWspm1RpyaSOxaDnVEhLzGVe6hXUoGoqwt5746pxBxXR0RC1U/KLDa6uw+gqpwCf0oZQwKtVqykaSDHJYjxuNG4wHGEpQZXS6SaRJGkpWyOF1moqX1PtKq91WO7HTbcY0zgxtWQqzmmpxAghklGo8tUkaISKo35htce/DJmVRkStJJQ1EaFwFenmgmaBwCGtqC8yK5HVTb3WvhYzniCKtzATPEDD3OZAZAoIiRwVjcBe7a5XVYkkDAF4oywlUw6HqvWVlMKe5p4VZXWeEk+zZul+pNhtgglQfVurSXReRlUwVUV4kYiQyAG9tOx1AAgC1r4o0iSS8mEykVNWt6esaoF0pQjq0EthfULW6dTf5uNqYieR2hiVUkiZhFuey00ek61JNkaaTp12N+hwADg6SKdGp3jY1UrRQ0koOhYiHuX1XB1i+r3gW2vg5Vqh+xZmp4pstSTlzKhYVbq6sEO3e7x76kk6mJ8DhZ4VCJTymaKJkqHFOk7E6qdgUZpQAL6QrA3HiAOh3aZmS3ZamY8uiExopadLGpqNYIIboZFJAIHUnrfchYkWpqpXMInXN35vbYw3KRYAqhYwWuBcaQhB23ufHBTh6pi1isijK5dCyxmkZwx5xWzSBLm5B6ja+7C++BXybUzSmmIkjzomWWeoaTSjQNGLKSvVSNKBbd03Ow2xayaqRpPlKCCKGKiEEMlMGDNKwUoXWzWLLsEbq1j8MBj0iLCc5jDM6Dkw8oxmz/PIEZ+6vYAfAYk+SFgKOWKoGbNJzQyTsItIBYzJchAVQcsLcG9vfjHFKR1ecUsru0KSU8EqsjAMgPMKvfcXWwb3WwQjqRUxSzV0skOYRxpPRzKmnVEvsPElzdpGbvx7E6lFgALAsVGTyyNDl08deZ4tTvGs8Ui8sKQjRRswAYkjUNRsAet9tKaaWodIa6TMzURlmhCaXPMRiNSXtYKBYqrE3B3FsM0Ua1SGnnjmjzxqjXquVMZYAiVSptyEjW1vMW8QcUzw/z3hy2TtEVdG5JczFohELlp4wfnP00g7Ek+GAW6evMlpayqzAVEd3pHEeoFf5zfcKbC4BI2O5x6fKbOFasqa9a8bRx9nUnYkpoJsyEk7kC9/PBnLch7XVLl1RUSw1NIrBX5xdXddOjkgiyWUhmW9/LxtSy+kWaV1q66rSopVfkyI8k6s8ZIeVW0ErGAACoN73N/DADo82lS80lZWxVzkuR2b2zpC+0SDpVRa1rC2w3wN4kzQyvqOYSVBWFgDJCY2uzC8fU3uCW1e4jDFlOaLoMmYV+Zx1S/wcBWbUhAKlSyn22G248OvXC9xRVrK6NNUzyychtXOQ3V7krGLqDp6d7zvgGJeKqmhEFHTZnTzUz9zmmMkwgkAgggsFW9xa/j0tjdK18oheSizGhq1YjVCRdgTYa1RmuSdtVvjbbYbwvVws9QtVmXKMiKDIIBMki29jvJqRhc+Fj57Y1iqoIZooUr0NIrsqSNTJKyN906MtzGT07xt5YA3l1XKJflFcxyxaiVNbQNsDdQeWw6Ajz63vucP/AAW5akDOE1NLOzaB3LmeQnTue75bnHKq2cQTSpSV9LLHOOZM4gjiVO8AeUrn7YRc6UI2/V1Pgkg0ilGV1Mk9nRdCsOfJuqkkqD5XOA4Px5/2jWflEn944E0UBc9CbeAB/wAFOD/H/wDDai8ek8+bv72f1jb7i23s7eWAFOd930D4H9VsA8cKimj3miq1dQWVYmXoASWcSomlRbrrO/hjrHo84qSZ4aePW2qBqlyxW8XeVVQ6AAS25vsbabjqccx9HVEktTGqzRMzkXV+fHI33QDXMRNr7G97HbHSfQ9wLLQNVSTrp5jcuNSwJ5aEnU2na7XH5j0vgOkPGsmzIGH4wB/txUm4epWuTTwEna5iQn9YwQ07eWFLNuDppi18xqkB6BRGLfA6b/rwBX9zFH40lOf/ACU+rGycM0el17JAFcaWHKQah79t8JLeiInrmlf9Mn+uPFvQ4fwnW/n/AOrATPPRAipP8nuE54AeGUalIVtQWN7a4rkAX72AVFlMsKVHygwgqH5jW0sqSKkWiGJJfYKizMEB1dL9MGx6GvLM6v8AP/1Y0n9CodSr5jVsp6hu8D8QW3wHLuDax4IZgpDGVGhlQoXaGndUd6hRuNNr3Ft7JhgrYoY0YE1MuTRNKtJLGVulSVDAhhuV16wrHa5N8O9J6KnooZTQVAaokUpqmQCykWIR13jNvPULgbC18AC9NA701ZBNBQ0sTyRUkzA8+dhpIja/rVBJK2PtSatrAABzZPPM4oZ005tNJzzWFxbkmLSbFbE90csp57496SoSWTtAjp4fkpI4XgDAiokVioAsTqAt6tiL6jvjzp8hqEC0U0Nq6rMU1NU8wloI0XSys3tKYl7ths2r3Y96RFZRPphiGUKIUA74qZy5BIO5YFgdB662O3UYAX6QYe25pQoAIjUU8YICglGaSW4YHxBNmBt0bDZFVNmsjU88kdNUZcrHXEwPrlbTzUv/ABChbFT90QbWBwrcYw1U+a0WhljrpYEe3s8qRmmIU7H2Vsp2P+ODDUK18UFDTU/Zq6iWTnczVZdt1LXvIkzNc3vtqO/iG2WSmuFTXT1Ap8wplR4mAKxrCqatYU+3FMWe/XqB5X0nqkroHmkDJnXPjSGMXR4TYcsLfcwka5GvfqfIYu1atnLosUKU1bQx3mEi7cxWASEjfVCxDNc9O7bxxXjrjmfNzWGWGlrKFVAjJBUoqkycw27yOWZVa/RfDfAeL0QmijymSFo80SYyc+5sASXeqWTYsCNtA8bdNO20+WGtaDJKhIYJqRWcTqFOuMD1YjXqC2rU6nwUkddpzIa+lqa6Z3izNJUEMaXWSBvZhiUNbUshJJP4x+5x5TwPUoMumhZM57RzDUXIFju1QHW11EYVQg6d34ALFK82ZzrDLUQQVFECYJFjusrRsQZENwpVCFJUXsb7bYTfSRU1VRPE9TJGSsL6GRGQMqFt7FjcMb2ItceGHOWFqwU+STQJTVcF9UygBRCq7NCb3LSXsR5az7gvemKOXn0VOUUTpBybR2CtdtK6R8248PD4YDfMs2qcwRqGtkoKfkqGZpEcMukDSVYM19Sm5tbbr1tjFPxrUauwtNljqAIRNJGeW6WILM4IAsvUEAnoLnDXRZPTy5dFLRO1PmNGxDM/2wzk9+OUfPEjXA8LEeAIxfo6ajzaCqjrYhT10dueLANCUvpeM+Md7n33N+oOAQIs1lyuIRxzZVV05ZmBA55jJBOjqH0k2sd7X6jHROBrtRqzxrGzSTkottKkzyHSLbWHTCtw3RyS1aJWLBFNydNHzqQCKoBJvI4DKecVC907jfa+HPhCIrTaW03E1QDpBC3FRLewNyB5XOAReLeCZ6yCSemCu8NXVq0dwCVMpa4JIF13299/djkGgkgC5J2AA3J+GPrDgJAYaoEbGtqQfhzDjhPCeRcrP4aYMHENSe8u4Iju36rWPkbjAGvRHxXHT1cVI0M6cxuUdUxcCUm1zEVCpvcXG49++PohcfMGe03K4jKw9e3Rsv8AvM6MfouTj6dGA3xMTEwEtjUjxt7sbjFDM55lB5MWs22OpR+okYC9iYRpq3O+9ppqa/zbyD9e/wDZihNV8R/Mhoxv4m+3h/GdcB0e2K2ZZdFPGYp41kjbqrAEfr8ffjnTVfE3hDRfnH0fxmNDV8T/AMzRfnH+fAb1Ho7qqZahqGq5skqcoCpuXjjF7CKW5KMNTAXBHTpa+F6jmvOkZoTT/J8J7LTSsqvUzXADljZXVDdzpLdb+7Bpq3ig7cmjB9xX/F8Us0pOIqiMxVFLQzRnqrhCP79wfeLHywCrxtG1NWRuspesWCCRZlNy00kshcqPZKknTbppwWo10QpU0zSLnkU7RTwuAWneQksrLcAx6AzKfAKfEDFOg9GmZ81GqKWCWNAqrGZwNKK5fQpuTvdl71/a67XFirrTS1KVRdoqqndYY6apW0ssGk6gWUESNvoWQE3CLc3wFiWijqoKaTLXk+UnWVZ2J0MdmMyzjwLOQq/EW2Xb1q4FzJoTltKIZ6SC1RFIGVSEZQtI42DXKlgT4AeZt71FRNTIM9pNJ7U9paTYB0J0xgaQTzVtqbqbl97DFeqy1kpqavyypaTMarUHKbifUGZ7qTaPl+HSxAXrbAWagtmUkmZ0ojpajL1AKyBe9IoJlWX8RR3FbY+0dtreDzw5jSVOZyytDWxMvIWO5kpyu0UYXbmc1iT5HWB83FSoooq0Q/I0TcyOntWQuzIrojC0Ev3UrMG32uAbnpi1WucxqDmVDCsMtCiPNFMNPNkQkmNgSADGq7OR1I6adgzFKssTQVEciZ61QCr9DrYdyVSNuRHGFuOg0+N7lf8ASyZYK2hMqgyxRqzWNldllJ1XPTUevkThiirPlNZc2WbkzxOkNFErAsrfcOBbUZXJFjtb3XwD9KCTSVlE9XE1+VrnjABsschaUJe110jbzHxNwYaN5cwlfOcvjjWSFlTspYFptIOsyWOlXs1kI8r+NsEKiJM6JrKEGCppVCa3Fi8ntGCRehjXpc+J22BxS4uC81anJXcvUQaqmOC1mp1GkMP5uYWKrYXuG8jfavMFFDBmuTEaXCQPSC57QOmkqLkTJ1J67E+dwJZnnJzSkNL2YjMA4SSN7gU7Ai8+oENo+5I3JsPfizwnTtHT6HfmMs1QrOwsWInkBY79T1xpR5YtfTw5jTVCpXIpLTAWW9u9DKhOyi9rHoLG/jjPDMxeEsQCWnqCbEEX7RL0N9xgDvo9+1VX5dU/tMcV4TSaDiMKAQWqpkJZdmQli1r/AItjcdNsNX7uaqjlmggpGZXrKh+eVeRTZzdVRBckbC+rx+nHpwNxUGqHNZS1clRLVs8K9nJFOHAQkMx7o02v0sB78ABZIW4niamn5hapZpO4RoKjvICdn6MNQ6Y+g7Y57wfBRU2Y1FNFFPJUvLJM08kIsmoAlVltcL4e846IMBMTGcYwExnGMZwExgjExnAa4ziYzgMYziYxgM4H5vktPUrpqIkkHhqG6+N1Yd5TcDcEYv4zgOcycIVtPUxTRzdrpYGJipJCFdQVI1LIQRJILm2uxINtQwpcP58tNmlY8dHMg0nTTuuhwXZACgLd0yS2DADTYKb7Y7ngVn3D8FWmmZAWHsSDZ428GRxZlIO+xGA5bxPk9TlixVtNMTmVQzLPEql0mLBnOlB7IiA2PkNzc7iswyuKWOA5TzJpXpjJWqG08+IOCyygXIneTWBbewbyGHWk4arKCXtbyPmhWMrZ7pLGDuxhBLK2qy3UkHbY72KPleZ1UCVM9MnKmq5HjmpStngd2PLnCBdSIFJButiw94AC+AamqfNstgRIqMRiWOQFeayp6ywvZWiQ6Q1tzfr4h+OuMjJU0tWVGl4JeUoNiFdiq6z4E21HyB8cGc+yJKN4qahaWSGSFJcwSM31wqy3k3vZ5O8LDqNXQb4WfTRXQSVkD04UxGLSbDSCQ5DD4j2T5EEdRsDxT00uRSdptzaCqIap5ai8DsSQyAbmLvdPL32v51OXPRzpnMESyUkjGWSBLsY0kAAnjF9OtlszWHjb3ilwhWLLVR0E8rPlqtJ2MuhCVBXpGXO0ix94L4Gw92LNXWS5VUS5bHMopak3ilbvdi5pI0sLEaW3CXsL772Nw8M1VampmfKRLJRsqPmAibSktyG0R3BtLo9uxG2xthh4VKGA6dl51RpHSw7RLYW+GKdWrcOd+LVNl0uxiLDmRzadihPtK9hceHXw39ODHZ6UO9kdpZ2ZV7yqTPISAb7i+AafR8PV1P5bU/tDhqwq+j/7VU/ltT+0OGrATExMTATExMTAYtiE4zjDHbAQHGcaqMZwGcaSSAdSB8TbEdL+J+gkf2YozZLE99etri1jLIRb4arYDeXOIFvqmjFut2G29v7cDpOM6AXvVRbdbNe3xt0xtLwfRNu1OjE2uWuTt06nwx5fuGy/f7Ei367f6/H85wHl++Dlv37D/S/03xo3pGywfyyL+sff5eW+PU8AZb95w+Xs41Po+y37zh/o/wCuA8v3ysr+/Yv631YwfSXlf37F/W+rGzejnLPGihP0H68a/vb5Wf5FD+Y/XgJ++Vlf37F/W+rATijiPJK6PRLWRqwPdlQlZF8wr6bgEbEeODZ9GmV/eUX9b68a/vZZV95xf1vrwHM6jiWHLI5vk2qp6vnrp1yMVniCJpQXJ0zKB7IAWx63vfC7xHTU9Y8CUEhdIaCUnUvrNcQkkfUp31OTe4vck2x2tvRllPQ0ke/4zf5sav6NMr0sEgETdOZHIyuht4Nq7psfpHXAJWZry6NcqqY3kqV0HLZIxoZr+y2pdo2h6OfEWPjfBHheWmWlr6PNgFqULSVjyHVzlPsSoxFyLaQoA22sBe2M1HDtfSVsdYrfKMSAIxsoqUjUGyp3gp3NzpsW8RgFnT/LddLLTRqGy+NCkM0YV52LEsr6uiLpI0nz8L4CxwM96qnjzQStDoIyxqgDSVu27i5Am0aQNXQAWsSLsHDBBgblkaOfU6bHa3aJbWs3TFXM61s+VKWlTlQR6GqpnW7RvsTDF5uPFht0897nB1EIqblR7JHNUIo62C1EoHXfoMBvQSZtSNPHDl0c0b1EsyuaqNCRI5Yd3e2L/wC6DOfwTH+mx/Vh3GM4BMGf5r45Sv6bF9WIc/zb8FL9NbF9WHPGLYBO+Xc1/BSfpsf+XGUz7NfHKlH/AKyL6sOAxDgFA59mn4KX9Mi+rGTnuZ/gofpkX1Yb8aqcApLnuZ/gr/5kX1Yhz7M7f9lD9Mi+rDdiHAKHy7mn4KX9Mi/y4ny9mn4KX9Ni/wAuG/EwCh8vZp+Cl/TIv8uMfL2a/gpf02L6sOOJgE75fzX8FL+mxfVjPy9mn4KH6ZF9WG+2IcAnjP8ANPwSP0yL6sQ59mn4JH6ZF9WHHGLYBQ+X80/BP/zIfqxg5/mn4JH6ZD9WHDCs3FZMiaEBRtSaSw1a+ZBGt7E8uxkYMpF9vzgvPFmJn5/ydJr5vOsaynYbIUCDUhKpYsQBaxZtxe+KdTktW7M3yZKCwe/2bTEFnXSX3T2huR03LeBN3IcWAsg5RCsL3LdCWiUXsNrcw6vudPjjQcTFiuldN9NlYb7gnvefstbT+LudQGAAcPx11IZTFlbHmtqINZAALEkABVAsNRF+tgoJsotU4nyaorTrfKGiqACFqIa2GOUXFt2A74t4Hww1S8U21LoNwWGq62uGkFrX8o23+HntvU8WIq67d3S5tqW91MYsfuHBcgr4EYBJ9H9Fm+W0xgNAJgZNS/ZEKBVNrjqSx6nfDLw1klQsHrogkjSTSFNatp5kzuBqBsdmGDFXxPGpsq67IHNnUWuxXpe7WIIOkEg2FiTg1DKGUMOjAEfTgPTExMTATGGxMTAS2M4mJgMYmJiYDOMYmJgM4mJiYCYmJiYCYl8TEwGNOJiYmAycYtiYmAlseMlIhJJHW19yAbdLgbN9OJiYD2tiWxMTAS2M4mJgP//Z"/>
          <p:cNvSpPr>
            <a:spLocks noChangeAspect="1" noChangeArrowheads="1"/>
          </p:cNvSpPr>
          <p:nvPr/>
        </p:nvSpPr>
        <p:spPr bwMode="auto">
          <a:xfrm>
            <a:off x="155575" y="-1828800"/>
            <a:ext cx="3114675"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28" name="AutoShape 4" descr="data:image/jpeg;base64,/9j/4AAQSkZJRgABAQAAAQABAAD/2wCEAAkGBxQTEhUUEhQVFhQWGBwVGBcYFxwYHBwcHB0dHR8eHhwcHykgGBwlHx8aITEhJSkrLi4vICAzODMsNygtLisBCgoKBQUFDgUFDisZExkrKysrKysrKysrKysrKysrKysrKysrKysrKysrKysrKysrKysrKysrKysrKysrKysrK//AABEIAPgAywMBIgACEQEDEQH/xAAcAAACAgMBAQAAAAAAAAAAAAAFBgAEAQIHAwj/xABUEAACAQIEAwQFBAsNBQgDAAABAgMEEQAFEiEGEzEUIkFRByMyYXEVQoHRJDNSVFVidJGUobMWFzRDRFOSorGywdLhZHLD0+I1Y3ODhJOkwiZFdf/EABQBAQAAAAAAAAAAAAAAAAAAAAD/xAAUEQEAAAAAAAAAAAAAAAAAAAAA/9oADAMBAAIRAxEAPwBlyPhqGtq8xaoMxMdWY10zyoAuhDayMB1J/PgxL6PKRSulaptTWJFZMNIsTqN5NxcAWFzuPC+M8B/wjNfy4/s48Vs5zOGLNxzpZCxpDGFUIEgRi0kkrsW1AHlqNQWy2Fz3hgLEPAlA99ElQdJKtprJzYjqDaTY+7HkvBVCZjCHq+YqLIR2uo9liQN9e+4OFcilEQMlTLsdAVKYqywJGIz3VY6WInLcy5bVNawNgL1NmkMM1RTDtPNrJnjR9ESMNIUMis0oJ0oyqpAFgBa7DAMI4Co72EtVfY/w2bx6fP8AHGW4BpRvzqwDp/DJvh9354D5PwxTTxyyUYlhVXAUuiPqaKRn2UvcgNpVUfTpMa7WvfWhyyl0z1K1NTyotAkWSIbyQ3ZBZk1O6zO7lRuZTY9LYAwnAlKbkVFbYdSK2W397Ho3ANP17RXAefbZv82FNsjpI0MD1WkrbmNJTjleriZrFdWl50QtMS5c3NyO6oU5nUsNRljCrmaCmMqRo5DAtGGVU5mq2rWe8SLKAd+jYC2OBaYi4q661r3FdLa3nfV0xpT8FUrrqStrWXfda+Rht13DeGKVLNTSLURJUy6a4WVhF3Yl0mJBzBsFcIdFyL3JG7XwJmgy+RJtFXM5MMjSvDFYMNUZkVNgqsypToqbnQq9dZYg0/uBh++sw2/2yX68SPgmEk2rK4ldj9mObfHfbCtJVQLyKztEkoHPfS8IciVGIkm0qdHddo0BBOwVUJ1b1JaWlTmGCVZNMkMUgenZkd9GlUezKJH5zPIdRtqYhjdRYHgcDR/feYfpb4wOCYza1bX777VbG4+rFDPKWmHY6Spnmd9CqsSHSXF1VnlFwDGR3SreBYC9zgJRR0cQjnWoaaFI9Pq6cmQrAOzFdQ9iHWzMFUDUWO5AwDUOBl+/cx/Sj9WPOm4QSRdSV+YkG/8AKCOhIPVb4VUqKdg0bVtVHLy5UMs0TxC0XKDAkEadMaFCQQdUjkEMRgnT5TCtNBL214qblCmCaHAcMxZ9Ab1hd7AB7EhQSNzqwBwcGrewr8wuOo7T0+Pdxv8AuN/2/Mf0j/owuR5PHKJnFZHzJI3m1ctoxyGmu/ObUH30GP2l0hCABY4rGngMaS9vihKRS00TvG0fLle791JD6lVjYBbDUVZbsRpGAajwWfwhmQ/9QP8AFMapwUw//ZZkfjOn+EeAKVFJ2CnoRNpNToBdImcNqlIYMTGAHcq6nWvXVcHfFKgpqWOcrT1TRrBG7qZIJLghyrlG2QxvMwuqLdrBV2AsDO3BbDrmuZDyvNH/AMrGycFORtmuZf8AvRf8rC/BkWXiExmZGWrkTRzImuBEyxOCDtHKzl0LkK2pwDe1sVqqjgRaxoquNIfELTyWdZJVshCkCVBpMKmIC2trksSSDV+4uT8KZn/7sX/KxhuDJfDNcx+mSI/8LASbIAklEnaiZCebBC8RFit5pLWu1OpJCEdAmlN97tvCWRGlicMY2kkleV2RdNy5JAJJLOR01NucALPBc/hm2Yf0oj/w8IlTxBVwSSQ9rmflyyRhmtchXYAmwAvYDHbCccHz4/ZVTsD6+XqbfxjYDo3Ag9fmn5c37KPDPJlcLcy8anm2Mn41gFF/oAH0YWeAh6/NPy5v2UeHFcAHfhmlvcQIO9r2uLNrWS4AO3fRW28sbtkFOZEk5el0ZnVkZk3c6m1aSA4Lb2a4v4YKPjW+AH5bkyQM3KZgrXZlZi5Zzbvl3Jc2ACgXsB9Fs/IEHZ+zlNUOx0kkkkNr1Fr31a+9e9774IsbbnGRgBS8OU4keVYwsjroLgsCAQAdO/dJCrcixOkXvYYzRcP08UccaxDRE5kQMS1nbVqa7EksdTbnzOCuJfAAX4PoyVPIHdj5SgO4AXSUFlDW1BCVD21AGwOLFbw9Ty31xDdSl1JQgMyMbFSLHUkZv17o3wUIxnABIOFaRV08q99R1M7u92ZHJ1sxa+pIze+2kW6Y834NpCroY30O/MZBNKFYm9wVD2KG5JT2d+mDo38MZK4AZWcPU8sqzSRK0ioYg1yLowIKkA2Ybm1wbXNrYicOUo1WgjGsxlrKBqMRDR3t9yQCBglfGwOACV3ClLKulohbSy2BIHfkWUkgGxPMUOCehv5nG78NU7JCkkYkWAEIH7w3AFyvsk++229upwYvjOAXIeC6NRYRNpMK05UySFWjQ3AZdWlvHcgnc+Zv703CtGjakhUbsdO5W7NG5IQ90HVHGRttbbqcGyMYwAF+DqQvG5Q3iKso1ta6M7KSCdyGd2+J3vjZuEKQhV5XdUIunUxUiMOEDAmzW1sbne9j4Cxy2IRgF1OCKMGM6GPLBCgyPp3dpL6Q1iwdmIJ6GxHQW2Xg2lVJUiQxLNGsLhDbuKSdr3sTcgt1O3lhg3xL4ARluTJHJr5Ua8pFggYMzMIQAbHV7J1XG17hVuT4GL4wGwI4h4opaIL2iQKz7JGAWdztsqLck3IH0jAFjjhOet9lVO4/hE3X/wARsPUuc5lVVCxQolDEVWQmbS9RpDb+q1aQG2XxK73sSMI+dRk1NTY/yib9o3uwHRuBB6/NPy5v2UWHBcKPAv27M/y9/wBlDhuGAw2NcZbGBgAnHJvRvGOszR0+3/fSLGfzBifgDg3EoAAHTAPiA66mii/7x5yPxYoyL/Q7x/nGDwwGTjTG7Y0PhgNhjIxgYyMBnExMTAYOMDGTiDAZxrjbGCMBgi+NSMb4xpwGAcbY1OA+d8VUtLq50q6kAYxr35LHoeWt2t77WwBvAfPeJ6akKrNJ6x/YiQF5HPgFRbsSTsMKeZcQZjXUpkypIohqsrSODL3bkgoQUjJsBZiT3vm4VpYpJZKeoptS1yOYpIqnS6vPGhkkvq3U9ArqRtpAsAMAW4k4ur5iUg0USh+UyPc1RDHSrhSuhVJ6kFred9setPkdPJUJSCGRJxeplnqQJpX5ZtGVdiyupdrkA7BSCBfG/EOZLmOVPVJFy6ujYSFGGp4pIXBkTwJBUN8Qd/IZNYK+opamLuzNSNLAb+zIjqXj6eyykofNTfbAFMoqJa9ajWY1qKOqaKIr4GNVBv46JbuCD0B8St8c+zm5qagi4vPLtbp6xrjrh24akWLMXYELHmA7RGCeraAXW3iylXJH42E/N2Haanr/AAibp/4r+/AdG4C+3Zp+Xv8AsosN+FHgH7bmf/8AQk/ZQ4bsBMS2JiYADGQ+ZPt/B6ZVB987sSB77Qpf4jB7ADhrvvVzA35lSyD4QgQkf00fB/ATExMTATExMTATExMTATExMTATExgYGZxxBT02gSyWeQ2SNQXdz+Kigsfjaw8cAUwLzfiCnpiFlkAkYXWJQXkbw7qLdjvte1sK+f8AENa8gjpYrIqNJOqunaQg2Gm5McbE3Glrk2Ps2vgTFklLK0dWkaVFOw0y85T2mJr6S3NvzCytsytuLkg4C9WcUVdVVGkg0Ui6GYyO6GUMLdwreyEgg93WQPLeyXBlcsFUzUi9qlqIpufFUesWeFGCtypmHMBPs6W3uovcabnUpzGtFSTtzIpZo5oJmI5qN3talvnMHK2bckMVN/H2ynMhFFSTSsFekq5qOYW+bKzWNvLZG9wB8sArcLZy9A9PO5Y5dUTEs7Bi8Eih4+XL1Jttueqgfc7OGZAqJpolV5KSqSuBXvGSnkF2K2Pe7jS2/wBcTMOH4lmrKKUqsFepmgdiNAlHUDw13YEb3IFx0OOe0OZ1OUVKwr9kEXjSPWGcX3aJ1B9j5wa1hckdWGA6FW5xTUVdJVyNqo8ypgylVLB3QDu2HVnV/EeFr4C8DZVPG4hnWWlQOZ6JmQPovf1c737rcvSNB03ud748eGvR/WTlpKmGKG+tUjmvJHAHN/seFWsh8iX2Phth0yP0cRrTcmvmmrCSSdc0ujrcWTXYEADc3PXpfAevD00JCQMYqupgd5vUi6Rcx3IOpjZbAso3J67Y59nA+yan8om/avjttPQRRnUkaK2lY7hQDpW+lb9SBc2Hhc441XwFp6g2/lE/7Z8B0LgX2swPnXy/3Ix/hhswqcCjev8AfXzf3Uw14CY8ayoEcbuxsqKXJPkBc49sAuNjekeP+fZKb6JnWI/qYn4XwG/CFOUo4NQszIJX/wB+T1jfTqY4NY1RbC3gNhjbATExMTATExMTATExMA+IeJ4qUiPeWoYakp03kcXAOkdCRe9iR0PlgPXiTiKGhRJKjUI2kWMuFuELXsz/AHK+F/fjwzzjGjpUV5Z079tCoQ7Pq6aVXcg+fTCPm3E9TmHMpkVKRZA8caTIZGmdN2hdh3ICQCLbtYgg45nLlj0bdvy9A0UawzSJINbwly2oWt9r1I8ZO5638GwHU6niasr5pqSCRMvZO6VljZ6ghrBWA2RQb/NLEbnbArhXI4YxWQyjkVVFGFV4WcNotqEwka7MCwPcuVUbW3xczrOKR6Jc2p5FMkVVHUlSQHVmVIpYd97lAbDxsCMbUNGamrTNK5ey0si8qOIsVLBrBGnN9IDE7L0uF+kPFIZ5O0VigLWU6BJNIIWV6d3WZWA2ZZI3jYXuQbfc4ZqaK9XMIhZZ4lqjGdgWa6Oh8AWABv8AdAHpe9DLczVY6tKACtmeQbIfVewiEyS3CqxCkkAk9Nt8e54WzCeoad6vsaGNYeVT2kbShJBMjrZWJJ9lcAMzCuo4aZVrWeNoD2iHWjKwe4JUagA7rISbKTdehNjgdJR1MslNNBTvKzzc6YOjRwXYu0TEuAzKgZgSF3BAI6Y6JlnB9JC3M5fNm8ZpiZpP6T3Kj3CwwdVQNhsMAhU/AUs66cyqmkivqFLCOVCvQ6dRJkdQRtdhgFxhki0+a5NHRQIqq8rFFWwsOXrY23JC7/EY63jm3HUrDO8pCmxtJfe2zMgP5xtbAdIGM4mNZJAouxAHmTbAbY5AU1STn/aaj9vJh1zb0iZdASr1Ks6mxSMGRhsCTZAdgDe/x8sJeXESCRwCA89Qw1DSbGeQi4YAg28DgHXgX+XH/bpv7Ew04VuBRtW/l0//ANcNCm+AzgDnp11VFF5PJUEe6JCv96VMHcAKf1mZSm32injjB/GlZnYfmjiP0jAMAxMYGJgM4mMYWuMuOKXLVU1DEszACOPS0lj87SWHdHngGVjYYX4uNqJkV1muzEqIgrGbUpsy8kDWGB2ItthGr+La+raWJSMt0K8kYddck4VdTLq9hGCMrEKdQPuvhbWuaFoqugTss6JIlXHIzukrKYWXUSbkMkpcN1FreGAaaziyqrGCxskNNPMtPCIwJKiQbc5msSIVRdVwQGBsMCFoo6WoaCnYyxRctY5ImVZTIW78bSJYuyxoUUE2B0gjcWA2NTmlU88py+nYnnFmAIZVhEkaN4FnCHULErp87YflqWqUWGgy5lip3Ts8znkxMisrk95de7L4Kb9b77hazehkkmo7d55ZI5XNrb07xyLKfBWMZZGA6lgBsMDqLMqSlashcnnPNURxxxKZJTHIb/axfuBy5GqwFzbY4PQ8GT1EKJmVZJMyXPqfUAknqxTvObbeA67E74ZspyaCmTRTwxxL5IoH5z1J+OA+fMp4PIzqGCOPsw5YqVjqAJj3QRdkViNRIJC6ttr+WOzScCxyyLJWTz1YW/qpSvJueh5aqBcYV6gf/laHwFME/Okjf/X9eOp3wGlPAqKERVVRsFUAAfADYY9MLlbx1l8YJNXExAJKxtzGst791LkWscLs3pP5kPPoaKWoj1CIMXjjJlYiyBNTOfH5vlsRcgOi4wTbc447LxvmFTrelZ2jRBJPHDTKJYBcqU1TE8yXZm0hOgFjgVG7yTSZgjVWYZWgEcyzS6WPcu7CJQqOkYNipG5LbEC+A6fm/pCy+nYI1QryE6RHEDK2o9BZL2J8L45V6RuJZKjMMvmip5oOW9lFRaIyFZo9rAkqtwOo6eGM0lNHFE9U0LTZHM0qLEJCXgUm3N03AJLA2BJZBaxB6+HEsUk0+UxVEvMSZQgYMGLwyzxqELjq4Q2Zh4gnANVXxVmk8M1Shggo4HAaWFTK7qp77xmXSropsD3QWGrTc2x5ycLjMqZcwWTnOjF4u1vqjljFwVkRAEhvvbSBba/uHRzEyIspmmyGknMaMFHtJbTzCDeSmicEBvhe9sE8wp3qqqony2MyUasva4g2lKuRT3uTtYsBYMbgPsN8Be4agpq6Jno448vrKchgqqAysVUd8CwlgcKBtsQAdjgFk+eKEfmq3MM05blo7pczyE6WCd5fI4K56EzmaJKBTG8cZ7RUENG0aEEdlYKQSzNfUpvpFyN8a8NUwSEoqBAs1QoVeigTyCw9w6YBt9H/ALFZ+XVH94YahhU9Hv2ur/Lqn+/hrGAhwC4Xs3aZt/W1Elr+UVoB9HqyfpvgvW1AjjeQ9EVnPwUE/wCGFqo4hpsspIRVSWYINSr3nLW1MdI3te+/hgGvADiXi+monjjnL8yUMY0SNnZtNtgFHU32wgZhxtmFZJIuXjkaIOY0MoQz7NuVUqeW9iDZ7qQVIt1KfkhnqJKGpZTMqyh3NjLUFkAL6yqlxEbPy16X2NhawHOKuLc0qUllptNKKQus0Qk9eI2tZpIyCFsLbi5BJ8sB0kjq2gpaWExSVMccs5qu+w5b6+askgPOV0J2JC2QbDxcazhCqrKx6mCLsayFuY1RZpG1RmJgI0PsMuk2ZvaUEW3v68NcIwjMqqnqT2lIaamC61VVAGsAaEspAA21X998AGyKtU0vZIoZ62WCtflyRjV3EIUO0hsgDRkx+14eXQ7B6Oaia/PlWCPXDKEQLLLqgjEaM0hUICQLlQpG/UjDlVcS0FKRE08EbAXESkarb9EXfwPhgDJ6S0bRyKaUrIQiyTMsEfMN+4xa7Idtu7v4XwGnAGRwmavmkQSSLWOiySWdrKkY6noSRe4th/xwrLOK6qLnoJYacz1cpDhebpYyctizOQscSEL3yhvqAsDj1zxo5brLVV8jEGOlqS3q6iW6gxoiBU06wAdR7wFwfHAdWzTi2ipyFlqYg5IUIGDuSTpsEW7E326YCZnx04eaKlo5ZZooRPpktEWBNhpQ99vO1gdiOuESLMnp+ZTR09NFURhnrIgsYimjAXaE+0ZCp8ejGxHQgeK3uxhXdYoyWjluzVOWrq0lJbC7xnYaXvYDfwbAVc3zCaozuCVZ1glkpgweLcKTC/c74JL3unsg3OwBwcmylJ4rM9ScySRUNJVSNMsjbe0mytEVBPMAAAG4uLYGVMEcmapUO/ZyIEmR0Iu/cl9coPtEkK2k3vqAN77sInedmmrJWpM0hjV6fuAK0drWVbnm8xmIZbkgkW2AwFSClWdI4cvR6TNE5qTx2EaIltTh1A0mJmKhGUX7wPgcU4a1JHfNKQQ009Hy4Wo2s3NYKUO4O7HUYkkAudLX64Iy0slazAa6fO1ZzJ81RDptpuD34CNKgg3DEnzvXpaqGtiNZCIaGbLIF5Y2e4A3v/OQEakQjxYnywFenhaVEbL5ZUzuR5RVA2W17s4lVrgRr3VRgOunoenjDlpmBXLIJYXjiVcxopH0iQIR3BcEmSQKe+LXB3sWsSULvUNJXJK0Gco6r2UiwKEWWDRf1iP7Rc+yb3tpuPGNe0LA1E0seec11qC9lYCxMnOFrcmwUR7fcjYg2DzigWeY1mX00ppIZYpKuhYlQZxfUVj84hYkdGIFhtilxDTw19dSJTDl0cisqsQdQDTIrlFPs986VPTqelsEuQaghMtglpqyKJo6+EsUDRrto1Ed+SQ30yCxsSbg2wG47nR6ujahBhKxgKo25EiyqveXfZTa6+PXAMM+cy07DI2liWPUsPbEsNEDhjy5FA0pOwGkHodV+uLGf87JpOz5ZI8kc8bP2bS0zUwFtU6WudHXuHq3S/QTK62kpKOqoswpiaxiWkjbvmsd2srwta7XYjpum58DjXJpZ8ivNmEZmjqEUGdHLvCyr3KdtR3TwDDa/XAXpaaGkhpqrK5jLUzWQAkuKy5uxlF+64uTzPmnY7dM8JOzU+pxpdpqgsp8GNRLcdfA3GN+HuGaiCQ5oqRNLMWdqRANKxPY+qfpzvnE9H3G3XFjhk6oWYBiGqKk+XWol8LixwBbgX7VVkeFdUH8z7/44L8S8SU1HGWmcarFljBGt7DwHl7zsPE44vXekqWilrKSOEH7KmfmayrDU++kaTbyv78W4OJMqD8ztLQl1R3BWWql16CGHMdSg9pgbA36+7AFs54zlro54zajgjljglWQhakiQnpqssZBCm41Gwv4WwB4TyWeTMKiOImoES7yVGuJ3SZSumUuCzR2LGyr3yqm4G+CtfWx0VZUNBynneSORZJ1MsrRGCKyRljfnO5Olfcb6QBgTmVeDX10muSRzHAbc0RkEIVZRGhUTuhOkR3N99/HANUHDFN2mLt1er1nKFOsdPIacsircBtDcyS43JJUHbFbhXixKOhp4YaR3lMTyMdoUOliBd23kuSFuAb9BexwscL1chmjmpooYZlUKIY1ZY6sDVrC3Hq5YlYXJJNzubWwL0lqeALGxRkZnQkmU6A+qZOmmOAbICdJcuQL3OAfcy47zCU6IuzQs9hCY7z8xwbyRCVtMaTKttmFidr4UMwzRe2TSs9RXQGGBpyztA2m5UqViKKWDMFEbA9T5XwLpkBazd+GUF9Q0hniVj6xbE6K3uXIO7C/U9bVQs0mZqYNJquVA1ONA0VJAFpHW+lfVgubnYpgMSctac2C9hZlnMkCqXgqJEkKU/Nbdgt01MQSL22BwVBfmyrNpknXesjEl0rxqULydIsJEDAd224t54G0E+heZSoZO80LUsjGZ+fyTzqvlqdPdBKgdDva2C9BSxoiOjSnL0kKZfKNIcVLMt2KmzFGcMo1eGoHwOAqcN5jEIp1YOKWWoY11RpLSiMu/LjcdUV/nMo21HoWuLdbG0EK86MPT1ETrRxSyM7UUTOLSuBuVAIbVe6WC3wG4cjkjM9VUIJqeKoVqinuF5rGSVVdAdpVV72jJ3PwwSoJOUC6NzKOZUerMCtJ2SBnYiBGLElCD31Autm23GAzNEqRKJTLLTCSTsVSihXmqmK2Z3a5sG1aWtpcXJ3ti3ltLJLVPFNJGKtS8lS7SnlVughhELCy8tdjYXU+BHSrWgxKJUjDUtUsyUkDl5TSQMQGqdFjdCLvpNtN1F8GEggQdikkMmWwvrWsRO8k7jUqF1694khwNyVRveFDNsoikzamhiMkEcsStGnQxteVgFv0VWAIX2bbDbbBSetFc5jr5Vhmo0doZ4lI50kbaebFcDXawHLHUseotYPxXBLUZvRQTMqPJTxpzBb2dUx16eiSFfAX0taxIAwQr1iZhQ1k6RR0IcUlYi2LSRhWAYj+MjXqoPfb3rbAe9ZE9ZIKWp1U2cnvRzqbIYShBK2O6EAqY9zqJIuAbeFZQSZlOscaU9HW5egEiGxEpU6lVRezQCym5vYsAelzXTNqeohnWudVzXWjRTLMi+AETRvq0xKu5db7XY+NseM9TFUKlJLNTw10LSSGvWoQo8bXLHUCNRkY6TETsLnp3cAZp5/lMyV4mFHX0qKY06gIBcs2wM0cpJAO4AAG5OKBqpJXetVjS50kqRdlK7SI+lVjK/PVrFy/h5gKCKtZnSVkySc2jo6qiQAvzFaKd1YFUQXCtFpXVfqCVHhfFmp4gpcwY17VkNHW0w0QJqB7yi5YmwMqMSVA+567k2C7QhJYlMDSx51zm5mr29b+0XHjTqoFvAAKp32wvekmXsdTRhRpPZWWS5GosXOtz5tqGr37YsUvE1PULJmT1a02ZxsNMYvpMaj7WF6S6/EncGw2sDhe46z6OpqKSdpFke151Q6ljtKDpUXsV02/3je+5wHS6LLVzlGzCeYxJHqSiMb2aAId5pCD9sYgEodgLfHAzhPOBmFZEuaMrLGjClDIUiq270bz7jSzaei+FyRhf41zukknc5fOFp5Y1lrItZgSoIKnloNPclK31dOoHW92HiXjzJqmgSAK2oKnKiEboYCLAEOo7pT8Um4Ft77gUelahkNNFI7ZdqVpQNTPSBr2AO5aNiADvdQSdxfBHhZQIGC2C8+ptbpbtEtrbeWFLhD0m0tNHNBUy87TeRahY31VGwGmRXGpZNgLk2t47bs3AtWk1GsqAhZJZ3UG1wGnlIG22w8sBzmv9H01XUVdV2imijapnQc2QqSVZgTsPDr1xvH6L2qZAiVuWlxGqaYWJPdAGvSp3c+J6EknHTOEOH6WeOqeemp5XFZUgNJEkjAcw7XZemGii4ZoomDxUlNG46OkMasPgQtxgODcUcE5kK2BGeOSSTRGkyG1ykaqS1zqUoiay1uu43OKVdlktkdlDStGqqIwQyinDa6lCDdwoW4OoBy2re2z7xTJWNNK9LldVFMQyGdJU0yggLd47EMCFXcEPYDvDFHjCY1FCrZjQy0MkYCCVIzIpRQwMaaTeENcCz2UjxO1gUuG0cTCVHRlUh1VEWMvCjBDMjaiY6k23S2ptwb3salTSXSF2nJUxgmQQ6jCx5vJgLXsqvuT09o3vtg/w5lUpqUkliKASxTTxJpEckjkiAQBQVJjB1N3rXvfocUmW0Ecix6o45TCad1cpWVUjOHNl2DRoy6XPiLD2bYCocslXnpLI8ZjkSavhVYVsdXq3gA2b2rnTbqOuwxjN6aWbNYlaaGBpoleOdGKKilSwY6SLOQGUqDYljj3STRytLNIIHtBMYdMjVb6D2ebWblUIP0Cw8MVs2jHbdMsbMhhD1ojCfNlZ5WgudIW4Fivhqt1OA9skymoqNKQzVCV5TQij1CdiCag2sKLq7WUdPffBPhfLEQCtied6GGoEbUryoz6nUa30AaW+50gBmUagdrYrR07z9ngmcioqirUlc0o1R04RkET6LEMQCpHiWO9xg5kuY65FqYlhiqaflUsNKi6lqBuOat7XWwYLJ4KpvtgFrhwMXeoppQ1VHOq09My60m1vM17Fhstywk6A38Tj3ly5GV5YzVtTw2fM4XmEJaZ2KsEQDSWG58iLAHFDgvckxtKmZO8Yoip7pDM+suTddNr3B8BsOuDVDTrKWkjEUE2WJrqFlcSdqmWUs2vT7a3Bs1iQzgeAwAeoyBY4YZo3V1qg6pEskrNTICbu2j2lQXLg2sfpxqMspEYm8MlMtkvzKkLI9hcrpQ3UEfnODsGYPrlqqMaKmq5wqaVIu/TwgAmRDtplt3vx79Li2LdJToF7RBNUJlMDgQFVRm5xA1SKjpumrqCNiSfA4BMrI41quWhpgjqoUv2iRU7z9C6h1Iv0tY7e/F6MU8lqSSXK41iUfZIhlLTEgjvOLMHUkMRtc26gWxc44oKgZisKzSSzvFBywyJruWJCjQABo6326ddseGYQTF/k6qnmEesup7CJHcm7agFPMLs2u/e6Am56YAazU83OSSWhj0RgRypTurSaGYalWMgLK1hsy7gj3484zBJE8Ty0UchlVbrTsTpYgl1lXoqi4K28PffBSbMWqhy6+vaGONzyCKBjrCgrrGjSVK+RvY/DFQ5u07tNU1rRTxaRTt2QlnCElSpUjQWJ71xvfcnpgK0NDTyPyHrKSNYmJWbs5s6qAFuwAZixJupFtr3OPak5ErXmq6KAwnUtqJSsjAmw7i99CLE6h42sbXx7rnPOikeeuVKkzc4DsRZiwAAZJQO6oA6WFrGwPjo+aFypbMLTRzHlMtF7Qa+uTmWD23a6FdzYdOgbU1XSTHVNWU1OYiCmjLEs7b3B5akNHa27Dcn2drkRxTmSu8RiqA4CkXWBKfSdd+kYF+gN+uDMVerJDE2YzLYOjgUlhGmnaxUa3L38QPG586XF9cshhtXNUaY2XvU3K0dLKNhqBt1ttbAGZ56egj5mX5u8hZlM0XJILC4uUZ1Kaxud+vntvKaqj3rkzpUr3W3LanNiPBHYIV1WAuQpFx9OBMOaGGYPDVBoknLIvZDpXWtmmSFvVqBuAuoHxsMW80zpYZZaijzJXkkUcwCiMCSEEbBbFS+5JYhfHffAFMrzBa2NWrs0Ebob8lsvV2BtbVdRa29g307Y6DwQ6dkXv8AN9bP6wJbX6+TvbDa/XHNMz4oDtDUpml6pNIX7B5TKp6qzqSHRbnu973Y6RwfmSdlHNmhZzLOWZWUBiZ5DqAvsD1wDFwC1oqkedbU/tDji3Evpdr5JnMEhgg1+qCqL2S43LA6r3BI+A+LFxNxn2GiqIYHtUz1lVYjcpHzSGb3E+yPp8sckySkEr6TFJL5Kkix7k+JZWFsB9OU3EVYKKKQUhqp2uG5LxqhAJCv3muNSgNpANr2wKn4yzQgqckkIOxBmU3B87LbC96Ps7ajpzFHS6AG5h1TrIW3sQCoABIHla9viOv0dWJEVgNmAYXFjY+YPQjoRgONwPXwOj0WTSwFWvyzLzITfY9xrctrXGpSOpvfHnndFJEhWspm1RpyaSOxaDnVEhLzGVe6hXUoGoqwt5746pxBxXR0RC1U/KLDa6uw+gqpwCf0oZQwKtVqykaSDHJYjxuNG4wHGEpQZXS6SaRJGkpWyOF1moqX1PtKq91WO7HTbcY0zgxtWQqzmmpxAghklGo8tUkaISKo35htce/DJmVRkStJJQ1EaFwFenmgmaBwCGtqC8yK5HVTb3WvhYzniCKtzATPEDD3OZAZAoIiRwVjcBe7a5XVYkkDAF4oywlUw6HqvWVlMKe5p4VZXWeEk+zZul+pNhtgglQfVurSXReRlUwVUV4kYiQyAG9tOx1AAgC1r4o0iSS8mEykVNWt6esaoF0pQjq0EthfULW6dTf5uNqYieR2hiVUkiZhFuey00ek61JNkaaTp12N+hwADg6SKdGp3jY1UrRQ0koOhYiHuX1XB1i+r3gW2vg5Vqh+xZmp4pstSTlzKhYVbq6sEO3e7x76kk6mJ8DhZ4VCJTymaKJkqHFOk7E6qdgUZpQAL6QrA3HiAOh3aZmS3ZamY8uiExopadLGpqNYIIboZFJAIHUnrfchYkWpqpXMInXN35vbYw3KRYAqhYwWuBcaQhB23ufHBTh6pi1isijK5dCyxmkZwx5xWzSBLm5B6ja+7C++BXybUzSmmIkjzomWWeoaTSjQNGLKSvVSNKBbd03Ow2xayaqRpPlKCCKGKiEEMlMGDNKwUoXWzWLLsEbq1j8MBj0iLCc5jDM6Dkw8oxmz/PIEZ+6vYAfAYk+SFgKOWKoGbNJzQyTsItIBYzJchAVQcsLcG9vfjHFKR1ecUsru0KSU8EqsjAMgPMKvfcXWwb3WwQjqRUxSzV0skOYRxpPRzKmnVEvsPElzdpGbvx7E6lFgALAsVGTyyNDl08deZ4tTvGs8Ui8sKQjRRswAYkjUNRsAet9tKaaWodIa6TMzURlmhCaXPMRiNSXtYKBYqrE3B3FsM0Ua1SGnnjmjzxqjXquVMZYAiVSptyEjW1vMW8QcUzw/z3hy2TtEVdG5JczFohELlp4wfnP00g7Ek+GAW6evMlpayqzAVEd3pHEeoFf5zfcKbC4BI2O5x6fKbOFasqa9a8bRx9nUnYkpoJsyEk7kC9/PBnLch7XVLl1RUSw1NIrBX5xdXddOjkgiyWUhmW9/LxtSy+kWaV1q66rSopVfkyI8k6s8ZIeVW0ErGAACoN73N/DADo82lS80lZWxVzkuR2b2zpC+0SDpVRa1rC2w3wN4kzQyvqOYSVBWFgDJCY2uzC8fU3uCW1e4jDFlOaLoMmYV+Zx1S/wcBWbUhAKlSyn22G248OvXC9xRVrK6NNUzyychtXOQ3V7krGLqDp6d7zvgGJeKqmhEFHTZnTzUz9zmmMkwgkAgggsFW9xa/j0tjdK18oheSizGhq1YjVCRdgTYa1RmuSdtVvjbbYbwvVws9QtVmXKMiKDIIBMki29jvJqRhc+Fj57Y1iqoIZooUr0NIrsqSNTJKyN906MtzGT07xt5YA3l1XKJflFcxyxaiVNbQNsDdQeWw6Ajz63vucP/AAW5akDOE1NLOzaB3LmeQnTue75bnHKq2cQTSpSV9LLHOOZM4gjiVO8AeUrn7YRc6UI2/V1Pgkg0ilGV1Mk9nRdCsOfJuqkkqD5XOA4Px5/2jWflEn944E0UBc9CbeAB/wAFOD/H/wDDai8ek8+bv72f1jb7i23s7eWAFOd930D4H9VsA8cKimj3miq1dQWVYmXoASWcSomlRbrrO/hjrHo84qSZ4aePW2qBqlyxW8XeVVQ6AAS25vsbabjqccx9HVEktTGqzRMzkXV+fHI33QDXMRNr7G97HbHSfQ9wLLQNVSTrp5jcuNSwJ5aEnU2na7XH5j0vgOkPGsmzIGH4wB/txUm4epWuTTwEna5iQn9YwQ07eWFLNuDppi18xqkB6BRGLfA6b/rwBX9zFH40lOf/ACU+rGycM0el17JAFcaWHKQah79t8JLeiInrmlf9Mn+uPFvQ4fwnW/n/AOrATPPRAipP8nuE54AeGUalIVtQWN7a4rkAX72AVFlMsKVHygwgqH5jW0sqSKkWiGJJfYKizMEB1dL9MGx6GvLM6v8AP/1Y0n9CodSr5jVsp6hu8D8QW3wHLuDax4IZgpDGVGhlQoXaGndUd6hRuNNr3Ft7JhgrYoY0YE1MuTRNKtJLGVulSVDAhhuV16wrHa5N8O9J6KnooZTQVAaokUpqmQCykWIR13jNvPULgbC18AC9NA701ZBNBQ0sTyRUkzA8+dhpIja/rVBJK2PtSatrAABzZPPM4oZ005tNJzzWFxbkmLSbFbE90csp57496SoSWTtAjp4fkpI4XgDAiokVioAsTqAt6tiL6jvjzp8hqEC0U0Nq6rMU1NU8wloI0XSys3tKYl7ths2r3Y96RFZRPphiGUKIUA74qZy5BIO5YFgdB662O3UYAX6QYe25pQoAIjUU8YICglGaSW4YHxBNmBt0bDZFVNmsjU88kdNUZcrHXEwPrlbTzUv/ABChbFT90QbWBwrcYw1U+a0WhljrpYEe3s8qRmmIU7H2Vsp2P+ODDUK18UFDTU/Zq6iWTnczVZdt1LXvIkzNc3vtqO/iG2WSmuFTXT1Ap8wplR4mAKxrCqatYU+3FMWe/XqB5X0nqkroHmkDJnXPjSGMXR4TYcsLfcwka5GvfqfIYu1atnLosUKU1bQx3mEi7cxWASEjfVCxDNc9O7bxxXjrjmfNzWGWGlrKFVAjJBUoqkycw27yOWZVa/RfDfAeL0QmijymSFo80SYyc+5sASXeqWTYsCNtA8bdNO20+WGtaDJKhIYJqRWcTqFOuMD1YjXqC2rU6nwUkddpzIa+lqa6Z3izNJUEMaXWSBvZhiUNbUshJJP4x+5x5TwPUoMumhZM57RzDUXIFju1QHW11EYVQg6d34ALFK82ZzrDLUQQVFECYJFjusrRsQZENwpVCFJUXsb7bYTfSRU1VRPE9TJGSsL6GRGQMqFt7FjcMb2ItceGHOWFqwU+STQJTVcF9UygBRCq7NCb3LSXsR5az7gvemKOXn0VOUUTpBybR2CtdtK6R8248PD4YDfMs2qcwRqGtkoKfkqGZpEcMukDSVYM19Sm5tbbr1tjFPxrUauwtNljqAIRNJGeW6WILM4IAsvUEAnoLnDXRZPTy5dFLRO1PmNGxDM/2wzk9+OUfPEjXA8LEeAIxfo6ajzaCqjrYhT10dueLANCUvpeM+Md7n33N+oOAQIs1lyuIRxzZVV05ZmBA55jJBOjqH0k2sd7X6jHROBrtRqzxrGzSTkottKkzyHSLbWHTCtw3RyS1aJWLBFNydNHzqQCKoBJvI4DKecVC907jfa+HPhCIrTaW03E1QDpBC3FRLewNyB5XOAReLeCZ6yCSemCu8NXVq0dwCVMpa4JIF13299/djkGgkgC5J2AA3J+GPrDgJAYaoEbGtqQfhzDjhPCeRcrP4aYMHENSe8u4Iju36rWPkbjAGvRHxXHT1cVI0M6cxuUdUxcCUm1zEVCpvcXG49++PohcfMGe03K4jKw9e3Rsv8AvM6MfouTj6dGA3xMTEwEtjUjxt7sbjFDM55lB5MWs22OpR+okYC9iYRpq3O+9ppqa/zbyD9e/wDZihNV8R/Mhoxv4m+3h/GdcB0e2K2ZZdFPGYp41kjbqrAEfr8ffjnTVfE3hDRfnH0fxmNDV8T/AMzRfnH+fAb1Ho7qqZahqGq5skqcoCpuXjjF7CKW5KMNTAXBHTpa+F6jmvOkZoTT/J8J7LTSsqvUzXADljZXVDdzpLdb+7Bpq3ig7cmjB9xX/F8Us0pOIqiMxVFLQzRnqrhCP79wfeLHywCrxtG1NWRuspesWCCRZlNy00kshcqPZKknTbppwWo10QpU0zSLnkU7RTwuAWneQksrLcAx6AzKfAKfEDFOg9GmZ81GqKWCWNAqrGZwNKK5fQpuTvdl71/a67XFirrTS1KVRdoqqndYY6apW0ssGk6gWUESNvoWQE3CLc3wFiWijqoKaTLXk+UnWVZ2J0MdmMyzjwLOQq/EW2Xb1q4FzJoTltKIZ6SC1RFIGVSEZQtI42DXKlgT4AeZt71FRNTIM9pNJ7U9paTYB0J0xgaQTzVtqbqbl97DFeqy1kpqavyypaTMarUHKbifUGZ7qTaPl+HSxAXrbAWagtmUkmZ0ojpajL1AKyBe9IoJlWX8RR3FbY+0dtreDzw5jSVOZyytDWxMvIWO5kpyu0UYXbmc1iT5HWB83FSoooq0Q/I0TcyOntWQuzIrojC0Ev3UrMG32uAbnpi1WucxqDmVDCsMtCiPNFMNPNkQkmNgSADGq7OR1I6adgzFKssTQVEciZ61QCr9DrYdyVSNuRHGFuOg0+N7lf8ASyZYK2hMqgyxRqzWNldllJ1XPTUevkThiirPlNZc2WbkzxOkNFErAsrfcOBbUZXJFjtb3XwD9KCTSVlE9XE1+VrnjABsschaUJe110jbzHxNwYaN5cwlfOcvjjWSFlTspYFptIOsyWOlXs1kI8r+NsEKiJM6JrKEGCppVCa3Fi8ntGCRehjXpc+J22BxS4uC81anJXcvUQaqmOC1mp1GkMP5uYWKrYXuG8jfavMFFDBmuTEaXCQPSC57QOmkqLkTJ1J67E+dwJZnnJzSkNL2YjMA4SSN7gU7Ai8+oENo+5I3JsPfizwnTtHT6HfmMs1QrOwsWInkBY79T1xpR5YtfTw5jTVCpXIpLTAWW9u9DKhOyi9rHoLG/jjPDMxeEsQCWnqCbEEX7RL0N9xgDvo9+1VX5dU/tMcV4TSaDiMKAQWqpkJZdmQli1r/AItjcdNsNX7uaqjlmggpGZXrKh+eVeRTZzdVRBckbC+rx+nHpwNxUGqHNZS1clRLVs8K9nJFOHAQkMx7o02v0sB78ABZIW4niamn5hapZpO4RoKjvICdn6MNQ6Y+g7Y57wfBRU2Y1FNFFPJUvLJM08kIsmoAlVltcL4e846IMBMTGcYwExnGMZwExgjExnAa4ziYzgMYziYxgM4H5vktPUrpqIkkHhqG6+N1Yd5TcDcEYv4zgOcycIVtPUxTRzdrpYGJipJCFdQVI1LIQRJILm2uxINtQwpcP58tNmlY8dHMg0nTTuuhwXZACgLd0yS2DADTYKb7Y7ngVn3D8FWmmZAWHsSDZ428GRxZlIO+xGA5bxPk9TlixVtNMTmVQzLPEql0mLBnOlB7IiA2PkNzc7iswyuKWOA5TzJpXpjJWqG08+IOCyygXIneTWBbewbyGHWk4arKCXtbyPmhWMrZ7pLGDuxhBLK2qy3UkHbY72KPleZ1UCVM9MnKmq5HjmpStngd2PLnCBdSIFJButiw94AC+AamqfNstgRIqMRiWOQFeayp6ywvZWiQ6Q1tzfr4h+OuMjJU0tWVGl4JeUoNiFdiq6z4E21HyB8cGc+yJKN4qahaWSGSFJcwSM31wqy3k3vZ5O8LDqNXQb4WfTRXQSVkD04UxGLSbDSCQ5DD4j2T5EEdRsDxT00uRSdptzaCqIap5ai8DsSQyAbmLvdPL32v51OXPRzpnMESyUkjGWSBLsY0kAAnjF9OtlszWHjb3ilwhWLLVR0E8rPlqtJ2MuhCVBXpGXO0ix94L4Gw92LNXWS5VUS5bHMopak3ilbvdi5pI0sLEaW3CXsL772Nw8M1VampmfKRLJRsqPmAibSktyG0R3BtLo9uxG2xthh4VKGA6dl51RpHSw7RLYW+GKdWrcOd+LVNl0uxiLDmRzadihPtK9hceHXw39ODHZ6UO9kdpZ2ZV7yqTPISAb7i+AafR8PV1P5bU/tDhqwq+j/7VU/ltT+0OGrATExMTATExMTAYtiE4zjDHbAQHGcaqMZwGcaSSAdSB8TbEdL+J+gkf2YozZLE99etri1jLIRb4arYDeXOIFvqmjFut2G29v7cDpOM6AXvVRbdbNe3xt0xtLwfRNu1OjE2uWuTt06nwx5fuGy/f7Ei367f6/H85wHl++Dlv37D/S/03xo3pGywfyyL+sff5eW+PU8AZb95w+Xs41Po+y37zh/o/wCuA8v3ysr+/Yv631YwfSXlf37F/W+rGzejnLPGihP0H68a/vb5Wf5FD+Y/XgJ++Vlf37F/W+rATijiPJK6PRLWRqwPdlQlZF8wr6bgEbEeODZ9GmV/eUX9b68a/vZZV95xf1vrwHM6jiWHLI5vk2qp6vnrp1yMVniCJpQXJ0zKB7IAWx63vfC7xHTU9Y8CUEhdIaCUnUvrNcQkkfUp31OTe4vck2x2tvRllPQ0ke/4zf5sav6NMr0sEgETdOZHIyuht4Nq7psfpHXAJWZry6NcqqY3kqV0HLZIxoZr+y2pdo2h6OfEWPjfBHheWmWlr6PNgFqULSVjyHVzlPsSoxFyLaQoA22sBe2M1HDtfSVsdYrfKMSAIxsoqUjUGyp3gp3NzpsW8RgFnT/LddLLTRqGy+NCkM0YV52LEsr6uiLpI0nz8L4CxwM96qnjzQStDoIyxqgDSVu27i5Am0aQNXQAWsSLsHDBBgblkaOfU6bHa3aJbWs3TFXM61s+VKWlTlQR6GqpnW7RvsTDF5uPFht0897nB1EIqblR7JHNUIo62C1EoHXfoMBvQSZtSNPHDl0c0b1EsyuaqNCRI5Yd3e2L/wC6DOfwTH+mx/Vh3GM4BMGf5r45Sv6bF9WIc/zb8FL9NbF9WHPGLYBO+Xc1/BSfpsf+XGUz7NfHKlH/AKyL6sOAxDgFA59mn4KX9Mi+rGTnuZ/gofpkX1Yb8aqcApLnuZ/gr/5kX1Yhz7M7f9lD9Mi+rDdiHAKHy7mn4KX9Mi/y4ny9mn4KX9Ni/wAuG/EwCh8vZp+Cl/TIv8uMfL2a/gpf02L6sOOJgE75fzX8FL+mxfVjPy9mn4KH6ZF9WG+2IcAnjP8ANPwSP0yL6sQ59mn4JH6ZF9WHHGLYBQ+X80/BP/zIfqxg5/mn4JH6ZD9WHDCs3FZMiaEBRtSaSw1a+ZBGt7E8uxkYMpF9vzgvPFmJn5/ydJr5vOsaynYbIUCDUhKpYsQBaxZtxe+KdTktW7M3yZKCwe/2bTEFnXSX3T2huR03LeBN3IcWAsg5RCsL3LdCWiUXsNrcw6vudPjjQcTFiuldN9NlYb7gnvefstbT+LudQGAAcPx11IZTFlbHmtqINZAALEkABVAsNRF+tgoJsotU4nyaorTrfKGiqACFqIa2GOUXFt2A74t4Hww1S8U21LoNwWGq62uGkFrX8o23+HntvU8WIq67d3S5tqW91MYsfuHBcgr4EYBJ9H9Fm+W0xgNAJgZNS/ZEKBVNrjqSx6nfDLw1klQsHrogkjSTSFNatp5kzuBqBsdmGDFXxPGpsq67IHNnUWuxXpe7WIIOkEg2FiTg1DKGUMOjAEfTgPTExMTATGGxMTAS2M4mJgMYmJiYDOMYmJgM4mJiYCYmJiYCYl8TEwGNOJiYmAycYtiYmAlseMlIhJJHW19yAbdLgbN9OJiYD2tiWxMTAS2M4mJgP//Z"/>
          <p:cNvSpPr>
            <a:spLocks noChangeAspect="1" noChangeArrowheads="1"/>
          </p:cNvSpPr>
          <p:nvPr/>
        </p:nvSpPr>
        <p:spPr bwMode="auto">
          <a:xfrm>
            <a:off x="307975" y="-1676400"/>
            <a:ext cx="3114675"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pic>
        <p:nvPicPr>
          <p:cNvPr id="3078" name="Picture 6" descr="http://blogs.20minutos.es/martinezsoler/files/roto-19.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7619" y="3390674"/>
            <a:ext cx="2784697" cy="3340212"/>
          </a:xfrm>
          <a:prstGeom prst="rect">
            <a:avLst/>
          </a:prstGeom>
          <a:noFill/>
          <a:extLst>
            <a:ext uri="{909E8E84-426E-40DD-AFC4-6F175D3DCCD1}">
              <a14:hiddenFill xmlns:a14="http://schemas.microsoft.com/office/drawing/2010/main">
                <a:solidFill>
                  <a:srgbClr val="FFFFFF"/>
                </a:solidFill>
              </a14:hiddenFill>
            </a:ext>
          </a:extLst>
        </p:spPr>
      </p:pic>
      <p:pic>
        <p:nvPicPr>
          <p:cNvPr id="30" name="Shape 57"/>
          <p:cNvPicPr preferRelativeResize="0"/>
          <p:nvPr/>
        </p:nvPicPr>
        <p:blipFill>
          <a:blip r:embed="rId3"/>
          <a:stretch>
            <a:fillRect/>
          </a:stretch>
        </p:blipFill>
        <p:spPr>
          <a:xfrm>
            <a:off x="0" y="3706750"/>
            <a:ext cx="3575050" cy="2640904"/>
          </a:xfrm>
          <a:prstGeom prst="rect">
            <a:avLst/>
          </a:prstGeom>
        </p:spPr>
      </p:pic>
      <p:pic>
        <p:nvPicPr>
          <p:cNvPr id="3080" name="Picture 8" descr="http://blogs.publico.es/pablo-iglesias/files/2013/08/el_fmi_ayuda_a_europa_a_traga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1323" y="3429000"/>
            <a:ext cx="2548577" cy="3301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07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500"/>
                            </p:stCondLst>
                            <p:childTnLst>
                              <p:par>
                                <p:cTn id="22" presetID="2" presetClass="entr" presetSubtype="4" fill="hold" nodeType="afterEffect">
                                  <p:stCondLst>
                                    <p:cond delay="50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fill="hold"/>
                                        <p:tgtEl>
                                          <p:spTgt spid="30"/>
                                        </p:tgtEl>
                                        <p:attrNameLst>
                                          <p:attrName>ppt_x</p:attrName>
                                        </p:attrNameLst>
                                      </p:cBhvr>
                                      <p:tavLst>
                                        <p:tav tm="0">
                                          <p:val>
                                            <p:strVal val="#ppt_x"/>
                                          </p:val>
                                        </p:tav>
                                        <p:tav tm="100000">
                                          <p:val>
                                            <p:strVal val="#ppt_x"/>
                                          </p:val>
                                        </p:tav>
                                      </p:tavLst>
                                    </p:anim>
                                    <p:anim calcmode="lin" valueType="num">
                                      <p:cBhvr additive="base">
                                        <p:cTn id="2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par>
                          <p:cTn id="34" fill="hold">
                            <p:stCondLst>
                              <p:cond delay="500"/>
                            </p:stCondLst>
                            <p:childTnLst>
                              <p:par>
                                <p:cTn id="35" presetID="2" presetClass="entr" presetSubtype="4" fill="hold" nodeType="afterEffect">
                                  <p:stCondLst>
                                    <p:cond delay="500"/>
                                  </p:stCondLst>
                                  <p:childTnLst>
                                    <p:set>
                                      <p:cBhvr>
                                        <p:cTn id="36" dur="1" fill="hold">
                                          <p:stCondLst>
                                            <p:cond delay="0"/>
                                          </p:stCondLst>
                                        </p:cTn>
                                        <p:tgtEl>
                                          <p:spTgt spid="3078"/>
                                        </p:tgtEl>
                                        <p:attrNameLst>
                                          <p:attrName>style.visibility</p:attrName>
                                        </p:attrNameLst>
                                      </p:cBhvr>
                                      <p:to>
                                        <p:strVal val="visible"/>
                                      </p:to>
                                    </p:set>
                                    <p:anim calcmode="lin" valueType="num">
                                      <p:cBhvr additive="base">
                                        <p:cTn id="37" dur="500" fill="hold"/>
                                        <p:tgtEl>
                                          <p:spTgt spid="3078"/>
                                        </p:tgtEl>
                                        <p:attrNameLst>
                                          <p:attrName>ppt_x</p:attrName>
                                        </p:attrNameLst>
                                      </p:cBhvr>
                                      <p:tavLst>
                                        <p:tav tm="0">
                                          <p:val>
                                            <p:strVal val="#ppt_x"/>
                                          </p:val>
                                        </p:tav>
                                        <p:tav tm="100000">
                                          <p:val>
                                            <p:strVal val="#ppt_x"/>
                                          </p:val>
                                        </p:tav>
                                      </p:tavLst>
                                    </p:anim>
                                    <p:anim calcmode="lin" valueType="num">
                                      <p:cBhvr additive="base">
                                        <p:cTn id="38"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par>
                          <p:cTn id="47" fill="hold">
                            <p:stCondLst>
                              <p:cond delay="500"/>
                            </p:stCondLst>
                            <p:childTnLst>
                              <p:par>
                                <p:cTn id="48" presetID="2" presetClass="entr" presetSubtype="4" fill="hold" nodeType="afterEffect">
                                  <p:stCondLst>
                                    <p:cond delay="500"/>
                                  </p:stCondLst>
                                  <p:childTnLst>
                                    <p:set>
                                      <p:cBhvr>
                                        <p:cTn id="49" dur="1" fill="hold">
                                          <p:stCondLst>
                                            <p:cond delay="0"/>
                                          </p:stCondLst>
                                        </p:cTn>
                                        <p:tgtEl>
                                          <p:spTgt spid="3080"/>
                                        </p:tgtEl>
                                        <p:attrNameLst>
                                          <p:attrName>style.visibility</p:attrName>
                                        </p:attrNameLst>
                                      </p:cBhvr>
                                      <p:to>
                                        <p:strVal val="visible"/>
                                      </p:to>
                                    </p:set>
                                    <p:anim calcmode="lin" valueType="num">
                                      <p:cBhvr additive="base">
                                        <p:cTn id="50" dur="500" fill="hold"/>
                                        <p:tgtEl>
                                          <p:spTgt spid="3080"/>
                                        </p:tgtEl>
                                        <p:attrNameLst>
                                          <p:attrName>ppt_x</p:attrName>
                                        </p:attrNameLst>
                                      </p:cBhvr>
                                      <p:tavLst>
                                        <p:tav tm="0">
                                          <p:val>
                                            <p:strVal val="#ppt_x"/>
                                          </p:val>
                                        </p:tav>
                                        <p:tav tm="100000">
                                          <p:val>
                                            <p:strVal val="#ppt_x"/>
                                          </p:val>
                                        </p:tav>
                                      </p:tavLst>
                                    </p:anim>
                                    <p:anim calcmode="lin" valueType="num">
                                      <p:cBhvr additive="base">
                                        <p:cTn id="51" dur="500" fill="hold"/>
                                        <p:tgtEl>
                                          <p:spTgt spid="30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animBg="1"/>
      <p:bldP spid="16" grpId="0" animBg="1"/>
      <p:bldP spid="2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107504" y="73008"/>
            <a:ext cx="8856984"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7. </a:t>
            </a:r>
            <a:r>
              <a:rPr lang="ca-ES" sz="3200" u="sng" dirty="0"/>
              <a:t>Causes de les desigualtats: el capitalisme global</a:t>
            </a:r>
            <a:r>
              <a:rPr lang="ca-ES" sz="3200" dirty="0"/>
              <a:t>.</a:t>
            </a:r>
          </a:p>
        </p:txBody>
      </p:sp>
      <p:sp>
        <p:nvSpPr>
          <p:cNvPr id="3" name="2 Rectángulo"/>
          <p:cNvSpPr/>
          <p:nvPr/>
        </p:nvSpPr>
        <p:spPr>
          <a:xfrm>
            <a:off x="136896" y="793088"/>
            <a:ext cx="8395544" cy="619688"/>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Així, mitjançant els tres mecanismes anteriors, els diners van dels països pobres als rics </a:t>
            </a:r>
          </a:p>
          <a:p>
            <a:pPr algn="ctr"/>
            <a:r>
              <a:rPr lang="ca-ES" dirty="0"/>
              <a:t>(i de la gent pobra a la rica): els rics són cada vegada més rics i els pobres més pobres</a:t>
            </a:r>
            <a:endParaRPr lang="ca-ES" dirty="0">
              <a:solidFill>
                <a:schemeClr val="tx1"/>
              </a:solidFill>
            </a:endParaRPr>
          </a:p>
        </p:txBody>
      </p:sp>
      <p:pic>
        <p:nvPicPr>
          <p:cNvPr id="4" name="Picture 4" descr="https://pbs.twimg.com/media/BfoL8d-CMAAlC5U.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586122"/>
            <a:ext cx="2857500" cy="1876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4384" y="4581128"/>
            <a:ext cx="1872330" cy="2251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descr="http://www.ecoportal.net/var/ecoportal_net/storage/images/objetos_relacionados/325_10_3/1316030-1-esl-ES/325_10_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009" y="3874611"/>
            <a:ext cx="3747354" cy="24482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hambre-en-el-mund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3980" y="1524856"/>
            <a:ext cx="2032997" cy="305627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planetacurioso.com/wp-content/uploads/2013/12/bano-lujoso-mund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9522" y="1844824"/>
            <a:ext cx="3779912" cy="180036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www.nodo50.org/07aranjuez/wordpress/wp-content/uploads/2013/12/santa-claus-ricos-pobres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956" y="3645189"/>
            <a:ext cx="2656844" cy="3024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2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500"/>
                                  </p:stCondLst>
                                  <p:childTnLst>
                                    <p:set>
                                      <p:cBhvr>
                                        <p:cTn id="20" dur="1" fill="hold">
                                          <p:stCondLst>
                                            <p:cond delay="0"/>
                                          </p:stCondLst>
                                        </p:cTn>
                                        <p:tgtEl>
                                          <p:spTgt spid="7176"/>
                                        </p:tgtEl>
                                        <p:attrNameLst>
                                          <p:attrName>style.visibility</p:attrName>
                                        </p:attrNameLst>
                                      </p:cBhvr>
                                      <p:to>
                                        <p:strVal val="visible"/>
                                      </p:to>
                                    </p:set>
                                    <p:anim calcmode="lin" valueType="num">
                                      <p:cBhvr additive="base">
                                        <p:cTn id="21" dur="500" fill="hold"/>
                                        <p:tgtEl>
                                          <p:spTgt spid="7176"/>
                                        </p:tgtEl>
                                        <p:attrNameLst>
                                          <p:attrName>ppt_x</p:attrName>
                                        </p:attrNameLst>
                                      </p:cBhvr>
                                      <p:tavLst>
                                        <p:tav tm="0">
                                          <p:val>
                                            <p:strVal val="#ppt_x"/>
                                          </p:val>
                                        </p:tav>
                                        <p:tav tm="100000">
                                          <p:val>
                                            <p:strVal val="#ppt_x"/>
                                          </p:val>
                                        </p:tav>
                                      </p:tavLst>
                                    </p:anim>
                                    <p:anim calcmode="lin" valueType="num">
                                      <p:cBhvr additive="base">
                                        <p:cTn id="22" dur="500" fill="hold"/>
                                        <p:tgtEl>
                                          <p:spTgt spid="7176"/>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170"/>
                                        </p:tgtEl>
                                        <p:attrNameLst>
                                          <p:attrName>style.visibility</p:attrName>
                                        </p:attrNameLst>
                                      </p:cBhvr>
                                      <p:to>
                                        <p:strVal val="visible"/>
                                      </p:to>
                                    </p:set>
                                    <p:anim calcmode="lin" valueType="num">
                                      <p:cBhvr additive="base">
                                        <p:cTn id="32" dur="500" fill="hold"/>
                                        <p:tgtEl>
                                          <p:spTgt spid="7170"/>
                                        </p:tgtEl>
                                        <p:attrNameLst>
                                          <p:attrName>ppt_x</p:attrName>
                                        </p:attrNameLst>
                                      </p:cBhvr>
                                      <p:tavLst>
                                        <p:tav tm="0">
                                          <p:val>
                                            <p:strVal val="#ppt_x"/>
                                          </p:val>
                                        </p:tav>
                                        <p:tav tm="100000">
                                          <p:val>
                                            <p:strVal val="#ppt_x"/>
                                          </p:val>
                                        </p:tav>
                                      </p:tavLst>
                                    </p:anim>
                                    <p:anim calcmode="lin" valueType="num">
                                      <p:cBhvr additive="base">
                                        <p:cTn id="33"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 presetClass="entr" presetSubtype="4" fill="hold" nodeType="afterEffect">
                                  <p:stCondLst>
                                    <p:cond delay="500"/>
                                  </p:stCondLst>
                                  <p:childTnLst>
                                    <p:set>
                                      <p:cBhvr>
                                        <p:cTn id="42" dur="1" fill="hold">
                                          <p:stCondLst>
                                            <p:cond delay="0"/>
                                          </p:stCondLst>
                                        </p:cTn>
                                        <p:tgtEl>
                                          <p:spTgt spid="7172"/>
                                        </p:tgtEl>
                                        <p:attrNameLst>
                                          <p:attrName>style.visibility</p:attrName>
                                        </p:attrNameLst>
                                      </p:cBhvr>
                                      <p:to>
                                        <p:strVal val="visible"/>
                                      </p:to>
                                    </p:set>
                                    <p:anim calcmode="lin" valueType="num">
                                      <p:cBhvr additive="base">
                                        <p:cTn id="43" dur="500" fill="hold"/>
                                        <p:tgtEl>
                                          <p:spTgt spid="7172"/>
                                        </p:tgtEl>
                                        <p:attrNameLst>
                                          <p:attrName>ppt_x</p:attrName>
                                        </p:attrNameLst>
                                      </p:cBhvr>
                                      <p:tavLst>
                                        <p:tav tm="0">
                                          <p:val>
                                            <p:strVal val="#ppt_x"/>
                                          </p:val>
                                        </p:tav>
                                        <p:tav tm="100000">
                                          <p:val>
                                            <p:strVal val="#ppt_x"/>
                                          </p:val>
                                        </p:tav>
                                      </p:tavLst>
                                    </p:anim>
                                    <p:anim calcmode="lin" valueType="num">
                                      <p:cBhvr additive="base">
                                        <p:cTn id="44"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107504" y="73008"/>
            <a:ext cx="8856984"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7. </a:t>
            </a:r>
            <a:r>
              <a:rPr lang="ca-ES" sz="3200" u="sng" dirty="0"/>
              <a:t>Causes de les desigualtats: possibles solucions</a:t>
            </a:r>
            <a:r>
              <a:rPr lang="ca-ES" sz="3200" dirty="0"/>
              <a:t>.</a:t>
            </a:r>
          </a:p>
        </p:txBody>
      </p:sp>
      <p:sp>
        <p:nvSpPr>
          <p:cNvPr id="3" name="2 Rectángulo"/>
          <p:cNvSpPr/>
          <p:nvPr/>
        </p:nvSpPr>
        <p:spPr>
          <a:xfrm>
            <a:off x="189968" y="793088"/>
            <a:ext cx="7550384" cy="1195752"/>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Les solucions a aquest problema passen per un millor repartiment de la riquesa, </a:t>
            </a:r>
          </a:p>
          <a:p>
            <a:pPr algn="ctr"/>
            <a:r>
              <a:rPr lang="ca-ES" dirty="0"/>
              <a:t>condonar (perdonar) el deute als països pobres,  instaurar un comerç just, </a:t>
            </a:r>
          </a:p>
          <a:p>
            <a:pPr algn="ctr"/>
            <a:r>
              <a:rPr lang="ca-ES" dirty="0"/>
              <a:t>augmentar les ajudes dels països rics i controlar que aquestes ajudes </a:t>
            </a:r>
          </a:p>
          <a:p>
            <a:pPr algn="ctr"/>
            <a:r>
              <a:rPr lang="ca-ES" dirty="0"/>
              <a:t>no acaben en mans corruptes ni es destinen a armament</a:t>
            </a:r>
            <a:endParaRPr lang="ca-ES" dirty="0">
              <a:solidFill>
                <a:schemeClr val="tx1"/>
              </a:solidFill>
            </a:endParaRPr>
          </a:p>
        </p:txBody>
      </p:sp>
      <p:pic>
        <p:nvPicPr>
          <p:cNvPr id="3074" name="Picture 2" descr="http://1.bp.blogspot.com/-85ULwA9gkfI/TdeEEkrxXAI/AAAAAAAABtQ/zW9pzqnI5hg/s1600/el%2Broto%252C%2Bla%2Bpobreza%2By%2Blas%2Bo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370" y="4383398"/>
            <a:ext cx="3468035" cy="24189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5" descr="FOR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060848"/>
            <a:ext cx="3318861" cy="231125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bibliotecaindustriales.files.wordpress.com/2009/12/semana-de-comercio-jus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59" y="3418262"/>
            <a:ext cx="4143459" cy="343943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san-pedro.org/recomanats/comercio-justo/imatges/comerciojusto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6522" y="2037514"/>
            <a:ext cx="2939814" cy="1319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39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500"/>
                                  </p:stCondLst>
                                  <p:childTnLst>
                                    <p:set>
                                      <p:cBhvr>
                                        <p:cTn id="20" dur="1" fill="hold">
                                          <p:stCondLst>
                                            <p:cond delay="0"/>
                                          </p:stCondLst>
                                        </p:cTn>
                                        <p:tgtEl>
                                          <p:spTgt spid="3074"/>
                                        </p:tgtEl>
                                        <p:attrNameLst>
                                          <p:attrName>style.visibility</p:attrName>
                                        </p:attrNameLst>
                                      </p:cBhvr>
                                      <p:to>
                                        <p:strVal val="visible"/>
                                      </p:to>
                                    </p:set>
                                    <p:anim calcmode="lin" valueType="num">
                                      <p:cBhvr additive="base">
                                        <p:cTn id="21" dur="500" fill="hold"/>
                                        <p:tgtEl>
                                          <p:spTgt spid="3074"/>
                                        </p:tgtEl>
                                        <p:attrNameLst>
                                          <p:attrName>ppt_x</p:attrName>
                                        </p:attrNameLst>
                                      </p:cBhvr>
                                      <p:tavLst>
                                        <p:tav tm="0">
                                          <p:val>
                                            <p:strVal val="#ppt_x"/>
                                          </p:val>
                                        </p:tav>
                                        <p:tav tm="100000">
                                          <p:val>
                                            <p:strVal val="#ppt_x"/>
                                          </p:val>
                                        </p:tav>
                                      </p:tavLst>
                                    </p:anim>
                                    <p:anim calcmode="lin" valueType="num">
                                      <p:cBhvr additive="base">
                                        <p:cTn id="22" dur="500" fill="hold"/>
                                        <p:tgtEl>
                                          <p:spTgt spid="3074"/>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nodeType="afterEffect">
                                  <p:stCondLst>
                                    <p:cond delay="500"/>
                                  </p:stCondLst>
                                  <p:childTnLst>
                                    <p:set>
                                      <p:cBhvr>
                                        <p:cTn id="25" dur="1" fill="hold">
                                          <p:stCondLst>
                                            <p:cond delay="0"/>
                                          </p:stCondLst>
                                        </p:cTn>
                                        <p:tgtEl>
                                          <p:spTgt spid="4100"/>
                                        </p:tgtEl>
                                        <p:attrNameLst>
                                          <p:attrName>style.visibility</p:attrName>
                                        </p:attrNameLst>
                                      </p:cBhvr>
                                      <p:to>
                                        <p:strVal val="visible"/>
                                      </p:to>
                                    </p:set>
                                    <p:anim calcmode="lin" valueType="num">
                                      <p:cBhvr additive="base">
                                        <p:cTn id="26" dur="500" fill="hold"/>
                                        <p:tgtEl>
                                          <p:spTgt spid="4100"/>
                                        </p:tgtEl>
                                        <p:attrNameLst>
                                          <p:attrName>ppt_x</p:attrName>
                                        </p:attrNameLst>
                                      </p:cBhvr>
                                      <p:tavLst>
                                        <p:tav tm="0">
                                          <p:val>
                                            <p:strVal val="#ppt_x"/>
                                          </p:val>
                                        </p:tav>
                                        <p:tav tm="100000">
                                          <p:val>
                                            <p:strVal val="#ppt_x"/>
                                          </p:val>
                                        </p:tav>
                                      </p:tavLst>
                                    </p:anim>
                                    <p:anim calcmode="lin" valueType="num">
                                      <p:cBhvr additive="base">
                                        <p:cTn id="27" dur="500" fill="hold"/>
                                        <p:tgtEl>
                                          <p:spTgt spid="4100"/>
                                        </p:tgtEl>
                                        <p:attrNameLst>
                                          <p:attrName>ppt_y</p:attrName>
                                        </p:attrNameLst>
                                      </p:cBhvr>
                                      <p:tavLst>
                                        <p:tav tm="0">
                                          <p:val>
                                            <p:strVal val="1+#ppt_h/2"/>
                                          </p:val>
                                        </p:tav>
                                        <p:tav tm="100000">
                                          <p:val>
                                            <p:strVal val="#ppt_y"/>
                                          </p:val>
                                        </p:tav>
                                      </p:tavLst>
                                    </p:anim>
                                  </p:childTnLst>
                                </p:cTn>
                              </p:par>
                            </p:childTnLst>
                          </p:cTn>
                        </p:par>
                        <p:par>
                          <p:cTn id="28" fill="hold">
                            <p:stCondLst>
                              <p:cond delay="3500"/>
                            </p:stCondLst>
                            <p:childTnLst>
                              <p:par>
                                <p:cTn id="29" presetID="2" presetClass="entr" presetSubtype="4" fill="hold" nodeType="afterEffect">
                                  <p:stCondLst>
                                    <p:cond delay="500"/>
                                  </p:stCondLst>
                                  <p:childTnLst>
                                    <p:set>
                                      <p:cBhvr>
                                        <p:cTn id="30" dur="1" fill="hold">
                                          <p:stCondLst>
                                            <p:cond delay="0"/>
                                          </p:stCondLst>
                                        </p:cTn>
                                        <p:tgtEl>
                                          <p:spTgt spid="4098"/>
                                        </p:tgtEl>
                                        <p:attrNameLst>
                                          <p:attrName>style.visibility</p:attrName>
                                        </p:attrNameLst>
                                      </p:cBhvr>
                                      <p:to>
                                        <p:strVal val="visible"/>
                                      </p:to>
                                    </p:set>
                                    <p:anim calcmode="lin" valueType="num">
                                      <p:cBhvr additive="base">
                                        <p:cTn id="31" dur="500" fill="hold"/>
                                        <p:tgtEl>
                                          <p:spTgt spid="4098"/>
                                        </p:tgtEl>
                                        <p:attrNameLst>
                                          <p:attrName>ppt_x</p:attrName>
                                        </p:attrNameLst>
                                      </p:cBhvr>
                                      <p:tavLst>
                                        <p:tav tm="0">
                                          <p:val>
                                            <p:strVal val="#ppt_x"/>
                                          </p:val>
                                        </p:tav>
                                        <p:tav tm="100000">
                                          <p:val>
                                            <p:strVal val="#ppt_x"/>
                                          </p:val>
                                        </p:tav>
                                      </p:tavLst>
                                    </p:anim>
                                    <p:anim calcmode="lin" valueType="num">
                                      <p:cBhvr additive="base">
                                        <p:cTn id="3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107504" y="73008"/>
            <a:ext cx="8856984"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Exercicis punt 7. </a:t>
            </a:r>
            <a:r>
              <a:rPr lang="ca-ES" sz="3200" u="sng" dirty="0"/>
              <a:t>Causes de les desigualtats</a:t>
            </a:r>
            <a:r>
              <a:rPr lang="ca-ES" sz="3200" dirty="0"/>
              <a:t>.</a:t>
            </a:r>
          </a:p>
        </p:txBody>
      </p:sp>
      <p:sp>
        <p:nvSpPr>
          <p:cNvPr id="3" name="2 CuadroTexto"/>
          <p:cNvSpPr txBox="1"/>
          <p:nvPr/>
        </p:nvSpPr>
        <p:spPr>
          <a:xfrm>
            <a:off x="107504" y="692696"/>
            <a:ext cx="8856984" cy="2585323"/>
          </a:xfrm>
          <a:prstGeom prst="rect">
            <a:avLst/>
          </a:prstGeom>
          <a:noFill/>
        </p:spPr>
        <p:txBody>
          <a:bodyPr wrap="square" rtlCol="0">
            <a:spAutoFit/>
          </a:bodyPr>
          <a:lstStyle/>
          <a:p>
            <a:r>
              <a:rPr lang="ca-ES" dirty="0"/>
              <a:t>1. A partir dels documents, respon:</a:t>
            </a:r>
          </a:p>
          <a:p>
            <a:r>
              <a:rPr lang="ca-ES" dirty="0"/>
              <a:t>a) Tipus de cadascun.</a:t>
            </a:r>
          </a:p>
          <a:p>
            <a:r>
              <a:rPr lang="ca-ES" dirty="0"/>
              <a:t>b) Tema conjunt als dos.</a:t>
            </a:r>
          </a:p>
          <a:p>
            <a:r>
              <a:rPr lang="ca-ES" dirty="0"/>
              <a:t>c) En quines regions és menor la natalitat? Com són aquestes regions econòmicament i socialment?</a:t>
            </a:r>
          </a:p>
          <a:p>
            <a:r>
              <a:rPr lang="ca-ES" dirty="0"/>
              <a:t>d) En quines regions és major la natalitat? Com són aquestes regions econòmicament i socialment?</a:t>
            </a:r>
          </a:p>
          <a:p>
            <a:r>
              <a:rPr lang="ca-ES" dirty="0"/>
              <a:t>e) Quins països de la taula diries que són desenvolupats? I subdesenvolupats? Per què?</a:t>
            </a:r>
          </a:p>
          <a:p>
            <a:r>
              <a:rPr lang="ca-ES" dirty="0"/>
              <a:t>f) Explica quines conseqüències pot tenir la natalitat d’un país en el seu desenvolupament.</a:t>
            </a:r>
          </a:p>
        </p:txBody>
      </p:sp>
      <p:pic>
        <p:nvPicPr>
          <p:cNvPr id="4" name="Picture 4" descr="http://www.iescristobalcolon.es/dgh/imagenes/imagenes_geografia/mapa-natalidad-mundia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7" y="3429000"/>
            <a:ext cx="5906906" cy="32403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ccss_valenciano\data\89\NAgora3u13s06i0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419" y="3684730"/>
            <a:ext cx="3161676" cy="27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73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50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107504" y="73008"/>
            <a:ext cx="8856984"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Exercicis punt 7. </a:t>
            </a:r>
            <a:r>
              <a:rPr lang="ca-ES" sz="3200" u="sng" dirty="0"/>
              <a:t>Causes de les desigualtats</a:t>
            </a:r>
            <a:r>
              <a:rPr lang="ca-ES" sz="3200" dirty="0"/>
              <a:t>.</a:t>
            </a:r>
          </a:p>
        </p:txBody>
      </p:sp>
      <p:sp>
        <p:nvSpPr>
          <p:cNvPr id="3" name="2 CuadroTexto"/>
          <p:cNvSpPr txBox="1"/>
          <p:nvPr/>
        </p:nvSpPr>
        <p:spPr>
          <a:xfrm>
            <a:off x="107504" y="692696"/>
            <a:ext cx="8856984" cy="2031325"/>
          </a:xfrm>
          <a:prstGeom prst="rect">
            <a:avLst/>
          </a:prstGeom>
          <a:noFill/>
        </p:spPr>
        <p:txBody>
          <a:bodyPr wrap="square" rtlCol="0">
            <a:spAutoFit/>
          </a:bodyPr>
          <a:lstStyle/>
          <a:p>
            <a:r>
              <a:rPr lang="ca-ES" dirty="0"/>
              <a:t>2.- La següent gràfica representa la distribució mundial de la riquesa i és coneguda com “la copa de xampany”. Respon:</a:t>
            </a:r>
          </a:p>
          <a:p>
            <a:r>
              <a:rPr lang="ca-ES" dirty="0"/>
              <a:t>a) Quin tipus de gràfica és?</a:t>
            </a:r>
          </a:p>
          <a:p>
            <a:r>
              <a:rPr lang="ca-ES" dirty="0"/>
              <a:t>b) Quin percentatge de la riquesa mundial tenen el 20% de rics? I l’altre 80% de la població?</a:t>
            </a:r>
          </a:p>
          <a:p>
            <a:r>
              <a:rPr lang="ca-ES" dirty="0"/>
              <a:t>c) Què opines sobre aquest repartiment de la riquesa?</a:t>
            </a:r>
          </a:p>
          <a:p>
            <a:r>
              <a:rPr lang="ca-ES" dirty="0"/>
              <a:t>d) Explica les causes d’aquesta desigualtat.</a:t>
            </a:r>
          </a:p>
          <a:p>
            <a:r>
              <a:rPr lang="ca-ES" dirty="0"/>
              <a:t>e) Què podem fer per a millorar el repartiment de la riquesa al món?</a:t>
            </a:r>
          </a:p>
        </p:txBody>
      </p:sp>
      <p:pic>
        <p:nvPicPr>
          <p:cNvPr id="4" name="Picture 2" descr="http://www.ecoportal.net/var/ecoportal_net/storage/images/objetos_relacionados/325_10_3/1316030-1-esl-ES/325_10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5" y="2852936"/>
            <a:ext cx="5510815"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67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107504" y="73008"/>
            <a:ext cx="8856984"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Exercicis punt 7. </a:t>
            </a:r>
            <a:r>
              <a:rPr lang="ca-ES" sz="3200" u="sng" dirty="0"/>
              <a:t>Causes de les desigualtats</a:t>
            </a:r>
            <a:r>
              <a:rPr lang="ca-ES" sz="3200" dirty="0"/>
              <a:t>.</a:t>
            </a:r>
          </a:p>
        </p:txBody>
      </p:sp>
      <p:sp>
        <p:nvSpPr>
          <p:cNvPr id="3" name="2 CuadroTexto"/>
          <p:cNvSpPr txBox="1"/>
          <p:nvPr/>
        </p:nvSpPr>
        <p:spPr>
          <a:xfrm>
            <a:off x="107504" y="692696"/>
            <a:ext cx="8856984" cy="369332"/>
          </a:xfrm>
          <a:prstGeom prst="rect">
            <a:avLst/>
          </a:prstGeom>
          <a:noFill/>
        </p:spPr>
        <p:txBody>
          <a:bodyPr wrap="square" rtlCol="0">
            <a:spAutoFit/>
          </a:bodyPr>
          <a:lstStyle/>
          <a:p>
            <a:r>
              <a:rPr lang="ca-ES" dirty="0"/>
              <a:t>3.- Explica el significat de cadascuna de les següents imatges:</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062028"/>
            <a:ext cx="3024336" cy="1949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http://2.bp.blogspot.com/-p-mNrsEUaNE/UDxjzSGR0fI/AAAAAAAADsE/Ky8f9FwD-tM/s1600/armas+y+escuel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3837141"/>
            <a:ext cx="3324852" cy="23146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262" y="1062028"/>
            <a:ext cx="2581754" cy="262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4"/>
          <p:cNvPicPr/>
          <p:nvPr/>
        </p:nvPicPr>
        <p:blipFill>
          <a:blip r:embed="rId5">
            <a:extLst>
              <a:ext uri="{28A0092B-C50C-407E-A947-70E740481C1C}">
                <a14:useLocalDpi xmlns:a14="http://schemas.microsoft.com/office/drawing/2010/main" val="0"/>
              </a:ext>
            </a:extLst>
          </a:blip>
          <a:srcRect/>
          <a:stretch>
            <a:fillRect/>
          </a:stretch>
        </p:blipFill>
        <p:spPr bwMode="auto">
          <a:xfrm>
            <a:off x="3599892" y="3861048"/>
            <a:ext cx="1872208" cy="2766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https://pbs.twimg.com/media/BfoL8d-CMAAlC5U.jpg:lar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7297" y="658416"/>
            <a:ext cx="2857500" cy="18764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www.nodo50.org/07aranjuez/wordpress/wp-content/uploads/2013/12/santa-claus-ricos-pobres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30535" y="2543476"/>
            <a:ext cx="2008044" cy="22858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1.bp.blogspot.com/-85ULwA9gkfI/TdeEEkrxXAI/AAAAAAAABtQ/zW9pzqnI5hg/s1600/el%2Broto%252C%2Bla%2Bpobreza%2By%2Blas%2Bong.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12570" y="4797152"/>
            <a:ext cx="2890643"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7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50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nodeType="afterEffect">
                                  <p:stCondLst>
                                    <p:cond delay="50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par>
                          <p:cTn id="28" fill="hold">
                            <p:stCondLst>
                              <p:cond delay="3500"/>
                            </p:stCondLst>
                            <p:childTnLst>
                              <p:par>
                                <p:cTn id="29" presetID="2" presetClass="entr" presetSubtype="4" fill="hold" nodeType="afterEffect">
                                  <p:stCondLst>
                                    <p:cond delay="50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par>
                          <p:cTn id="33" fill="hold">
                            <p:stCondLst>
                              <p:cond delay="4500"/>
                            </p:stCondLst>
                            <p:childTnLst>
                              <p:par>
                                <p:cTn id="34" presetID="2" presetClass="entr" presetSubtype="4" fill="hold" nodeType="afterEffect">
                                  <p:stCondLst>
                                    <p:cond delay="50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par>
                          <p:cTn id="38" fill="hold">
                            <p:stCondLst>
                              <p:cond delay="5500"/>
                            </p:stCondLst>
                            <p:childTnLst>
                              <p:par>
                                <p:cTn id="39" presetID="2" presetClass="entr" presetSubtype="4" fill="hold" nodeType="afterEffect">
                                  <p:stCondLst>
                                    <p:cond delay="50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par>
                          <p:cTn id="43" fill="hold">
                            <p:stCondLst>
                              <p:cond delay="6500"/>
                            </p:stCondLst>
                            <p:childTnLst>
                              <p:par>
                                <p:cTn id="44" presetID="2" presetClass="entr" presetSubtype="4" fill="hold" nodeType="afterEffect">
                                  <p:stCondLst>
                                    <p:cond delay="50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ppt_x"/>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107504" y="73008"/>
            <a:ext cx="8856984"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Activitat de síntesi.</a:t>
            </a:r>
          </a:p>
        </p:txBody>
      </p:sp>
      <p:sp>
        <p:nvSpPr>
          <p:cNvPr id="3" name="2 CuadroTexto"/>
          <p:cNvSpPr txBox="1"/>
          <p:nvPr/>
        </p:nvSpPr>
        <p:spPr>
          <a:xfrm>
            <a:off x="107504" y="692696"/>
            <a:ext cx="8856984" cy="923330"/>
          </a:xfrm>
          <a:prstGeom prst="rect">
            <a:avLst/>
          </a:prstGeom>
          <a:noFill/>
        </p:spPr>
        <p:txBody>
          <a:bodyPr wrap="square" rtlCol="0">
            <a:spAutoFit/>
          </a:bodyPr>
          <a:lstStyle/>
          <a:p>
            <a:r>
              <a:rPr lang="ca-ES" dirty="0"/>
              <a:t>1.- Vocabulari: globalització, multinacional, paradís fiscal, Índex de Desenvolupament Humà (IDH), Producte Interior Brut (PIB), esperança de vida, descolonització, intercanvi desigual, deute extern, comerç just.</a:t>
            </a:r>
          </a:p>
        </p:txBody>
      </p:sp>
    </p:spTree>
    <p:extLst>
      <p:ext uri="{BB962C8B-B14F-4D97-AF65-F5344CB8AC3E}">
        <p14:creationId xmlns:p14="http://schemas.microsoft.com/office/powerpoint/2010/main" val="108005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73008"/>
            <a:ext cx="8229600"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1. </a:t>
            </a:r>
            <a:r>
              <a:rPr lang="ca-ES" sz="3200" u="sng" dirty="0"/>
              <a:t>La globalització: causes i característiques</a:t>
            </a:r>
            <a:r>
              <a:rPr lang="ca-ES" sz="3200" dirty="0"/>
              <a:t>.</a:t>
            </a:r>
          </a:p>
        </p:txBody>
      </p:sp>
      <p:sp>
        <p:nvSpPr>
          <p:cNvPr id="3" name="2 Rectángulo"/>
          <p:cNvSpPr/>
          <p:nvPr/>
        </p:nvSpPr>
        <p:spPr>
          <a:xfrm>
            <a:off x="179512" y="1772816"/>
            <a:ext cx="1152128" cy="622580"/>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err="1"/>
              <a:t>Caracte</a:t>
            </a:r>
            <a:r>
              <a:rPr lang="ca-ES" dirty="0"/>
              <a:t>-</a:t>
            </a:r>
          </a:p>
          <a:p>
            <a:pPr algn="ctr"/>
            <a:r>
              <a:rPr lang="ca-ES" dirty="0" err="1">
                <a:solidFill>
                  <a:schemeClr val="tx1"/>
                </a:solidFill>
              </a:rPr>
              <a:t>rístiques</a:t>
            </a:r>
            <a:endParaRPr lang="ca-ES" dirty="0">
              <a:solidFill>
                <a:schemeClr val="tx1"/>
              </a:solidFill>
            </a:endParaRPr>
          </a:p>
        </p:txBody>
      </p:sp>
      <p:cxnSp>
        <p:nvCxnSpPr>
          <p:cNvPr id="4" name="3 Conector angular"/>
          <p:cNvCxnSpPr>
            <a:stCxn id="3" idx="3"/>
            <a:endCxn id="6" idx="1"/>
          </p:cNvCxnSpPr>
          <p:nvPr/>
        </p:nvCxnSpPr>
        <p:spPr>
          <a:xfrm flipV="1">
            <a:off x="1331640" y="1016732"/>
            <a:ext cx="288032" cy="1067374"/>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6" name="5 Rectángulo"/>
          <p:cNvSpPr/>
          <p:nvPr/>
        </p:nvSpPr>
        <p:spPr>
          <a:xfrm>
            <a:off x="1619672" y="836712"/>
            <a:ext cx="7344816" cy="360040"/>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Afecta a tot el món i a totes les estructures econòmiques, socials i polítiques</a:t>
            </a:r>
            <a:endParaRPr lang="ca-ES" dirty="0">
              <a:solidFill>
                <a:schemeClr val="tx1"/>
              </a:solidFill>
            </a:endParaRPr>
          </a:p>
        </p:txBody>
      </p:sp>
      <p:cxnSp>
        <p:nvCxnSpPr>
          <p:cNvPr id="14" name="13 Conector angular"/>
          <p:cNvCxnSpPr>
            <a:stCxn id="3" idx="3"/>
            <a:endCxn id="16" idx="1"/>
          </p:cNvCxnSpPr>
          <p:nvPr/>
        </p:nvCxnSpPr>
        <p:spPr>
          <a:xfrm flipV="1">
            <a:off x="1331640" y="1433849"/>
            <a:ext cx="288032" cy="650257"/>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15 Rectángulo"/>
          <p:cNvSpPr/>
          <p:nvPr/>
        </p:nvSpPr>
        <p:spPr>
          <a:xfrm>
            <a:off x="1619672" y="1268528"/>
            <a:ext cx="7344816" cy="330641"/>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És immediata gràcies als nous mitjans de comunicació i tecnologies (Internet)</a:t>
            </a:r>
            <a:endParaRPr lang="ca-ES" dirty="0">
              <a:solidFill>
                <a:schemeClr val="tx1"/>
              </a:solidFill>
            </a:endParaRPr>
          </a:p>
        </p:txBody>
      </p:sp>
      <p:cxnSp>
        <p:nvCxnSpPr>
          <p:cNvPr id="18" name="17 Conector angular"/>
          <p:cNvCxnSpPr>
            <a:stCxn id="3" idx="3"/>
            <a:endCxn id="22" idx="1"/>
          </p:cNvCxnSpPr>
          <p:nvPr/>
        </p:nvCxnSpPr>
        <p:spPr>
          <a:xfrm>
            <a:off x="1331640" y="2084106"/>
            <a:ext cx="288032" cy="2744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21 Rectángulo"/>
          <p:cNvSpPr/>
          <p:nvPr/>
        </p:nvSpPr>
        <p:spPr>
          <a:xfrm>
            <a:off x="1619672" y="1658199"/>
            <a:ext cx="7344816" cy="906705"/>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És bàsicament econòmica: tot es compra i es ven, han augmentat moltíssim els fluxos de diners, mercaderies i població entre els països i l’economia d’uns països depèn dels altres</a:t>
            </a:r>
            <a:endParaRPr lang="ca-ES" dirty="0">
              <a:solidFill>
                <a:schemeClr val="tx1"/>
              </a:solidFill>
            </a:endParaRPr>
          </a:p>
        </p:txBody>
      </p:sp>
      <p:cxnSp>
        <p:nvCxnSpPr>
          <p:cNvPr id="26" name="25 Conector angular"/>
          <p:cNvCxnSpPr>
            <a:stCxn id="3" idx="3"/>
            <a:endCxn id="29" idx="1"/>
          </p:cNvCxnSpPr>
          <p:nvPr/>
        </p:nvCxnSpPr>
        <p:spPr>
          <a:xfrm>
            <a:off x="1331640" y="2084106"/>
            <a:ext cx="288032" cy="1006159"/>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28 Rectángulo"/>
          <p:cNvSpPr/>
          <p:nvPr/>
        </p:nvSpPr>
        <p:spPr>
          <a:xfrm>
            <a:off x="1619672" y="2636912"/>
            <a:ext cx="7344816" cy="906705"/>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Ha transformat les bases de la societat: la manera de produir, de viure i, </a:t>
            </a:r>
          </a:p>
          <a:p>
            <a:pPr algn="ctr"/>
            <a:r>
              <a:rPr lang="ca-ES" dirty="0"/>
              <a:t>fins i tot, les formes de govern, imposant el model capitalista liberal occidental per tot el món</a:t>
            </a:r>
            <a:endParaRPr lang="ca-ES" dirty="0">
              <a:solidFill>
                <a:schemeClr val="tx1"/>
              </a:solidFill>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5403" y="3580594"/>
            <a:ext cx="4578597" cy="3277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30 CuadroTexto"/>
          <p:cNvSpPr txBox="1"/>
          <p:nvPr/>
        </p:nvSpPr>
        <p:spPr>
          <a:xfrm>
            <a:off x="87036" y="3645024"/>
            <a:ext cx="4402832" cy="2246769"/>
          </a:xfrm>
          <a:prstGeom prst="rect">
            <a:avLst/>
          </a:prstGeom>
          <a:solidFill>
            <a:srgbClr val="D4ECF2"/>
          </a:solidFill>
        </p:spPr>
        <p:txBody>
          <a:bodyPr wrap="square" rtlCol="0">
            <a:spAutoFit/>
          </a:bodyPr>
          <a:lstStyle/>
          <a:p>
            <a:pPr algn="ctr"/>
            <a:r>
              <a:rPr lang="ca-ES" sz="1400" b="1" dirty="0"/>
              <a:t>Els telèfons mòbils i la informació a l’instant</a:t>
            </a:r>
          </a:p>
          <a:p>
            <a:pPr algn="just"/>
            <a:r>
              <a:rPr lang="ca-ES" sz="1400" dirty="0"/>
              <a:t>En l’actualitat, la majoria de les persones tenim un telèfon mòbil, normalment amb càmera fotogràfica incorporada. Així, de vegades, les persones es troben en el lloc de la notícia en el moment en què s’esdevé, motiu pel qual anuncien i fotografien els esdeveniments abans de l’arribada dels periodistes.</a:t>
            </a:r>
          </a:p>
          <a:p>
            <a:pPr algn="just"/>
            <a:r>
              <a:rPr lang="ca-ES" sz="1400" dirty="0"/>
              <a:t>Així mateix, el telèfon mòbil s’han convertit en un mitjà de convocatòria de masses gràcies als missatges que passen d’unes persones a altres i les xarxes socials</a:t>
            </a:r>
            <a:r>
              <a:rPr lang="ca-ES" sz="1200" dirty="0"/>
              <a:t>.</a:t>
            </a:r>
          </a:p>
        </p:txBody>
      </p:sp>
    </p:spTree>
    <p:extLst>
      <p:ext uri="{BB962C8B-B14F-4D97-AF65-F5344CB8AC3E}">
        <p14:creationId xmlns:p14="http://schemas.microsoft.com/office/powerpoint/2010/main" val="137788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par>
                          <p:cTn id="29" fill="hold">
                            <p:stCondLst>
                              <p:cond delay="500"/>
                            </p:stCondLst>
                            <p:childTnLst>
                              <p:par>
                                <p:cTn id="30" presetID="2" presetClass="entr" presetSubtype="4" fill="hold" grpId="0" nodeType="afterEffect">
                                  <p:stCondLst>
                                    <p:cond delay="500"/>
                                  </p:stCondLst>
                                  <p:childTnLst>
                                    <p:set>
                                      <p:cBhvr>
                                        <p:cTn id="31" dur="1" fill="hold">
                                          <p:stCondLst>
                                            <p:cond delay="0"/>
                                          </p:stCondLst>
                                        </p:cTn>
                                        <p:tgtEl>
                                          <p:spTgt spid="31"/>
                                        </p:tgtEl>
                                        <p:attrNameLst>
                                          <p:attrName>style.visibility</p:attrName>
                                        </p:attrNameLst>
                                      </p:cBhvr>
                                      <p:to>
                                        <p:strVal val="visible"/>
                                      </p:to>
                                    </p:set>
                                    <p:anim calcmode="lin" valueType="num">
                                      <p:cBhvr additive="base">
                                        <p:cTn id="32" dur="500" fill="hold"/>
                                        <p:tgtEl>
                                          <p:spTgt spid="31"/>
                                        </p:tgtEl>
                                        <p:attrNameLst>
                                          <p:attrName>ppt_x</p:attrName>
                                        </p:attrNameLst>
                                      </p:cBhvr>
                                      <p:tavLst>
                                        <p:tav tm="0">
                                          <p:val>
                                            <p:strVal val="#ppt_x"/>
                                          </p:val>
                                        </p:tav>
                                        <p:tav tm="100000">
                                          <p:val>
                                            <p:strVal val="#ppt_x"/>
                                          </p:val>
                                        </p:tav>
                                      </p:tavLst>
                                    </p:anim>
                                    <p:anim calcmode="lin" valueType="num">
                                      <p:cBhvr additive="base">
                                        <p:cTn id="3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par>
                          <p:cTn id="42" fill="hold">
                            <p:stCondLst>
                              <p:cond delay="500"/>
                            </p:stCondLst>
                            <p:childTnLst>
                              <p:par>
                                <p:cTn id="43" presetID="2" presetClass="entr" presetSubtype="4" fill="hold" nodeType="afterEffect">
                                  <p:stCondLst>
                                    <p:cond delay="500"/>
                                  </p:stCondLst>
                                  <p:childTnLst>
                                    <p:set>
                                      <p:cBhvr>
                                        <p:cTn id="44" dur="1" fill="hold">
                                          <p:stCondLst>
                                            <p:cond delay="0"/>
                                          </p:stCondLst>
                                        </p:cTn>
                                        <p:tgtEl>
                                          <p:spTgt spid="6147"/>
                                        </p:tgtEl>
                                        <p:attrNameLst>
                                          <p:attrName>style.visibility</p:attrName>
                                        </p:attrNameLst>
                                      </p:cBhvr>
                                      <p:to>
                                        <p:strVal val="visible"/>
                                      </p:to>
                                    </p:set>
                                    <p:anim calcmode="lin" valueType="num">
                                      <p:cBhvr additive="base">
                                        <p:cTn id="45" dur="500" fill="hold"/>
                                        <p:tgtEl>
                                          <p:spTgt spid="6147"/>
                                        </p:tgtEl>
                                        <p:attrNameLst>
                                          <p:attrName>ppt_x</p:attrName>
                                        </p:attrNameLst>
                                      </p:cBhvr>
                                      <p:tavLst>
                                        <p:tav tm="0">
                                          <p:val>
                                            <p:strVal val="#ppt_x"/>
                                          </p:val>
                                        </p:tav>
                                        <p:tav tm="100000">
                                          <p:val>
                                            <p:strVal val="#ppt_x"/>
                                          </p:val>
                                        </p:tav>
                                      </p:tavLst>
                                    </p:anim>
                                    <p:anim calcmode="lin" valueType="num">
                                      <p:cBhvr additive="base">
                                        <p:cTn id="46"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animBg="1"/>
      <p:bldP spid="16" grpId="0" animBg="1"/>
      <p:bldP spid="22" grpId="0" animBg="1"/>
      <p:bldP spid="29"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73008"/>
            <a:ext cx="8229600" cy="72008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Exercicis punt 1. </a:t>
            </a:r>
            <a:r>
              <a:rPr lang="ca-ES" sz="3200" u="sng" dirty="0"/>
              <a:t>La globalització: causes i característiques</a:t>
            </a:r>
            <a:r>
              <a:rPr lang="ca-ES" sz="3200" dirty="0"/>
              <a:t>.</a:t>
            </a:r>
          </a:p>
        </p:txBody>
      </p:sp>
      <p:sp>
        <p:nvSpPr>
          <p:cNvPr id="3" name="2 CuadroTexto"/>
          <p:cNvSpPr txBox="1"/>
          <p:nvPr/>
        </p:nvSpPr>
        <p:spPr>
          <a:xfrm>
            <a:off x="179512" y="548680"/>
            <a:ext cx="8856984" cy="2308324"/>
          </a:xfrm>
          <a:prstGeom prst="rect">
            <a:avLst/>
          </a:prstGeom>
          <a:noFill/>
        </p:spPr>
        <p:txBody>
          <a:bodyPr wrap="square" rtlCol="0">
            <a:spAutoFit/>
          </a:bodyPr>
          <a:lstStyle/>
          <a:p>
            <a:r>
              <a:rPr lang="ca-ES" dirty="0"/>
              <a:t>1. A partir de la lectura del document, respon:</a:t>
            </a:r>
          </a:p>
          <a:p>
            <a:r>
              <a:rPr lang="ca-ES" dirty="0"/>
              <a:t>a) Quin tipus de document és? Qui l’ha escrit? Quan? De quin llibre s’ha tret? Quina editorial el va publicar?</a:t>
            </a:r>
          </a:p>
          <a:p>
            <a:r>
              <a:rPr lang="ca-ES" dirty="0"/>
              <a:t>b) Quin és el tema?</a:t>
            </a:r>
          </a:p>
          <a:p>
            <a:r>
              <a:rPr lang="ca-ES" dirty="0"/>
              <a:t>c) Com defineix el text a la globalització?</a:t>
            </a:r>
          </a:p>
          <a:p>
            <a:r>
              <a:rPr lang="ca-ES" dirty="0"/>
              <a:t>d) Quina conseqüència té la globalització per a la societat segons el text?</a:t>
            </a:r>
          </a:p>
          <a:p>
            <a:r>
              <a:rPr lang="ca-ES" dirty="0"/>
              <a:t>e) Quin exemple de la globalització posa? Què ho ha fet possible?</a:t>
            </a:r>
          </a:p>
          <a:p>
            <a:r>
              <a:rPr lang="ca-ES" dirty="0"/>
              <a:t>f) Explica què és la globalització, les seves causes i les seves característiques.</a:t>
            </a:r>
          </a:p>
        </p:txBody>
      </p:sp>
      <p:pic>
        <p:nvPicPr>
          <p:cNvPr id="4" name="3 Imagen"/>
          <p:cNvPicPr/>
          <p:nvPr/>
        </p:nvPicPr>
        <p:blipFill>
          <a:blip r:embed="rId2"/>
          <a:stretch>
            <a:fillRect/>
          </a:stretch>
        </p:blipFill>
        <p:spPr>
          <a:xfrm>
            <a:off x="1187624" y="2857004"/>
            <a:ext cx="6408712" cy="3884364"/>
          </a:xfrm>
          <a:prstGeom prst="rect">
            <a:avLst/>
          </a:prstGeom>
        </p:spPr>
      </p:pic>
    </p:spTree>
    <p:extLst>
      <p:ext uri="{BB962C8B-B14F-4D97-AF65-F5344CB8AC3E}">
        <p14:creationId xmlns:p14="http://schemas.microsoft.com/office/powerpoint/2010/main" val="233096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73008"/>
            <a:ext cx="8229600"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2. </a:t>
            </a:r>
            <a:r>
              <a:rPr lang="ca-ES" sz="3200" u="sng" dirty="0"/>
              <a:t>La globalització econòmica</a:t>
            </a:r>
            <a:r>
              <a:rPr lang="ca-ES" sz="3200" dirty="0"/>
              <a:t>.</a:t>
            </a:r>
          </a:p>
        </p:txBody>
      </p:sp>
      <p:sp>
        <p:nvSpPr>
          <p:cNvPr id="3" name="2 Rectángulo"/>
          <p:cNvSpPr/>
          <p:nvPr/>
        </p:nvSpPr>
        <p:spPr>
          <a:xfrm>
            <a:off x="179512" y="815688"/>
            <a:ext cx="7344816" cy="957128"/>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globalització ha comportat la difusió de l’economia capitalista de mercat </a:t>
            </a:r>
          </a:p>
          <a:p>
            <a:pPr algn="ctr"/>
            <a:r>
              <a:rPr lang="ca-ES" dirty="0"/>
              <a:t>i el lliure comerç per tot el món i ha possibilitat la deslocalització </a:t>
            </a:r>
          </a:p>
          <a:p>
            <a:pPr algn="ctr"/>
            <a:r>
              <a:rPr lang="ca-ES" dirty="0"/>
              <a:t>de les activitats econòmiques, especialment la indústria</a:t>
            </a:r>
            <a:endParaRPr lang="ca-ES" dirty="0">
              <a:solidFill>
                <a:schemeClr val="tx1"/>
              </a:solidFill>
            </a:endParaRPr>
          </a:p>
        </p:txBody>
      </p:sp>
      <p:sp>
        <p:nvSpPr>
          <p:cNvPr id="4" name="3 Rectángulo"/>
          <p:cNvSpPr/>
          <p:nvPr/>
        </p:nvSpPr>
        <p:spPr>
          <a:xfrm>
            <a:off x="179512" y="1844824"/>
            <a:ext cx="8784976" cy="957128"/>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L’economia global s’organitza al voltant dels tres grans centres de poder mundial que imposen el seu poder econòmic i polític (Estats Units, Unió Europea i Japó), junt a centres secundaris (Xina especialment, però també l’Índia, Austràlia, Rússia, Mèxic, Brasil,...)</a:t>
            </a:r>
            <a:endParaRPr lang="ca-ES" dirty="0">
              <a:solidFill>
                <a:schemeClr val="tx1"/>
              </a:solidFill>
            </a:endParaRPr>
          </a:p>
        </p:txBody>
      </p:sp>
      <p:pic>
        <p:nvPicPr>
          <p:cNvPr id="7" name="Shape 159"/>
          <p:cNvPicPr preferRelativeResize="0"/>
          <p:nvPr/>
        </p:nvPicPr>
        <p:blipFill>
          <a:blip r:embed="rId2"/>
          <a:stretch>
            <a:fillRect/>
          </a:stretch>
        </p:blipFill>
        <p:spPr>
          <a:xfrm>
            <a:off x="899592" y="2924944"/>
            <a:ext cx="6984776" cy="3888432"/>
          </a:xfrm>
          <a:prstGeom prst="rect">
            <a:avLst/>
          </a:prstGeom>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8087" y="2845131"/>
            <a:ext cx="6346242" cy="4003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912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500"/>
                            </p:stCondLst>
                            <p:childTnLst>
                              <p:par>
                                <p:cTn id="24" presetID="2" presetClass="entr" presetSubtype="4" fill="hold" nodeType="afterEffect">
                                  <p:stCondLst>
                                    <p:cond delay="500"/>
                                  </p:stCondLst>
                                  <p:childTnLst>
                                    <p:set>
                                      <p:cBhvr>
                                        <p:cTn id="25" dur="1" fill="hold">
                                          <p:stCondLst>
                                            <p:cond delay="0"/>
                                          </p:stCondLst>
                                        </p:cTn>
                                        <p:tgtEl>
                                          <p:spTgt spid="5123"/>
                                        </p:tgtEl>
                                        <p:attrNameLst>
                                          <p:attrName>style.visibility</p:attrName>
                                        </p:attrNameLst>
                                      </p:cBhvr>
                                      <p:to>
                                        <p:strVal val="visible"/>
                                      </p:to>
                                    </p:set>
                                    <p:anim calcmode="lin" valueType="num">
                                      <p:cBhvr additive="base">
                                        <p:cTn id="26" dur="500" fill="hold"/>
                                        <p:tgtEl>
                                          <p:spTgt spid="5123"/>
                                        </p:tgtEl>
                                        <p:attrNameLst>
                                          <p:attrName>ppt_x</p:attrName>
                                        </p:attrNameLst>
                                      </p:cBhvr>
                                      <p:tavLst>
                                        <p:tav tm="0">
                                          <p:val>
                                            <p:strVal val="#ppt_x"/>
                                          </p:val>
                                        </p:tav>
                                        <p:tav tm="100000">
                                          <p:val>
                                            <p:strVal val="#ppt_x"/>
                                          </p:val>
                                        </p:tav>
                                      </p:tavLst>
                                    </p:anim>
                                    <p:anim calcmode="lin" valueType="num">
                                      <p:cBhvr additive="base">
                                        <p:cTn id="27"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73008"/>
            <a:ext cx="8229600"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2. </a:t>
            </a:r>
            <a:r>
              <a:rPr lang="ca-ES" sz="3200" u="sng" dirty="0"/>
              <a:t>La globalització econòmica</a:t>
            </a:r>
            <a:r>
              <a:rPr lang="ca-ES" sz="3200" dirty="0"/>
              <a:t>.</a:t>
            </a:r>
          </a:p>
        </p:txBody>
      </p:sp>
      <p:sp>
        <p:nvSpPr>
          <p:cNvPr id="3" name="2 Rectángulo"/>
          <p:cNvSpPr/>
          <p:nvPr/>
        </p:nvSpPr>
        <p:spPr>
          <a:xfrm>
            <a:off x="189968" y="771405"/>
            <a:ext cx="7406368" cy="641371"/>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Les grans empreses multinacionals cada vegada tenen més poder econòmic </a:t>
            </a:r>
          </a:p>
          <a:p>
            <a:pPr algn="ctr"/>
            <a:r>
              <a:rPr lang="ca-ES" dirty="0"/>
              <a:t>i influència política, imposant els seus interessos als governs</a:t>
            </a:r>
            <a:endParaRPr lang="ca-ES" dirty="0">
              <a:solidFill>
                <a:schemeClr val="tx1"/>
              </a:solidFill>
            </a:endParaRPr>
          </a:p>
        </p:txBody>
      </p:sp>
      <p:sp>
        <p:nvSpPr>
          <p:cNvPr id="4" name="3 Rectángulo"/>
          <p:cNvSpPr/>
          <p:nvPr/>
        </p:nvSpPr>
        <p:spPr>
          <a:xfrm>
            <a:off x="189968" y="1491485"/>
            <a:ext cx="6470264" cy="641371"/>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 capital i els diners tendeixen a concentrar-se en poques mans: </a:t>
            </a:r>
          </a:p>
          <a:p>
            <a:pPr algn="ctr"/>
            <a:r>
              <a:rPr lang="ca-ES" dirty="0"/>
              <a:t>pocs rics i molt rics i molts pobres i cada vegada més pobres</a:t>
            </a:r>
            <a:endParaRPr lang="ca-ES" dirty="0">
              <a:solidFill>
                <a:schemeClr val="tx1"/>
              </a:solidFill>
            </a:endParaRPr>
          </a:p>
        </p:txBody>
      </p:sp>
      <p:pic>
        <p:nvPicPr>
          <p:cNvPr id="2050" name="Picture 2" descr="http://odyseo.zonalibre.org/archives/roto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2164480"/>
            <a:ext cx="3689402" cy="26578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4.bp.blogspot.com/_8TwPzhqT7sg/S_gBH0pSyBI/AAAAAAAAGNE/EVj_wSP8PJA/s640/roto%2Bric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2188092"/>
            <a:ext cx="2246610" cy="268106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ccss_valenciano\data\89\NAgora3u13s01i0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2211636"/>
            <a:ext cx="2834334" cy="265752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lahistoriadeldia.files.wordpress.com/2009/09/riqueza-pobreza-brech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6593" y="4634043"/>
            <a:ext cx="2921552" cy="222395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2.bp.blogspot.com/-mTjnu9B7X7g/TaHZmCquP6I/AAAAAAAADh4/-osyFoP67zU/s1600/desigualdad-socia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1980" y="4494212"/>
            <a:ext cx="1944216" cy="2363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92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2054"/>
                                        </p:tgtEl>
                                        <p:attrNameLst>
                                          <p:attrName>style.visibility</p:attrName>
                                        </p:attrNameLst>
                                      </p:cBhvr>
                                      <p:to>
                                        <p:strVal val="visible"/>
                                      </p:to>
                                    </p:set>
                                    <p:anim calcmode="lin" valueType="num">
                                      <p:cBhvr additive="base">
                                        <p:cTn id="16" dur="500" fill="hold"/>
                                        <p:tgtEl>
                                          <p:spTgt spid="2054"/>
                                        </p:tgtEl>
                                        <p:attrNameLst>
                                          <p:attrName>ppt_x</p:attrName>
                                        </p:attrNameLst>
                                      </p:cBhvr>
                                      <p:tavLst>
                                        <p:tav tm="0">
                                          <p:val>
                                            <p:strVal val="#ppt_x"/>
                                          </p:val>
                                        </p:tav>
                                        <p:tav tm="100000">
                                          <p:val>
                                            <p:strVal val="#ppt_x"/>
                                          </p:val>
                                        </p:tav>
                                      </p:tavLst>
                                    </p:anim>
                                    <p:anim calcmode="lin" valueType="num">
                                      <p:cBhvr additive="base">
                                        <p:cTn id="17" dur="500" fill="hold"/>
                                        <p:tgtEl>
                                          <p:spTgt spid="2054"/>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500"/>
                                  </p:stCondLst>
                                  <p:childTnLst>
                                    <p:set>
                                      <p:cBhvr>
                                        <p:cTn id="20" dur="1" fill="hold">
                                          <p:stCondLst>
                                            <p:cond delay="0"/>
                                          </p:stCondLst>
                                        </p:cTn>
                                        <p:tgtEl>
                                          <p:spTgt spid="2052"/>
                                        </p:tgtEl>
                                        <p:attrNameLst>
                                          <p:attrName>style.visibility</p:attrName>
                                        </p:attrNameLst>
                                      </p:cBhvr>
                                      <p:to>
                                        <p:strVal val="visible"/>
                                      </p:to>
                                    </p:set>
                                    <p:anim calcmode="lin" valueType="num">
                                      <p:cBhvr additive="base">
                                        <p:cTn id="21" dur="500" fill="hold"/>
                                        <p:tgtEl>
                                          <p:spTgt spid="2052"/>
                                        </p:tgtEl>
                                        <p:attrNameLst>
                                          <p:attrName>ppt_x</p:attrName>
                                        </p:attrNameLst>
                                      </p:cBhvr>
                                      <p:tavLst>
                                        <p:tav tm="0">
                                          <p:val>
                                            <p:strVal val="#ppt_x"/>
                                          </p:val>
                                        </p:tav>
                                        <p:tav tm="100000">
                                          <p:val>
                                            <p:strVal val="#ppt_x"/>
                                          </p:val>
                                        </p:tav>
                                      </p:tavLst>
                                    </p:anim>
                                    <p:anim calcmode="lin" valueType="num">
                                      <p:cBhvr additive="base">
                                        <p:cTn id="22" dur="500" fill="hold"/>
                                        <p:tgtEl>
                                          <p:spTgt spid="2052"/>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nodeType="afterEffect">
                                  <p:stCondLst>
                                    <p:cond delay="500"/>
                                  </p:stCondLst>
                                  <p:childTnLst>
                                    <p:set>
                                      <p:cBhvr>
                                        <p:cTn id="25" dur="1" fill="hold">
                                          <p:stCondLst>
                                            <p:cond delay="0"/>
                                          </p:stCondLst>
                                        </p:cTn>
                                        <p:tgtEl>
                                          <p:spTgt spid="2050"/>
                                        </p:tgtEl>
                                        <p:attrNameLst>
                                          <p:attrName>style.visibility</p:attrName>
                                        </p:attrNameLst>
                                      </p:cBhvr>
                                      <p:to>
                                        <p:strVal val="visible"/>
                                      </p:to>
                                    </p:set>
                                    <p:anim calcmode="lin" valueType="num">
                                      <p:cBhvr additive="base">
                                        <p:cTn id="26" dur="500" fill="hold"/>
                                        <p:tgtEl>
                                          <p:spTgt spid="2050"/>
                                        </p:tgtEl>
                                        <p:attrNameLst>
                                          <p:attrName>ppt_x</p:attrName>
                                        </p:attrNameLst>
                                      </p:cBhvr>
                                      <p:tavLst>
                                        <p:tav tm="0">
                                          <p:val>
                                            <p:strVal val="#ppt_x"/>
                                          </p:val>
                                        </p:tav>
                                        <p:tav tm="100000">
                                          <p:val>
                                            <p:strVal val="#ppt_x"/>
                                          </p:val>
                                        </p:tav>
                                      </p:tavLst>
                                    </p:anim>
                                    <p:anim calcmode="lin" valueType="num">
                                      <p:cBhvr additive="base">
                                        <p:cTn id="27"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par>
                          <p:cTn id="33" fill="hold">
                            <p:stCondLst>
                              <p:cond delay="500"/>
                            </p:stCondLst>
                            <p:childTnLst>
                              <p:par>
                                <p:cTn id="34" presetID="2" presetClass="entr" presetSubtype="4" fill="hold" nodeType="afterEffect">
                                  <p:stCondLst>
                                    <p:cond delay="500"/>
                                  </p:stCondLst>
                                  <p:childTnLst>
                                    <p:set>
                                      <p:cBhvr>
                                        <p:cTn id="35" dur="1" fill="hold">
                                          <p:stCondLst>
                                            <p:cond delay="0"/>
                                          </p:stCondLst>
                                        </p:cTn>
                                        <p:tgtEl>
                                          <p:spTgt spid="2056"/>
                                        </p:tgtEl>
                                        <p:attrNameLst>
                                          <p:attrName>style.visibility</p:attrName>
                                        </p:attrNameLst>
                                      </p:cBhvr>
                                      <p:to>
                                        <p:strVal val="visible"/>
                                      </p:to>
                                    </p:set>
                                    <p:anim calcmode="lin" valueType="num">
                                      <p:cBhvr additive="base">
                                        <p:cTn id="36" dur="500" fill="hold"/>
                                        <p:tgtEl>
                                          <p:spTgt spid="2056"/>
                                        </p:tgtEl>
                                        <p:attrNameLst>
                                          <p:attrName>ppt_x</p:attrName>
                                        </p:attrNameLst>
                                      </p:cBhvr>
                                      <p:tavLst>
                                        <p:tav tm="0">
                                          <p:val>
                                            <p:strVal val="#ppt_x"/>
                                          </p:val>
                                        </p:tav>
                                        <p:tav tm="100000">
                                          <p:val>
                                            <p:strVal val="#ppt_x"/>
                                          </p:val>
                                        </p:tav>
                                      </p:tavLst>
                                    </p:anim>
                                    <p:anim calcmode="lin" valueType="num">
                                      <p:cBhvr additive="base">
                                        <p:cTn id="37" dur="500" fill="hold"/>
                                        <p:tgtEl>
                                          <p:spTgt spid="2056"/>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4" fill="hold" nodeType="afterEffect">
                                  <p:stCondLst>
                                    <p:cond delay="500"/>
                                  </p:stCondLst>
                                  <p:childTnLst>
                                    <p:set>
                                      <p:cBhvr>
                                        <p:cTn id="40" dur="1" fill="hold">
                                          <p:stCondLst>
                                            <p:cond delay="0"/>
                                          </p:stCondLst>
                                        </p:cTn>
                                        <p:tgtEl>
                                          <p:spTgt spid="2058"/>
                                        </p:tgtEl>
                                        <p:attrNameLst>
                                          <p:attrName>style.visibility</p:attrName>
                                        </p:attrNameLst>
                                      </p:cBhvr>
                                      <p:to>
                                        <p:strVal val="visible"/>
                                      </p:to>
                                    </p:set>
                                    <p:anim calcmode="lin" valueType="num">
                                      <p:cBhvr additive="base">
                                        <p:cTn id="41" dur="500" fill="hold"/>
                                        <p:tgtEl>
                                          <p:spTgt spid="2058"/>
                                        </p:tgtEl>
                                        <p:attrNameLst>
                                          <p:attrName>ppt_x</p:attrName>
                                        </p:attrNameLst>
                                      </p:cBhvr>
                                      <p:tavLst>
                                        <p:tav tm="0">
                                          <p:val>
                                            <p:strVal val="#ppt_x"/>
                                          </p:val>
                                        </p:tav>
                                        <p:tav tm="100000">
                                          <p:val>
                                            <p:strVal val="#ppt_x"/>
                                          </p:val>
                                        </p:tav>
                                      </p:tavLst>
                                    </p:anim>
                                    <p:anim calcmode="lin" valueType="num">
                                      <p:cBhvr additive="base">
                                        <p:cTn id="42" dur="500" fill="hold"/>
                                        <p:tgtEl>
                                          <p:spTgt spid="20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73008"/>
            <a:ext cx="8229600"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2. </a:t>
            </a:r>
            <a:r>
              <a:rPr lang="ca-ES" sz="3200" u="sng" dirty="0"/>
              <a:t>La globalització econòmica</a:t>
            </a:r>
            <a:r>
              <a:rPr lang="ca-ES" sz="3200" dirty="0"/>
              <a:t>.</a:t>
            </a:r>
          </a:p>
        </p:txBody>
      </p:sp>
      <p:sp>
        <p:nvSpPr>
          <p:cNvPr id="3" name="2 Rectángulo"/>
          <p:cNvSpPr/>
          <p:nvPr/>
        </p:nvSpPr>
        <p:spPr>
          <a:xfrm>
            <a:off x="189968" y="908720"/>
            <a:ext cx="8774520" cy="641371"/>
          </a:xfrm>
          <a:prstGeom prst="rect">
            <a:avLst/>
          </a:prstGeom>
          <a:solidFill>
            <a:srgbClr val="99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Es defensa el lliure comerç entre països i la lliure competència entre empreses: el comerç mundial augmenta, però s’imposen les empreses més grans i els països més rics</a:t>
            </a:r>
            <a:endParaRPr lang="ca-ES" dirty="0">
              <a:solidFill>
                <a:schemeClr val="tx1"/>
              </a:solidFill>
            </a:endParaRPr>
          </a:p>
        </p:txBody>
      </p:sp>
      <p:pic>
        <p:nvPicPr>
          <p:cNvPr id="7170" name="Picture 2" descr="http://alterglobalizacion.files.wordpress.com/2008/12/competenci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968" y="2204864"/>
            <a:ext cx="4670064" cy="365256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Enlace permanente de imagen incrust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916832"/>
            <a:ext cx="2952328" cy="4446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81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500" fill="hold"/>
                                        <p:tgtEl>
                                          <p:spTgt spid="7170"/>
                                        </p:tgtEl>
                                        <p:attrNameLst>
                                          <p:attrName>ppt_x</p:attrName>
                                        </p:attrNameLst>
                                      </p:cBhvr>
                                      <p:tavLst>
                                        <p:tav tm="0">
                                          <p:val>
                                            <p:strVal val="#ppt_x"/>
                                          </p:val>
                                        </p:tav>
                                        <p:tav tm="100000">
                                          <p:val>
                                            <p:strVal val="#ppt_x"/>
                                          </p:val>
                                        </p:tav>
                                      </p:tavLst>
                                    </p:anim>
                                    <p:anim calcmode="lin" valueType="num">
                                      <p:cBhvr additive="base">
                                        <p:cTn id="17" dur="500" fill="hold"/>
                                        <p:tgtEl>
                                          <p:spTgt spid="7170"/>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500"/>
                                  </p:stCondLst>
                                  <p:childTnLst>
                                    <p:set>
                                      <p:cBhvr>
                                        <p:cTn id="20" dur="1" fill="hold">
                                          <p:stCondLst>
                                            <p:cond delay="0"/>
                                          </p:stCondLst>
                                        </p:cTn>
                                        <p:tgtEl>
                                          <p:spTgt spid="7172"/>
                                        </p:tgtEl>
                                        <p:attrNameLst>
                                          <p:attrName>style.visibility</p:attrName>
                                        </p:attrNameLst>
                                      </p:cBhvr>
                                      <p:to>
                                        <p:strVal val="visible"/>
                                      </p:to>
                                    </p:set>
                                    <p:anim calcmode="lin" valueType="num">
                                      <p:cBhvr additive="base">
                                        <p:cTn id="21" dur="500" fill="hold"/>
                                        <p:tgtEl>
                                          <p:spTgt spid="7172"/>
                                        </p:tgtEl>
                                        <p:attrNameLst>
                                          <p:attrName>ppt_x</p:attrName>
                                        </p:attrNameLst>
                                      </p:cBhvr>
                                      <p:tavLst>
                                        <p:tav tm="0">
                                          <p:val>
                                            <p:strVal val="#ppt_x"/>
                                          </p:val>
                                        </p:tav>
                                        <p:tav tm="100000">
                                          <p:val>
                                            <p:strVal val="#ppt_x"/>
                                          </p:val>
                                        </p:tav>
                                      </p:tavLst>
                                    </p:anim>
                                    <p:anim calcmode="lin" valueType="num">
                                      <p:cBhvr additive="base">
                                        <p:cTn id="22"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theme/theme1.xml><?xml version="1.0" encoding="utf-8"?>
<a:theme xmlns:a="http://schemas.openxmlformats.org/drawingml/2006/main" name="Tema de Office">
  <a:themeElements>
    <a:clrScheme name="Personalizado 5">
      <a:dk1>
        <a:srgbClr val="000000"/>
      </a:dk1>
      <a:lt1>
        <a:srgbClr val="000000"/>
      </a:lt1>
      <a:dk2>
        <a:srgbClr val="000000"/>
      </a:dk2>
      <a:lt2>
        <a:srgbClr val="000000"/>
      </a:lt2>
      <a:accent1>
        <a:srgbClr val="000000"/>
      </a:accent1>
      <a:accent2>
        <a:srgbClr val="B2B2B2"/>
      </a:accent2>
      <a:accent3>
        <a:srgbClr val="969696"/>
      </a:accent3>
      <a:accent4>
        <a:srgbClr val="808080"/>
      </a:accent4>
      <a:accent5>
        <a:srgbClr val="4D4D4D"/>
      </a:accent5>
      <a:accent6>
        <a:srgbClr val="5F5F5F"/>
      </a:accent6>
      <a:hlink>
        <a:srgbClr val="5F5F5F"/>
      </a:hlink>
      <a:folHlink>
        <a:srgbClr val="808080"/>
      </a:folHlink>
    </a:clrScheme>
    <a:fontScheme name="Tim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749</TotalTime>
  <Words>3594</Words>
  <Application>Microsoft Office PowerPoint</Application>
  <PresentationFormat>Presentació en pantalla (4:3)</PresentationFormat>
  <Paragraphs>284</Paragraphs>
  <Slides>45</Slides>
  <Notes>0</Notes>
  <HiddenSlides>0</HiddenSlides>
  <MMClips>0</MMClips>
  <ScaleCrop>false</ScaleCrop>
  <HeadingPairs>
    <vt:vector size="6" baseType="variant">
      <vt:variant>
        <vt:lpstr>Tipus de lletra utilitzats</vt:lpstr>
      </vt:variant>
      <vt:variant>
        <vt:i4>2</vt:i4>
      </vt:variant>
      <vt:variant>
        <vt:lpstr>Tema</vt:lpstr>
      </vt:variant>
      <vt:variant>
        <vt:i4>1</vt:i4>
      </vt:variant>
      <vt:variant>
        <vt:lpstr>Títols de les diapositives</vt:lpstr>
      </vt:variant>
      <vt:variant>
        <vt:i4>45</vt:i4>
      </vt:variant>
    </vt:vector>
  </HeadingPairs>
  <TitlesOfParts>
    <vt:vector size="48" baseType="lpstr">
      <vt:lpstr>Arial</vt:lpstr>
      <vt:lpstr>Times New Roman</vt:lpstr>
      <vt:lpstr>Tema de Office</vt:lpstr>
      <vt:lpstr>UNITAT 2  LA GLOBALITZACIÓ</vt:lpstr>
      <vt:lpstr>UNITAT 8. LA GLOBALITZACIÓ.</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 5  LA GLOBALITZACIÓ</dc:title>
  <dc:creator>Salva</dc:creator>
  <cp:lastModifiedBy>Àlex Resa Valdivia</cp:lastModifiedBy>
  <cp:revision>71</cp:revision>
  <dcterms:created xsi:type="dcterms:W3CDTF">2014-02-14T18:47:55Z</dcterms:created>
  <dcterms:modified xsi:type="dcterms:W3CDTF">2018-07-05T16:54:45Z</dcterms:modified>
</cp:coreProperties>
</file>