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3" r:id="rId9"/>
    <p:sldId id="264" r:id="rId10"/>
    <p:sldId id="261" r:id="rId11"/>
    <p:sldId id="260" r:id="rId12"/>
    <p:sldId id="262" r:id="rId1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126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744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29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95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127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799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14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971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16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71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  <a:alpha val="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C447-7208-4A8A-9E83-CA69E459A3E4}" type="datetimeFigureOut">
              <a:rPr lang="ca-ES" smtClean="0"/>
              <a:t>07/10/2019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EBA1-ABC5-49C6-A299-9FAF085EA34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7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ELS LÍPIDS.</a:t>
            </a:r>
            <a:endParaRPr lang="ca-ES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6524" y="3602038"/>
            <a:ext cx="9491731" cy="1626786"/>
          </a:xfrm>
        </p:spPr>
        <p:txBody>
          <a:bodyPr>
            <a:normAutofit fontScale="77500" lnSpcReduction="20000"/>
          </a:bodyPr>
          <a:lstStyle/>
          <a:p>
            <a:r>
              <a:rPr lang="ca-ES" dirty="0" smtClean="0">
                <a:latin typeface="Bodoni MT Black" panose="02070A03080606020203" pitchFamily="18" charset="0"/>
              </a:rPr>
              <a:t>Greixos, ceres, terpens, colesterol, prostaglandines </a:t>
            </a:r>
          </a:p>
          <a:p>
            <a:r>
              <a:rPr lang="ca-ES" dirty="0" smtClean="0">
                <a:latin typeface="Bodoni MT Black" panose="02070A03080606020203" pitchFamily="18" charset="0"/>
              </a:rPr>
              <a:t>i molt més…</a:t>
            </a:r>
          </a:p>
          <a:p>
            <a:endParaRPr lang="es-ES" dirty="0">
              <a:solidFill>
                <a:srgbClr val="0070C0"/>
              </a:solidFill>
              <a:latin typeface="Bodoni MT Black" panose="02070A03080606020203" pitchFamily="18" charset="0"/>
            </a:endParaRPr>
          </a:p>
          <a:p>
            <a:endParaRPr lang="es-ES" dirty="0" smtClean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algn="r"/>
            <a:r>
              <a:rPr lang="es-E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Neus Cava</a:t>
            </a:r>
            <a:endParaRPr lang="ca-ES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4</a:t>
            </a:r>
            <a:r>
              <a:rPr lang="es-ES" dirty="0" smtClean="0">
                <a:solidFill>
                  <a:srgbClr val="0070C0"/>
                </a:solidFill>
              </a:rPr>
              <a:t>. </a:t>
            </a:r>
            <a:r>
              <a:rPr lang="ca-ES" dirty="0" smtClean="0">
                <a:solidFill>
                  <a:srgbClr val="0070C0"/>
                </a:solidFill>
              </a:rPr>
              <a:t>Lípids </a:t>
            </a:r>
            <a:r>
              <a:rPr lang="es-ES" dirty="0" smtClean="0">
                <a:solidFill>
                  <a:srgbClr val="0070C0"/>
                </a:solidFill>
              </a:rPr>
              <a:t>no saponificables.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2634" cy="4351338"/>
          </a:xfrm>
        </p:spPr>
        <p:txBody>
          <a:bodyPr/>
          <a:lstStyle/>
          <a:p>
            <a:pPr algn="just"/>
            <a:r>
              <a:rPr lang="ca-ES" sz="2400" dirty="0" smtClean="0"/>
              <a:t>4.1 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Isoprenoides. </a:t>
            </a:r>
          </a:p>
          <a:p>
            <a:pPr marL="0" indent="0" algn="just">
              <a:buNone/>
            </a:pPr>
            <a:r>
              <a:rPr lang="ca-ES" sz="2400" dirty="0" smtClean="0"/>
              <a:t>Amb una o varies cadenes de 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isoprè</a:t>
            </a:r>
            <a:r>
              <a:rPr lang="ca-ES" sz="2400" dirty="0" smtClean="0"/>
              <a:t>. Ex: mentol, fitol (de la clorofil.la), vit. A,E i K, carotenoides (pigments fotosintètics de tomàquets…) i cautxú.</a:t>
            </a:r>
            <a:endParaRPr lang="ca-ES" sz="2400" dirty="0" smtClean="0">
              <a:solidFill>
                <a:schemeClr val="accent1"/>
              </a:solidFill>
            </a:endParaRPr>
          </a:p>
          <a:p>
            <a:pPr algn="just"/>
            <a:r>
              <a:rPr lang="ca-ES" sz="2400" dirty="0" smtClean="0"/>
              <a:t>4.2</a:t>
            </a:r>
            <a:r>
              <a:rPr lang="ca-ES" sz="2400" dirty="0" smtClean="0">
                <a:solidFill>
                  <a:schemeClr val="accent1"/>
                </a:solidFill>
              </a:rPr>
              <a:t> 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Esteroides.</a:t>
            </a:r>
          </a:p>
          <a:p>
            <a:pPr marL="0" indent="0" algn="just">
              <a:buNone/>
            </a:pPr>
            <a:r>
              <a:rPr lang="ca-ES" sz="2400" dirty="0" smtClean="0"/>
              <a:t>Ex: Colesterol (dona estructura a la membrana i és la base dels altres esteroides), àcids biliars (digestió dels greixos) i vitamina D (regulador de Ca).</a:t>
            </a:r>
          </a:p>
          <a:p>
            <a:pPr algn="just"/>
            <a:endParaRPr lang="ca-ES" sz="2400" dirty="0" smtClean="0">
              <a:solidFill>
                <a:schemeClr val="accent1"/>
              </a:solidFill>
            </a:endParaRPr>
          </a:p>
          <a:p>
            <a:pPr algn="just"/>
            <a:r>
              <a:rPr lang="ca-ES" sz="2400" dirty="0" smtClean="0"/>
              <a:t>4.3</a:t>
            </a:r>
            <a:r>
              <a:rPr lang="ca-ES" sz="2400" dirty="0" smtClean="0">
                <a:solidFill>
                  <a:schemeClr val="accent1"/>
                </a:solidFill>
              </a:rPr>
              <a:t> </a:t>
            </a:r>
            <a:r>
              <a:rPr lang="ca-ES" sz="2400" dirty="0" smtClean="0">
                <a:solidFill>
                  <a:srgbClr val="0070C0"/>
                </a:solidFill>
              </a:rPr>
              <a:t>Prostaglandines.</a:t>
            </a:r>
          </a:p>
          <a:p>
            <a:pPr marL="0" indent="0" algn="just">
              <a:buNone/>
            </a:pPr>
            <a:r>
              <a:rPr lang="ca-ES" sz="2400" dirty="0" smtClean="0"/>
              <a:t>Deriven de l’</a:t>
            </a:r>
            <a:r>
              <a:rPr lang="ca-ES" sz="2400" dirty="0" smtClean="0">
                <a:solidFill>
                  <a:srgbClr val="0070C0"/>
                </a:solidFill>
              </a:rPr>
              <a:t>àcid 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prostanoic</a:t>
            </a:r>
            <a:r>
              <a:rPr lang="ca-ES" sz="2400" dirty="0" smtClean="0"/>
              <a:t>, estan en baixes quantitats i estimulen els receptors del dolor, indueixen el part, i certs derivats provoquen la coagulació de la sang.</a:t>
            </a:r>
            <a:endParaRPr lang="ca-ES" sz="2400" dirty="0" smtClean="0">
              <a:solidFill>
                <a:schemeClr val="accent1"/>
              </a:solidFill>
            </a:endParaRPr>
          </a:p>
          <a:p>
            <a:pPr algn="just"/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570" y="2718114"/>
            <a:ext cx="1300230" cy="4594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7" y="3962657"/>
            <a:ext cx="2402983" cy="8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1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5. </a:t>
            </a:r>
            <a:r>
              <a:rPr lang="ca-ES" dirty="0" smtClean="0">
                <a:solidFill>
                  <a:srgbClr val="0070C0"/>
                </a:solidFill>
              </a:rPr>
              <a:t>Les funcions dels lípids.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738" y="2408349"/>
            <a:ext cx="9731062" cy="3768614"/>
          </a:xfrm>
        </p:spPr>
        <p:txBody>
          <a:bodyPr/>
          <a:lstStyle/>
          <a:p>
            <a:r>
              <a:rPr lang="ca-ES" dirty="0" smtClean="0"/>
              <a:t>Reserva </a:t>
            </a:r>
            <a:r>
              <a:rPr lang="ca-ES" dirty="0" smtClean="0"/>
              <a:t>energètica.</a:t>
            </a:r>
            <a:endParaRPr lang="ca-ES" dirty="0" smtClean="0"/>
          </a:p>
          <a:p>
            <a:r>
              <a:rPr lang="ca-ES" dirty="0" smtClean="0"/>
              <a:t>Estructural.</a:t>
            </a:r>
            <a:endParaRPr lang="ca-ES" dirty="0" smtClean="0"/>
          </a:p>
          <a:p>
            <a:r>
              <a:rPr lang="ca-ES" dirty="0" smtClean="0"/>
              <a:t>Protectora.</a:t>
            </a:r>
            <a:endParaRPr lang="ca-ES" dirty="0" smtClean="0"/>
          </a:p>
          <a:p>
            <a:r>
              <a:rPr lang="ca-ES" dirty="0" smtClean="0"/>
              <a:t>Biocatalitzadora.</a:t>
            </a:r>
            <a:endParaRPr lang="ca-ES" dirty="0" smtClean="0"/>
          </a:p>
          <a:p>
            <a:r>
              <a:rPr lang="ca-ES" dirty="0" smtClean="0"/>
              <a:t>Missatger </a:t>
            </a:r>
            <a:r>
              <a:rPr lang="ca-ES" dirty="0" smtClean="0"/>
              <a:t>químic.</a:t>
            </a:r>
            <a:endParaRPr lang="ca-ES" dirty="0" smtClean="0"/>
          </a:p>
          <a:p>
            <a:r>
              <a:rPr lang="ca-ES" dirty="0" smtClean="0"/>
              <a:t>Transportadora.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9851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Fi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0696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1.Els lípids.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Grup molt heterogeni de substàncies.</a:t>
            </a:r>
          </a:p>
          <a:p>
            <a:r>
              <a:rPr lang="ca-ES" dirty="0" smtClean="0"/>
              <a:t>Formats per C i H sobre tot.</a:t>
            </a:r>
          </a:p>
          <a:p>
            <a:r>
              <a:rPr lang="ca-ES" dirty="0" smtClean="0"/>
              <a:t>Tenen molt poc O.</a:t>
            </a:r>
          </a:p>
          <a:p>
            <a:r>
              <a:rPr lang="ca-ES" u="sng" dirty="0" smtClean="0"/>
              <a:t>Alguns</a:t>
            </a:r>
            <a:r>
              <a:rPr lang="ca-ES" dirty="0" smtClean="0"/>
              <a:t> també tenen P, N i S.</a:t>
            </a:r>
          </a:p>
          <a:p>
            <a:r>
              <a:rPr lang="ca-ES" dirty="0" smtClean="0"/>
              <a:t>Tots són insolubles en aigua.</a:t>
            </a:r>
          </a:p>
          <a:p>
            <a:r>
              <a:rPr lang="ca-ES" dirty="0" smtClean="0"/>
              <a:t>Tots són solubles en dissolvents orgànics, és a dir, no polars.</a:t>
            </a:r>
          </a:p>
          <a:p>
            <a:r>
              <a:rPr lang="ca-ES" dirty="0" smtClean="0"/>
              <a:t>Es classifiquen en dos grups: </a:t>
            </a:r>
            <a:r>
              <a:rPr lang="ca-ES" dirty="0" smtClean="0">
                <a:solidFill>
                  <a:schemeClr val="accent1"/>
                </a:solidFill>
              </a:rPr>
              <a:t>saponificables</a:t>
            </a:r>
            <a:r>
              <a:rPr lang="ca-ES" dirty="0" smtClean="0"/>
              <a:t> si contenen </a:t>
            </a:r>
            <a:r>
              <a:rPr lang="ca-ES" dirty="0" smtClean="0">
                <a:solidFill>
                  <a:schemeClr val="accent1"/>
                </a:solidFill>
              </a:rPr>
              <a:t>àcids grassos </a:t>
            </a:r>
            <a:r>
              <a:rPr lang="ca-ES" dirty="0" smtClean="0"/>
              <a:t>i </a:t>
            </a:r>
            <a:r>
              <a:rPr lang="ca-ES" dirty="0" smtClean="0">
                <a:solidFill>
                  <a:schemeClr val="accent1"/>
                </a:solidFill>
              </a:rPr>
              <a:t>insaponificables</a:t>
            </a:r>
            <a:r>
              <a:rPr lang="ca-ES" dirty="0" smtClean="0"/>
              <a:t> si no en contenen.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0319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2.Els àcids grassos.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2938" cy="4351338"/>
          </a:xfrm>
        </p:spPr>
        <p:txBody>
          <a:bodyPr/>
          <a:lstStyle/>
          <a:p>
            <a:r>
              <a:rPr lang="ca-ES" dirty="0" smtClean="0"/>
              <a:t>Llarga cadena hidro</a:t>
            </a:r>
            <a:r>
              <a:rPr lang="ca-ES" dirty="0" smtClean="0"/>
              <a:t>carbonada i </a:t>
            </a:r>
            <a:r>
              <a:rPr lang="ca-ES" dirty="0" smtClean="0">
                <a:solidFill>
                  <a:schemeClr val="accent1"/>
                </a:solidFill>
              </a:rPr>
              <a:t>alifàtica </a:t>
            </a:r>
            <a:r>
              <a:rPr lang="ca-ES" dirty="0" smtClean="0"/>
              <a:t>(lineal) amb nombre parell de C.</a:t>
            </a:r>
          </a:p>
          <a:p>
            <a:pPr marL="0" indent="0">
              <a:buNone/>
            </a:pPr>
            <a:r>
              <a:rPr lang="ca-ES" dirty="0" smtClean="0"/>
              <a:t>        (-CH</a:t>
            </a:r>
            <a:r>
              <a:rPr lang="ca-ES" baseline="-25000" dirty="0" smtClean="0"/>
              <a:t>2</a:t>
            </a:r>
            <a:r>
              <a:rPr lang="ca-ES" dirty="0" smtClean="0"/>
              <a:t>-CH</a:t>
            </a:r>
            <a:r>
              <a:rPr lang="ca-ES" baseline="-25000" dirty="0" smtClean="0"/>
              <a:t>2</a:t>
            </a:r>
            <a:r>
              <a:rPr lang="ca-ES" dirty="0" smtClean="0"/>
              <a:t>-CH</a:t>
            </a:r>
            <a:r>
              <a:rPr lang="ca-ES" baseline="-25000" dirty="0" smtClean="0"/>
              <a:t>2</a:t>
            </a:r>
            <a:r>
              <a:rPr lang="ca-ES" dirty="0" smtClean="0"/>
              <a:t>-)</a:t>
            </a:r>
            <a:endParaRPr lang="ca-ES" dirty="0"/>
          </a:p>
          <a:p>
            <a:r>
              <a:rPr lang="ca-ES" dirty="0" smtClean="0"/>
              <a:t>L’últim carboni porta un </a:t>
            </a:r>
            <a:r>
              <a:rPr lang="ca-ES" dirty="0" smtClean="0">
                <a:solidFill>
                  <a:schemeClr val="accent1"/>
                </a:solidFill>
              </a:rPr>
              <a:t>grup carboxil</a:t>
            </a:r>
            <a:r>
              <a:rPr lang="ca-ES" dirty="0" smtClean="0"/>
              <a:t> (grup àcid)  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    (-</a:t>
            </a:r>
            <a:r>
              <a:rPr lang="ca-ES" dirty="0"/>
              <a:t>COOH)</a:t>
            </a:r>
          </a:p>
          <a:p>
            <a:r>
              <a:rPr lang="ca-ES" dirty="0" smtClean="0"/>
              <a:t>No s’acostumen a trobar lliures. Formen part de molts lípids.(Els podem extreure d’ells per hidròlisi).</a:t>
            </a:r>
          </a:p>
          <a:p>
            <a:r>
              <a:rPr lang="ca-ES" dirty="0" smtClean="0"/>
              <a:t>Se’n coneixen 70.</a:t>
            </a:r>
          </a:p>
          <a:p>
            <a:r>
              <a:rPr lang="ca-ES" dirty="0" smtClean="0"/>
              <a:t>Poden ser </a:t>
            </a:r>
            <a:r>
              <a:rPr lang="ca-ES" dirty="0" smtClean="0">
                <a:solidFill>
                  <a:schemeClr val="accent1"/>
                </a:solidFill>
              </a:rPr>
              <a:t>saturats </a:t>
            </a:r>
            <a:r>
              <a:rPr lang="ca-ES" dirty="0" smtClean="0"/>
              <a:t>o</a:t>
            </a:r>
            <a:r>
              <a:rPr lang="ca-ES" dirty="0" smtClean="0">
                <a:solidFill>
                  <a:schemeClr val="accent1"/>
                </a:solidFill>
              </a:rPr>
              <a:t> insaturats</a:t>
            </a:r>
            <a:r>
              <a:rPr lang="ca-ES" dirty="0" smtClean="0"/>
              <a:t>. 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69" y="4527665"/>
            <a:ext cx="5396248" cy="16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2.Els àcids grassos.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2938" cy="435133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a-ES" dirty="0" smtClean="0"/>
              <a:t>insaturats</a:t>
            </a:r>
            <a:endParaRPr lang="ca-ES" dirty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pPr marL="0" indent="0" algn="r">
              <a:buNone/>
            </a:pPr>
            <a:r>
              <a:rPr lang="ca-ES" dirty="0" smtClean="0"/>
              <a:t>saturats</a:t>
            </a:r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Poden ser </a:t>
            </a:r>
            <a:r>
              <a:rPr lang="ca-ES" dirty="0" smtClean="0">
                <a:solidFill>
                  <a:schemeClr val="accent1"/>
                </a:solidFill>
              </a:rPr>
              <a:t>saturats </a:t>
            </a:r>
            <a:r>
              <a:rPr lang="ca-ES" dirty="0" smtClean="0"/>
              <a:t>o</a:t>
            </a:r>
            <a:r>
              <a:rPr lang="ca-ES" dirty="0" smtClean="0">
                <a:solidFill>
                  <a:schemeClr val="accent1"/>
                </a:solidFill>
              </a:rPr>
              <a:t> insaturats</a:t>
            </a:r>
            <a:r>
              <a:rPr lang="ca-ES" dirty="0" smtClean="0"/>
              <a:t>. </a:t>
            </a:r>
          </a:p>
          <a:p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69" y="4662602"/>
            <a:ext cx="5396248" cy="1649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69" y="2291638"/>
            <a:ext cx="5396248" cy="1540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11140225" y="2291638"/>
            <a:ext cx="540913" cy="181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4857" y="1825625"/>
            <a:ext cx="3835288" cy="3749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4438" y="428584"/>
            <a:ext cx="4275787" cy="1198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464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2.Els àcids grassos</a:t>
            </a:r>
            <a:r>
              <a:rPr lang="ca-ES" dirty="0" smtClean="0">
                <a:solidFill>
                  <a:srgbClr val="0070C0"/>
                </a:solidFill>
              </a:rPr>
              <a:t>.(</a:t>
            </a:r>
            <a:r>
              <a:rPr lang="ca-ES" u="sng" dirty="0" smtClean="0">
                <a:solidFill>
                  <a:srgbClr val="0070C0"/>
                </a:solidFill>
              </a:rPr>
              <a:t>insaturats</a:t>
            </a:r>
            <a:r>
              <a:rPr lang="ca-ES" dirty="0" smtClean="0">
                <a:solidFill>
                  <a:srgbClr val="0070C0"/>
                </a:solidFill>
              </a:rPr>
              <a:t>)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842938" cy="4486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a-ES" dirty="0"/>
          </a:p>
          <a:p>
            <a:r>
              <a:rPr lang="ca-ES" dirty="0" smtClean="0"/>
              <a:t>Poden ser monoinsaturats o poliinsaturats.</a:t>
            </a:r>
          </a:p>
          <a:p>
            <a:r>
              <a:rPr lang="ca-ES" dirty="0" smtClean="0"/>
              <a:t>Els poliinsaturats els humans no els podem sintetitzar. (</a:t>
            </a:r>
            <a:r>
              <a:rPr lang="ca-ES" dirty="0" smtClean="0">
                <a:solidFill>
                  <a:schemeClr val="accent1"/>
                </a:solidFill>
              </a:rPr>
              <a:t>AG essencials</a:t>
            </a:r>
            <a:r>
              <a:rPr lang="ca-ES" dirty="0" smtClean="0"/>
              <a:t>).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99" y="3291289"/>
            <a:ext cx="4019282" cy="3014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Flecha derecha 9"/>
          <p:cNvSpPr/>
          <p:nvPr/>
        </p:nvSpPr>
        <p:spPr>
          <a:xfrm rot="8614853">
            <a:off x="7825979" y="4104342"/>
            <a:ext cx="2952573" cy="649243"/>
          </a:xfrm>
          <a:prstGeom prst="rightArrow">
            <a:avLst>
              <a:gd name="adj1" fmla="val 332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9168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2.1.Propietats químiques dels </a:t>
            </a:r>
            <a:r>
              <a:rPr lang="ca-ES" dirty="0" smtClean="0">
                <a:solidFill>
                  <a:srgbClr val="0070C0"/>
                </a:solidFill>
              </a:rPr>
              <a:t>àcids grassos</a:t>
            </a:r>
            <a:r>
              <a:rPr lang="ca-ES" dirty="0" smtClean="0">
                <a:solidFill>
                  <a:srgbClr val="0070C0"/>
                </a:solidFill>
              </a:rPr>
              <a:t>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842938" cy="4486275"/>
          </a:xfrm>
        </p:spPr>
        <p:txBody>
          <a:bodyPr>
            <a:normAutofit/>
          </a:bodyPr>
          <a:lstStyle/>
          <a:p>
            <a:pPr algn="just"/>
            <a:r>
              <a:rPr lang="ca-ES" dirty="0" smtClean="0"/>
              <a:t>ESTERIFICACIÓ.</a:t>
            </a:r>
          </a:p>
          <a:p>
            <a:pPr algn="just"/>
            <a:endParaRPr lang="ca-ES" dirty="0" smtClean="0"/>
          </a:p>
          <a:p>
            <a:pPr algn="just"/>
            <a:endParaRPr lang="ca-ES" dirty="0"/>
          </a:p>
          <a:p>
            <a:pPr algn="just"/>
            <a:endParaRPr lang="ca-ES" dirty="0" smtClean="0"/>
          </a:p>
          <a:p>
            <a:pPr algn="just"/>
            <a:endParaRPr lang="ca-ES" dirty="0"/>
          </a:p>
          <a:p>
            <a:pPr algn="just"/>
            <a:r>
              <a:rPr lang="ca-ES" dirty="0" smtClean="0"/>
              <a:t>SAPONIFICACIÓ.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06" y="2270104"/>
            <a:ext cx="7476387" cy="149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trella de 5 puntas 5"/>
          <p:cNvSpPr/>
          <p:nvPr/>
        </p:nvSpPr>
        <p:spPr>
          <a:xfrm>
            <a:off x="8358390" y="2823067"/>
            <a:ext cx="206061" cy="193184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6" y="5177989"/>
            <a:ext cx="6372225" cy="119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8332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3. Lípids saponificables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0" y="2408349"/>
            <a:ext cx="9293180" cy="3768614"/>
          </a:xfrm>
        </p:spPr>
        <p:txBody>
          <a:bodyPr/>
          <a:lstStyle/>
          <a:p>
            <a:r>
              <a:rPr lang="ca-ES" dirty="0" smtClean="0"/>
              <a:t>Contenen </a:t>
            </a:r>
            <a:r>
              <a:rPr lang="ca-ES" dirty="0" smtClean="0">
                <a:solidFill>
                  <a:schemeClr val="accent1"/>
                </a:solidFill>
              </a:rPr>
              <a:t>AG</a:t>
            </a:r>
          </a:p>
          <a:p>
            <a:r>
              <a:rPr lang="ca-ES" dirty="0" smtClean="0"/>
              <a:t>Tots són èsters.(unió de AG + Alcohol)</a:t>
            </a:r>
          </a:p>
          <a:p>
            <a:r>
              <a:rPr lang="ca-ES" dirty="0" smtClean="0"/>
              <a:t>Poden ser simples (hololípids) i complexos (heterolípids)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Llamada de nube 3"/>
          <p:cNvSpPr/>
          <p:nvPr/>
        </p:nvSpPr>
        <p:spPr>
          <a:xfrm>
            <a:off x="3528812" y="4695893"/>
            <a:ext cx="2279560" cy="1481070"/>
          </a:xfrm>
          <a:prstGeom prst="cloudCallout">
            <a:avLst>
              <a:gd name="adj1" fmla="val 35417"/>
              <a:gd name="adj2" fmla="val -10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Acilglicèrids</a:t>
            </a:r>
          </a:p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Ceres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8224232" y="4726547"/>
            <a:ext cx="3129568" cy="1707994"/>
          </a:xfrm>
          <a:prstGeom prst="cloudCallout">
            <a:avLst>
              <a:gd name="adj1" fmla="val -26628"/>
              <a:gd name="adj2" fmla="val -9719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Fosfoglicèrids</a:t>
            </a:r>
          </a:p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Fosfoesfingolípids</a:t>
            </a:r>
          </a:p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Glicoesfingolípids</a:t>
            </a:r>
          </a:p>
        </p:txBody>
      </p:sp>
    </p:spTree>
    <p:extLst>
      <p:ext uri="{BB962C8B-B14F-4D97-AF65-F5344CB8AC3E}">
        <p14:creationId xmlns:p14="http://schemas.microsoft.com/office/powerpoint/2010/main" val="30581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800" dirty="0" smtClean="0"/>
              <a:t>3.1 Lípids saponificables simples: </a:t>
            </a:r>
            <a:r>
              <a:rPr lang="ca-ES" sz="3800" dirty="0" smtClean="0">
                <a:solidFill>
                  <a:srgbClr val="0070C0"/>
                </a:solidFill>
              </a:rPr>
              <a:t>Acilglicèrids</a:t>
            </a:r>
            <a:r>
              <a:rPr lang="ca-ES" sz="3800" dirty="0" smtClean="0"/>
              <a:t> i </a:t>
            </a:r>
            <a:r>
              <a:rPr lang="ca-ES" sz="3800" dirty="0" smtClean="0">
                <a:solidFill>
                  <a:srgbClr val="0070C0"/>
                </a:solidFill>
              </a:rPr>
              <a:t>ceres</a:t>
            </a:r>
            <a:r>
              <a:rPr lang="ca-ES" sz="3800" dirty="0" smtClean="0"/>
              <a:t>.</a:t>
            </a:r>
            <a:endParaRPr lang="ca-ES" sz="3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5523964" cy="4486275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Èsters de AG + alcohol.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Acilglicèrids(</a:t>
            </a:r>
            <a:r>
              <a:rPr lang="ca-ES" b="1" dirty="0" smtClean="0">
                <a:solidFill>
                  <a:schemeClr val="accent1"/>
                </a:solidFill>
              </a:rPr>
              <a:t>GREIXOS</a:t>
            </a:r>
            <a:r>
              <a:rPr lang="ca-ES" dirty="0" smtClean="0">
                <a:solidFill>
                  <a:schemeClr val="accent1"/>
                </a:solidFill>
              </a:rPr>
              <a:t>).</a:t>
            </a:r>
            <a:endParaRPr lang="ca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a-ES" dirty="0"/>
              <a:t> </a:t>
            </a:r>
            <a:r>
              <a:rPr lang="ca-ES" dirty="0" smtClean="0"/>
              <a:t>  1,2 o 3 AG + glicerina (3 OH).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dirty="0" smtClean="0"/>
              <a:t>   Insolubles en aigua. Floten.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dirty="0"/>
              <a:t> </a:t>
            </a:r>
            <a:r>
              <a:rPr lang="ca-ES" dirty="0" smtClean="0"/>
              <a:t>  Funció de reserva.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dirty="0" smtClean="0"/>
              <a:t>   </a:t>
            </a:r>
            <a:r>
              <a:rPr lang="ca-ES" dirty="0" smtClean="0">
                <a:solidFill>
                  <a:schemeClr val="accent1"/>
                </a:solidFill>
              </a:rPr>
              <a:t>Olis</a:t>
            </a:r>
            <a:r>
              <a:rPr lang="ca-ES" dirty="0" smtClean="0"/>
              <a:t> (mínim un AG insaturat) i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</a:t>
            </a:r>
            <a:r>
              <a:rPr lang="ca-ES" dirty="0"/>
              <a:t> </a:t>
            </a:r>
            <a:r>
              <a:rPr lang="ca-ES" dirty="0" smtClean="0"/>
              <a:t>  </a:t>
            </a:r>
            <a:r>
              <a:rPr lang="ca-ES" dirty="0">
                <a:solidFill>
                  <a:schemeClr val="accent1"/>
                </a:solidFill>
              </a:rPr>
              <a:t>S</a:t>
            </a:r>
            <a:r>
              <a:rPr lang="ca-ES" dirty="0" smtClean="0">
                <a:solidFill>
                  <a:schemeClr val="accent1"/>
                </a:solidFill>
              </a:rPr>
              <a:t>eus</a:t>
            </a:r>
            <a:r>
              <a:rPr lang="ca-ES" dirty="0" smtClean="0"/>
              <a:t>(tots els AG saturats).</a:t>
            </a:r>
          </a:p>
          <a:p>
            <a:pPr>
              <a:buFont typeface="Wingdings" panose="05000000000000000000" pitchFamily="2" charset="2"/>
              <a:buChar char="ü"/>
            </a:pPr>
            <a:endParaRPr lang="ca-ES" dirty="0" smtClean="0"/>
          </a:p>
          <a:p>
            <a:endParaRPr lang="ca-ES" dirty="0">
              <a:solidFill>
                <a:schemeClr val="accen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62164" y="2165347"/>
            <a:ext cx="5653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 smtClean="0">
                <a:solidFill>
                  <a:schemeClr val="accent1"/>
                </a:solidFill>
              </a:rPr>
              <a:t>Ceres.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dirty="0" smtClean="0"/>
              <a:t>1 AG + 1 grup OH cadena llarga.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dirty="0" smtClean="0"/>
              <a:t>Insoluble en aigua.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dirty="0" smtClean="0"/>
              <a:t>Fan làmines impermeables:</a:t>
            </a:r>
          </a:p>
          <a:p>
            <a:r>
              <a:rPr lang="ca-ES" sz="2800" dirty="0" smtClean="0"/>
              <a:t>      pèls, plomes, fulles, tiges i fruits.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dirty="0" smtClean="0"/>
              <a:t>O estan barrejats amb altres coses: cera d’abella, de la llana o de l’oïda).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a-ES" sz="2800" dirty="0" smtClean="0"/>
          </a:p>
          <a:p>
            <a:endParaRPr lang="ca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44" y="5409998"/>
            <a:ext cx="3800475" cy="126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3392" y="5360432"/>
            <a:ext cx="2104488" cy="13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31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800" dirty="0" smtClean="0"/>
              <a:t>3.2. Lípids saponificables complexos: </a:t>
            </a:r>
            <a:r>
              <a:rPr lang="ca-ES" sz="3800" dirty="0" smtClean="0">
                <a:solidFill>
                  <a:srgbClr val="0070C0"/>
                </a:solidFill>
              </a:rPr>
              <a:t>fosfoglicèrids</a:t>
            </a:r>
            <a:r>
              <a:rPr lang="ca-ES" sz="3800" dirty="0" smtClean="0"/>
              <a:t>,</a:t>
            </a:r>
            <a:r>
              <a:rPr lang="ca-ES" sz="3800" dirty="0" smtClean="0">
                <a:solidFill>
                  <a:srgbClr val="0070C0"/>
                </a:solidFill>
              </a:rPr>
              <a:t> </a:t>
            </a:r>
            <a:r>
              <a:rPr lang="es-ES" sz="3800" dirty="0" smtClean="0">
                <a:solidFill>
                  <a:srgbClr val="0070C0"/>
                </a:solidFill>
              </a:rPr>
              <a:t>fosfoesfingolípids </a:t>
            </a:r>
            <a:r>
              <a:rPr lang="es-ES" sz="3800" dirty="0" smtClean="0"/>
              <a:t>i </a:t>
            </a:r>
            <a:r>
              <a:rPr lang="es-ES" sz="3800" dirty="0" smtClean="0">
                <a:solidFill>
                  <a:srgbClr val="0070C0"/>
                </a:solidFill>
              </a:rPr>
              <a:t>glicoesfingolípids</a:t>
            </a:r>
            <a:r>
              <a:rPr lang="es-ES" sz="3800" dirty="0" smtClean="0"/>
              <a:t>.</a:t>
            </a:r>
            <a:endParaRPr lang="ca-ES" sz="3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296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AGs + alcohol + X.</a:t>
            </a:r>
          </a:p>
          <a:p>
            <a:r>
              <a:rPr lang="ca-ES" dirty="0" smtClean="0"/>
              <a:t>Lípids de membrana.</a:t>
            </a:r>
          </a:p>
          <a:p>
            <a:r>
              <a:rPr lang="ca-ES" dirty="0" smtClean="0"/>
              <a:t>Comportament </a:t>
            </a:r>
            <a:r>
              <a:rPr lang="ca-ES" dirty="0" smtClean="0">
                <a:solidFill>
                  <a:schemeClr val="accent1"/>
                </a:solidFill>
              </a:rPr>
              <a:t>amfipàtic</a:t>
            </a:r>
            <a:r>
              <a:rPr lang="ca-ES" dirty="0" smtClean="0"/>
              <a:t> (en contacte amb H</a:t>
            </a:r>
            <a:r>
              <a:rPr lang="ca-ES" baseline="-25000" dirty="0" smtClean="0"/>
              <a:t>2</a:t>
            </a:r>
            <a:r>
              <a:rPr lang="ca-ES" dirty="0" smtClean="0"/>
              <a:t>O formen bicapes).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Fosfoglicèrids: </a:t>
            </a:r>
            <a:r>
              <a:rPr lang="ca-ES" dirty="0" smtClean="0"/>
              <a:t>2AG + glicerina + ac. fosfòric + alcohol.</a:t>
            </a:r>
            <a:endParaRPr lang="ca-ES" dirty="0" smtClean="0">
              <a:solidFill>
                <a:schemeClr val="accent1"/>
              </a:solidFill>
            </a:endParaRPr>
          </a:p>
          <a:p>
            <a:endParaRPr lang="ca-ES" dirty="0" smtClean="0">
              <a:solidFill>
                <a:schemeClr val="accent1"/>
              </a:solidFill>
            </a:endParaRPr>
          </a:p>
          <a:p>
            <a:r>
              <a:rPr lang="ca-ES" dirty="0" smtClean="0">
                <a:solidFill>
                  <a:schemeClr val="accent1"/>
                </a:solidFill>
              </a:rPr>
              <a:t>Fosfoesfingolípids: </a:t>
            </a:r>
            <a:r>
              <a:rPr lang="ca-ES" dirty="0" smtClean="0"/>
              <a:t>1AG + esfingosina + fosfat + colina.        </a:t>
            </a:r>
            <a:r>
              <a:rPr lang="ca-ES" dirty="0" smtClean="0"/>
              <a:t>Mielina.</a:t>
            </a:r>
            <a:endParaRPr lang="ca-ES" dirty="0" smtClean="0"/>
          </a:p>
          <a:p>
            <a:endParaRPr lang="ca-ES" dirty="0" smtClean="0">
              <a:solidFill>
                <a:schemeClr val="accent1"/>
              </a:solidFill>
            </a:endParaRPr>
          </a:p>
          <a:p>
            <a:r>
              <a:rPr lang="ca-ES" dirty="0" smtClean="0">
                <a:solidFill>
                  <a:schemeClr val="accent1"/>
                </a:solidFill>
              </a:rPr>
              <a:t>Glicoesfingolípids: </a:t>
            </a:r>
            <a:r>
              <a:rPr lang="ca-ES" dirty="0" smtClean="0"/>
              <a:t>AG + esfingosina + glúcid. Receptors de membrana.</a:t>
            </a:r>
          </a:p>
          <a:p>
            <a:endParaRPr lang="ca-ES" dirty="0" smtClean="0">
              <a:solidFill>
                <a:schemeClr val="accent1"/>
              </a:solidFill>
            </a:endParaRPr>
          </a:p>
          <a:p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errar llave 3"/>
          <p:cNvSpPr/>
          <p:nvPr/>
        </p:nvSpPr>
        <p:spPr>
          <a:xfrm rot="5400000">
            <a:off x="6366030" y="1515845"/>
            <a:ext cx="262723" cy="4572000"/>
          </a:xfrm>
          <a:prstGeom prst="rightBrace">
            <a:avLst>
              <a:gd name="adj1" fmla="val 0"/>
              <a:gd name="adj2" fmla="val 497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CuadroTexto 4"/>
          <p:cNvSpPr txBox="1"/>
          <p:nvPr/>
        </p:nvSpPr>
        <p:spPr>
          <a:xfrm>
            <a:off x="6149661" y="3883478"/>
            <a:ext cx="6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endParaRPr lang="ca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errar llave 5"/>
          <p:cNvSpPr/>
          <p:nvPr/>
        </p:nvSpPr>
        <p:spPr>
          <a:xfrm rot="5400000">
            <a:off x="3455403" y="3486312"/>
            <a:ext cx="262723" cy="631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6"/>
          <p:cNvSpPr txBox="1"/>
          <p:nvPr/>
        </p:nvSpPr>
        <p:spPr>
          <a:xfrm>
            <a:off x="3168202" y="3883478"/>
            <a:ext cx="8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apolar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056" y="2781837"/>
            <a:ext cx="1064112" cy="1316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98" y="4721614"/>
            <a:ext cx="634039" cy="2926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00755" y="4951033"/>
            <a:ext cx="8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apolar</a:t>
            </a:r>
            <a:endParaRPr lang="ca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981" y="4658400"/>
            <a:ext cx="4578493" cy="2926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986" y="4867930"/>
            <a:ext cx="798645" cy="4938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980" y="4745344"/>
            <a:ext cx="1043188" cy="7807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06" y="5754245"/>
            <a:ext cx="634039" cy="29263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623907" y="5900561"/>
            <a:ext cx="8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apolar</a:t>
            </a:r>
            <a:endParaRPr lang="ca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88" y="5656337"/>
            <a:ext cx="4578493" cy="29263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430849" y="5900561"/>
            <a:ext cx="6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endParaRPr lang="ca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1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541</Words>
  <Application>Microsoft Office PowerPoint</Application>
  <PresentationFormat>Panorámica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Bodoni MT</vt:lpstr>
      <vt:lpstr>Bodoni MT Black</vt:lpstr>
      <vt:lpstr>Calibri</vt:lpstr>
      <vt:lpstr>Calibri Light</vt:lpstr>
      <vt:lpstr>Wingdings</vt:lpstr>
      <vt:lpstr>Tema de Office</vt:lpstr>
      <vt:lpstr>ELS LÍPIDS.</vt:lpstr>
      <vt:lpstr>1.Els lípids.</vt:lpstr>
      <vt:lpstr>2.Els àcids grassos.</vt:lpstr>
      <vt:lpstr>2.Els àcids grassos.</vt:lpstr>
      <vt:lpstr>2.Els àcids grassos.(insaturats)</vt:lpstr>
      <vt:lpstr>2.1.Propietats químiques dels àcids grassos.</vt:lpstr>
      <vt:lpstr>3. Lípids saponificables.</vt:lpstr>
      <vt:lpstr>3.1 Lípids saponificables simples: Acilglicèrids i ceres.</vt:lpstr>
      <vt:lpstr>3.2. Lípids saponificables complexos: fosfoglicèrids, fosfoesfingolípids i glicoesfingolípids.</vt:lpstr>
      <vt:lpstr>4. Lípids no saponificables.</vt:lpstr>
      <vt:lpstr>5. Les funcions dels lípids.</vt:lpstr>
      <vt:lpstr>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30</cp:revision>
  <dcterms:created xsi:type="dcterms:W3CDTF">2019-07-16T09:48:45Z</dcterms:created>
  <dcterms:modified xsi:type="dcterms:W3CDTF">2019-10-07T21:14:20Z</dcterms:modified>
</cp:coreProperties>
</file>