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85" r:id="rId5"/>
    <p:sldId id="268" r:id="rId6"/>
    <p:sldId id="270" r:id="rId7"/>
    <p:sldId id="269" r:id="rId8"/>
    <p:sldId id="271" r:id="rId9"/>
    <p:sldId id="286" r:id="rId10"/>
    <p:sldId id="287" r:id="rId11"/>
    <p:sldId id="288" r:id="rId12"/>
    <p:sldId id="289"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90" r:id="rId27"/>
    <p:sldId id="291" r:id="rId28"/>
    <p:sldId id="292" r:id="rId29"/>
    <p:sldId id="293" r:id="rId30"/>
    <p:sldId id="294" r:id="rId31"/>
    <p:sldId id="295" r:id="rId32"/>
    <p:sldId id="262" r:id="rId33"/>
    <p:sldId id="296" r:id="rId34"/>
    <p:sldId id="297" r:id="rId35"/>
    <p:sldId id="298" r:id="rId36"/>
    <p:sldId id="301" r:id="rId37"/>
    <p:sldId id="299" r:id="rId38"/>
    <p:sldId id="300" r:id="rId39"/>
    <p:sldId id="302" r:id="rId40"/>
    <p:sldId id="303" r:id="rId41"/>
    <p:sldId id="304" r:id="rId42"/>
    <p:sldId id="305" r:id="rId43"/>
    <p:sldId id="306" r:id="rId44"/>
    <p:sldId id="307" r:id="rId45"/>
    <p:sldId id="308" r:id="rId46"/>
    <p:sldId id="309" r:id="rId47"/>
    <p:sldId id="310" r:id="rId48"/>
    <p:sldId id="311" r:id="rId49"/>
    <p:sldId id="313" r:id="rId50"/>
    <p:sldId id="314" r:id="rId51"/>
    <p:sldId id="315" r:id="rId52"/>
    <p:sldId id="316" r:id="rId53"/>
    <p:sldId id="317" r:id="rId54"/>
    <p:sldId id="318"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DCB1E-DAFD-4C8A-8895-80E912578DC7}" type="datetimeFigureOut">
              <a:rPr lang="es-ES" smtClean="0"/>
              <a:pPr/>
              <a:t>15/03/2017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78BE0-C292-40F0-A546-78D999F5D513}" type="slidenum">
              <a:rPr lang="es-ES" smtClean="0"/>
              <a:pPr/>
              <a:t>‹Nº›</a:t>
            </a:fld>
            <a:endParaRPr lang="es-ES"/>
          </a:p>
        </p:txBody>
      </p:sp>
    </p:spTree>
    <p:extLst>
      <p:ext uri="{BB962C8B-B14F-4D97-AF65-F5344CB8AC3E}">
        <p14:creationId xmlns:p14="http://schemas.microsoft.com/office/powerpoint/2010/main" val="407088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78BE0-C292-40F0-A546-78D999F5D513}"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183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78BE0-C292-40F0-A546-78D999F5D513}"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21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78BE0-C292-40F0-A546-78D999F5D513}"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31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13</a:t>
            </a:fld>
            <a:endParaRPr lang="es-ES"/>
          </a:p>
        </p:txBody>
      </p:sp>
    </p:spTree>
    <p:extLst>
      <p:ext uri="{BB962C8B-B14F-4D97-AF65-F5344CB8AC3E}">
        <p14:creationId xmlns:p14="http://schemas.microsoft.com/office/powerpoint/2010/main" val="234573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14</a:t>
            </a:fld>
            <a:endParaRPr lang="es-ES"/>
          </a:p>
        </p:txBody>
      </p:sp>
    </p:spTree>
    <p:extLst>
      <p:ext uri="{BB962C8B-B14F-4D97-AF65-F5344CB8AC3E}">
        <p14:creationId xmlns:p14="http://schemas.microsoft.com/office/powerpoint/2010/main" val="388107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15</a:t>
            </a:fld>
            <a:endParaRPr lang="es-ES"/>
          </a:p>
        </p:txBody>
      </p:sp>
    </p:spTree>
    <p:extLst>
      <p:ext uri="{BB962C8B-B14F-4D97-AF65-F5344CB8AC3E}">
        <p14:creationId xmlns:p14="http://schemas.microsoft.com/office/powerpoint/2010/main" val="265196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16</a:t>
            </a:fld>
            <a:endParaRPr lang="es-ES"/>
          </a:p>
        </p:txBody>
      </p:sp>
    </p:spTree>
    <p:extLst>
      <p:ext uri="{BB962C8B-B14F-4D97-AF65-F5344CB8AC3E}">
        <p14:creationId xmlns:p14="http://schemas.microsoft.com/office/powerpoint/2010/main" val="2723863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17</a:t>
            </a:fld>
            <a:endParaRPr lang="es-ES"/>
          </a:p>
        </p:txBody>
      </p:sp>
    </p:spTree>
    <p:extLst>
      <p:ext uri="{BB962C8B-B14F-4D97-AF65-F5344CB8AC3E}">
        <p14:creationId xmlns:p14="http://schemas.microsoft.com/office/powerpoint/2010/main" val="237854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18</a:t>
            </a:fld>
            <a:endParaRPr lang="es-ES"/>
          </a:p>
        </p:txBody>
      </p:sp>
    </p:spTree>
    <p:extLst>
      <p:ext uri="{BB962C8B-B14F-4D97-AF65-F5344CB8AC3E}">
        <p14:creationId xmlns:p14="http://schemas.microsoft.com/office/powerpoint/2010/main" val="72008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19</a:t>
            </a:fld>
            <a:endParaRPr lang="es-ES"/>
          </a:p>
        </p:txBody>
      </p:sp>
    </p:spTree>
    <p:extLst>
      <p:ext uri="{BB962C8B-B14F-4D97-AF65-F5344CB8AC3E}">
        <p14:creationId xmlns:p14="http://schemas.microsoft.com/office/powerpoint/2010/main" val="172068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20</a:t>
            </a:fld>
            <a:endParaRPr lang="es-ES"/>
          </a:p>
        </p:txBody>
      </p:sp>
    </p:spTree>
    <p:extLst>
      <p:ext uri="{BB962C8B-B14F-4D97-AF65-F5344CB8AC3E}">
        <p14:creationId xmlns:p14="http://schemas.microsoft.com/office/powerpoint/2010/main" val="1473541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21</a:t>
            </a:fld>
            <a:endParaRPr lang="es-ES"/>
          </a:p>
        </p:txBody>
      </p:sp>
    </p:spTree>
    <p:extLst>
      <p:ext uri="{BB962C8B-B14F-4D97-AF65-F5344CB8AC3E}">
        <p14:creationId xmlns:p14="http://schemas.microsoft.com/office/powerpoint/2010/main" val="39384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22</a:t>
            </a:fld>
            <a:endParaRPr lang="es-ES"/>
          </a:p>
        </p:txBody>
      </p:sp>
    </p:spTree>
    <p:extLst>
      <p:ext uri="{BB962C8B-B14F-4D97-AF65-F5344CB8AC3E}">
        <p14:creationId xmlns:p14="http://schemas.microsoft.com/office/powerpoint/2010/main" val="1106986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23</a:t>
            </a:fld>
            <a:endParaRPr lang="es-ES"/>
          </a:p>
        </p:txBody>
      </p:sp>
    </p:spTree>
    <p:extLst>
      <p:ext uri="{BB962C8B-B14F-4D97-AF65-F5344CB8AC3E}">
        <p14:creationId xmlns:p14="http://schemas.microsoft.com/office/powerpoint/2010/main" val="391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24</a:t>
            </a:fld>
            <a:endParaRPr lang="es-ES"/>
          </a:p>
        </p:txBody>
      </p:sp>
    </p:spTree>
    <p:extLst>
      <p:ext uri="{BB962C8B-B14F-4D97-AF65-F5344CB8AC3E}">
        <p14:creationId xmlns:p14="http://schemas.microsoft.com/office/powerpoint/2010/main" val="175710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25</a:t>
            </a:fld>
            <a:endParaRPr lang="es-ES"/>
          </a:p>
        </p:txBody>
      </p:sp>
    </p:spTree>
    <p:extLst>
      <p:ext uri="{BB962C8B-B14F-4D97-AF65-F5344CB8AC3E}">
        <p14:creationId xmlns:p14="http://schemas.microsoft.com/office/powerpoint/2010/main" val="3524247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26</a:t>
            </a:fld>
            <a:endParaRPr lang="es-ES"/>
          </a:p>
        </p:txBody>
      </p:sp>
    </p:spTree>
    <p:extLst>
      <p:ext uri="{BB962C8B-B14F-4D97-AF65-F5344CB8AC3E}">
        <p14:creationId xmlns:p14="http://schemas.microsoft.com/office/powerpoint/2010/main" val="666725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27</a:t>
            </a:fld>
            <a:endParaRPr lang="es-ES"/>
          </a:p>
        </p:txBody>
      </p:sp>
    </p:spTree>
    <p:extLst>
      <p:ext uri="{BB962C8B-B14F-4D97-AF65-F5344CB8AC3E}">
        <p14:creationId xmlns:p14="http://schemas.microsoft.com/office/powerpoint/2010/main" val="121819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28</a:t>
            </a:fld>
            <a:endParaRPr lang="es-ES"/>
          </a:p>
        </p:txBody>
      </p:sp>
    </p:spTree>
    <p:extLst>
      <p:ext uri="{BB962C8B-B14F-4D97-AF65-F5344CB8AC3E}">
        <p14:creationId xmlns:p14="http://schemas.microsoft.com/office/powerpoint/2010/main" val="4031452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29</a:t>
            </a:fld>
            <a:endParaRPr lang="es-ES"/>
          </a:p>
        </p:txBody>
      </p:sp>
    </p:spTree>
    <p:extLst>
      <p:ext uri="{BB962C8B-B14F-4D97-AF65-F5344CB8AC3E}">
        <p14:creationId xmlns:p14="http://schemas.microsoft.com/office/powerpoint/2010/main" val="176730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30</a:t>
            </a:fld>
            <a:endParaRPr lang="es-ES"/>
          </a:p>
        </p:txBody>
      </p:sp>
    </p:spTree>
    <p:extLst>
      <p:ext uri="{BB962C8B-B14F-4D97-AF65-F5344CB8AC3E}">
        <p14:creationId xmlns:p14="http://schemas.microsoft.com/office/powerpoint/2010/main" val="3519813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31</a:t>
            </a:fld>
            <a:endParaRPr lang="es-ES"/>
          </a:p>
        </p:txBody>
      </p:sp>
    </p:spTree>
    <p:extLst>
      <p:ext uri="{BB962C8B-B14F-4D97-AF65-F5344CB8AC3E}">
        <p14:creationId xmlns:p14="http://schemas.microsoft.com/office/powerpoint/2010/main" val="252348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33</a:t>
            </a:fld>
            <a:endParaRPr lang="es-ES"/>
          </a:p>
        </p:txBody>
      </p:sp>
    </p:spTree>
    <p:extLst>
      <p:ext uri="{BB962C8B-B14F-4D97-AF65-F5344CB8AC3E}">
        <p14:creationId xmlns:p14="http://schemas.microsoft.com/office/powerpoint/2010/main" val="1460504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34</a:t>
            </a:fld>
            <a:endParaRPr lang="es-ES"/>
          </a:p>
        </p:txBody>
      </p:sp>
    </p:spTree>
    <p:extLst>
      <p:ext uri="{BB962C8B-B14F-4D97-AF65-F5344CB8AC3E}">
        <p14:creationId xmlns:p14="http://schemas.microsoft.com/office/powerpoint/2010/main" val="1646074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35</a:t>
            </a:fld>
            <a:endParaRPr lang="es-ES"/>
          </a:p>
        </p:txBody>
      </p:sp>
    </p:spTree>
    <p:extLst>
      <p:ext uri="{BB962C8B-B14F-4D97-AF65-F5344CB8AC3E}">
        <p14:creationId xmlns:p14="http://schemas.microsoft.com/office/powerpoint/2010/main" val="18337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36</a:t>
            </a:fld>
            <a:endParaRPr lang="es-ES"/>
          </a:p>
        </p:txBody>
      </p:sp>
    </p:spTree>
    <p:extLst>
      <p:ext uri="{BB962C8B-B14F-4D97-AF65-F5344CB8AC3E}">
        <p14:creationId xmlns:p14="http://schemas.microsoft.com/office/powerpoint/2010/main" val="1726629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37</a:t>
            </a:fld>
            <a:endParaRPr lang="es-ES"/>
          </a:p>
        </p:txBody>
      </p:sp>
    </p:spTree>
    <p:extLst>
      <p:ext uri="{BB962C8B-B14F-4D97-AF65-F5344CB8AC3E}">
        <p14:creationId xmlns:p14="http://schemas.microsoft.com/office/powerpoint/2010/main" val="4245452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38</a:t>
            </a:fld>
            <a:endParaRPr lang="es-ES"/>
          </a:p>
        </p:txBody>
      </p:sp>
    </p:spTree>
    <p:extLst>
      <p:ext uri="{BB962C8B-B14F-4D97-AF65-F5344CB8AC3E}">
        <p14:creationId xmlns:p14="http://schemas.microsoft.com/office/powerpoint/2010/main" val="3518490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39</a:t>
            </a:fld>
            <a:endParaRPr lang="es-ES"/>
          </a:p>
        </p:txBody>
      </p:sp>
    </p:spTree>
    <p:extLst>
      <p:ext uri="{BB962C8B-B14F-4D97-AF65-F5344CB8AC3E}">
        <p14:creationId xmlns:p14="http://schemas.microsoft.com/office/powerpoint/2010/main" val="380921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a:t>
            </a:fld>
            <a:endParaRPr lang="es-ES"/>
          </a:p>
        </p:txBody>
      </p:sp>
    </p:spTree>
    <p:extLst>
      <p:ext uri="{BB962C8B-B14F-4D97-AF65-F5344CB8AC3E}">
        <p14:creationId xmlns:p14="http://schemas.microsoft.com/office/powerpoint/2010/main" val="3353143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40</a:t>
            </a:fld>
            <a:endParaRPr lang="es-ES"/>
          </a:p>
        </p:txBody>
      </p:sp>
    </p:spTree>
    <p:extLst>
      <p:ext uri="{BB962C8B-B14F-4D97-AF65-F5344CB8AC3E}">
        <p14:creationId xmlns:p14="http://schemas.microsoft.com/office/powerpoint/2010/main" val="2802495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41</a:t>
            </a:fld>
            <a:endParaRPr lang="es-ES"/>
          </a:p>
        </p:txBody>
      </p:sp>
    </p:spTree>
    <p:extLst>
      <p:ext uri="{BB962C8B-B14F-4D97-AF65-F5344CB8AC3E}">
        <p14:creationId xmlns:p14="http://schemas.microsoft.com/office/powerpoint/2010/main" val="468597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42</a:t>
            </a:fld>
            <a:endParaRPr lang="es-ES"/>
          </a:p>
        </p:txBody>
      </p:sp>
    </p:spTree>
    <p:extLst>
      <p:ext uri="{BB962C8B-B14F-4D97-AF65-F5344CB8AC3E}">
        <p14:creationId xmlns:p14="http://schemas.microsoft.com/office/powerpoint/2010/main" val="2080335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43</a:t>
            </a:fld>
            <a:endParaRPr lang="es-ES"/>
          </a:p>
        </p:txBody>
      </p:sp>
    </p:spTree>
    <p:extLst>
      <p:ext uri="{BB962C8B-B14F-4D97-AF65-F5344CB8AC3E}">
        <p14:creationId xmlns:p14="http://schemas.microsoft.com/office/powerpoint/2010/main" val="3581520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44</a:t>
            </a:fld>
            <a:endParaRPr lang="es-ES"/>
          </a:p>
        </p:txBody>
      </p:sp>
    </p:spTree>
    <p:extLst>
      <p:ext uri="{BB962C8B-B14F-4D97-AF65-F5344CB8AC3E}">
        <p14:creationId xmlns:p14="http://schemas.microsoft.com/office/powerpoint/2010/main" val="3021182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45</a:t>
            </a:fld>
            <a:endParaRPr lang="es-ES"/>
          </a:p>
        </p:txBody>
      </p:sp>
    </p:spTree>
    <p:extLst>
      <p:ext uri="{BB962C8B-B14F-4D97-AF65-F5344CB8AC3E}">
        <p14:creationId xmlns:p14="http://schemas.microsoft.com/office/powerpoint/2010/main" val="2993267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46</a:t>
            </a:fld>
            <a:endParaRPr lang="es-ES"/>
          </a:p>
        </p:txBody>
      </p:sp>
    </p:spTree>
    <p:extLst>
      <p:ext uri="{BB962C8B-B14F-4D97-AF65-F5344CB8AC3E}">
        <p14:creationId xmlns:p14="http://schemas.microsoft.com/office/powerpoint/2010/main" val="2782076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47</a:t>
            </a:fld>
            <a:endParaRPr lang="es-ES"/>
          </a:p>
        </p:txBody>
      </p:sp>
    </p:spTree>
    <p:extLst>
      <p:ext uri="{BB962C8B-B14F-4D97-AF65-F5344CB8AC3E}">
        <p14:creationId xmlns:p14="http://schemas.microsoft.com/office/powerpoint/2010/main" val="1181259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48</a:t>
            </a:fld>
            <a:endParaRPr lang="es-ES"/>
          </a:p>
        </p:txBody>
      </p:sp>
    </p:spTree>
    <p:extLst>
      <p:ext uri="{BB962C8B-B14F-4D97-AF65-F5344CB8AC3E}">
        <p14:creationId xmlns:p14="http://schemas.microsoft.com/office/powerpoint/2010/main" val="3086878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49</a:t>
            </a:fld>
            <a:endParaRPr lang="es-ES"/>
          </a:p>
        </p:txBody>
      </p:sp>
    </p:spTree>
    <p:extLst>
      <p:ext uri="{BB962C8B-B14F-4D97-AF65-F5344CB8AC3E}">
        <p14:creationId xmlns:p14="http://schemas.microsoft.com/office/powerpoint/2010/main" val="299759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5</a:t>
            </a:fld>
            <a:endParaRPr lang="es-ES"/>
          </a:p>
        </p:txBody>
      </p:sp>
    </p:spTree>
    <p:extLst>
      <p:ext uri="{BB962C8B-B14F-4D97-AF65-F5344CB8AC3E}">
        <p14:creationId xmlns:p14="http://schemas.microsoft.com/office/powerpoint/2010/main" val="480918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50</a:t>
            </a:fld>
            <a:endParaRPr lang="es-ES"/>
          </a:p>
        </p:txBody>
      </p:sp>
    </p:spTree>
    <p:extLst>
      <p:ext uri="{BB962C8B-B14F-4D97-AF65-F5344CB8AC3E}">
        <p14:creationId xmlns:p14="http://schemas.microsoft.com/office/powerpoint/2010/main" val="2120137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51</a:t>
            </a:fld>
            <a:endParaRPr lang="es-ES"/>
          </a:p>
        </p:txBody>
      </p:sp>
    </p:spTree>
    <p:extLst>
      <p:ext uri="{BB962C8B-B14F-4D97-AF65-F5344CB8AC3E}">
        <p14:creationId xmlns:p14="http://schemas.microsoft.com/office/powerpoint/2010/main" val="1096358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52</a:t>
            </a:fld>
            <a:endParaRPr lang="es-ES"/>
          </a:p>
        </p:txBody>
      </p:sp>
    </p:spTree>
    <p:extLst>
      <p:ext uri="{BB962C8B-B14F-4D97-AF65-F5344CB8AC3E}">
        <p14:creationId xmlns:p14="http://schemas.microsoft.com/office/powerpoint/2010/main" val="4240540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53</a:t>
            </a:fld>
            <a:endParaRPr lang="es-ES"/>
          </a:p>
        </p:txBody>
      </p:sp>
    </p:spTree>
    <p:extLst>
      <p:ext uri="{BB962C8B-B14F-4D97-AF65-F5344CB8AC3E}">
        <p14:creationId xmlns:p14="http://schemas.microsoft.com/office/powerpoint/2010/main" val="3778071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54</a:t>
            </a:fld>
            <a:endParaRPr lang="es-ES"/>
          </a:p>
        </p:txBody>
      </p:sp>
    </p:spTree>
    <p:extLst>
      <p:ext uri="{BB962C8B-B14F-4D97-AF65-F5344CB8AC3E}">
        <p14:creationId xmlns:p14="http://schemas.microsoft.com/office/powerpoint/2010/main" val="336845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6</a:t>
            </a:fld>
            <a:endParaRPr lang="es-ES"/>
          </a:p>
        </p:txBody>
      </p:sp>
    </p:spTree>
    <p:extLst>
      <p:ext uri="{BB962C8B-B14F-4D97-AF65-F5344CB8AC3E}">
        <p14:creationId xmlns:p14="http://schemas.microsoft.com/office/powerpoint/2010/main" val="227603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78BE0-C292-40F0-A546-78D999F5D513}" type="slidenum">
              <a:rPr lang="es-ES" smtClean="0"/>
              <a:pPr/>
              <a:t>7</a:t>
            </a:fld>
            <a:endParaRPr lang="es-ES"/>
          </a:p>
        </p:txBody>
      </p:sp>
    </p:spTree>
    <p:extLst>
      <p:ext uri="{BB962C8B-B14F-4D97-AF65-F5344CB8AC3E}">
        <p14:creationId xmlns:p14="http://schemas.microsoft.com/office/powerpoint/2010/main" val="287950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78BE0-C292-40F0-A546-78D999F5D513}"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281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78BE0-C292-40F0-A546-78D999F5D513}"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5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A538A60-8D2A-4265-A46B-14107C763102}" type="datetimeFigureOut">
              <a:rPr lang="es-ES" smtClean="0"/>
              <a:pPr/>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CD2217-2607-444A-9166-B19713C99AA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DDEBCF"/>
            </a:gs>
            <a:gs pos="50000">
              <a:srgbClr val="9CB86E"/>
            </a:gs>
            <a:gs pos="100000">
              <a:srgbClr val="156B13"/>
            </a:gs>
          </a:gsLst>
          <a:lin ang="30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38A60-8D2A-4265-A46B-14107C763102}" type="datetimeFigureOut">
              <a:rPr lang="es-ES" smtClean="0"/>
              <a:pPr/>
              <a:t>15/03/2017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D2217-2607-444A-9166-B19713C99AA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who.int/suggestions/faq/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upload.wikimedia.org/wikipedia/commons/b/b2/Comparison_gender_life_expectancy_CIA_factbook.sv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052736"/>
            <a:ext cx="7772400" cy="3240360"/>
          </a:xfrm>
        </p:spPr>
        <p:txBody>
          <a:bodyPr>
            <a:normAutofit/>
          </a:bodyPr>
          <a:lstStyle/>
          <a:p>
            <a:r>
              <a:rPr lang="es-ES" sz="6600" dirty="0">
                <a:latin typeface="Estrangelo Edessa" pitchFamily="66" charset="0"/>
                <a:cs typeface="Estrangelo Edessa" pitchFamily="66" charset="0"/>
              </a:rPr>
              <a:t>SALUT I INVESTIGACIÓ MÈDICA</a:t>
            </a:r>
          </a:p>
        </p:txBody>
      </p:sp>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Rectangle 3"/>
          <p:cNvSpPr>
            <a:spLocks noGrp="1" noChangeArrowheads="1"/>
          </p:cNvSpPr>
          <p:nvPr>
            <p:ph type="subTitle" idx="1"/>
          </p:nvPr>
        </p:nvSpPr>
        <p:spPr>
          <a:xfrm>
            <a:off x="1475656" y="1628800"/>
            <a:ext cx="5472608" cy="3528391"/>
          </a:xfrm>
        </p:spPr>
        <p:txBody>
          <a:bodyPr>
            <a:noAutofit/>
          </a:bodyPr>
          <a:lstStyle/>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 sang</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Paludisme o malària</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(Febre elevada intermitent produïda pel protozou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Plasmodium</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que viu en les aigües dolces i estancades dels països càlids i que és transmès per la picada del mosquit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Anopheles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Del sistema nerviós.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Malaltia del somni</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(Trastorn del sistema nerviós a causa pel protozou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Trypanosoma</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que és transmès per la "mosca </a:t>
            </a:r>
            <a:r>
              <a:rPr lang="ca-ES"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tsé-tsé</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que viu a Àfrica) </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l'aparell digestiu.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Disenteria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amebiana</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(Diarrea intermitent pròpia de les zones tropicals provocada pel protozou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Entamoeba</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Es diferencia de les diarrees bacterianes en l'absència de febre) </a:t>
            </a:r>
          </a:p>
        </p:txBody>
      </p:sp>
      <p:sp>
        <p:nvSpPr>
          <p:cNvPr id="10"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
        <p:nvSpPr>
          <p:cNvPr id="12" name="11 CuadroTexto"/>
          <p:cNvSpPr txBox="1"/>
          <p:nvPr/>
        </p:nvSpPr>
        <p:spPr>
          <a:xfrm>
            <a:off x="1264402" y="879103"/>
            <a:ext cx="53108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400" b="0" i="0"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Malalties causades per protozous</a:t>
            </a:r>
          </a:p>
        </p:txBody>
      </p:sp>
      <p:sp>
        <p:nvSpPr>
          <p:cNvPr id="2" name="CuadroTexto 1"/>
          <p:cNvSpPr txBox="1"/>
          <p:nvPr/>
        </p:nvSpPr>
        <p:spPr>
          <a:xfrm>
            <a:off x="1264402" y="1268760"/>
            <a:ext cx="2404826" cy="307777"/>
          </a:xfrm>
          <a:prstGeom prst="rect">
            <a:avLst/>
          </a:prstGeom>
          <a:noFill/>
        </p:spPr>
        <p:txBody>
          <a:bodyPr wrap="none" rtlCol="0">
            <a:spAutoFit/>
          </a:bodyPr>
          <a:lstStyle/>
          <a:p>
            <a:r>
              <a:rPr lang="ca-ES" sz="1400" dirty="0">
                <a:latin typeface="Verdana" panose="020B0604030504040204" pitchFamily="34" charset="0"/>
                <a:ea typeface="Verdana" panose="020B0604030504040204" pitchFamily="34" charset="0"/>
                <a:cs typeface="Verdana" panose="020B0604030504040204" pitchFamily="34" charset="0"/>
              </a:rPr>
              <a:t>Unicel·lulars eucariotes.</a:t>
            </a:r>
          </a:p>
        </p:txBody>
      </p:sp>
      <p:pic>
        <p:nvPicPr>
          <p:cNvPr id="3" name="Imagen 2"/>
          <p:cNvPicPr>
            <a:picLocks noChangeAspect="1"/>
          </p:cNvPicPr>
          <p:nvPr/>
        </p:nvPicPr>
        <p:blipFill>
          <a:blip r:embed="rId4"/>
          <a:stretch>
            <a:fillRect/>
          </a:stretch>
        </p:blipFill>
        <p:spPr>
          <a:xfrm>
            <a:off x="6948264" y="1679937"/>
            <a:ext cx="1800200" cy="1317015"/>
          </a:xfrm>
          <a:prstGeom prst="rect">
            <a:avLst/>
          </a:prstGeom>
        </p:spPr>
      </p:pic>
      <p:pic>
        <p:nvPicPr>
          <p:cNvPr id="4" name="Imagen 3"/>
          <p:cNvPicPr>
            <a:picLocks noChangeAspect="1"/>
          </p:cNvPicPr>
          <p:nvPr/>
        </p:nvPicPr>
        <p:blipFill>
          <a:blip r:embed="rId5"/>
          <a:stretch>
            <a:fillRect/>
          </a:stretch>
        </p:blipFill>
        <p:spPr>
          <a:xfrm>
            <a:off x="6948264" y="4011653"/>
            <a:ext cx="1800200" cy="1145539"/>
          </a:xfrm>
          <a:prstGeom prst="rect">
            <a:avLst/>
          </a:prstGeom>
        </p:spPr>
      </p:pic>
    </p:spTree>
    <p:extLst>
      <p:ext uri="{BB962C8B-B14F-4D97-AF65-F5344CB8AC3E}">
        <p14:creationId xmlns:p14="http://schemas.microsoft.com/office/powerpoint/2010/main" val="180227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Rectangle 3"/>
          <p:cNvSpPr>
            <a:spLocks noGrp="1" noChangeArrowheads="1"/>
          </p:cNvSpPr>
          <p:nvPr>
            <p:ph type="subTitle" idx="1"/>
          </p:nvPr>
        </p:nvSpPr>
        <p:spPr>
          <a:xfrm>
            <a:off x="1475656" y="1772543"/>
            <a:ext cx="7344816" cy="3888705"/>
          </a:xfrm>
        </p:spPr>
        <p:txBody>
          <a:bodyPr>
            <a:noAutofit/>
          </a:bodyPr>
          <a:lstStyle/>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 l'aparell digestiu</a:t>
            </a:r>
            <a:r>
              <a:rPr lang="ca-ES"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Galteres</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(infecció de les glàndules salivals) i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hepatitis</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(infecció de fetge). </a:t>
            </a:r>
          </a:p>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 l'aparell respiratori</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Refredat</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(infecció de la cavitat nasal acompanyada de mucositat).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Grip</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(infecció que també pot afectar a les vies respiratòries que dóna lloc a dolor muscular i febre alta). </a:t>
            </a:r>
          </a:p>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Del sistema immunològic</a:t>
            </a:r>
            <a:r>
              <a:rPr lang="ca-ES"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SIDA</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(infecció i destrucció de limfòcits). </a:t>
            </a:r>
          </a:p>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Del sistema nerviós</a:t>
            </a:r>
            <a:r>
              <a:rPr lang="ca-ES"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Herpes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zoster</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(dóna lloc a dolor intens i una erupció vesicular). Està causada pel mateix virus que provoca la varicel·la. </a:t>
            </a:r>
          </a:p>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 tot el cos</a:t>
            </a:r>
            <a:r>
              <a:rPr lang="ca-ES"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Xarampió</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(erupcions cutànies, febre alta, tos i conjuntivitis).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Rubèola</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(erupcions cutànies i una mica de febre).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Varicel·la</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(Febre i pústules que després donen lloc a crostes).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Verola</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(Febre alta, mal de cap, muscular i abdominal, i pústules en la pell).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Ràbia</a:t>
            </a:r>
            <a:r>
              <a:rPr lang="ca-ES"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(Provoca inflamació cerebral)</a:t>
            </a:r>
          </a:p>
        </p:txBody>
      </p:sp>
      <p:sp>
        <p:nvSpPr>
          <p:cNvPr id="10"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
        <p:nvSpPr>
          <p:cNvPr id="12" name="11 CuadroTexto"/>
          <p:cNvSpPr txBox="1"/>
          <p:nvPr/>
        </p:nvSpPr>
        <p:spPr>
          <a:xfrm>
            <a:off x="1264402" y="879103"/>
            <a:ext cx="45416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400" b="0" i="0"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Malalties causades per virus</a:t>
            </a:r>
          </a:p>
        </p:txBody>
      </p:sp>
      <p:sp>
        <p:nvSpPr>
          <p:cNvPr id="2" name="CuadroTexto 1"/>
          <p:cNvSpPr txBox="1"/>
          <p:nvPr/>
        </p:nvSpPr>
        <p:spPr>
          <a:xfrm>
            <a:off x="1264402" y="1240429"/>
            <a:ext cx="5395830" cy="523220"/>
          </a:xfrm>
          <a:prstGeom prst="rect">
            <a:avLst/>
          </a:prstGeom>
          <a:noFill/>
        </p:spPr>
        <p:txBody>
          <a:bodyPr wrap="square" rtlCol="0">
            <a:spAutoFit/>
          </a:bodyPr>
          <a:lstStyle/>
          <a:p>
            <a:r>
              <a:rPr lang="ca-ES" sz="1400" dirty="0">
                <a:latin typeface="Verdana" panose="020B0604030504040204" pitchFamily="34" charset="0"/>
                <a:ea typeface="Verdana" panose="020B0604030504040204" pitchFamily="34" charset="0"/>
                <a:cs typeface="Verdana" panose="020B0604030504040204" pitchFamily="34" charset="0"/>
              </a:rPr>
              <a:t>No es reprodueixen, aprofiten la maquinària de la cèl·lula que infecten, sovint destruint-la. </a:t>
            </a:r>
          </a:p>
        </p:txBody>
      </p:sp>
      <p:pic>
        <p:nvPicPr>
          <p:cNvPr id="3" name="Imagen 2"/>
          <p:cNvPicPr>
            <a:picLocks noChangeAspect="1"/>
          </p:cNvPicPr>
          <p:nvPr/>
        </p:nvPicPr>
        <p:blipFill>
          <a:blip r:embed="rId4"/>
          <a:stretch>
            <a:fillRect/>
          </a:stretch>
        </p:blipFill>
        <p:spPr>
          <a:xfrm>
            <a:off x="107504" y="2428811"/>
            <a:ext cx="1322372" cy="928181"/>
          </a:xfrm>
          <a:prstGeom prst="rect">
            <a:avLst/>
          </a:prstGeom>
        </p:spPr>
      </p:pic>
      <p:pic>
        <p:nvPicPr>
          <p:cNvPr id="4" name="Imagen 3"/>
          <p:cNvPicPr>
            <a:picLocks noChangeAspect="1"/>
          </p:cNvPicPr>
          <p:nvPr/>
        </p:nvPicPr>
        <p:blipFill>
          <a:blip r:embed="rId5"/>
          <a:stretch>
            <a:fillRect/>
          </a:stretch>
        </p:blipFill>
        <p:spPr>
          <a:xfrm flipV="1">
            <a:off x="113251" y="4313156"/>
            <a:ext cx="1316625" cy="988052"/>
          </a:xfrm>
          <a:prstGeom prst="rect">
            <a:avLst/>
          </a:prstGeom>
        </p:spPr>
      </p:pic>
    </p:spTree>
    <p:extLst>
      <p:ext uri="{BB962C8B-B14F-4D97-AF65-F5344CB8AC3E}">
        <p14:creationId xmlns:p14="http://schemas.microsoft.com/office/powerpoint/2010/main" val="8190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Rectangle 3"/>
          <p:cNvSpPr>
            <a:spLocks noGrp="1" noChangeArrowheads="1"/>
          </p:cNvSpPr>
          <p:nvPr>
            <p:ph type="subTitle" idx="1"/>
          </p:nvPr>
        </p:nvSpPr>
        <p:spPr>
          <a:xfrm>
            <a:off x="1475656" y="1628800"/>
            <a:ext cx="7128792" cy="2304529"/>
          </a:xfrm>
        </p:spPr>
        <p:txBody>
          <a:bodyPr>
            <a:noAutofit/>
          </a:bodyPr>
          <a:lstStyle/>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 zones cutànies externes.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Tinyes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Són infeccions que afecten a la pell, les ungles o el pèl. La més coneguda és la cridada "peu d'atleta" que principalment afecta a la pell que hi ha entre els dits del peu, provocant descamacions i picors. </a:t>
            </a:r>
          </a:p>
          <a:p>
            <a:pPr algn="just"/>
            <a:r>
              <a:rPr lang="ca-E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 zones cutànies internes.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Candidiasis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Infecció cutània amb irritació i picor. Sol afectar la vulva en les dones i el gland en els homes. També l'anus dels nens i a la zona inguinal, axil·lar i interdigital dels adults. </a:t>
            </a:r>
          </a:p>
          <a:p>
            <a:pPr algn="just"/>
            <a:endParaRPr lang="ca-ES" sz="1100" dirty="0">
              <a:solidFill>
                <a:srgbClr val="000000"/>
              </a:solidFill>
              <a:latin typeface="Arial" panose="020B0604020202020204" pitchFamily="34" charset="0"/>
            </a:endParaRPr>
          </a:p>
        </p:txBody>
      </p:sp>
      <p:sp>
        <p:nvSpPr>
          <p:cNvPr id="10"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
        <p:nvSpPr>
          <p:cNvPr id="12" name="11 CuadroTexto"/>
          <p:cNvSpPr txBox="1"/>
          <p:nvPr/>
        </p:nvSpPr>
        <p:spPr>
          <a:xfrm>
            <a:off x="1264402" y="879103"/>
            <a:ext cx="46313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400" b="0" i="0"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Malalties causades per fongs</a:t>
            </a:r>
          </a:p>
        </p:txBody>
      </p:sp>
      <p:pic>
        <p:nvPicPr>
          <p:cNvPr id="6" name="Picture 2" descr="Resultat d'imatges de fong cand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89040"/>
            <a:ext cx="2470433" cy="163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sp>
        <p:nvSpPr>
          <p:cNvPr id="10" name="9 CuadroTexto"/>
          <p:cNvSpPr txBox="1"/>
          <p:nvPr/>
        </p:nvSpPr>
        <p:spPr>
          <a:xfrm>
            <a:off x="4938182" y="879103"/>
            <a:ext cx="2968505"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Curació infeccions</a:t>
            </a:r>
          </a:p>
        </p:txBody>
      </p:sp>
      <p:sp>
        <p:nvSpPr>
          <p:cNvPr id="3" name="CuadroTexto 2"/>
          <p:cNvSpPr txBox="1"/>
          <p:nvPr/>
        </p:nvSpPr>
        <p:spPr>
          <a:xfrm>
            <a:off x="1331640" y="1685707"/>
            <a:ext cx="3024336" cy="2031325"/>
          </a:xfrm>
          <a:prstGeom prst="rect">
            <a:avLst/>
          </a:prstGeom>
          <a:noFill/>
        </p:spPr>
        <p:txBody>
          <a:bodyPr wrap="square" rtlCol="0">
            <a:spAutoFit/>
          </a:bodyPr>
          <a:lstStyle/>
          <a:p>
            <a:pPr algn="ctr"/>
            <a:r>
              <a:rPr lang="ca-ES" dirty="0">
                <a:latin typeface="Verdana" panose="020B0604030504040204" pitchFamily="34" charset="0"/>
                <a:ea typeface="Verdana" panose="020B0604030504040204" pitchFamily="34" charset="0"/>
                <a:cs typeface="Verdana" panose="020B0604030504040204" pitchFamily="34" charset="0"/>
              </a:rPr>
              <a:t>La prevenció consisteix en realitzar tasques per a que no es produeixi la malaltia. Són activitats que redueixen la mortalitat deguda a una malaltia.</a:t>
            </a:r>
          </a:p>
        </p:txBody>
      </p:sp>
      <p:sp>
        <p:nvSpPr>
          <p:cNvPr id="12" name="CuadroTexto 11"/>
          <p:cNvSpPr txBox="1"/>
          <p:nvPr/>
        </p:nvSpPr>
        <p:spPr>
          <a:xfrm>
            <a:off x="4910266" y="1685707"/>
            <a:ext cx="3024336" cy="2862322"/>
          </a:xfrm>
          <a:prstGeom prst="rect">
            <a:avLst/>
          </a:prstGeom>
          <a:noFill/>
        </p:spPr>
        <p:txBody>
          <a:bodyPr wrap="square" rtlCol="0">
            <a:spAutoFit/>
          </a:bodyPr>
          <a:lstStyle/>
          <a:p>
            <a:pPr algn="ctr"/>
            <a:r>
              <a:rPr lang="ca-ES" dirty="0">
                <a:latin typeface="Verdana" panose="020B0604030504040204" pitchFamily="34" charset="0"/>
                <a:ea typeface="Verdana" panose="020B0604030504040204" pitchFamily="34" charset="0"/>
                <a:cs typeface="Verdana" panose="020B0604030504040204" pitchFamily="34" charset="0"/>
              </a:rPr>
              <a:t>La curació ocorre quan ja s’ha produït la infecció, és el procés o acte amb el qual restablim la salut. La curació és el procés pel qual les cèl·lules regeneren i reparen o redueixen la part danyada.</a:t>
            </a:r>
          </a:p>
        </p:txBody>
      </p:sp>
      <p:sp>
        <p:nvSpPr>
          <p:cNvPr id="9"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27806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sp>
        <p:nvSpPr>
          <p:cNvPr id="12" name="Rectangle 3"/>
          <p:cNvSpPr>
            <a:spLocks noGrp="1" noChangeArrowheads="1"/>
          </p:cNvSpPr>
          <p:nvPr>
            <p:ph type="subTitle" idx="1"/>
          </p:nvPr>
        </p:nvSpPr>
        <p:spPr>
          <a:xfrm>
            <a:off x="1475656" y="1772816"/>
            <a:ext cx="6696744" cy="1440159"/>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Desinfecció</a:t>
            </a:r>
            <a:r>
              <a:rPr lang="ca-ES" sz="1800" dirty="0">
                <a:solidFill>
                  <a:schemeClr val="tx1"/>
                </a:solidFill>
                <a:latin typeface="Verdana" pitchFamily="34" charset="0"/>
                <a:ea typeface="Verdana" pitchFamily="34" charset="0"/>
                <a:cs typeface="Verdana" pitchFamily="34" charset="0"/>
              </a:rPr>
              <a:t>: Destrueix els microorganismes patògens i impedeix la propagació.</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Entre els desinfectants més emprats esta el lleixiu, l'aigua oxigenada, els raigs ultraviolats i l'ozó.</a:t>
            </a:r>
          </a:p>
          <a:p>
            <a:pPr algn="just" eaLnBrk="1" hangingPunct="1"/>
            <a:endParaRPr lang="ca-ES" sz="1800" dirty="0">
              <a:solidFill>
                <a:schemeClr val="tx1"/>
              </a:solidFill>
              <a:latin typeface="Verdana" pitchFamily="34" charset="0"/>
              <a:ea typeface="Verdana" pitchFamily="34" charset="0"/>
              <a:cs typeface="Verdana" pitchFamily="34" charset="0"/>
            </a:endParaRPr>
          </a:p>
        </p:txBody>
      </p:sp>
      <p:sp>
        <p:nvSpPr>
          <p:cNvPr id="6"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2703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sp>
        <p:nvSpPr>
          <p:cNvPr id="12" name="Rectangle 3"/>
          <p:cNvSpPr>
            <a:spLocks noGrp="1" noChangeArrowheads="1"/>
          </p:cNvSpPr>
          <p:nvPr>
            <p:ph type="subTitle" idx="1"/>
          </p:nvPr>
        </p:nvSpPr>
        <p:spPr>
          <a:xfrm>
            <a:off x="1475656" y="1700809"/>
            <a:ext cx="6696744" cy="1800199"/>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Esterilització</a:t>
            </a:r>
            <a:r>
              <a:rPr lang="ca-ES" sz="1800" dirty="0">
                <a:solidFill>
                  <a:schemeClr val="tx1"/>
                </a:solidFill>
                <a:latin typeface="Verdana" pitchFamily="34" charset="0"/>
                <a:ea typeface="Verdana" pitchFamily="34" charset="0"/>
                <a:cs typeface="Verdana" pitchFamily="34" charset="0"/>
              </a:rPr>
              <a:t>: Destrueix els gèrmens patògens i les formes de resistència com els quists o les espores.</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Quan un material està esterilitzat es diu que és asèptic. Algunes substàncies que s'empren per desinfectar poden sevir per esterilitzar.</a:t>
            </a:r>
          </a:p>
        </p:txBody>
      </p:sp>
      <p:sp>
        <p:nvSpPr>
          <p:cNvPr id="6"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6214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93766" y="908720"/>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graphicFrame>
        <p:nvGraphicFramePr>
          <p:cNvPr id="7" name="6 Tabla"/>
          <p:cNvGraphicFramePr>
            <a:graphicFrameLocks noGrp="1"/>
          </p:cNvGraphicFramePr>
          <p:nvPr>
            <p:extLst>
              <p:ext uri="{D42A27DB-BD31-4B8C-83A1-F6EECF244321}">
                <p14:modId xmlns:p14="http://schemas.microsoft.com/office/powerpoint/2010/main" val="1263738653"/>
              </p:ext>
            </p:extLst>
          </p:nvPr>
        </p:nvGraphicFramePr>
        <p:xfrm>
          <a:off x="899592" y="1556792"/>
          <a:ext cx="7416824" cy="3888433"/>
        </p:xfrm>
        <a:graphic>
          <a:graphicData uri="http://schemas.openxmlformats.org/drawingml/2006/table">
            <a:tbl>
              <a:tblPr firstRow="1" bandRow="1">
                <a:tableStyleId>{F5AB1C69-6EDB-4FF4-983F-18BD219EF322}</a:tableStyleId>
              </a:tblPr>
              <a:tblGrid>
                <a:gridCol w="2040798">
                  <a:extLst>
                    <a:ext uri="{9D8B030D-6E8A-4147-A177-3AD203B41FA5}">
                      <a16:colId xmlns:a16="http://schemas.microsoft.com/office/drawing/2014/main" val="20000"/>
                    </a:ext>
                  </a:extLst>
                </a:gridCol>
                <a:gridCol w="5376026">
                  <a:extLst>
                    <a:ext uri="{9D8B030D-6E8A-4147-A177-3AD203B41FA5}">
                      <a16:colId xmlns:a16="http://schemas.microsoft.com/office/drawing/2014/main" val="20001"/>
                    </a:ext>
                  </a:extLst>
                </a:gridCol>
              </a:tblGrid>
              <a:tr h="382040">
                <a:tc gridSpan="2">
                  <a:txBody>
                    <a:bodyPr/>
                    <a:lstStyle/>
                    <a:p>
                      <a:pPr algn="ctr"/>
                      <a:r>
                        <a:rPr lang="ca-ES" sz="1600" noProof="0" dirty="0">
                          <a:latin typeface="Verdana" pitchFamily="34" charset="0"/>
                          <a:ea typeface="Verdana" pitchFamily="34" charset="0"/>
                          <a:cs typeface="Verdana" pitchFamily="34" charset="0"/>
                        </a:rPr>
                        <a:t>Mètodes d'esterilització</a:t>
                      </a:r>
                    </a:p>
                  </a:txBody>
                  <a:tcPr/>
                </a:tc>
                <a:tc hMerge="1">
                  <a:txBody>
                    <a:bodyPr/>
                    <a:lstStyle/>
                    <a:p>
                      <a:endParaRPr lang="es-ES" dirty="0"/>
                    </a:p>
                  </a:txBody>
                  <a:tcPr/>
                </a:tc>
                <a:extLst>
                  <a:ext uri="{0D108BD9-81ED-4DB2-BD59-A6C34878D82A}">
                    <a16:rowId xmlns:a16="http://schemas.microsoft.com/office/drawing/2014/main" val="10000"/>
                  </a:ext>
                </a:extLst>
              </a:tr>
              <a:tr h="382040">
                <a:tc>
                  <a:txBody>
                    <a:bodyPr/>
                    <a:lstStyle/>
                    <a:p>
                      <a:r>
                        <a:rPr lang="ca-ES" sz="1600" noProof="0" dirty="0">
                          <a:latin typeface="Verdana" pitchFamily="34" charset="0"/>
                          <a:ea typeface="Verdana" pitchFamily="34" charset="0"/>
                          <a:cs typeface="Verdana" pitchFamily="34" charset="0"/>
                        </a:rPr>
                        <a:t>Calor humida</a:t>
                      </a:r>
                    </a:p>
                  </a:txBody>
                  <a:tcPr/>
                </a:tc>
                <a:tc>
                  <a:txBody>
                    <a:bodyPr/>
                    <a:lstStyle/>
                    <a:p>
                      <a:r>
                        <a:rPr lang="ca-ES" sz="1600" noProof="0" dirty="0">
                          <a:latin typeface="Verdana" pitchFamily="34" charset="0"/>
                          <a:ea typeface="Verdana" pitchFamily="34" charset="0"/>
                          <a:cs typeface="Verdana" pitchFamily="34" charset="0"/>
                        </a:rPr>
                        <a:t>S'utilitza aigua a 120 C. És</a:t>
                      </a:r>
                      <a:r>
                        <a:rPr lang="ca-ES" sz="1600" baseline="0" noProof="0" dirty="0">
                          <a:latin typeface="Verdana" pitchFamily="34" charset="0"/>
                          <a:ea typeface="Verdana" pitchFamily="34" charset="0"/>
                          <a:cs typeface="Verdana" pitchFamily="34" charset="0"/>
                        </a:rPr>
                        <a:t> un mètode econòmic</a:t>
                      </a:r>
                      <a:endParaRPr lang="ca-ES" sz="1600" noProof="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1"/>
                  </a:ext>
                </a:extLst>
              </a:tr>
              <a:tr h="659411">
                <a:tc>
                  <a:txBody>
                    <a:bodyPr/>
                    <a:lstStyle/>
                    <a:p>
                      <a:r>
                        <a:rPr lang="ca-ES" sz="1600" noProof="0">
                          <a:latin typeface="Verdana" pitchFamily="34" charset="0"/>
                          <a:ea typeface="Verdana" pitchFamily="34" charset="0"/>
                          <a:cs typeface="Verdana" pitchFamily="34" charset="0"/>
                        </a:rPr>
                        <a:t>Calor seca</a:t>
                      </a:r>
                    </a:p>
                  </a:txBody>
                  <a:tcPr/>
                </a:tc>
                <a:tc>
                  <a:txBody>
                    <a:bodyPr/>
                    <a:lstStyle/>
                    <a:p>
                      <a:r>
                        <a:rPr lang="ca-ES" sz="1600" noProof="0" dirty="0">
                          <a:latin typeface="Verdana" pitchFamily="34" charset="0"/>
                          <a:ea typeface="Verdana" pitchFamily="34" charset="0"/>
                          <a:cs typeface="Verdana" pitchFamily="34" charset="0"/>
                        </a:rPr>
                        <a:t>S'escalfa l'aire a 170 C. Esterilitza substàncies no aquoses però és un mètode lent.</a:t>
                      </a:r>
                    </a:p>
                  </a:txBody>
                  <a:tcPr/>
                </a:tc>
                <a:extLst>
                  <a:ext uri="{0D108BD9-81ED-4DB2-BD59-A6C34878D82A}">
                    <a16:rowId xmlns:a16="http://schemas.microsoft.com/office/drawing/2014/main" val="10002"/>
                  </a:ext>
                </a:extLst>
              </a:tr>
              <a:tr h="659411">
                <a:tc>
                  <a:txBody>
                    <a:bodyPr/>
                    <a:lstStyle/>
                    <a:p>
                      <a:r>
                        <a:rPr lang="ca-ES" sz="1600" noProof="0" dirty="0">
                          <a:latin typeface="Verdana" pitchFamily="34" charset="0"/>
                          <a:ea typeface="Verdana" pitchFamily="34" charset="0"/>
                          <a:cs typeface="Verdana" pitchFamily="34" charset="0"/>
                        </a:rPr>
                        <a:t>Raigs ultraviolats</a:t>
                      </a:r>
                    </a:p>
                  </a:txBody>
                  <a:tcPr/>
                </a:tc>
                <a:tc>
                  <a:txBody>
                    <a:bodyPr/>
                    <a:lstStyle/>
                    <a:p>
                      <a:r>
                        <a:rPr lang="ca-ES" sz="1600" noProof="0" dirty="0">
                          <a:latin typeface="Verdana" pitchFamily="34" charset="0"/>
                          <a:ea typeface="Verdana" pitchFamily="34" charset="0"/>
                          <a:cs typeface="Verdana" pitchFamily="34" charset="0"/>
                        </a:rPr>
                        <a:t>Afecta a </a:t>
                      </a:r>
                      <a:r>
                        <a:rPr lang="ca-ES" sz="1600" noProof="0" dirty="0" err="1">
                          <a:latin typeface="Verdana" pitchFamily="34" charset="0"/>
                          <a:ea typeface="Verdana" pitchFamily="34" charset="0"/>
                          <a:cs typeface="Verdana" pitchFamily="34" charset="0"/>
                        </a:rPr>
                        <a:t>l´ADN</a:t>
                      </a:r>
                      <a:r>
                        <a:rPr lang="ca-ES" sz="1600" baseline="0" noProof="0" dirty="0">
                          <a:latin typeface="Verdana" pitchFamily="34" charset="0"/>
                          <a:ea typeface="Verdana" pitchFamily="34" charset="0"/>
                          <a:cs typeface="Verdana" pitchFamily="34" charset="0"/>
                        </a:rPr>
                        <a:t> dels microorganismes. Per esterilitzar superfícies com les dels quiròfans</a:t>
                      </a:r>
                      <a:endParaRPr lang="ca-ES" sz="1600" noProof="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r h="659411">
                <a:tc>
                  <a:txBody>
                    <a:bodyPr/>
                    <a:lstStyle/>
                    <a:p>
                      <a:r>
                        <a:rPr lang="ca-ES" sz="1600" noProof="0" dirty="0">
                          <a:latin typeface="Verdana" pitchFamily="34" charset="0"/>
                          <a:ea typeface="Verdana" pitchFamily="34" charset="0"/>
                          <a:cs typeface="Verdana" pitchFamily="34" charset="0"/>
                        </a:rPr>
                        <a:t>Raigs gamma</a:t>
                      </a:r>
                    </a:p>
                  </a:txBody>
                  <a:tcPr/>
                </a:tc>
                <a:tc>
                  <a:txBody>
                    <a:bodyPr/>
                    <a:lstStyle/>
                    <a:p>
                      <a:r>
                        <a:rPr lang="ca-ES" sz="1600" noProof="0" dirty="0">
                          <a:latin typeface="Verdana" pitchFamily="34" charset="0"/>
                          <a:ea typeface="Verdana" pitchFamily="34" charset="0"/>
                          <a:cs typeface="Verdana" pitchFamily="34" charset="0"/>
                        </a:rPr>
                        <a:t>Igual</a:t>
                      </a:r>
                      <a:r>
                        <a:rPr lang="ca-ES" sz="1600" baseline="0" noProof="0" dirty="0">
                          <a:latin typeface="Verdana" pitchFamily="34" charset="0"/>
                          <a:ea typeface="Verdana" pitchFamily="34" charset="0"/>
                          <a:cs typeface="Verdana" pitchFamily="34" charset="0"/>
                        </a:rPr>
                        <a:t> que els anteriors però son més penetrants. Per esterilitzar medicaments i aliments.</a:t>
                      </a:r>
                      <a:endParaRPr lang="ca-ES" sz="1600" noProof="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r h="382040">
                <a:tc>
                  <a:txBody>
                    <a:bodyPr/>
                    <a:lstStyle/>
                    <a:p>
                      <a:r>
                        <a:rPr lang="ca-ES" sz="1600" noProof="0" dirty="0">
                          <a:latin typeface="Verdana" pitchFamily="34" charset="0"/>
                          <a:ea typeface="Verdana" pitchFamily="34" charset="0"/>
                          <a:cs typeface="Verdana" pitchFamily="34" charset="0"/>
                        </a:rPr>
                        <a:t>Formaldehid</a:t>
                      </a:r>
                    </a:p>
                  </a:txBody>
                  <a:tcPr/>
                </a:tc>
                <a:tc>
                  <a:txBody>
                    <a:bodyPr/>
                    <a:lstStyle/>
                    <a:p>
                      <a:r>
                        <a:rPr lang="ca-ES" sz="1600" noProof="0" dirty="0">
                          <a:latin typeface="Verdana" pitchFamily="34" charset="0"/>
                          <a:ea typeface="Verdana" pitchFamily="34" charset="0"/>
                          <a:cs typeface="Verdana" pitchFamily="34" charset="0"/>
                        </a:rPr>
                        <a:t>S'utilitza en estufes, on s'escalfa fins als 60 C.</a:t>
                      </a:r>
                    </a:p>
                  </a:txBody>
                  <a:tcPr/>
                </a:tc>
                <a:extLst>
                  <a:ext uri="{0D108BD9-81ED-4DB2-BD59-A6C34878D82A}">
                    <a16:rowId xmlns:a16="http://schemas.microsoft.com/office/drawing/2014/main" val="10005"/>
                  </a:ext>
                </a:extLst>
              </a:tr>
              <a:tr h="382040">
                <a:tc>
                  <a:txBody>
                    <a:bodyPr/>
                    <a:lstStyle/>
                    <a:p>
                      <a:r>
                        <a:rPr lang="ca-ES" sz="1600" noProof="0" dirty="0">
                          <a:latin typeface="Verdana" pitchFamily="34" charset="0"/>
                          <a:ea typeface="Verdana" pitchFamily="34" charset="0"/>
                          <a:cs typeface="Verdana" pitchFamily="34" charset="0"/>
                        </a:rPr>
                        <a:t>Aigua oxigenada</a:t>
                      </a:r>
                    </a:p>
                  </a:txBody>
                  <a:tcPr/>
                </a:tc>
                <a:tc>
                  <a:txBody>
                    <a:bodyPr/>
                    <a:lstStyle/>
                    <a:p>
                      <a:r>
                        <a:rPr lang="ca-ES" sz="1600" noProof="0" dirty="0">
                          <a:latin typeface="Verdana" pitchFamily="34" charset="0"/>
                          <a:ea typeface="Verdana" pitchFamily="34" charset="0"/>
                          <a:cs typeface="Verdana" pitchFamily="34" charset="0"/>
                        </a:rPr>
                        <a:t>El</a:t>
                      </a:r>
                      <a:r>
                        <a:rPr lang="ca-ES" sz="1600" baseline="0" noProof="0" dirty="0">
                          <a:latin typeface="Verdana" pitchFamily="34" charset="0"/>
                          <a:ea typeface="Verdana" pitchFamily="34" charset="0"/>
                          <a:cs typeface="Verdana" pitchFamily="34" charset="0"/>
                        </a:rPr>
                        <a:t> procés d'esterilització és ràpid</a:t>
                      </a:r>
                      <a:endParaRPr lang="ca-ES" sz="1600" noProof="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6"/>
                  </a:ext>
                </a:extLst>
              </a:tr>
              <a:tr h="382040">
                <a:tc>
                  <a:txBody>
                    <a:bodyPr/>
                    <a:lstStyle/>
                    <a:p>
                      <a:r>
                        <a:rPr lang="ca-ES" sz="1600" noProof="0" dirty="0">
                          <a:latin typeface="Verdana" pitchFamily="34" charset="0"/>
                          <a:ea typeface="Verdana" pitchFamily="34" charset="0"/>
                          <a:cs typeface="Verdana" pitchFamily="34" charset="0"/>
                        </a:rPr>
                        <a:t>Filtres</a:t>
                      </a:r>
                    </a:p>
                  </a:txBody>
                  <a:tcPr/>
                </a:tc>
                <a:tc>
                  <a:txBody>
                    <a:bodyPr/>
                    <a:lstStyle/>
                    <a:p>
                      <a:r>
                        <a:rPr lang="ca-ES" sz="1600" noProof="0" dirty="0">
                          <a:latin typeface="Verdana" pitchFamily="34" charset="0"/>
                          <a:ea typeface="Verdana" pitchFamily="34" charset="0"/>
                          <a:cs typeface="Verdana" pitchFamily="34" charset="0"/>
                        </a:rPr>
                        <a:t>Retenen els bacteris</a:t>
                      </a:r>
                      <a:r>
                        <a:rPr lang="ca-ES" sz="1600" baseline="0" noProof="0" dirty="0">
                          <a:latin typeface="Verdana" pitchFamily="34" charset="0"/>
                          <a:ea typeface="Verdana" pitchFamily="34" charset="0"/>
                          <a:cs typeface="Verdana" pitchFamily="34" charset="0"/>
                        </a:rPr>
                        <a:t> però no els virus. </a:t>
                      </a:r>
                      <a:endParaRPr lang="ca-ES" sz="1600" noProof="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7"/>
                  </a:ext>
                </a:extLst>
              </a:tr>
            </a:tbl>
          </a:graphicData>
        </a:graphic>
      </p:graphicFrame>
      <p:sp>
        <p:nvSpPr>
          <p:cNvPr id="6"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25684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sp>
        <p:nvSpPr>
          <p:cNvPr id="12" name="Rectangle 3"/>
          <p:cNvSpPr>
            <a:spLocks noGrp="1" noChangeArrowheads="1"/>
          </p:cNvSpPr>
          <p:nvPr>
            <p:ph type="subTitle" idx="1"/>
          </p:nvPr>
        </p:nvSpPr>
        <p:spPr>
          <a:xfrm>
            <a:off x="1475656" y="1772816"/>
            <a:ext cx="6696744" cy="1944215"/>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Antisèpsia</a:t>
            </a:r>
            <a:r>
              <a:rPr lang="ca-ES" sz="1800" dirty="0">
                <a:solidFill>
                  <a:schemeClr val="tx1"/>
                </a:solidFill>
                <a:latin typeface="Verdana" pitchFamily="34" charset="0"/>
                <a:ea typeface="Verdana" pitchFamily="34" charset="0"/>
                <a:cs typeface="Verdana" pitchFamily="34" charset="0"/>
              </a:rPr>
              <a:t>: S'apliquen substàncies químiques per reduir el nombre de microorganismes patògens que ja han penetrat a través de la pell, mucoses o teixits oberts.</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L'ús d'una substància antisèptica o antisèptic evita l'aparició d'una infecció.</a:t>
            </a:r>
          </a:p>
        </p:txBody>
      </p:sp>
      <p:sp>
        <p:nvSpPr>
          <p:cNvPr id="6"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41018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graphicFrame>
        <p:nvGraphicFramePr>
          <p:cNvPr id="7" name="6 Tabla"/>
          <p:cNvGraphicFramePr>
            <a:graphicFrameLocks noGrp="1"/>
          </p:cNvGraphicFramePr>
          <p:nvPr>
            <p:extLst>
              <p:ext uri="{D42A27DB-BD31-4B8C-83A1-F6EECF244321}">
                <p14:modId xmlns:p14="http://schemas.microsoft.com/office/powerpoint/2010/main" val="957894457"/>
              </p:ext>
            </p:extLst>
          </p:nvPr>
        </p:nvGraphicFramePr>
        <p:xfrm>
          <a:off x="863588" y="1556792"/>
          <a:ext cx="7416824" cy="3703473"/>
        </p:xfrm>
        <a:graphic>
          <a:graphicData uri="http://schemas.openxmlformats.org/drawingml/2006/table">
            <a:tbl>
              <a:tblPr firstRow="1" bandRow="1">
                <a:tableStyleId>{F5AB1C69-6EDB-4FF4-983F-18BD219EF322}</a:tableStyleId>
              </a:tblPr>
              <a:tblGrid>
                <a:gridCol w="230425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82040">
                <a:tc gridSpan="3">
                  <a:txBody>
                    <a:bodyPr/>
                    <a:lstStyle/>
                    <a:p>
                      <a:pPr algn="ctr"/>
                      <a:r>
                        <a:rPr lang="ca-ES" sz="1600" noProof="0" dirty="0">
                          <a:latin typeface="Verdana" pitchFamily="34" charset="0"/>
                          <a:ea typeface="Verdana" pitchFamily="34" charset="0"/>
                          <a:cs typeface="Verdana" pitchFamily="34" charset="0"/>
                        </a:rPr>
                        <a:t>Antisèptics</a:t>
                      </a:r>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382040">
                <a:tc>
                  <a:txBody>
                    <a:bodyPr/>
                    <a:lstStyle/>
                    <a:p>
                      <a:pPr algn="ctr"/>
                      <a:r>
                        <a:rPr lang="ca-ES" sz="1600" noProof="0" dirty="0">
                          <a:latin typeface="Verdana" pitchFamily="34" charset="0"/>
                          <a:ea typeface="Verdana" pitchFamily="34" charset="0"/>
                          <a:cs typeface="Verdana" pitchFamily="34" charset="0"/>
                        </a:rPr>
                        <a:t>Grup químic</a:t>
                      </a:r>
                    </a:p>
                  </a:txBody>
                  <a:tcPr>
                    <a:solidFill>
                      <a:schemeClr val="accent3">
                        <a:lumMod val="60000"/>
                        <a:lumOff val="40000"/>
                      </a:schemeClr>
                    </a:solidFill>
                  </a:tcPr>
                </a:tc>
                <a:tc>
                  <a:txBody>
                    <a:bodyPr/>
                    <a:lstStyle/>
                    <a:p>
                      <a:pPr algn="ctr"/>
                      <a:r>
                        <a:rPr lang="ca-ES" sz="1600" noProof="0" dirty="0">
                          <a:latin typeface="Verdana" pitchFamily="34" charset="0"/>
                          <a:ea typeface="Verdana" pitchFamily="34" charset="0"/>
                          <a:cs typeface="Verdana" pitchFamily="34" charset="0"/>
                        </a:rPr>
                        <a:t>Classes</a:t>
                      </a:r>
                    </a:p>
                  </a:txBody>
                  <a:tcPr>
                    <a:solidFill>
                      <a:schemeClr val="accent3">
                        <a:lumMod val="60000"/>
                        <a:lumOff val="40000"/>
                      </a:schemeClr>
                    </a:solidFill>
                  </a:tcPr>
                </a:tc>
                <a:tc>
                  <a:txBody>
                    <a:bodyPr/>
                    <a:lstStyle/>
                    <a:p>
                      <a:pPr algn="ctr"/>
                      <a:r>
                        <a:rPr lang="ca-ES" sz="1600" noProof="0" dirty="0">
                          <a:latin typeface="Verdana" pitchFamily="34" charset="0"/>
                          <a:ea typeface="Verdana" pitchFamily="34" charset="0"/>
                          <a:cs typeface="Verdana" pitchFamily="34" charset="0"/>
                        </a:rPr>
                        <a:t>Productes</a:t>
                      </a:r>
                    </a:p>
                  </a:txBody>
                  <a:tcPr>
                    <a:solidFill>
                      <a:schemeClr val="accent3">
                        <a:lumMod val="60000"/>
                        <a:lumOff val="40000"/>
                      </a:schemeClr>
                    </a:solidFill>
                  </a:tcPr>
                </a:tc>
                <a:extLst>
                  <a:ext uri="{0D108BD9-81ED-4DB2-BD59-A6C34878D82A}">
                    <a16:rowId xmlns:a16="http://schemas.microsoft.com/office/drawing/2014/main" val="10001"/>
                  </a:ext>
                </a:extLst>
              </a:tr>
              <a:tr h="659411">
                <a:tc>
                  <a:txBody>
                    <a:bodyPr/>
                    <a:lstStyle/>
                    <a:p>
                      <a:pPr algn="ctr"/>
                      <a:r>
                        <a:rPr lang="ca-ES" sz="1600" noProof="0" dirty="0">
                          <a:latin typeface="Verdana" pitchFamily="34" charset="0"/>
                          <a:ea typeface="Verdana" pitchFamily="34" charset="0"/>
                          <a:cs typeface="Verdana" pitchFamily="34" charset="0"/>
                        </a:rPr>
                        <a:t>Alcohols</a:t>
                      </a:r>
                    </a:p>
                  </a:txBody>
                  <a:tcPr anchor="ctr"/>
                </a:tc>
                <a:tc>
                  <a:txBody>
                    <a:bodyPr/>
                    <a:lstStyle/>
                    <a:p>
                      <a:pPr algn="ctr"/>
                      <a:endParaRPr lang="ca-ES" sz="1600" noProof="0" dirty="0">
                        <a:latin typeface="Verdana" pitchFamily="34" charset="0"/>
                        <a:ea typeface="Verdana" pitchFamily="34" charset="0"/>
                        <a:cs typeface="Verdana" pitchFamily="34" charset="0"/>
                      </a:endParaRPr>
                    </a:p>
                  </a:txBody>
                  <a:tcPr anchor="ctr"/>
                </a:tc>
                <a:tc>
                  <a:txBody>
                    <a:bodyPr/>
                    <a:lstStyle/>
                    <a:p>
                      <a:pPr algn="ctr"/>
                      <a:r>
                        <a:rPr lang="ca-ES" sz="1600" noProof="0" dirty="0">
                          <a:latin typeface="Verdana" pitchFamily="34" charset="0"/>
                          <a:ea typeface="Verdana" pitchFamily="34" charset="0"/>
                          <a:cs typeface="Verdana" pitchFamily="34" charset="0"/>
                        </a:rPr>
                        <a:t>Etílic</a:t>
                      </a:r>
                    </a:p>
                    <a:p>
                      <a:pPr algn="ctr"/>
                      <a:r>
                        <a:rPr lang="ca-ES" sz="1600" noProof="0" dirty="0">
                          <a:latin typeface="Verdana" pitchFamily="34" charset="0"/>
                          <a:ea typeface="Verdana" pitchFamily="34" charset="0"/>
                          <a:cs typeface="Verdana" pitchFamily="34" charset="0"/>
                        </a:rPr>
                        <a:t>Isopropílic</a:t>
                      </a:r>
                    </a:p>
                  </a:txBody>
                  <a:tcPr anchor="ctr"/>
                </a:tc>
                <a:extLst>
                  <a:ext uri="{0D108BD9-81ED-4DB2-BD59-A6C34878D82A}">
                    <a16:rowId xmlns:a16="http://schemas.microsoft.com/office/drawing/2014/main" val="10002"/>
                  </a:ext>
                </a:extLst>
              </a:tr>
              <a:tr h="659411">
                <a:tc>
                  <a:txBody>
                    <a:bodyPr/>
                    <a:lstStyle/>
                    <a:p>
                      <a:pPr algn="ctr"/>
                      <a:r>
                        <a:rPr lang="ca-ES" sz="1600" noProof="0" dirty="0">
                          <a:latin typeface="Verdana" pitchFamily="34" charset="0"/>
                          <a:ea typeface="Verdana" pitchFamily="34" charset="0"/>
                          <a:cs typeface="Verdana" pitchFamily="34" charset="0"/>
                        </a:rPr>
                        <a:t>Halogenats</a:t>
                      </a:r>
                    </a:p>
                  </a:txBody>
                  <a:tcPr anchor="ctr"/>
                </a:tc>
                <a:tc>
                  <a:txBody>
                    <a:bodyPr/>
                    <a:lstStyle/>
                    <a:p>
                      <a:pPr algn="ctr"/>
                      <a:r>
                        <a:rPr lang="ca-ES" sz="1600" noProof="0" dirty="0">
                          <a:latin typeface="Verdana" pitchFamily="34" charset="0"/>
                          <a:ea typeface="Verdana" pitchFamily="34" charset="0"/>
                          <a:cs typeface="Verdana" pitchFamily="34" charset="0"/>
                        </a:rPr>
                        <a:t>Iodats</a:t>
                      </a:r>
                    </a:p>
                  </a:txBody>
                  <a:tcPr anchor="ctr"/>
                </a:tc>
                <a:tc>
                  <a:txBody>
                    <a:bodyPr/>
                    <a:lstStyle/>
                    <a:p>
                      <a:pPr algn="ctr"/>
                      <a:r>
                        <a:rPr lang="ca-ES" sz="1600" noProof="0" dirty="0">
                          <a:latin typeface="Verdana" pitchFamily="34" charset="0"/>
                          <a:ea typeface="Verdana" pitchFamily="34" charset="0"/>
                          <a:cs typeface="Verdana" pitchFamily="34" charset="0"/>
                        </a:rPr>
                        <a:t>Solucions</a:t>
                      </a:r>
                      <a:r>
                        <a:rPr lang="ca-ES" sz="1600" baseline="0" noProof="0" dirty="0">
                          <a:latin typeface="Verdana" pitchFamily="34" charset="0"/>
                          <a:ea typeface="Verdana" pitchFamily="34" charset="0"/>
                          <a:cs typeface="Verdana" pitchFamily="34" charset="0"/>
                        </a:rPr>
                        <a:t> de iode</a:t>
                      </a:r>
                      <a:endParaRPr lang="ca-ES" sz="1600" noProof="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659411">
                <a:tc rowSpan="2">
                  <a:txBody>
                    <a:bodyPr/>
                    <a:lstStyle/>
                    <a:p>
                      <a:pPr algn="ctr"/>
                      <a:r>
                        <a:rPr lang="ca-ES" sz="1600" noProof="0" dirty="0">
                          <a:latin typeface="Verdana" pitchFamily="34" charset="0"/>
                          <a:ea typeface="Verdana" pitchFamily="34" charset="0"/>
                          <a:cs typeface="Verdana" pitchFamily="34" charset="0"/>
                        </a:rPr>
                        <a:t>Metalls pesants</a:t>
                      </a:r>
                    </a:p>
                  </a:txBody>
                  <a:tcPr anchor="ctr"/>
                </a:tc>
                <a:tc>
                  <a:txBody>
                    <a:bodyPr/>
                    <a:lstStyle/>
                    <a:p>
                      <a:pPr algn="ctr"/>
                      <a:r>
                        <a:rPr lang="ca-ES" sz="1600" noProof="0" dirty="0">
                          <a:latin typeface="Verdana" pitchFamily="34" charset="0"/>
                          <a:ea typeface="Verdana" pitchFamily="34" charset="0"/>
                          <a:cs typeface="Verdana" pitchFamily="34" charset="0"/>
                        </a:rPr>
                        <a:t>Sals de plata</a:t>
                      </a:r>
                    </a:p>
                  </a:txBody>
                  <a:tcPr anchor="ctr"/>
                </a:tc>
                <a:tc>
                  <a:txBody>
                    <a:bodyPr/>
                    <a:lstStyle/>
                    <a:p>
                      <a:pPr algn="ctr"/>
                      <a:r>
                        <a:rPr lang="ca-ES" sz="1600" noProof="0" dirty="0">
                          <a:latin typeface="Verdana" pitchFamily="34" charset="0"/>
                          <a:ea typeface="Verdana" pitchFamily="34" charset="0"/>
                          <a:cs typeface="Verdana" pitchFamily="34" charset="0"/>
                        </a:rPr>
                        <a:t>Nitrat de plata</a:t>
                      </a:r>
                    </a:p>
                    <a:p>
                      <a:pPr algn="ctr"/>
                      <a:r>
                        <a:rPr lang="ca-ES" sz="1600" noProof="0" dirty="0">
                          <a:latin typeface="Verdana" pitchFamily="34" charset="0"/>
                          <a:ea typeface="Verdana" pitchFamily="34" charset="0"/>
                          <a:cs typeface="Verdana" pitchFamily="34" charset="0"/>
                        </a:rPr>
                        <a:t>Sulfadiazina argèntica</a:t>
                      </a:r>
                    </a:p>
                  </a:txBody>
                  <a:tcPr anchor="ctr"/>
                </a:tc>
                <a:extLst>
                  <a:ext uri="{0D108BD9-81ED-4DB2-BD59-A6C34878D82A}">
                    <a16:rowId xmlns:a16="http://schemas.microsoft.com/office/drawing/2014/main" val="10004"/>
                  </a:ext>
                </a:extLst>
              </a:tr>
              <a:tr h="382040">
                <a:tc vMerge="1">
                  <a:txBody>
                    <a:bodyPr/>
                    <a:lstStyle/>
                    <a:p>
                      <a:endParaRPr lang="ca-ES" sz="1600" noProof="0" dirty="0">
                        <a:latin typeface="Verdana" pitchFamily="34" charset="0"/>
                        <a:ea typeface="Verdana" pitchFamily="34" charset="0"/>
                        <a:cs typeface="Verdana" pitchFamily="34" charset="0"/>
                      </a:endParaRPr>
                    </a:p>
                  </a:txBody>
                  <a:tcPr/>
                </a:tc>
                <a:tc>
                  <a:txBody>
                    <a:bodyPr/>
                    <a:lstStyle/>
                    <a:p>
                      <a:pPr algn="ctr"/>
                      <a:r>
                        <a:rPr lang="ca-ES" sz="1600" noProof="0" dirty="0">
                          <a:latin typeface="Verdana" pitchFamily="34" charset="0"/>
                          <a:ea typeface="Verdana" pitchFamily="34" charset="0"/>
                          <a:cs typeface="Verdana" pitchFamily="34" charset="0"/>
                        </a:rPr>
                        <a:t>Mercurials</a:t>
                      </a:r>
                    </a:p>
                  </a:txBody>
                  <a:tcPr anchor="ctr"/>
                </a:tc>
                <a:tc>
                  <a:txBody>
                    <a:bodyPr/>
                    <a:lstStyle/>
                    <a:p>
                      <a:pPr algn="ctr"/>
                      <a:r>
                        <a:rPr lang="ca-ES" sz="1600" noProof="0" dirty="0">
                          <a:latin typeface="Verdana" pitchFamily="34" charset="0"/>
                          <a:ea typeface="Verdana" pitchFamily="34" charset="0"/>
                          <a:cs typeface="Verdana" pitchFamily="34" charset="0"/>
                        </a:rPr>
                        <a:t>Mercurocrom</a:t>
                      </a:r>
                    </a:p>
                    <a:p>
                      <a:pPr algn="ctr"/>
                      <a:r>
                        <a:rPr lang="ca-ES" sz="1600" noProof="0" dirty="0">
                          <a:latin typeface="Verdana" pitchFamily="34" charset="0"/>
                          <a:ea typeface="Verdana" pitchFamily="34" charset="0"/>
                          <a:cs typeface="Verdana" pitchFamily="34" charset="0"/>
                        </a:rPr>
                        <a:t>Mertiolat</a:t>
                      </a:r>
                    </a:p>
                  </a:txBody>
                  <a:tcPr anchor="ctr"/>
                </a:tc>
                <a:extLst>
                  <a:ext uri="{0D108BD9-81ED-4DB2-BD59-A6C34878D82A}">
                    <a16:rowId xmlns:a16="http://schemas.microsoft.com/office/drawing/2014/main" val="10005"/>
                  </a:ext>
                </a:extLst>
              </a:tr>
              <a:tr h="382040">
                <a:tc>
                  <a:txBody>
                    <a:bodyPr/>
                    <a:lstStyle/>
                    <a:p>
                      <a:pPr algn="ctr"/>
                      <a:r>
                        <a:rPr lang="ca-ES" sz="1600" noProof="0" dirty="0">
                          <a:latin typeface="Verdana" pitchFamily="34" charset="0"/>
                          <a:ea typeface="Verdana" pitchFamily="34" charset="0"/>
                          <a:cs typeface="Verdana" pitchFamily="34" charset="0"/>
                        </a:rPr>
                        <a:t>Oxidants</a:t>
                      </a:r>
                    </a:p>
                  </a:txBody>
                  <a:tcPr anchor="ctr"/>
                </a:tc>
                <a:tc>
                  <a:txBody>
                    <a:bodyPr/>
                    <a:lstStyle/>
                    <a:p>
                      <a:pPr algn="ctr"/>
                      <a:endParaRPr lang="ca-ES" sz="1600" noProof="0" dirty="0">
                        <a:latin typeface="Verdana" pitchFamily="34" charset="0"/>
                        <a:ea typeface="Verdana" pitchFamily="34" charset="0"/>
                        <a:cs typeface="Verdana" pitchFamily="34" charset="0"/>
                      </a:endParaRPr>
                    </a:p>
                  </a:txBody>
                  <a:tcPr anchor="ctr"/>
                </a:tc>
                <a:tc>
                  <a:txBody>
                    <a:bodyPr/>
                    <a:lstStyle/>
                    <a:p>
                      <a:pPr algn="ctr"/>
                      <a:r>
                        <a:rPr lang="ca-ES" sz="1600" noProof="0" dirty="0">
                          <a:latin typeface="Verdana" pitchFamily="34" charset="0"/>
                          <a:ea typeface="Verdana" pitchFamily="34" charset="0"/>
                          <a:cs typeface="Verdana" pitchFamily="34" charset="0"/>
                        </a:rPr>
                        <a:t>Peròxid d'hidrogen</a:t>
                      </a:r>
                    </a:p>
                  </a:txBody>
                  <a:tcPr anchor="ctr"/>
                </a:tc>
                <a:extLst>
                  <a:ext uri="{0D108BD9-81ED-4DB2-BD59-A6C34878D82A}">
                    <a16:rowId xmlns:a16="http://schemas.microsoft.com/office/drawing/2014/main" val="10006"/>
                  </a:ext>
                </a:extLst>
              </a:tr>
            </a:tbl>
          </a:graphicData>
        </a:graphic>
      </p:graphicFrame>
      <p:sp>
        <p:nvSpPr>
          <p:cNvPr id="6"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113566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00808"/>
            <a:ext cx="6696744" cy="3456384"/>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Vacunació</a:t>
            </a:r>
            <a:r>
              <a:rPr lang="ca-ES" sz="1800" dirty="0">
                <a:solidFill>
                  <a:schemeClr val="tx1"/>
                </a:solidFill>
                <a:latin typeface="Verdana" pitchFamily="34" charset="0"/>
                <a:ea typeface="Verdana" pitchFamily="34" charset="0"/>
                <a:cs typeface="Verdana" pitchFamily="34" charset="0"/>
              </a:rPr>
              <a:t>: Les vacunes són preparats d'antígens que s'introdueixen en l'interior de l'organisme perquè el cos hi reaccioni elaborant una substància en contra, anomenada anticòs.</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Les cèl·lules que reaccionen identificant i dirigint la resposta contra l'antigen pertanyen a un tipus de leucocits: els limfòcits.</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Algunes d'aquestes, anomenades cèl·lules de memòria, circulen per la sang perquè si l'antigen es torna a introduir, el cos reaccioni ràpidament en contra. Així s'evita el desenvolupament de la malaltia.</a:t>
            </a:r>
          </a:p>
        </p:txBody>
      </p:sp>
      <p:sp>
        <p:nvSpPr>
          <p:cNvPr id="6"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3729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2536" y="0"/>
            <a:ext cx="3347864" cy="548680"/>
          </a:xfrm>
        </p:spPr>
        <p:txBody>
          <a:bodyPr>
            <a:normAutofit/>
          </a:bodyPr>
          <a:lstStyle/>
          <a:p>
            <a:r>
              <a:rPr lang="ca-ES" sz="2000" dirty="0">
                <a:solidFill>
                  <a:schemeClr val="accent6"/>
                </a:solidFill>
                <a:latin typeface="Verdana" pitchFamily="34" charset="0"/>
                <a:ea typeface="Verdana" pitchFamily="34" charset="0"/>
                <a:cs typeface="Verdana" pitchFamily="34" charset="0"/>
              </a:rPr>
              <a:t>La salut i la malaltia</a:t>
            </a:r>
          </a:p>
        </p:txBody>
      </p:sp>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6" name="5 CuadroTexto"/>
          <p:cNvSpPr txBox="1"/>
          <p:nvPr/>
        </p:nvSpPr>
        <p:spPr>
          <a:xfrm>
            <a:off x="1259632" y="1124744"/>
            <a:ext cx="6984776" cy="2862322"/>
          </a:xfrm>
          <a:prstGeom prst="rect">
            <a:avLst/>
          </a:prstGeom>
          <a:noFill/>
        </p:spPr>
        <p:txBody>
          <a:bodyPr wrap="square" rtlCol="0">
            <a:spAutoFit/>
          </a:bodyPr>
          <a:lstStyle/>
          <a:p>
            <a:pPr algn="just">
              <a:buFont typeface="Courier New" pitchFamily="49" charset="0"/>
              <a:buChar char="o"/>
            </a:pPr>
            <a:r>
              <a:rPr lang="es-ES" dirty="0">
                <a:latin typeface="Verdana" panose="020B0604030504040204" pitchFamily="34" charset="0"/>
                <a:ea typeface="Verdana" panose="020B0604030504040204" pitchFamily="34" charset="0"/>
                <a:cs typeface="Verdana" panose="020B0604030504040204" pitchFamily="34" charset="0"/>
              </a:rPr>
              <a:t> </a:t>
            </a:r>
            <a:r>
              <a:rPr lang="ca-ES" dirty="0">
                <a:latin typeface="Verdana" panose="020B0604030504040204" pitchFamily="34" charset="0"/>
                <a:ea typeface="Verdana" panose="020B0604030504040204" pitchFamily="34" charset="0"/>
                <a:cs typeface="Verdana" panose="020B0604030504040204" pitchFamily="34" charset="0"/>
                <a:hlinkClick r:id="rId4"/>
              </a:rPr>
              <a:t>«La salut és un estat de complet benestar físic, mental i social, i no sols l’absència d’ afeccions o malalties.»</a:t>
            </a:r>
            <a:endParaRPr lang="ca-ES" dirty="0">
              <a:latin typeface="Verdana" panose="020B0604030504040204" pitchFamily="34" charset="0"/>
              <a:ea typeface="Verdana" panose="020B0604030504040204" pitchFamily="34" charset="0"/>
              <a:cs typeface="Verdana" panose="020B0604030504040204" pitchFamily="34" charset="0"/>
            </a:endParaRPr>
          </a:p>
          <a:p>
            <a:pPr>
              <a:buFont typeface="Courier New" pitchFamily="49" charset="0"/>
              <a:buChar char="o"/>
            </a:pPr>
            <a:endParaRPr lang="es-ES" dirty="0">
              <a:latin typeface="Verdana" panose="020B0604030504040204" pitchFamily="34" charset="0"/>
              <a:ea typeface="Verdana" panose="020B0604030504040204" pitchFamily="34" charset="0"/>
              <a:cs typeface="Verdana" panose="020B0604030504040204" pitchFamily="34" charset="0"/>
            </a:endParaRPr>
          </a:p>
          <a:p>
            <a:pPr algn="just">
              <a:buFont typeface="Courier New" pitchFamily="49" charset="0"/>
              <a:buChar char="o"/>
            </a:pPr>
            <a:r>
              <a:rPr lang="es-ES" dirty="0">
                <a:latin typeface="Verdana" panose="020B0604030504040204" pitchFamily="34" charset="0"/>
                <a:ea typeface="Verdana" panose="020B0604030504040204" pitchFamily="34" charset="0"/>
                <a:cs typeface="Verdana" panose="020B0604030504040204" pitchFamily="34" charset="0"/>
              </a:rPr>
              <a:t> La </a:t>
            </a:r>
            <a:r>
              <a:rPr lang="ca-ES" b="1" dirty="0">
                <a:latin typeface="Verdana" panose="020B0604030504040204" pitchFamily="34" charset="0"/>
                <a:ea typeface="Verdana" panose="020B0604030504040204" pitchFamily="34" charset="0"/>
                <a:cs typeface="Verdana" panose="020B0604030504040204" pitchFamily="34" charset="0"/>
              </a:rPr>
              <a:t>Malaltia</a:t>
            </a:r>
            <a:r>
              <a:rPr lang="ca-ES" dirty="0">
                <a:latin typeface="Verdana" pitchFamily="34" charset="0"/>
                <a:ea typeface="Verdana" pitchFamily="34" charset="0"/>
                <a:cs typeface="Verdana" pitchFamily="34" charset="0"/>
              </a:rPr>
              <a:t> és produeix quan els òrgans i sistemes experimenten una alteració i deixen de realitzar correctament la seva funció.</a:t>
            </a:r>
          </a:p>
          <a:p>
            <a:pPr algn="just"/>
            <a:endParaRPr lang="ca-ES" dirty="0">
              <a:latin typeface="Verdana" pitchFamily="34" charset="0"/>
              <a:ea typeface="Verdana" pitchFamily="34" charset="0"/>
              <a:cs typeface="Verdana" pitchFamily="34" charset="0"/>
            </a:endParaRPr>
          </a:p>
          <a:p>
            <a:pPr algn="just">
              <a:buFont typeface="Courier New" pitchFamily="49" charset="0"/>
              <a:buChar char="o"/>
            </a:pPr>
            <a:endParaRPr lang="ca-ES" dirty="0">
              <a:latin typeface="Verdana" pitchFamily="34" charset="0"/>
              <a:ea typeface="Verdana" pitchFamily="34" charset="0"/>
              <a:cs typeface="Verdana" pitchFamily="34" charset="0"/>
            </a:endParaRPr>
          </a:p>
          <a:p>
            <a:pPr algn="just"/>
            <a:r>
              <a:rPr lang="ca-ES" dirty="0">
                <a:latin typeface="Verdana" pitchFamily="34" charset="0"/>
                <a:ea typeface="Verdana" pitchFamily="34" charset="0"/>
                <a:cs typeface="Verdana" pitchFamily="34" charset="0"/>
              </a:rPr>
              <a:t>Morbiditat: distribució de les malalties que sofreix una població i les causes de la seva mortalitat.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628800"/>
            <a:ext cx="6696744" cy="3240360"/>
          </a:xfrm>
        </p:spPr>
        <p:txBody>
          <a:bodyPr>
            <a:normAutofit/>
          </a:bodyPr>
          <a:lstStyle/>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Es distingeixen dos tipus de vacunes:</a:t>
            </a:r>
          </a:p>
          <a:p>
            <a:pPr marL="0" lvl="1" algn="just">
              <a:spcBef>
                <a:spcPts val="600"/>
              </a:spcBef>
              <a:spcAft>
                <a:spcPts val="600"/>
              </a:spcAft>
              <a:buFont typeface="Arial" pitchFamily="34" charset="0"/>
              <a:buChar char="•"/>
            </a:pPr>
            <a:r>
              <a:rPr lang="ca-ES" sz="1800" dirty="0">
                <a:solidFill>
                  <a:schemeClr val="tx1"/>
                </a:solidFill>
                <a:latin typeface="Verdana" pitchFamily="34" charset="0"/>
                <a:ea typeface="Verdana" pitchFamily="34" charset="0"/>
                <a:cs typeface="Verdana" pitchFamily="34" charset="0"/>
              </a:rPr>
              <a:t> </a:t>
            </a:r>
            <a:r>
              <a:rPr lang="ca-ES" sz="1800" u="sng" dirty="0">
                <a:solidFill>
                  <a:schemeClr val="tx1"/>
                </a:solidFill>
                <a:latin typeface="Verdana" pitchFamily="34" charset="0"/>
                <a:ea typeface="Verdana" pitchFamily="34" charset="0"/>
                <a:cs typeface="Verdana" pitchFamily="34" charset="0"/>
              </a:rPr>
              <a:t>Vacunes d'immunització passiva</a:t>
            </a:r>
            <a:r>
              <a:rPr lang="ca-ES" sz="1800" dirty="0">
                <a:solidFill>
                  <a:schemeClr val="tx1"/>
                </a:solidFill>
                <a:latin typeface="Verdana" pitchFamily="34" charset="0"/>
                <a:ea typeface="Verdana" pitchFamily="34" charset="0"/>
                <a:cs typeface="Verdana" pitchFamily="34" charset="0"/>
              </a:rPr>
              <a:t>. El preparat conté anticossos contra l'agent que causa la malaltia. Protecció immediata i de curta durada.</a:t>
            </a:r>
          </a:p>
          <a:p>
            <a:pPr marL="0" lvl="1" algn="just">
              <a:spcBef>
                <a:spcPts val="600"/>
              </a:spcBef>
              <a:spcAft>
                <a:spcPts val="600"/>
              </a:spcAft>
              <a:buFont typeface="Arial" pitchFamily="34" charset="0"/>
              <a:buChar char="•"/>
            </a:pPr>
            <a:r>
              <a:rPr lang="ca-ES" sz="1800" dirty="0">
                <a:solidFill>
                  <a:schemeClr val="tx1"/>
                </a:solidFill>
                <a:latin typeface="Verdana" pitchFamily="34" charset="0"/>
                <a:ea typeface="Verdana" pitchFamily="34" charset="0"/>
                <a:cs typeface="Verdana" pitchFamily="34" charset="0"/>
              </a:rPr>
              <a:t> </a:t>
            </a:r>
            <a:r>
              <a:rPr lang="ca-ES" sz="1800" u="sng" dirty="0">
                <a:solidFill>
                  <a:schemeClr val="tx1"/>
                </a:solidFill>
                <a:latin typeface="Verdana" pitchFamily="34" charset="0"/>
                <a:ea typeface="Verdana" pitchFamily="34" charset="0"/>
                <a:cs typeface="Verdana" pitchFamily="34" charset="0"/>
              </a:rPr>
              <a:t>Vacunes d'immunització activa</a:t>
            </a:r>
            <a:r>
              <a:rPr lang="ca-ES" sz="1800" dirty="0">
                <a:solidFill>
                  <a:schemeClr val="tx1"/>
                </a:solidFill>
                <a:latin typeface="Verdana" pitchFamily="34" charset="0"/>
                <a:ea typeface="Verdana" pitchFamily="34" charset="0"/>
                <a:cs typeface="Verdana" pitchFamily="34" charset="0"/>
              </a:rPr>
              <a:t>. El preparat conté microorganismes morts, atenuats o algun dels seus antígens, de manera que el mateix organisme fabrica anticossos contra l'agent causant de la malaltia. Protecció de llarga durada. </a:t>
            </a: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93766" y="879103"/>
            <a:ext cx="330622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Prevenció infeccions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40221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72816"/>
            <a:ext cx="6696744" cy="2376264"/>
          </a:xfrm>
        </p:spPr>
        <p:txBody>
          <a:bodyPr>
            <a:normAutofit/>
          </a:bodyPr>
          <a:lstStyle/>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Quan s'ha produït la infecció, el cos reacciona contra els microorganismes que la causen per mitjà del sistema immunitari i les cèl·lules defensives, com els leucòcits. No obstant això, de vegades cal utilitzar determinades substàncies químiques perquè el cos no aconsegueix eliminar els microorganismes.</a:t>
            </a:r>
          </a:p>
          <a:p>
            <a:pPr marL="0" lvl="1" algn="just">
              <a:spcBef>
                <a:spcPts val="600"/>
              </a:spcBef>
              <a:spcAft>
                <a:spcPts val="600"/>
              </a:spcAft>
            </a:pPr>
            <a:endParaRPr lang="ca-ES" sz="20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93766" y="879103"/>
            <a:ext cx="3989618"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Curació de les infeccions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7540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00808"/>
            <a:ext cx="6696744" cy="2664296"/>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Antibiòtics</a:t>
            </a:r>
            <a:r>
              <a:rPr lang="ca-ES" sz="1800" dirty="0">
                <a:solidFill>
                  <a:schemeClr val="tx1"/>
                </a:solidFill>
                <a:latin typeface="Verdana" pitchFamily="34" charset="0"/>
                <a:ea typeface="Verdana" pitchFamily="34" charset="0"/>
                <a:cs typeface="Verdana" pitchFamily="34" charset="0"/>
              </a:rPr>
              <a:t>. Són substàncies que destrueixen o impedeixen el creixement d'alguns bacteris, però no actuen contra els virus. </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Els antibiòtics són fabricats per microorganismes, però actualment són modificats químicament perquè siguin més eficients, se'ls anomena antibiòtics </a:t>
            </a:r>
            <a:r>
              <a:rPr lang="ca-ES" sz="1800" dirty="0" err="1">
                <a:solidFill>
                  <a:schemeClr val="tx1"/>
                </a:solidFill>
                <a:latin typeface="Verdana" pitchFamily="34" charset="0"/>
                <a:ea typeface="Verdana" pitchFamily="34" charset="0"/>
                <a:cs typeface="Verdana" pitchFamily="34" charset="0"/>
              </a:rPr>
              <a:t>semi-sintètics</a:t>
            </a:r>
            <a:r>
              <a:rPr lang="ca-ES" sz="1800" dirty="0">
                <a:solidFill>
                  <a:schemeClr val="tx1"/>
                </a:solidFill>
                <a:latin typeface="Verdana" pitchFamily="34" charset="0"/>
                <a:ea typeface="Verdana" pitchFamily="34" charset="0"/>
                <a:cs typeface="Verdana" pitchFamily="34" charset="0"/>
              </a:rPr>
              <a:t>.</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Els antibiòtics sintètics es produeixen al laboratori a través de processos de síntesi química. </a:t>
            </a:r>
          </a:p>
        </p:txBody>
      </p:sp>
      <p:sp>
        <p:nvSpPr>
          <p:cNvPr id="6" name="4 CuadroTexto"/>
          <p:cNvSpPr txBox="1"/>
          <p:nvPr/>
        </p:nvSpPr>
        <p:spPr>
          <a:xfrm>
            <a:off x="1193766" y="879103"/>
            <a:ext cx="3989618"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Curació de les infeccions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171537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00808"/>
            <a:ext cx="6696744" cy="1584176"/>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Antibiòtics</a:t>
            </a:r>
            <a:r>
              <a:rPr lang="ca-ES" sz="1800" dirty="0">
                <a:solidFill>
                  <a:schemeClr val="tx1"/>
                </a:solidFill>
                <a:latin typeface="Verdana" pitchFamily="34" charset="0"/>
                <a:ea typeface="Verdana" pitchFamily="34" charset="0"/>
                <a:cs typeface="Verdana" pitchFamily="34" charset="0"/>
              </a:rPr>
              <a:t>. L'abús dels antibiòtics ha provocat que alguns bacteris s'hagin tornat resistents a aquests medicaments, cosa que obliga a investigar contínuament per descobrir i aplicar substàncies noves que substitueixin les que siguin ineficaces. </a:t>
            </a: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pic>
        <p:nvPicPr>
          <p:cNvPr id="6" name="5 Imagen" descr="antibiòtics.jpg"/>
          <p:cNvPicPr>
            <a:picLocks noChangeAspect="1"/>
          </p:cNvPicPr>
          <p:nvPr/>
        </p:nvPicPr>
        <p:blipFill>
          <a:blip r:embed="rId4" cstate="print"/>
          <a:stretch>
            <a:fillRect/>
          </a:stretch>
        </p:blipFill>
        <p:spPr>
          <a:xfrm>
            <a:off x="5436096" y="3212976"/>
            <a:ext cx="2628900" cy="1743075"/>
          </a:xfrm>
          <a:prstGeom prst="rect">
            <a:avLst/>
          </a:prstGeom>
        </p:spPr>
      </p:pic>
      <p:sp>
        <p:nvSpPr>
          <p:cNvPr id="7" name="4 CuadroTexto"/>
          <p:cNvSpPr txBox="1"/>
          <p:nvPr/>
        </p:nvSpPr>
        <p:spPr>
          <a:xfrm>
            <a:off x="1193766" y="879103"/>
            <a:ext cx="3989618"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Curació de les infeccions</a:t>
            </a:r>
          </a:p>
        </p:txBody>
      </p:sp>
      <p:sp>
        <p:nvSpPr>
          <p:cNvPr id="9"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7597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72816"/>
            <a:ext cx="6696744" cy="2448272"/>
          </a:xfrm>
        </p:spPr>
        <p:txBody>
          <a:bodyPr>
            <a:normAutofit lnSpcReduction="10000"/>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Antisèrums</a:t>
            </a:r>
            <a:r>
              <a:rPr lang="ca-ES" sz="1800" dirty="0">
                <a:solidFill>
                  <a:schemeClr val="tx1"/>
                </a:solidFill>
                <a:latin typeface="Verdana" pitchFamily="34" charset="0"/>
                <a:ea typeface="Verdana" pitchFamily="34" charset="0"/>
                <a:cs typeface="Verdana" pitchFamily="34" charset="0"/>
              </a:rPr>
              <a:t>. És un sèrum purificat que procedeix d'una persona o d'un animal que ha reaccionat davant una infecció o substància tòxica determinada elaborant-hi anticossos en contra.</a:t>
            </a:r>
          </a:p>
          <a:p>
            <a:pPr marL="0" lvl="1" algn="just">
              <a:spcBef>
                <a:spcPts val="600"/>
              </a:spcBef>
              <a:spcAft>
                <a:spcPts val="600"/>
              </a:spcAft>
            </a:pPr>
            <a:r>
              <a:rPr lang="ca-ES" sz="1800" dirty="0">
                <a:solidFill>
                  <a:schemeClr val="tx1"/>
                </a:solidFill>
                <a:latin typeface="Verdana" pitchFamily="34" charset="0"/>
                <a:ea typeface="Verdana" pitchFamily="34" charset="0"/>
                <a:cs typeface="Verdana" pitchFamily="34" charset="0"/>
              </a:rPr>
              <a:t>L'antisèrum s'injecta a una persona no vacunada per protegir-la d'un microorganisme determinat, però aquesta protecció, tot i ser immediata, dura poc de temps.</a:t>
            </a: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93766" y="879103"/>
            <a:ext cx="3989618"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Curació de les infeccions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0654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00808"/>
            <a:ext cx="6696744" cy="2232248"/>
          </a:xfrm>
        </p:spPr>
        <p:txBody>
          <a:bodyPr>
            <a:normAutofit/>
          </a:bodyPr>
          <a:lstStyle/>
          <a:p>
            <a:pPr marL="0" lvl="1" algn="just">
              <a:spcBef>
                <a:spcPts val="600"/>
              </a:spcBef>
              <a:spcAft>
                <a:spcPts val="600"/>
              </a:spcAft>
            </a:pPr>
            <a:r>
              <a:rPr lang="ca-ES" sz="1800" b="1" dirty="0">
                <a:solidFill>
                  <a:schemeClr val="tx1"/>
                </a:solidFill>
                <a:latin typeface="Verdana" pitchFamily="34" charset="0"/>
                <a:ea typeface="Verdana" pitchFamily="34" charset="0"/>
                <a:cs typeface="Verdana" pitchFamily="34" charset="0"/>
              </a:rPr>
              <a:t>Interferó</a:t>
            </a:r>
            <a:r>
              <a:rPr lang="ca-ES" sz="1800" dirty="0">
                <a:solidFill>
                  <a:schemeClr val="tx1"/>
                </a:solidFill>
                <a:latin typeface="Verdana" pitchFamily="34" charset="0"/>
                <a:ea typeface="Verdana" pitchFamily="34" charset="0"/>
                <a:cs typeface="Verdana" pitchFamily="34" charset="0"/>
              </a:rPr>
              <a:t>. Les cèl·lules del cos humà infectades per un virus sintetitzen una substància que dificulta l'entrada del virus en altres cèl·lules properes. Com que interfereixen en la reproducció del virus, es coneix aquesta substància com a interferó.</a:t>
            </a: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93766" y="879103"/>
            <a:ext cx="3989618"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Curació de les infeccions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1388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5" name="4 CuadroTexto"/>
          <p:cNvSpPr txBox="1"/>
          <p:nvPr/>
        </p:nvSpPr>
        <p:spPr>
          <a:xfrm>
            <a:off x="1187624" y="879103"/>
            <a:ext cx="1845890"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Pandèmies</a:t>
            </a:r>
          </a:p>
        </p:txBody>
      </p:sp>
      <p:sp>
        <p:nvSpPr>
          <p:cNvPr id="12" name="Rectangle 3"/>
          <p:cNvSpPr>
            <a:spLocks noGrp="1" noChangeArrowheads="1"/>
          </p:cNvSpPr>
          <p:nvPr>
            <p:ph type="subTitle" idx="1"/>
          </p:nvPr>
        </p:nvSpPr>
        <p:spPr>
          <a:xfrm>
            <a:off x="1475656" y="1628800"/>
            <a:ext cx="6768752" cy="2952328"/>
          </a:xfrm>
        </p:spPr>
        <p:txBody>
          <a:bodyPr>
            <a:normAutofit/>
          </a:bodyPr>
          <a:lstStyle/>
          <a:p>
            <a:pPr marL="0" lvl="1" algn="just">
              <a:spcBef>
                <a:spcPts val="600"/>
              </a:spcBef>
              <a:spcAft>
                <a:spcPts val="600"/>
              </a:spcAft>
              <a:buFont typeface="Arial" pitchFamily="34" charset="0"/>
              <a:buChar char="•"/>
            </a:pPr>
            <a:r>
              <a:rPr lang="ca-ES" sz="1800" dirty="0">
                <a:solidFill>
                  <a:schemeClr val="tx1"/>
                </a:solidFill>
                <a:latin typeface="Verdana" pitchFamily="34" charset="0"/>
                <a:ea typeface="Verdana" pitchFamily="34" charset="0"/>
                <a:cs typeface="Verdana" pitchFamily="34" charset="0"/>
              </a:rPr>
              <a:t> Malaltia que afecta un territori molt extens, com un continent o el món sencer.</a:t>
            </a:r>
          </a:p>
          <a:p>
            <a:pPr marL="0" lvl="1" algn="just">
              <a:spcBef>
                <a:spcPts val="600"/>
              </a:spcBef>
              <a:spcAft>
                <a:spcPts val="600"/>
              </a:spcAft>
              <a:buFont typeface="Arial" pitchFamily="34" charset="0"/>
              <a:buChar char="•"/>
            </a:pPr>
            <a:r>
              <a:rPr lang="ca-ES" sz="1800" dirty="0">
                <a:solidFill>
                  <a:schemeClr val="tx1"/>
                </a:solidFill>
                <a:latin typeface="Verdana" pitchFamily="34" charset="0"/>
                <a:ea typeface="Verdana" pitchFamily="34" charset="0"/>
                <a:cs typeface="Verdana" pitchFamily="34" charset="0"/>
              </a:rPr>
              <a:t> No és necessari que afecti moltes persones, sinó que es trobi en molts països i tingui un mateix origen en tots els casos.</a:t>
            </a:r>
          </a:p>
          <a:p>
            <a:pPr marL="0" lvl="1" algn="just">
              <a:spcBef>
                <a:spcPts val="600"/>
              </a:spcBef>
              <a:spcAft>
                <a:spcPts val="600"/>
              </a:spcAft>
              <a:buFont typeface="Arial" pitchFamily="34" charset="0"/>
              <a:buChar char="•"/>
            </a:pPr>
            <a:r>
              <a:rPr lang="ca-ES" sz="1800" dirty="0">
                <a:solidFill>
                  <a:schemeClr val="tx1"/>
                </a:solidFill>
                <a:latin typeface="Verdana" pitchFamily="34" charset="0"/>
                <a:ea typeface="Verdana" pitchFamily="34" charset="0"/>
                <a:cs typeface="Verdana" pitchFamily="34" charset="0"/>
              </a:rPr>
              <a:t> El càncer causa la mort a molta gent arreu del món però no és una pandèmia perquè les causes que provoquen la malaltia són diverses.</a:t>
            </a:r>
          </a:p>
        </p:txBody>
      </p:sp>
      <p:sp>
        <p:nvSpPr>
          <p:cNvPr id="6"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4236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graphicFrame>
        <p:nvGraphicFramePr>
          <p:cNvPr id="6" name="5 Tabla"/>
          <p:cNvGraphicFramePr>
            <a:graphicFrameLocks noGrp="1"/>
          </p:cNvGraphicFramePr>
          <p:nvPr>
            <p:extLst>
              <p:ext uri="{D42A27DB-BD31-4B8C-83A1-F6EECF244321}">
                <p14:modId xmlns:p14="http://schemas.microsoft.com/office/powerpoint/2010/main" val="4214674723"/>
              </p:ext>
            </p:extLst>
          </p:nvPr>
        </p:nvGraphicFramePr>
        <p:xfrm>
          <a:off x="1062000" y="1183823"/>
          <a:ext cx="7020000" cy="4077912"/>
        </p:xfrm>
        <a:graphic>
          <a:graphicData uri="http://schemas.openxmlformats.org/drawingml/2006/table">
            <a:tbl>
              <a:tblPr firstRow="1" bandRow="1">
                <a:tableStyleId>{F5AB1C69-6EDB-4FF4-983F-18BD219EF322}</a:tableStyleId>
              </a:tblPr>
              <a:tblGrid>
                <a:gridCol w="2340000">
                  <a:extLst>
                    <a:ext uri="{9D8B030D-6E8A-4147-A177-3AD203B41FA5}">
                      <a16:colId xmlns:a16="http://schemas.microsoft.com/office/drawing/2014/main" val="20000"/>
                    </a:ext>
                  </a:extLst>
                </a:gridCol>
                <a:gridCol w="2340000">
                  <a:extLst>
                    <a:ext uri="{9D8B030D-6E8A-4147-A177-3AD203B41FA5}">
                      <a16:colId xmlns:a16="http://schemas.microsoft.com/office/drawing/2014/main" val="20001"/>
                    </a:ext>
                  </a:extLst>
                </a:gridCol>
                <a:gridCol w="2340000">
                  <a:extLst>
                    <a:ext uri="{9D8B030D-6E8A-4147-A177-3AD203B41FA5}">
                      <a16:colId xmlns:a16="http://schemas.microsoft.com/office/drawing/2014/main" val="20002"/>
                    </a:ext>
                  </a:extLst>
                </a:gridCol>
              </a:tblGrid>
              <a:tr h="418956">
                <a:tc gridSpan="3">
                  <a:txBody>
                    <a:bodyPr/>
                    <a:lstStyle/>
                    <a:p>
                      <a:pPr algn="ctr"/>
                      <a:r>
                        <a:rPr lang="ca-ES" sz="1600" noProof="0" dirty="0">
                          <a:latin typeface="Verdana" pitchFamily="34" charset="0"/>
                          <a:ea typeface="Verdana" pitchFamily="34" charset="0"/>
                          <a:cs typeface="Verdana" pitchFamily="34" charset="0"/>
                        </a:rPr>
                        <a:t>Pandèmies</a:t>
                      </a:r>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418956">
                <a:tc>
                  <a:txBody>
                    <a:bodyPr/>
                    <a:lstStyle/>
                    <a:p>
                      <a:pPr algn="ctr"/>
                      <a:r>
                        <a:rPr lang="ca-ES" sz="1600" noProof="0" dirty="0">
                          <a:latin typeface="Verdana" pitchFamily="34" charset="0"/>
                          <a:ea typeface="Verdana" pitchFamily="34" charset="0"/>
                          <a:cs typeface="Verdana" pitchFamily="34" charset="0"/>
                        </a:rPr>
                        <a:t>Nom</a:t>
                      </a:r>
                    </a:p>
                  </a:txBody>
                  <a:tcPr anchor="ctr">
                    <a:solidFill>
                      <a:schemeClr val="accent3">
                        <a:lumMod val="60000"/>
                        <a:lumOff val="40000"/>
                      </a:schemeClr>
                    </a:solidFill>
                  </a:tcPr>
                </a:tc>
                <a:tc>
                  <a:txBody>
                    <a:bodyPr/>
                    <a:lstStyle/>
                    <a:p>
                      <a:pPr algn="ctr"/>
                      <a:r>
                        <a:rPr lang="ca-ES" sz="1600" noProof="0" dirty="0">
                          <a:latin typeface="Verdana" pitchFamily="34" charset="0"/>
                          <a:ea typeface="Verdana" pitchFamily="34" charset="0"/>
                          <a:cs typeface="Verdana" pitchFamily="34" charset="0"/>
                        </a:rPr>
                        <a:t>Classes</a:t>
                      </a:r>
                    </a:p>
                  </a:txBody>
                  <a:tcPr anchor="ctr">
                    <a:solidFill>
                      <a:schemeClr val="accent3">
                        <a:lumMod val="60000"/>
                        <a:lumOff val="40000"/>
                      </a:schemeClr>
                    </a:solidFill>
                  </a:tcPr>
                </a:tc>
                <a:tc>
                  <a:txBody>
                    <a:bodyPr/>
                    <a:lstStyle/>
                    <a:p>
                      <a:pPr algn="ctr"/>
                      <a:r>
                        <a:rPr lang="ca-ES" sz="1600" noProof="0" dirty="0">
                          <a:latin typeface="Verdana" pitchFamily="34" charset="0"/>
                          <a:ea typeface="Verdana" pitchFamily="34" charset="0"/>
                          <a:cs typeface="Verdana" pitchFamily="34" charset="0"/>
                        </a:rPr>
                        <a:t>Productes</a:t>
                      </a:r>
                    </a:p>
                  </a:txBody>
                  <a:tcPr anchor="ctr">
                    <a:solidFill>
                      <a:schemeClr val="accent3">
                        <a:lumMod val="60000"/>
                        <a:lumOff val="40000"/>
                      </a:schemeClr>
                    </a:solidFill>
                  </a:tcPr>
                </a:tc>
                <a:extLst>
                  <a:ext uri="{0D108BD9-81ED-4DB2-BD59-A6C34878D82A}">
                    <a16:rowId xmlns:a16="http://schemas.microsoft.com/office/drawing/2014/main" val="10001"/>
                  </a:ext>
                </a:extLst>
              </a:tr>
              <a:tr h="540000">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Pesta</a:t>
                      </a:r>
                      <a:r>
                        <a:rPr lang="ca-ES" sz="1600" kern="1200" baseline="0" noProof="0" dirty="0">
                          <a:solidFill>
                            <a:schemeClr val="dk1"/>
                          </a:solidFill>
                          <a:latin typeface="Verdana" pitchFamily="34" charset="0"/>
                          <a:ea typeface="Verdana" pitchFamily="34" charset="0"/>
                          <a:cs typeface="Verdana" pitchFamily="34" charset="0"/>
                        </a:rPr>
                        <a:t> antonina</a:t>
                      </a:r>
                      <a:endParaRPr lang="ca-ES" sz="1600" kern="1200" noProof="0" dirty="0">
                        <a:solidFill>
                          <a:schemeClr val="dk1"/>
                        </a:solidFill>
                        <a:latin typeface="Verdana" pitchFamily="34" charset="0"/>
                        <a:ea typeface="Verdana" pitchFamily="34" charset="0"/>
                        <a:cs typeface="Verdana" pitchFamily="34" charset="0"/>
                      </a:endParaRP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165-180</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5000000</a:t>
                      </a:r>
                    </a:p>
                  </a:txBody>
                  <a:tcPr anchor="ctr">
                    <a:solidFill>
                      <a:schemeClr val="bg2"/>
                    </a:solidFill>
                  </a:tcPr>
                </a:tc>
                <a:extLst>
                  <a:ext uri="{0D108BD9-81ED-4DB2-BD59-A6C34878D82A}">
                    <a16:rowId xmlns:a16="http://schemas.microsoft.com/office/drawing/2014/main" val="10002"/>
                  </a:ext>
                </a:extLst>
              </a:tr>
              <a:tr h="540000">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Pesta negra</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1347-1351</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20000000</a:t>
                      </a:r>
                    </a:p>
                  </a:txBody>
                  <a:tcPr anchor="ctr">
                    <a:solidFill>
                      <a:schemeClr val="bg2"/>
                    </a:solidFill>
                  </a:tcPr>
                </a:tc>
                <a:extLst>
                  <a:ext uri="{0D108BD9-81ED-4DB2-BD59-A6C34878D82A}">
                    <a16:rowId xmlns:a16="http://schemas.microsoft.com/office/drawing/2014/main" val="10003"/>
                  </a:ext>
                </a:extLst>
              </a:tr>
              <a:tr h="540000">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Pandèmia del còlera</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1852</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1000000</a:t>
                      </a:r>
                    </a:p>
                  </a:txBody>
                  <a:tcPr anchor="ctr">
                    <a:solidFill>
                      <a:schemeClr val="bg2"/>
                    </a:solidFill>
                  </a:tcPr>
                </a:tc>
                <a:extLst>
                  <a:ext uri="{0D108BD9-81ED-4DB2-BD59-A6C34878D82A}">
                    <a16:rowId xmlns:a16="http://schemas.microsoft.com/office/drawing/2014/main" val="10004"/>
                  </a:ext>
                </a:extLst>
              </a:tr>
              <a:tr h="540000">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Grip espanyola</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1918</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25000000</a:t>
                      </a:r>
                    </a:p>
                  </a:txBody>
                  <a:tcPr anchor="ctr">
                    <a:solidFill>
                      <a:schemeClr val="bg2"/>
                    </a:solidFill>
                  </a:tcPr>
                </a:tc>
                <a:extLst>
                  <a:ext uri="{0D108BD9-81ED-4DB2-BD59-A6C34878D82A}">
                    <a16:rowId xmlns:a16="http://schemas.microsoft.com/office/drawing/2014/main" val="10005"/>
                  </a:ext>
                </a:extLst>
              </a:tr>
              <a:tr h="540000">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Grip asiàtica</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1957</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2000000</a:t>
                      </a:r>
                    </a:p>
                  </a:txBody>
                  <a:tcPr anchor="ctr">
                    <a:solidFill>
                      <a:schemeClr val="bg2"/>
                    </a:solidFill>
                  </a:tcPr>
                </a:tc>
                <a:extLst>
                  <a:ext uri="{0D108BD9-81ED-4DB2-BD59-A6C34878D82A}">
                    <a16:rowId xmlns:a16="http://schemas.microsoft.com/office/drawing/2014/main" val="10006"/>
                  </a:ext>
                </a:extLst>
              </a:tr>
              <a:tr h="540000">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Grip de Hong Kong</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1968</a:t>
                      </a:r>
                    </a:p>
                  </a:txBody>
                  <a:tcPr anchor="ctr">
                    <a:solidFill>
                      <a:schemeClr val="bg2"/>
                    </a:solidFill>
                  </a:tcPr>
                </a:tc>
                <a:tc>
                  <a:txBody>
                    <a:bodyPr/>
                    <a:lstStyle/>
                    <a:p>
                      <a:pPr marL="0" algn="ctr" defTabSz="914400" rtl="0" eaLnBrk="1" latinLnBrk="0" hangingPunct="1"/>
                      <a:r>
                        <a:rPr lang="ca-ES" sz="1600" kern="1200" noProof="0" dirty="0">
                          <a:solidFill>
                            <a:schemeClr val="dk1"/>
                          </a:solidFill>
                          <a:latin typeface="Verdana" pitchFamily="34" charset="0"/>
                          <a:ea typeface="Verdana" pitchFamily="34" charset="0"/>
                          <a:cs typeface="Verdana" pitchFamily="34" charset="0"/>
                        </a:rPr>
                        <a:t>1000000</a:t>
                      </a:r>
                    </a:p>
                  </a:txBody>
                  <a:tcPr anchor="ctr">
                    <a:solidFill>
                      <a:schemeClr val="bg2"/>
                    </a:solidFill>
                  </a:tcPr>
                </a:tc>
                <a:extLst>
                  <a:ext uri="{0D108BD9-81ED-4DB2-BD59-A6C34878D82A}">
                    <a16:rowId xmlns:a16="http://schemas.microsoft.com/office/drawing/2014/main" val="10007"/>
                  </a:ext>
                </a:extLst>
              </a:tr>
            </a:tbl>
          </a:graphicData>
        </a:graphic>
      </p:graphicFrame>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32765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619672" y="1628800"/>
            <a:ext cx="6768752" cy="3384376"/>
          </a:xfrm>
        </p:spPr>
        <p:txBody>
          <a:bodyPr>
            <a:normAutofit/>
          </a:bodyPr>
          <a:lstStyle/>
          <a:p>
            <a:pPr marL="0" lvl="1" algn="just">
              <a:spcBef>
                <a:spcPts val="600"/>
              </a:spcBef>
              <a:spcAft>
                <a:spcPts val="600"/>
              </a:spcAft>
            </a:pPr>
            <a:r>
              <a:rPr lang="ca-ES" sz="1800" u="sng" dirty="0">
                <a:solidFill>
                  <a:schemeClr val="tx1"/>
                </a:solidFill>
                <a:latin typeface="Verdana" pitchFamily="34" charset="0"/>
                <a:ea typeface="Verdana" pitchFamily="34" charset="0"/>
                <a:cs typeface="Verdana" pitchFamily="34" charset="0"/>
              </a:rPr>
              <a:t>Sida</a:t>
            </a:r>
          </a:p>
          <a:p>
            <a:pPr algn="just">
              <a:buFont typeface="Arial" pitchFamily="34" charset="0"/>
              <a:buChar char="•"/>
            </a:pPr>
            <a:r>
              <a:rPr lang="es-ES" sz="1800" dirty="0">
                <a:solidFill>
                  <a:schemeClr val="tx1"/>
                </a:solidFill>
                <a:latin typeface="Verdana" pitchFamily="34" charset="0"/>
                <a:ea typeface="Verdana" pitchFamily="34" charset="0"/>
                <a:cs typeface="Verdana" pitchFamily="34" charset="0"/>
              </a:rPr>
              <a:t> </a:t>
            </a:r>
            <a:r>
              <a:rPr lang="ca-ES" sz="1800" dirty="0">
                <a:solidFill>
                  <a:schemeClr val="tx1"/>
                </a:solidFill>
                <a:latin typeface="Verdana" pitchFamily="34" charset="0"/>
                <a:ea typeface="Verdana" pitchFamily="34" charset="0"/>
                <a:cs typeface="Verdana" pitchFamily="34" charset="0"/>
              </a:rPr>
              <a:t>El VIH ha cobrat més de 36 milions de vides fins ara.</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En 2012 havia uns 35,3 milions de persones infectades pel VIH (les xifres oscil·len entre 32,2 i 38,8 milions).</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L’África subsahariana, on un de cada 20 adults està infectat pel VIH, és la regió més afectada. </a:t>
            </a: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87624" y="879103"/>
            <a:ext cx="3046540"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Pandèmies actuals</a:t>
            </a:r>
          </a:p>
        </p:txBody>
      </p:sp>
      <p:sp>
        <p:nvSpPr>
          <p:cNvPr id="9"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29756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00808"/>
            <a:ext cx="6768752" cy="3384376"/>
          </a:xfrm>
        </p:spPr>
        <p:txBody>
          <a:bodyPr>
            <a:normAutofit/>
          </a:bodyPr>
          <a:lstStyle/>
          <a:p>
            <a:pPr marL="0" lvl="1" algn="just">
              <a:spcBef>
                <a:spcPts val="600"/>
              </a:spcBef>
              <a:spcAft>
                <a:spcPts val="600"/>
              </a:spcAft>
            </a:pPr>
            <a:r>
              <a:rPr lang="ca-ES" sz="1800" u="sng" dirty="0">
                <a:solidFill>
                  <a:schemeClr val="tx1"/>
                </a:solidFill>
                <a:latin typeface="Verdana" pitchFamily="34" charset="0"/>
                <a:ea typeface="Verdana" pitchFamily="34" charset="0"/>
                <a:cs typeface="Verdana" pitchFamily="34" charset="0"/>
              </a:rPr>
              <a:t>Dengue</a:t>
            </a:r>
          </a:p>
          <a:p>
            <a:pPr algn="just">
              <a:buFont typeface="Arial" pitchFamily="34" charset="0"/>
              <a:buChar char="•"/>
            </a:pPr>
            <a:r>
              <a:rPr lang="es-ES" sz="1800" dirty="0">
                <a:solidFill>
                  <a:schemeClr val="tx1"/>
                </a:solidFill>
                <a:latin typeface="Verdana" pitchFamily="34" charset="0"/>
                <a:ea typeface="Verdana" pitchFamily="34" charset="0"/>
                <a:cs typeface="Verdana" pitchFamily="34" charset="0"/>
              </a:rPr>
              <a:t> </a:t>
            </a:r>
            <a:r>
              <a:rPr lang="ca-ES" sz="1800" dirty="0">
                <a:solidFill>
                  <a:schemeClr val="tx1"/>
                </a:solidFill>
                <a:latin typeface="Verdana" pitchFamily="34" charset="0"/>
                <a:ea typeface="Verdana" pitchFamily="34" charset="0"/>
                <a:cs typeface="Verdana" pitchFamily="34" charset="0"/>
              </a:rPr>
              <a:t>Ha augmentat enormement la incidència del dengue al món. En l’actualitat, més de la meitat de la població mundial està en risc de contraure la malaltia.</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El dengue es presenta en els climes tropicals i subtropicals de tot el planeta, sobretot en les zones urbanes i semi urbanes.</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Unes 500 000 persones que pateixen dengue greu necessiten hospitalització. Aproximadament un 2,5% moren.</a:t>
            </a:r>
          </a:p>
          <a:p>
            <a:pPr algn="just">
              <a:buFont typeface="Arial" pitchFamily="34" charset="0"/>
              <a:buChar char="•"/>
            </a:pPr>
            <a:endParaRPr lang="ca-ES" sz="1800" dirty="0">
              <a:solidFill>
                <a:schemeClr val="tx1"/>
              </a:solidFill>
              <a:latin typeface="Verdana" pitchFamily="34" charset="0"/>
              <a:ea typeface="Verdana" pitchFamily="34" charset="0"/>
              <a:cs typeface="Verdana" pitchFamily="34" charset="0"/>
            </a:endParaRP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87624" y="879103"/>
            <a:ext cx="3046540"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Pandèmies actuals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0577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6" name="5 CuadroTexto"/>
          <p:cNvSpPr txBox="1"/>
          <p:nvPr/>
        </p:nvSpPr>
        <p:spPr>
          <a:xfrm>
            <a:off x="1259632" y="895940"/>
            <a:ext cx="6984776" cy="2739211"/>
          </a:xfrm>
          <a:prstGeom prst="rect">
            <a:avLst/>
          </a:prstGeom>
          <a:noFill/>
        </p:spPr>
        <p:txBody>
          <a:bodyPr wrap="square" rtlCol="0">
            <a:spAutoFit/>
          </a:bodyPr>
          <a:lstStyle/>
          <a:p>
            <a:pPr algn="just"/>
            <a:r>
              <a:rPr lang="ca-ES" sz="2400" dirty="0">
                <a:latin typeface="Verdana" pitchFamily="34" charset="0"/>
                <a:ea typeface="Verdana" pitchFamily="34" charset="0"/>
                <a:cs typeface="Verdana" pitchFamily="34" charset="0"/>
              </a:rPr>
              <a:t>Percepció de la salut:</a:t>
            </a:r>
          </a:p>
          <a:p>
            <a:pPr>
              <a:buFont typeface="Courier New" pitchFamily="49" charset="0"/>
              <a:buChar char="o"/>
            </a:pPr>
            <a:endParaRPr lang="ca-ES" dirty="0"/>
          </a:p>
          <a:p>
            <a:pPr lvl="1" algn="just">
              <a:spcBef>
                <a:spcPts val="600"/>
              </a:spcBef>
              <a:spcAft>
                <a:spcPts val="600"/>
              </a:spcAft>
              <a:buFont typeface="Courier New" pitchFamily="49" charset="0"/>
              <a:buChar char="o"/>
            </a:pPr>
            <a:r>
              <a:rPr lang="ca-ES" dirty="0">
                <a:latin typeface="Verdana" pitchFamily="34" charset="0"/>
                <a:ea typeface="Verdana" pitchFamily="34" charset="0"/>
                <a:cs typeface="Verdana" pitchFamily="34" charset="0"/>
              </a:rPr>
              <a:t> Subjectiva: Basada en una sensació de benestar psíquic i físic, absència de malalties somàtiques i mentals, entorn favorable.</a:t>
            </a:r>
          </a:p>
          <a:p>
            <a:pPr lvl="1" algn="just">
              <a:spcBef>
                <a:spcPts val="600"/>
              </a:spcBef>
              <a:spcAft>
                <a:spcPts val="600"/>
              </a:spcAft>
              <a:buFont typeface="Courier New" pitchFamily="49" charset="0"/>
              <a:buChar char="o"/>
            </a:pPr>
            <a:r>
              <a:rPr lang="ca-ES" dirty="0">
                <a:latin typeface="Verdana" pitchFamily="34" charset="0"/>
                <a:ea typeface="Verdana" pitchFamily="34" charset="0"/>
                <a:cs typeface="Verdana" pitchFamily="34" charset="0"/>
              </a:rPr>
              <a:t> Objectiva: Basada en dades i estadístiques elaborades per organismes públics.</a:t>
            </a:r>
          </a:p>
          <a:p>
            <a:pPr algn="just">
              <a:buFont typeface="Courier New" pitchFamily="49" charset="0"/>
              <a:buChar char="o"/>
            </a:pPr>
            <a:endParaRPr lang="ca-ES" sz="2000" dirty="0">
              <a:latin typeface="Verdana" pitchFamily="34" charset="0"/>
              <a:ea typeface="Verdana" pitchFamily="34" charset="0"/>
              <a:cs typeface="Verdana" pitchFamily="34" charset="0"/>
            </a:endParaRPr>
          </a:p>
        </p:txBody>
      </p:sp>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a:ln>
                  <a:noFill/>
                </a:ln>
                <a:solidFill>
                  <a:schemeClr val="accent6"/>
                </a:solidFill>
                <a:effectLst/>
                <a:uLnTx/>
                <a:uFillTx/>
                <a:latin typeface="Verdana" pitchFamily="34" charset="0"/>
                <a:ea typeface="Verdana" pitchFamily="34" charset="0"/>
                <a:cs typeface="Verdana" pitchFamily="34" charset="0"/>
              </a:rPr>
              <a:t>La salut i la malaltia</a:t>
            </a:r>
            <a:endPar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700808"/>
            <a:ext cx="6768752" cy="2664296"/>
          </a:xfrm>
        </p:spPr>
        <p:txBody>
          <a:bodyPr>
            <a:normAutofit/>
          </a:bodyPr>
          <a:lstStyle/>
          <a:p>
            <a:pPr marL="0" lvl="1" algn="just">
              <a:spcBef>
                <a:spcPts val="600"/>
              </a:spcBef>
              <a:spcAft>
                <a:spcPts val="600"/>
              </a:spcAft>
            </a:pPr>
            <a:r>
              <a:rPr lang="ca-ES" sz="1800" u="sng" dirty="0">
                <a:solidFill>
                  <a:schemeClr val="tx1"/>
                </a:solidFill>
                <a:latin typeface="Verdana" pitchFamily="34" charset="0"/>
                <a:ea typeface="Verdana" pitchFamily="34" charset="0"/>
                <a:cs typeface="Verdana" pitchFamily="34" charset="0"/>
              </a:rPr>
              <a:t>Febre groga</a:t>
            </a:r>
          </a:p>
          <a:p>
            <a:pPr algn="just">
              <a:buFont typeface="Arial" pitchFamily="34" charset="0"/>
              <a:buChar char="•"/>
            </a:pPr>
            <a:r>
              <a:rPr lang="es-ES" sz="1800" dirty="0">
                <a:solidFill>
                  <a:schemeClr val="tx1"/>
                </a:solidFill>
                <a:latin typeface="Verdana" pitchFamily="34" charset="0"/>
                <a:ea typeface="Verdana" pitchFamily="34" charset="0"/>
                <a:cs typeface="Verdana" pitchFamily="34" charset="0"/>
              </a:rPr>
              <a:t> </a:t>
            </a:r>
            <a:r>
              <a:rPr lang="ca-ES" sz="1800" dirty="0">
                <a:solidFill>
                  <a:schemeClr val="tx1"/>
                </a:solidFill>
                <a:latin typeface="Verdana" pitchFamily="34" charset="0"/>
                <a:ea typeface="Verdana" pitchFamily="34" charset="0"/>
                <a:cs typeface="Verdana" pitchFamily="34" charset="0"/>
              </a:rPr>
              <a:t>La mortalitat dels casos greus no tractats pot arribar al 50%.</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Hi ha 45 països endèmics en África i Amèrica Llatina amb un total de 900 milions d’habitants en risc. </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Es calcula que cada any es produeixen en el món 200000 casos de febre groga que causen uns 30000 morts.</a:t>
            </a:r>
          </a:p>
          <a:p>
            <a:pPr algn="just"/>
            <a:endParaRPr lang="es-ES" sz="1800" dirty="0">
              <a:solidFill>
                <a:schemeClr val="tx1"/>
              </a:solidFill>
              <a:latin typeface="Verdana" pitchFamily="34" charset="0"/>
              <a:ea typeface="Verdana" pitchFamily="34" charset="0"/>
              <a:cs typeface="Verdana" pitchFamily="34" charset="0"/>
            </a:endParaRPr>
          </a:p>
          <a:p>
            <a:pPr algn="just">
              <a:buFont typeface="Arial" pitchFamily="34" charset="0"/>
              <a:buChar char="•"/>
            </a:pPr>
            <a:endParaRPr lang="ca-ES" sz="1800" dirty="0">
              <a:solidFill>
                <a:schemeClr val="tx1"/>
              </a:solidFill>
              <a:latin typeface="Verdana" pitchFamily="34" charset="0"/>
              <a:ea typeface="Verdana" pitchFamily="34" charset="0"/>
              <a:cs typeface="Verdana" pitchFamily="34" charset="0"/>
            </a:endParaRP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87624" y="879103"/>
            <a:ext cx="3046540"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Pandèmies actuals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10615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Malalties infeccioses</a:t>
            </a:r>
          </a:p>
        </p:txBody>
      </p:sp>
      <p:sp>
        <p:nvSpPr>
          <p:cNvPr id="12" name="Rectangle 3"/>
          <p:cNvSpPr>
            <a:spLocks noGrp="1" noChangeArrowheads="1"/>
          </p:cNvSpPr>
          <p:nvPr>
            <p:ph type="subTitle" idx="1"/>
          </p:nvPr>
        </p:nvSpPr>
        <p:spPr>
          <a:xfrm>
            <a:off x="1475656" y="1628800"/>
            <a:ext cx="6768752" cy="4248472"/>
          </a:xfrm>
        </p:spPr>
        <p:txBody>
          <a:bodyPr>
            <a:noAutofit/>
          </a:bodyPr>
          <a:lstStyle/>
          <a:p>
            <a:pPr marL="0" lvl="1" algn="just">
              <a:spcBef>
                <a:spcPts val="600"/>
              </a:spcBef>
              <a:spcAft>
                <a:spcPts val="600"/>
              </a:spcAft>
            </a:pPr>
            <a:r>
              <a:rPr lang="ca-ES" sz="1800" u="sng" dirty="0">
                <a:solidFill>
                  <a:schemeClr val="tx1"/>
                </a:solidFill>
                <a:latin typeface="Verdana" pitchFamily="34" charset="0"/>
                <a:ea typeface="Verdana" pitchFamily="34" charset="0"/>
                <a:cs typeface="Verdana" pitchFamily="34" charset="0"/>
              </a:rPr>
              <a:t>Grip aviar</a:t>
            </a:r>
          </a:p>
          <a:p>
            <a:pPr algn="just">
              <a:buFont typeface="Arial" pitchFamily="34" charset="0"/>
              <a:buChar char="•"/>
            </a:pPr>
            <a:r>
              <a:rPr lang="es-ES" sz="1800" dirty="0">
                <a:solidFill>
                  <a:schemeClr val="tx1"/>
                </a:solidFill>
                <a:latin typeface="Verdana" pitchFamily="34" charset="0"/>
                <a:ea typeface="Verdana" pitchFamily="34" charset="0"/>
                <a:cs typeface="Verdana" pitchFamily="34" charset="0"/>
              </a:rPr>
              <a:t> </a:t>
            </a:r>
            <a:r>
              <a:rPr lang="ca-ES" sz="1800" dirty="0">
                <a:solidFill>
                  <a:schemeClr val="tx1"/>
                </a:solidFill>
                <a:latin typeface="Verdana" pitchFamily="34" charset="0"/>
                <a:ea typeface="Verdana" pitchFamily="34" charset="0"/>
                <a:cs typeface="Verdana" pitchFamily="34" charset="0"/>
              </a:rPr>
              <a:t>La majoria dels virus de la grip aviària no infecten al ser humà, però alguns, com el H5N1, causen infeccions humanes greus. Continua sent un dels virus de la grip amb potencial pandèmic</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La infecció humana per virus H5N1 s’han relacionat amb el contacte directe o indirecte amb aus de corral infectades, vives o mortes.</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No hi ha proves que la malaltia puga transmetre’s a les persones a través dels aliments.</a:t>
            </a:r>
          </a:p>
          <a:p>
            <a:pPr algn="just">
              <a:buFont typeface="Arial" pitchFamily="34" charset="0"/>
              <a:buChar char="•"/>
            </a:pPr>
            <a:r>
              <a:rPr lang="ca-ES" sz="1800" dirty="0">
                <a:solidFill>
                  <a:schemeClr val="tx1"/>
                </a:solidFill>
                <a:latin typeface="Verdana" pitchFamily="34" charset="0"/>
                <a:ea typeface="Verdana" pitchFamily="34" charset="0"/>
                <a:cs typeface="Verdana" pitchFamily="34" charset="0"/>
              </a:rPr>
              <a:t> Es produeixen per la convergència de dos factors clau: l’aparició d’un virus de la grip capaç de causar una transmissió de persona a persona, i una escassa o nul·la immunitat de les persones enfront aquest virus.</a:t>
            </a:r>
          </a:p>
          <a:p>
            <a:pPr algn="just"/>
            <a:endParaRPr lang="es-ES" sz="1800" dirty="0">
              <a:solidFill>
                <a:schemeClr val="tx1"/>
              </a:solidFill>
              <a:latin typeface="Verdana" pitchFamily="34" charset="0"/>
              <a:ea typeface="Verdana" pitchFamily="34" charset="0"/>
              <a:cs typeface="Verdana" pitchFamily="34" charset="0"/>
            </a:endParaRPr>
          </a:p>
          <a:p>
            <a:pPr algn="just">
              <a:buFont typeface="Arial" pitchFamily="34" charset="0"/>
              <a:buChar char="•"/>
            </a:pPr>
            <a:endParaRPr lang="ca-ES" sz="1800" dirty="0">
              <a:solidFill>
                <a:schemeClr val="tx1"/>
              </a:solidFill>
              <a:latin typeface="Verdana" pitchFamily="34" charset="0"/>
              <a:ea typeface="Verdana" pitchFamily="34" charset="0"/>
              <a:cs typeface="Verdana" pitchFamily="34" charset="0"/>
            </a:endParaRPr>
          </a:p>
          <a:p>
            <a:pPr marL="0" lvl="1" algn="just">
              <a:spcBef>
                <a:spcPts val="600"/>
              </a:spcBef>
              <a:spcAft>
                <a:spcPts val="600"/>
              </a:spcAft>
            </a:pPr>
            <a:endParaRPr lang="ca-ES" sz="1800" dirty="0">
              <a:solidFill>
                <a:schemeClr val="tx1"/>
              </a:solidFill>
              <a:latin typeface="Verdana" pitchFamily="34" charset="0"/>
              <a:ea typeface="Verdana" pitchFamily="34" charset="0"/>
              <a:cs typeface="Verdana" pitchFamily="34" charset="0"/>
            </a:endParaRPr>
          </a:p>
        </p:txBody>
      </p:sp>
      <p:sp>
        <p:nvSpPr>
          <p:cNvPr id="6" name="4 CuadroTexto"/>
          <p:cNvSpPr txBox="1"/>
          <p:nvPr/>
        </p:nvSpPr>
        <p:spPr>
          <a:xfrm>
            <a:off x="1187624" y="879103"/>
            <a:ext cx="3046540"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Pandèmies actuals</a:t>
            </a:r>
          </a:p>
        </p:txBody>
      </p:sp>
      <p:sp>
        <p:nvSpPr>
          <p:cNvPr id="7"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Tree>
    <p:extLst>
      <p:ext uri="{BB962C8B-B14F-4D97-AF65-F5344CB8AC3E}">
        <p14:creationId xmlns:p14="http://schemas.microsoft.com/office/powerpoint/2010/main" val="309970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3802644"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Malalties no infeccioses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2952328"/>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malalties no transmissibles (ENT), també conegudes com a malalties cròniques, no es transmeten de persona a persona. Són de llarga durada i en general evolucionen lentament. </a:t>
            </a:r>
          </a:p>
          <a:p>
            <a:pPr algn="just"/>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Els quatre tipus principals de malalties no transmissibles són les malalties cardiovasculars (com a atacs cardíacs i accidents cerebrovasculars), el càncer, les malalties respiratòries cròniques (com la malaltia pulmonar obstructiva crònica i l'asma) i la diabetis.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4018792"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Malalties cardiovasculars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2736304"/>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malalties cardiovasculars (ECV) són un grup de desordres del cor i dels gots sanguinis inclou:</a:t>
            </a:r>
            <a:b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cardiopaties, malalties cerebrovasculars, arteriopaties, etc.</a:t>
            </a:r>
          </a:p>
          <a:p>
            <a:pPr algn="just"/>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Els atacs al cor i els accidents vasculars cerebrals solen ser fenòmens aguts que es deuen sobretot a obstruccions que impedeixen que la sang flueixi cap al cor o el cervell.</a:t>
            </a:r>
          </a:p>
        </p:txBody>
      </p:sp>
    </p:spTree>
    <p:extLst>
      <p:ext uri="{BB962C8B-B14F-4D97-AF65-F5344CB8AC3E}">
        <p14:creationId xmlns:p14="http://schemas.microsoft.com/office/powerpoint/2010/main" val="32662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4127797"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Malalties cardiovasculars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2457772"/>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causes més importants de cardiopatia i AVC són una dieta malsana, la inactivitat física, el consum de tabac i el consum nociu d'alcohol.</a:t>
            </a:r>
          </a:p>
          <a:p>
            <a:pPr algn="just"/>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Està demostrat que el cessament del consum de tabac, la reducció de la sal de la dieta, el consum de fruites i hortalisses, l'activitat física regular i l'evitació del consum nociu d'alcohol redueixen el risc de ECV.</a:t>
            </a:r>
          </a:p>
        </p:txBody>
      </p:sp>
      <p:pic>
        <p:nvPicPr>
          <p:cNvPr id="2" name="Picture 2" descr="Resultat d'imatges de el tabaco provoca ataques cora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00" y="4086572"/>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148064" y="971436"/>
            <a:ext cx="3356496"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(Factors de risc, prevenció)</a:t>
            </a:r>
            <a:endParaRPr lang="ca-ES" dirty="0"/>
          </a:p>
        </p:txBody>
      </p:sp>
    </p:spTree>
    <p:extLst>
      <p:ext uri="{BB962C8B-B14F-4D97-AF65-F5344CB8AC3E}">
        <p14:creationId xmlns:p14="http://schemas.microsoft.com/office/powerpoint/2010/main" val="3824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1080120"/>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«Càncer» és un terme genèric que designa un ampli grup de malalties que poden afectar a qualsevol part de l'organisme; també es parla de «tumors malignes» o «neoplàsies malignes». Una característica definitòria del càncer és la multiplicació ràpida de cèl·lules anormals que s'estenen i poden envair parts adjacents del cos o propagar-se a altres òrgans, «metàstasi». Les metàstasis són la principal causa de mort per càncer.</a:t>
            </a:r>
          </a:p>
        </p:txBody>
      </p:sp>
      <p:sp>
        <p:nvSpPr>
          <p:cNvPr id="8" name="Rectangle 3"/>
          <p:cNvSpPr txBox="1">
            <a:spLocks noChangeArrowheads="1"/>
          </p:cNvSpPr>
          <p:nvPr/>
        </p:nvSpPr>
        <p:spPr>
          <a:xfrm>
            <a:off x="1475656" y="4005064"/>
            <a:ext cx="6696744"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Els cinc tipus de càncer que causen un major nombre de defuncions són: pulmonar, hepàtic, colorectal, gàstric i mamari.</a:t>
            </a:r>
          </a:p>
        </p:txBody>
      </p:sp>
    </p:spTree>
    <p:extLst>
      <p:ext uri="{BB962C8B-B14F-4D97-AF65-F5344CB8AC3E}">
        <p14:creationId xmlns:p14="http://schemas.microsoft.com/office/powerpoint/2010/main" val="30401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pic>
        <p:nvPicPr>
          <p:cNvPr id="4" name="Imagen 3"/>
          <p:cNvPicPr>
            <a:picLocks noChangeAspect="1"/>
          </p:cNvPicPr>
          <p:nvPr/>
        </p:nvPicPr>
        <p:blipFill>
          <a:blip r:embed="rId4"/>
          <a:stretch>
            <a:fillRect/>
          </a:stretch>
        </p:blipFill>
        <p:spPr>
          <a:xfrm>
            <a:off x="1206927" y="1341308"/>
            <a:ext cx="6965473" cy="4523619"/>
          </a:xfrm>
          <a:prstGeom prst="rect">
            <a:avLst/>
          </a:prstGeom>
        </p:spPr>
      </p:pic>
    </p:spTree>
    <p:extLst>
      <p:ext uri="{BB962C8B-B14F-4D97-AF65-F5344CB8AC3E}">
        <p14:creationId xmlns:p14="http://schemas.microsoft.com/office/powerpoint/2010/main" val="3459153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1224136"/>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 càncer es produeix per la transformació de cèl·lules normals en cèl·lules tumorals en un procés en diverses etapes que sol consistir en la progressió d'una lesió </a:t>
            </a:r>
            <a:r>
              <a:rPr lang="ca-ES" sz="1800" dirty="0" err="1">
                <a:solidFill>
                  <a:schemeClr val="tx1"/>
                </a:solidFill>
                <a:latin typeface="Verdana" panose="020B0604030504040204" pitchFamily="34" charset="0"/>
                <a:ea typeface="Verdana" panose="020B0604030504040204" pitchFamily="34" charset="0"/>
                <a:cs typeface="Verdana" panose="020B0604030504040204" pitchFamily="34" charset="0"/>
              </a:rPr>
              <a:t>precancerosa</a:t>
            </a: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 a un tumor maligne.</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Aquestes alteracions són el resultat de la interacció entre els factors genètics del pacient i tres categories d'agents externs: físics, químics i biològics.</a:t>
            </a:r>
          </a:p>
        </p:txBody>
      </p:sp>
      <p:sp>
        <p:nvSpPr>
          <p:cNvPr id="8" name="Rectangle 3"/>
          <p:cNvSpPr txBox="1">
            <a:spLocks noChangeArrowheads="1"/>
          </p:cNvSpPr>
          <p:nvPr/>
        </p:nvSpPr>
        <p:spPr>
          <a:xfrm>
            <a:off x="1475656" y="3825044"/>
            <a:ext cx="6696744"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L'envelliment és un altre factor fonamental en l'aparició del càncer perquè es van acumulant factors de risc de determinats tipus de càncer. L'acumulació general de factors de risc es combina amb la pèrdua d'eficàcia dels mecanismes de reparació cel·lular que sol ocórrer amb l'edat.</a:t>
            </a:r>
          </a:p>
        </p:txBody>
      </p:sp>
      <p:sp>
        <p:nvSpPr>
          <p:cNvPr id="10" name="CuadroTexto 9"/>
          <p:cNvSpPr txBox="1"/>
          <p:nvPr/>
        </p:nvSpPr>
        <p:spPr>
          <a:xfrm>
            <a:off x="2339752" y="971436"/>
            <a:ext cx="1217000"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(Causes)</a:t>
            </a:r>
            <a:endParaRPr lang="ca-ES" dirty="0"/>
          </a:p>
        </p:txBody>
      </p:sp>
    </p:spTree>
    <p:extLst>
      <p:ext uri="{BB962C8B-B14F-4D97-AF65-F5344CB8AC3E}">
        <p14:creationId xmlns:p14="http://schemas.microsoft.com/office/powerpoint/2010/main" val="92037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1872208"/>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 consum de tabac i d'alcohol, la mala alimentació i la inactivitat física són els principals factors de risc de càncer al món.</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Algunes infeccions cròniques particularment freqüents als països d'ingressos mitjans i baixos són també factors de risc.</a:t>
            </a:r>
          </a:p>
        </p:txBody>
      </p:sp>
      <p:sp>
        <p:nvSpPr>
          <p:cNvPr id="10" name="CuadroTexto 9"/>
          <p:cNvSpPr txBox="1"/>
          <p:nvPr/>
        </p:nvSpPr>
        <p:spPr>
          <a:xfrm>
            <a:off x="2286242" y="971436"/>
            <a:ext cx="2069734"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(Factors de risc)</a:t>
            </a:r>
            <a:endParaRPr lang="ca-ES" dirty="0"/>
          </a:p>
        </p:txBody>
      </p:sp>
    </p:spTree>
    <p:extLst>
      <p:ext uri="{BB962C8B-B14F-4D97-AF65-F5344CB8AC3E}">
        <p14:creationId xmlns:p14="http://schemas.microsoft.com/office/powerpoint/2010/main" val="41080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1224136"/>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Entre el 30 i el 50% dels càncers es poden evitar.  Si es detecten a temps i es tracten adequadament, les possibilitats de recuperació per a molts tipus de càncer són excel·lents.</a:t>
            </a:r>
          </a:p>
        </p:txBody>
      </p:sp>
      <p:sp>
        <p:nvSpPr>
          <p:cNvPr id="8" name="Rectangle 3"/>
          <p:cNvSpPr txBox="1">
            <a:spLocks noChangeArrowheads="1"/>
          </p:cNvSpPr>
          <p:nvPr/>
        </p:nvSpPr>
        <p:spPr>
          <a:xfrm>
            <a:off x="1475656" y="2852936"/>
            <a:ext cx="6696744"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Per prevenir el càncer es poden adoptar les següents mesures:</a:t>
            </a:r>
          </a:p>
        </p:txBody>
      </p:sp>
      <p:sp>
        <p:nvSpPr>
          <p:cNvPr id="10" name="CuadroTexto 9"/>
          <p:cNvSpPr txBox="1"/>
          <p:nvPr/>
        </p:nvSpPr>
        <p:spPr>
          <a:xfrm>
            <a:off x="2286242" y="971436"/>
            <a:ext cx="1509901"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(Prevenció)</a:t>
            </a:r>
            <a:endParaRPr lang="ca-ES" dirty="0"/>
          </a:p>
        </p:txBody>
      </p:sp>
      <p:sp>
        <p:nvSpPr>
          <p:cNvPr id="2" name="CuadroTexto 1"/>
          <p:cNvSpPr txBox="1"/>
          <p:nvPr/>
        </p:nvSpPr>
        <p:spPr>
          <a:xfrm>
            <a:off x="2056694" y="3501008"/>
            <a:ext cx="6115706" cy="2308324"/>
          </a:xfrm>
          <a:prstGeom prst="rect">
            <a:avLst/>
          </a:prstGeom>
          <a:noFill/>
        </p:spPr>
        <p:txBody>
          <a:bodyPr wrap="square" rtlCol="0">
            <a:spAutoFit/>
          </a:bodyPr>
          <a:lstStyle/>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Alimentació sana. Aportació adequada de fibra i vitamines.</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Evitar el tabac.</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Fer exercici físic. Contribueix a mantenir el pes.</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Reduir l’exposició a la radiació solar no ionitzant i a la radiació ionitzant.</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Complir la legislació sobre les substàncies cancerígenes a la feina.</a:t>
            </a:r>
          </a:p>
        </p:txBody>
      </p:sp>
    </p:spTree>
    <p:extLst>
      <p:ext uri="{BB962C8B-B14F-4D97-AF65-F5344CB8AC3E}">
        <p14:creationId xmlns:p14="http://schemas.microsoft.com/office/powerpoint/2010/main" val="9389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6" name="5 CuadroTexto"/>
          <p:cNvSpPr txBox="1"/>
          <p:nvPr/>
        </p:nvSpPr>
        <p:spPr>
          <a:xfrm>
            <a:off x="1259632" y="920621"/>
            <a:ext cx="6984776" cy="2354491"/>
          </a:xfrm>
          <a:prstGeom prst="rect">
            <a:avLst/>
          </a:prstGeom>
          <a:noFill/>
        </p:spPr>
        <p:txBody>
          <a:bodyPr wrap="square" rtlCol="0">
            <a:spAutoFit/>
          </a:bodyPr>
          <a:lstStyle/>
          <a:p>
            <a:pPr algn="just"/>
            <a:r>
              <a:rPr lang="ca-ES" sz="2400" dirty="0">
                <a:latin typeface="Verdana" pitchFamily="34" charset="0"/>
                <a:ea typeface="Verdana" pitchFamily="34" charset="0"/>
                <a:cs typeface="Verdana" pitchFamily="34" charset="0"/>
              </a:rPr>
              <a:t>Tipus de malalties</a:t>
            </a:r>
          </a:p>
          <a:p>
            <a:pPr>
              <a:buFont typeface="Courier New" pitchFamily="49" charset="0"/>
              <a:buChar char="o"/>
            </a:pPr>
            <a:endParaRPr lang="ca-ES" dirty="0"/>
          </a:p>
          <a:p>
            <a:pPr lvl="1" algn="just">
              <a:spcBef>
                <a:spcPts val="600"/>
              </a:spcBef>
              <a:spcAft>
                <a:spcPts val="600"/>
              </a:spcAft>
            </a:pPr>
            <a:r>
              <a:rPr lang="ca-ES" dirty="0">
                <a:latin typeface="Verdana" panose="020B0604030504040204" pitchFamily="34" charset="0"/>
                <a:ea typeface="Verdana" panose="020B0604030504040204" pitchFamily="34" charset="0"/>
                <a:cs typeface="Verdana" panose="020B0604030504040204" pitchFamily="34" charset="0"/>
              </a:rPr>
              <a:t>La CIE (Classificació Internacional de Malalties) és un sistema de classificació d'eix variable.</a:t>
            </a:r>
          </a:p>
          <a:p>
            <a:pPr lvl="1" algn="just">
              <a:spcBef>
                <a:spcPts val="600"/>
              </a:spcBef>
              <a:spcAft>
                <a:spcPts val="600"/>
              </a:spcAft>
            </a:pPr>
            <a:r>
              <a:rPr lang="ca-ES" dirty="0">
                <a:latin typeface="Verdana" panose="020B0604030504040204" pitchFamily="34" charset="0"/>
                <a:ea typeface="Verdana" panose="020B0604030504040204" pitchFamily="34" charset="0"/>
                <a:cs typeface="Verdana" panose="020B0604030504040204" pitchFamily="34" charset="0"/>
              </a:rPr>
              <a:t>El seu esquema, per a tots els propòsits pràctics i epidemiològics, agrupa dades estadístiques relatives a les malalties de la manera següent:</a:t>
            </a:r>
          </a:p>
        </p:txBody>
      </p:sp>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a:ln>
                  <a:noFill/>
                </a:ln>
                <a:solidFill>
                  <a:schemeClr val="accent6"/>
                </a:solidFill>
                <a:effectLst/>
                <a:uLnTx/>
                <a:uFillTx/>
                <a:latin typeface="Verdana" pitchFamily="34" charset="0"/>
                <a:ea typeface="Verdana" pitchFamily="34" charset="0"/>
                <a:cs typeface="Verdana" pitchFamily="34" charset="0"/>
              </a:rPr>
              <a:t>La salut i la malaltia</a:t>
            </a:r>
            <a:endPar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sp>
        <p:nvSpPr>
          <p:cNvPr id="2" name="CuadroTexto 1"/>
          <p:cNvSpPr txBox="1"/>
          <p:nvPr/>
        </p:nvSpPr>
        <p:spPr>
          <a:xfrm>
            <a:off x="2123728" y="3573016"/>
            <a:ext cx="5279009" cy="1477328"/>
          </a:xfrm>
          <a:prstGeom prst="rect">
            <a:avLst/>
          </a:prstGeom>
          <a:noFill/>
        </p:spPr>
        <p:txBody>
          <a:bodyPr wrap="none" rtlCol="0">
            <a:spAutoFit/>
          </a:bodyPr>
          <a:lstStyle/>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malalties epidèmiques</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malalties constitucionals o generals</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malalties localitzades ordenades per llocs</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malalties del desenvolupament</a:t>
            </a:r>
          </a:p>
          <a:p>
            <a:pPr marL="285750" indent="-285750">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traumatismes</a:t>
            </a:r>
          </a:p>
        </p:txBody>
      </p:sp>
    </p:spTree>
    <p:extLst>
      <p:ext uri="{BB962C8B-B14F-4D97-AF65-F5344CB8AC3E}">
        <p14:creationId xmlns:p14="http://schemas.microsoft.com/office/powerpoint/2010/main" val="900233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1800200"/>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mortalitat per càncer es pot reduir si els casos es detecten i es tracten a temps.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Si el càncer té un diagnòstic primerenc, és més probable que el tractament sigui eficaç. La probabilitat de supervivència augmenta, la morbiditat es redueix i el tractament és més barat.</a:t>
            </a:r>
          </a:p>
        </p:txBody>
      </p:sp>
      <p:sp>
        <p:nvSpPr>
          <p:cNvPr id="8" name="Rectangle 3"/>
          <p:cNvSpPr txBox="1">
            <a:spLocks noChangeArrowheads="1"/>
          </p:cNvSpPr>
          <p:nvPr/>
        </p:nvSpPr>
        <p:spPr>
          <a:xfrm>
            <a:off x="1457941" y="3429000"/>
            <a:ext cx="6696744"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L'objectiu del garbellat o detecció sistemàtica és trobar anomalies indicatives d'un càncer o d'una lesió </a:t>
            </a:r>
            <a:r>
              <a:rPr lang="ca-ES" sz="1800" dirty="0" err="1">
                <a:solidFill>
                  <a:schemeClr val="tx1"/>
                </a:solidFill>
                <a:latin typeface="Verdana" panose="020B0604030504040204" pitchFamily="34" charset="0"/>
                <a:ea typeface="Verdana" panose="020B0604030504040204" pitchFamily="34" charset="0"/>
                <a:cs typeface="Verdana" panose="020B0604030504040204" pitchFamily="34" charset="0"/>
              </a:rPr>
              <a:t>precancerosa</a:t>
            </a: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 quan no ha produït símptomes, amb la finalitat de diagnosticar i tractar promptament la malaltia. </a:t>
            </a:r>
          </a:p>
        </p:txBody>
      </p:sp>
      <p:sp>
        <p:nvSpPr>
          <p:cNvPr id="10" name="CuadroTexto 9"/>
          <p:cNvSpPr txBox="1"/>
          <p:nvPr/>
        </p:nvSpPr>
        <p:spPr>
          <a:xfrm>
            <a:off x="2339752" y="971436"/>
            <a:ext cx="1382110"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(Detecció)</a:t>
            </a:r>
            <a:endParaRPr lang="ca-ES" dirty="0"/>
          </a:p>
        </p:txBody>
      </p:sp>
    </p:spTree>
    <p:extLst>
      <p:ext uri="{BB962C8B-B14F-4D97-AF65-F5344CB8AC3E}">
        <p14:creationId xmlns:p14="http://schemas.microsoft.com/office/powerpoint/2010/main" val="15350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253869"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Càncer</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1656184"/>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 diagnòstic correcte del càncer és essencial per poder prescriure un tractament adequat i eficaç, perquè cada tipus de càncer requereix un protocol específic que pot abastar una o més modalitats, tals com:</a:t>
            </a:r>
          </a:p>
        </p:txBody>
      </p:sp>
      <p:sp>
        <p:nvSpPr>
          <p:cNvPr id="10" name="CuadroTexto 9"/>
          <p:cNvSpPr txBox="1"/>
          <p:nvPr/>
        </p:nvSpPr>
        <p:spPr>
          <a:xfrm>
            <a:off x="2339752" y="971436"/>
            <a:ext cx="1693733"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(Tractament)</a:t>
            </a:r>
            <a:endParaRPr lang="ca-ES" dirty="0"/>
          </a:p>
        </p:txBody>
      </p:sp>
      <p:sp>
        <p:nvSpPr>
          <p:cNvPr id="11" name="CuadroTexto 10"/>
          <p:cNvSpPr txBox="1"/>
          <p:nvPr/>
        </p:nvSpPr>
        <p:spPr>
          <a:xfrm>
            <a:off x="2056694" y="2803567"/>
            <a:ext cx="6115706" cy="3139321"/>
          </a:xfrm>
          <a:prstGeom prst="rect">
            <a:avLst/>
          </a:prstGeom>
          <a:noFill/>
        </p:spPr>
        <p:txBody>
          <a:bodyPr wrap="square" rtlCol="0">
            <a:spAutoFit/>
          </a:bodyPr>
          <a:lstStyle/>
          <a:p>
            <a:pPr marL="285750" indent="-285750" algn="just">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Cirurgia: consisteix en l’extirpació del tumor.</a:t>
            </a:r>
          </a:p>
          <a:p>
            <a:pPr marL="285750" indent="-285750" algn="just">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Radioteràpia: utilitzar radiacions per destruir les cèl·lules canceroses. La radiació també danya els teixits veïns normals.</a:t>
            </a:r>
          </a:p>
          <a:p>
            <a:pPr marL="285750" indent="-285750" algn="just">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Quimioteràpia: administrar fàrmacs que causin la mort dels cèl·lules canceroses. També afecta als cèl·lules normals.</a:t>
            </a:r>
          </a:p>
          <a:p>
            <a:pPr marL="285750" indent="-285750" algn="just">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Tractaments hormonals: utilitzar fàrmacs que contraresten els efectes del càncer.</a:t>
            </a:r>
          </a:p>
          <a:p>
            <a:pPr marL="285750" indent="-285750" algn="just">
              <a:buFont typeface="Arial" panose="020B0604020202020204" pitchFamily="34" charset="0"/>
              <a:buChar char="•"/>
            </a:pPr>
            <a:r>
              <a:rPr lang="ca-ES" dirty="0">
                <a:latin typeface="Verdana" panose="020B0604030504040204" pitchFamily="34" charset="0"/>
                <a:ea typeface="Verdana" panose="020B0604030504040204" pitchFamily="34" charset="0"/>
                <a:cs typeface="Verdana" panose="020B0604030504040204" pitchFamily="34" charset="0"/>
              </a:rPr>
              <a:t>Immunoteràpia: agents que reforcen el sistema immunitari.</a:t>
            </a:r>
          </a:p>
        </p:txBody>
      </p:sp>
    </p:spTree>
    <p:extLst>
      <p:ext uri="{BB962C8B-B14F-4D97-AF65-F5344CB8AC3E}">
        <p14:creationId xmlns:p14="http://schemas.microsoft.com/office/powerpoint/2010/main" val="13898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5172634"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Malalties respiratòries cròniques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2880320"/>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malalties respiratòries cròniques (ERC) són malalties cròniques de les vies respiratòries i altres estructures del pulmó. Algunes de les més freqüents són: l'asma, la malaltia pulmonar obstructiva crònica (EPOC), les al·lèrgies respiratòries, etc.</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Els factors de risc són: tabaquisme, contaminació de l'aire en espais tancats, contaminació exterior, al·lergògens, exposició a riscos ocupacionals com la pols i productes químics.</a:t>
            </a:r>
          </a:p>
        </p:txBody>
      </p:sp>
    </p:spTree>
    <p:extLst>
      <p:ext uri="{BB962C8B-B14F-4D97-AF65-F5344CB8AC3E}">
        <p14:creationId xmlns:p14="http://schemas.microsoft.com/office/powerpoint/2010/main" val="12278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43340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Diabetis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2736304"/>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diabetis és una malaltia crònica que apareix quan el pàncrees no produeix insulina suficient o quan l'organisme no utilitza eficaçment la insulina que produeix. La insulina és una hormona que regula el sucre en la sang. L'efecte de la diabetis no controlada és la hiperglucèmia (augment del sucre en la sang).</a:t>
            </a:r>
          </a:p>
          <a:p>
            <a:pPr algn="just"/>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En 2014, el 8,5% dels adults  tenia diabetis.</a:t>
            </a:r>
          </a:p>
        </p:txBody>
      </p:sp>
    </p:spTree>
    <p:extLst>
      <p:ext uri="{BB962C8B-B14F-4D97-AF65-F5344CB8AC3E}">
        <p14:creationId xmlns:p14="http://schemas.microsoft.com/office/powerpoint/2010/main" val="34273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43340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Diabetis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4032448"/>
          </a:xfrm>
        </p:spPr>
        <p:txBody>
          <a:bodyPr>
            <a:noAutofit/>
          </a:bodyPr>
          <a:lstStyle/>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diabetis de tipus 1 (també anomenada insulinodependent, juvenil o d'inici en la infància) es caracteritza per una producció deficient d'insulina i requereix l'administració diària d'aquesta hormona.</a:t>
            </a:r>
          </a:p>
          <a:p>
            <a:pPr algn="just"/>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diabetis de tipus 2 (també anomenada no insulinodependent o d'inici en l'edat adulta) es deu a una utilització ineficaç de la insulina. Representa la majoria dels casos mundials i es deu en gran manera a un pes corporal excessiu i a la inactivitat física. Fins fa poc, aquest tipus de diabetis solament s'observava en adults, però en l'actualitat també s'està manifestant en nens.</a:t>
            </a:r>
          </a:p>
          <a:p>
            <a:pPr marL="285750" indent="-285750" algn="just">
              <a:buFont typeface="Arial" panose="020B0604020202020204" pitchFamily="34" charset="0"/>
              <a:buChar char="•"/>
            </a:pPr>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2518227" y="971436"/>
            <a:ext cx="1010213"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(Tipus)</a:t>
            </a:r>
            <a:endParaRPr lang="ca-ES" dirty="0"/>
          </a:p>
        </p:txBody>
      </p:sp>
    </p:spTree>
    <p:extLst>
      <p:ext uri="{BB962C8B-B14F-4D97-AF65-F5344CB8AC3E}">
        <p14:creationId xmlns:p14="http://schemas.microsoft.com/office/powerpoint/2010/main" val="1121906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43340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Diabetis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4032448"/>
          </a:xfrm>
        </p:spPr>
        <p:txBody>
          <a:bodyPr>
            <a:noAutofit/>
          </a:bodyPr>
          <a:lstStyle/>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diabetis gestacional es caracteritza per hiperglucèmia que apareix durant l'embaràs i aconsegueix valors que són inferiors als establerts per diagnosticar una diabetis. Les dones amb diabetis gestacional corren major risc de sofrir complicacions durant l'embaràs i el part.</a:t>
            </a:r>
          </a:p>
          <a:p>
            <a:pPr marL="285750" indent="-285750" algn="just">
              <a:buFont typeface="Arial" panose="020B0604020202020204" pitchFamily="34" charset="0"/>
              <a:buChar char="•"/>
            </a:pPr>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2518227" y="971436"/>
            <a:ext cx="1010213"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(Tipus)</a:t>
            </a:r>
            <a:endParaRPr lang="ca-ES" dirty="0"/>
          </a:p>
        </p:txBody>
      </p:sp>
    </p:spTree>
    <p:extLst>
      <p:ext uri="{BB962C8B-B14F-4D97-AF65-F5344CB8AC3E}">
        <p14:creationId xmlns:p14="http://schemas.microsoft.com/office/powerpoint/2010/main" val="417408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143340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Diabetis</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4248472"/>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S'ha demostrat que mesures simples relacionades amb l'estil de vida són eficaces per prevenir la diabetis de tipus 2 o retardar la seva aparició. Per ajudar a prevenir la diabetis de tipus 2 i les seves complicacions es deu:</a:t>
            </a:r>
          </a:p>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 aconseguir i mantenir un pes corporal saludable.</a:t>
            </a:r>
          </a:p>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 mantenir-se actiu físicament.</a:t>
            </a:r>
          </a:p>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 consumir una dieta saludable.</a:t>
            </a:r>
          </a:p>
          <a:p>
            <a:pPr marL="285750" indent="-285750" algn="just">
              <a:buFont typeface="Arial" panose="020B0604020202020204" pitchFamily="34" charset="0"/>
              <a:buChar char="•"/>
            </a:pPr>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 evitar el consum de tabac.</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 diagnòstic es pot establir ben aviat amb anàlisi de sang relativament barats.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 tractament de la diabetis consisteix en una dieta saludable i activitat física, juntament amb la reducció de la glucèmia i d'altres factors de risc coneguts que danyen els gots sanguinis.</a:t>
            </a:r>
          </a:p>
        </p:txBody>
      </p:sp>
      <p:sp>
        <p:nvSpPr>
          <p:cNvPr id="6" name="CuadroTexto 5"/>
          <p:cNvSpPr txBox="1"/>
          <p:nvPr/>
        </p:nvSpPr>
        <p:spPr>
          <a:xfrm>
            <a:off x="2518227" y="971436"/>
            <a:ext cx="4346383"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(Prevenció, diagnòstic i tractament)</a:t>
            </a:r>
            <a:endParaRPr lang="ca-ES" dirty="0"/>
          </a:p>
        </p:txBody>
      </p:sp>
    </p:spTree>
    <p:extLst>
      <p:ext uri="{BB962C8B-B14F-4D97-AF65-F5344CB8AC3E}">
        <p14:creationId xmlns:p14="http://schemas.microsoft.com/office/powerpoint/2010/main" val="35090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3312368"/>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salut mental és una mica més que l'absència de trastorns mentals.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salut mental és un estat de benestar en el qual la persona realitza les seves capacitats i és capaç de fer front a l'estrès normal de la vida, de treballar de forma productiva i de contribuir a la seva comunitat. En aquest sentit positiu, la salut mental és el fonament del benestar individual i del funcionament eficaç de la comunitat.</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salut mental individual està determinada per múltiples factors socials, psicològics i biològics.</a:t>
            </a:r>
          </a:p>
        </p:txBody>
      </p:sp>
    </p:spTree>
    <p:extLst>
      <p:ext uri="{BB962C8B-B14F-4D97-AF65-F5344CB8AC3E}">
        <p14:creationId xmlns:p14="http://schemas.microsoft.com/office/powerpoint/2010/main" val="1779471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3888432"/>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Hi ha una gran varietat de trastorns mentals, cadascun d'ells amb manifestacions diferents. En general, es caracteritzen per una combinació d'alteracions del pensament, la percepció, les emocions, la conducta i les relacions amb els altres.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Entre ells s'inclouen la depressió, el trastorn afectiu bipolar, l'esquizofrènia i altres psicosis, la demència, les discapacitats intel·lectuals i els trastorns del desenvolupament, com l'autisme.</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Hi ha estratègies eficaces per prevenir alguns trastorns mentals i es disposa de tractaments eficaços contra els trastorns mentals i mesures que permeten alleujar el sofriment que causen.</a:t>
            </a:r>
          </a:p>
        </p:txBody>
      </p:sp>
      <p:sp>
        <p:nvSpPr>
          <p:cNvPr id="6" name="CuadroTexto 5"/>
          <p:cNvSpPr txBox="1"/>
          <p:nvPr/>
        </p:nvSpPr>
        <p:spPr>
          <a:xfrm>
            <a:off x="3201747" y="971436"/>
            <a:ext cx="2463175"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(Trastorns mentals)</a:t>
            </a:r>
            <a:endParaRPr lang="ca-ES" dirty="0"/>
          </a:p>
        </p:txBody>
      </p:sp>
    </p:spTree>
    <p:extLst>
      <p:ext uri="{BB962C8B-B14F-4D97-AF65-F5344CB8AC3E}">
        <p14:creationId xmlns:p14="http://schemas.microsoft.com/office/powerpoint/2010/main" val="258861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4104456"/>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depressió és un trastorn mental freqüent i una de les principals causes de discapacitat a tot el món.</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 pacient amb depressió presenta tristesa, pèrdua d'interès i de la capacitat de gaudir, sentiments de culpa o baixa autoestima, trastorns del somni o de l'apetit, cansament i falta de concentració. També pot presentar diversos símptomes físics sense causes orgàniques aparents.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Els programes preventius redueixen la seva incidència tant en els nens i en els adults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depressió de lleu a moderada es pot tractar eficaçment amb teràpies que utilitzen el diàleg. Els antidepressius poden ser un tractament eficaç per a la depressió de moderada a greu.</a:t>
            </a:r>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3201747" y="971436"/>
            <a:ext cx="1412566"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a:t>
            </a:r>
            <a:r>
              <a:rPr lang="ca-ES" dirty="0" err="1">
                <a:latin typeface="Verdana" panose="020B0604030504040204" pitchFamily="34" charset="0"/>
                <a:ea typeface="Verdana" panose="020B0604030504040204" pitchFamily="34" charset="0"/>
                <a:cs typeface="Verdana" panose="020B0604030504040204" pitchFamily="34" charset="0"/>
              </a:rPr>
              <a:t>Depresió</a:t>
            </a:r>
            <a:r>
              <a:rPr lang="ca-ES" dirty="0">
                <a:latin typeface="Verdana" panose="020B0604030504040204" pitchFamily="34" charset="0"/>
                <a:ea typeface="Verdana" panose="020B0604030504040204" pitchFamily="34" charset="0"/>
                <a:cs typeface="Verdana" panose="020B0604030504040204" pitchFamily="34" charset="0"/>
              </a:rPr>
              <a:t>)</a:t>
            </a:r>
            <a:endParaRPr lang="ca-ES" dirty="0"/>
          </a:p>
        </p:txBody>
      </p:sp>
    </p:spTree>
    <p:extLst>
      <p:ext uri="{BB962C8B-B14F-4D97-AF65-F5344CB8AC3E}">
        <p14:creationId xmlns:p14="http://schemas.microsoft.com/office/powerpoint/2010/main" val="302346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6" name="5 CuadroTexto"/>
          <p:cNvSpPr txBox="1"/>
          <p:nvPr/>
        </p:nvSpPr>
        <p:spPr>
          <a:xfrm>
            <a:off x="1259632" y="879103"/>
            <a:ext cx="6984776" cy="461665"/>
          </a:xfrm>
          <a:prstGeom prst="rect">
            <a:avLst/>
          </a:prstGeom>
          <a:noFill/>
        </p:spPr>
        <p:txBody>
          <a:bodyPr wrap="square" rtlCol="0">
            <a:spAutoFit/>
          </a:bodyPr>
          <a:lstStyle/>
          <a:p>
            <a:r>
              <a:rPr lang="ca-ES" sz="2400" dirty="0">
                <a:latin typeface="Verdana" panose="020B0604030504040204" pitchFamily="34" charset="0"/>
                <a:ea typeface="Verdana" panose="020B0604030504040204" pitchFamily="34" charset="0"/>
                <a:cs typeface="Verdana" panose="020B0604030504040204" pitchFamily="34" charset="0"/>
              </a:rPr>
              <a:t>Esperança de vida al món.</a:t>
            </a:r>
          </a:p>
        </p:txBody>
      </p:sp>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a:ln>
                  <a:noFill/>
                </a:ln>
                <a:solidFill>
                  <a:schemeClr val="accent6"/>
                </a:solidFill>
                <a:effectLst/>
                <a:uLnTx/>
                <a:uFillTx/>
                <a:latin typeface="Verdana" pitchFamily="34" charset="0"/>
                <a:ea typeface="Verdana" pitchFamily="34" charset="0"/>
                <a:cs typeface="Verdana" pitchFamily="34" charset="0"/>
              </a:rPr>
              <a:t>La salut i la malaltia</a:t>
            </a:r>
            <a:endPar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pic>
        <p:nvPicPr>
          <p:cNvPr id="2" name="Imagen 1">
            <a:hlinkClick r:id="rId4"/>
          </p:cNvPr>
          <p:cNvPicPr>
            <a:picLocks noChangeAspect="1"/>
          </p:cNvPicPr>
          <p:nvPr/>
        </p:nvPicPr>
        <p:blipFill>
          <a:blip r:embed="rId5"/>
          <a:stretch>
            <a:fillRect/>
          </a:stretch>
        </p:blipFill>
        <p:spPr>
          <a:xfrm>
            <a:off x="2267744" y="1340768"/>
            <a:ext cx="4464496" cy="4369126"/>
          </a:xfrm>
          <a:prstGeom prst="rect">
            <a:avLst/>
          </a:prstGeom>
        </p:spPr>
      </p:pic>
    </p:spTree>
    <p:extLst>
      <p:ext uri="{BB962C8B-B14F-4D97-AF65-F5344CB8AC3E}">
        <p14:creationId xmlns:p14="http://schemas.microsoft.com/office/powerpoint/2010/main" val="1438381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2736304"/>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Se sol caracteritzar per l'alternança d'episodis maníacs i depressius separats per períodes d'estat d'ànim normal. Durant els episodis de mania, el pacient presenta un estat d'ànim exaltat o irritable, hiperactivitat, verborrea, autoestima elevada i una disminució de la necessitat de dormir.</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Es disposa de medicaments que estabilitzen l'estat d'ànim amb els quals atallar eficaçment les fases agudes del trastorn bipolar i prevenir les recaigudes.</a:t>
            </a:r>
            <a:endPar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p:cNvSpPr txBox="1"/>
          <p:nvPr/>
        </p:nvSpPr>
        <p:spPr>
          <a:xfrm>
            <a:off x="3201747" y="971436"/>
            <a:ext cx="3073918"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(Trastorn afectiu bipolar)</a:t>
            </a:r>
            <a:endParaRPr lang="ca-ES" dirty="0"/>
          </a:p>
        </p:txBody>
      </p:sp>
    </p:spTree>
    <p:extLst>
      <p:ext uri="{BB962C8B-B14F-4D97-AF65-F5344CB8AC3E}">
        <p14:creationId xmlns:p14="http://schemas.microsoft.com/office/powerpoint/2010/main" val="2791947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3600400"/>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psicosis, entre elles l'esquizofrènia, es caracteritzen per anomalies del pensament, la percepció, les emocions, el llenguatge, la percepció del jo i la conducta. Les psicosis solen anar acompanyades d'al·lucinacions i deliris. Aquests trastorns poden dificultar que la persona treballi o estudiï amb normalitat.</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L'esquizofrènia sol debutar al final de l'adolescència o el principi de l'edat adulta. El tractament amb fàrmacs i suport psicosocial és eficaç. Amb un tractament adequat i suport social, els pacients poden portar una vida productiva i integrar-se en la societat.</a:t>
            </a:r>
          </a:p>
        </p:txBody>
      </p:sp>
      <p:sp>
        <p:nvSpPr>
          <p:cNvPr id="6" name="CuadroTexto 5"/>
          <p:cNvSpPr txBox="1"/>
          <p:nvPr/>
        </p:nvSpPr>
        <p:spPr>
          <a:xfrm>
            <a:off x="3201747" y="971436"/>
            <a:ext cx="3059107"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(Esquizofrènia i psicosis)</a:t>
            </a:r>
            <a:endParaRPr lang="ca-ES" dirty="0"/>
          </a:p>
        </p:txBody>
      </p:sp>
    </p:spTree>
    <p:extLst>
      <p:ext uri="{BB962C8B-B14F-4D97-AF65-F5344CB8AC3E}">
        <p14:creationId xmlns:p14="http://schemas.microsoft.com/office/powerpoint/2010/main" val="633997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3600400"/>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 psicosis, entre elles l'esquizofrènia, es caracteritzen per anomalies del pensament, la percepció, les emocions, el llenguatge, la percepció del jo i la conducta. Les psicosis solen anar acompanyades d'al·lucinacions i deliris. Aquests trastorns poden dificultar que la persona treballi o estudiï amb normalitat.</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L'esquizofrènia sol debutar al final de l'adolescència o el principi de l'edat adulta. El tractament amb fàrmacs i suport psicosocial és eficaç. Amb un tractament adequat i suport social, els pacients poden portar una vida productiva i integrar-se en la societat.</a:t>
            </a:r>
          </a:p>
        </p:txBody>
      </p:sp>
      <p:sp>
        <p:nvSpPr>
          <p:cNvPr id="6" name="CuadroTexto 5"/>
          <p:cNvSpPr txBox="1"/>
          <p:nvPr/>
        </p:nvSpPr>
        <p:spPr>
          <a:xfrm>
            <a:off x="3201747" y="971436"/>
            <a:ext cx="3059107"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(Esquizofrènia i psicosis)</a:t>
            </a:r>
            <a:endParaRPr lang="ca-ES" dirty="0"/>
          </a:p>
        </p:txBody>
      </p:sp>
    </p:spTree>
    <p:extLst>
      <p:ext uri="{BB962C8B-B14F-4D97-AF65-F5344CB8AC3E}">
        <p14:creationId xmlns:p14="http://schemas.microsoft.com/office/powerpoint/2010/main" val="2403259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4032448"/>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Aquest trastorn de naturalesa crònica i progressiva es caracteritza per la deterioració de la funció cognitiva més enllà del que podria considerar-se conseqüència de l'envelliment normal. La demència afecta a la memòria, el pensament, l'orientació, la comprensió, el càlcul, la capacitat d'aprenentatge, el llenguatge i el judici.</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demència és causada per diverses malalties i lesions que afecten al cervell, com la malaltia d'Alzheimer o els accidents cerebrovasculars.</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Encara que no es disposa de tractaments que guareixin la demència o reverteixin la seva evolució progressiva sí existeixen  nombroses intervencions per recolzar i millorar la vida de les persones amb demència i la dels seus cuidadors i familiars.</a:t>
            </a:r>
          </a:p>
        </p:txBody>
      </p:sp>
      <p:sp>
        <p:nvSpPr>
          <p:cNvPr id="6" name="CuadroTexto 5"/>
          <p:cNvSpPr txBox="1"/>
          <p:nvPr/>
        </p:nvSpPr>
        <p:spPr>
          <a:xfrm>
            <a:off x="3201747" y="971436"/>
            <a:ext cx="1539204"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(Demència)</a:t>
            </a:r>
            <a:endParaRPr lang="ca-ES" dirty="0"/>
          </a:p>
        </p:txBody>
      </p:sp>
    </p:spTree>
    <p:extLst>
      <p:ext uri="{BB962C8B-B14F-4D97-AF65-F5344CB8AC3E}">
        <p14:creationId xmlns:p14="http://schemas.microsoft.com/office/powerpoint/2010/main" val="2107396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4 CuadroTexto"/>
          <p:cNvSpPr txBox="1"/>
          <p:nvPr/>
        </p:nvSpPr>
        <p:spPr>
          <a:xfrm>
            <a:off x="1206927" y="879103"/>
            <a:ext cx="2159566" cy="461665"/>
          </a:xfrm>
          <a:prstGeom prst="rect">
            <a:avLst/>
          </a:prstGeom>
          <a:noFill/>
        </p:spPr>
        <p:txBody>
          <a:bodyPr wrap="none" rtlCol="0">
            <a:spAutoFit/>
          </a:bodyPr>
          <a:lstStyle/>
          <a:p>
            <a:r>
              <a:rPr lang="ca-ES" sz="2400" u="sng" dirty="0">
                <a:latin typeface="Verdana" pitchFamily="34" charset="0"/>
                <a:ea typeface="Verdana" pitchFamily="34" charset="0"/>
                <a:cs typeface="Verdana" pitchFamily="34" charset="0"/>
              </a:rPr>
              <a:t>Salut mental</a:t>
            </a:r>
          </a:p>
        </p:txBody>
      </p:sp>
      <p:sp>
        <p:nvSpPr>
          <p:cNvPr id="7" name="1 Título"/>
          <p:cNvSpPr txBox="1">
            <a:spLocks/>
          </p:cNvSpPr>
          <p:nvPr/>
        </p:nvSpPr>
        <p:spPr>
          <a:xfrm>
            <a:off x="0" y="0"/>
            <a:ext cx="3275856"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no infeccioses</a:t>
            </a:r>
          </a:p>
        </p:txBody>
      </p:sp>
      <p:sp>
        <p:nvSpPr>
          <p:cNvPr id="9" name="Rectangle 3"/>
          <p:cNvSpPr>
            <a:spLocks noGrp="1" noChangeArrowheads="1"/>
          </p:cNvSpPr>
          <p:nvPr>
            <p:ph type="subTitle" idx="1"/>
          </p:nvPr>
        </p:nvSpPr>
        <p:spPr>
          <a:xfrm>
            <a:off x="1475656" y="1628800"/>
            <a:ext cx="6696744" cy="4032448"/>
          </a:xfrm>
        </p:spPr>
        <p:txBody>
          <a:bodyPr>
            <a:noAutofit/>
          </a:bodyPr>
          <a:lstStyle/>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Abasta la discapacitat intel·lectual i els trastorns generalitzats del desenvolupament, com l'autisme. Els trastorns del desenvolupament solen debutar en la infància però tendeixen a persistir fins a l'edat adulta.</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discapacitat intel·lectual es manifesta per l'afectació de facultats de diverses àrees del desenvolupament, com les habilitats cognitives i la conducta adaptativa.</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La participació de la família en la cura de les persones amb trastorns del desenvolupament és fonamental.</a:t>
            </a:r>
          </a:p>
          <a:p>
            <a:pPr algn="just"/>
            <a:r>
              <a:rPr lang="ca-ES" sz="1800" dirty="0">
                <a:solidFill>
                  <a:schemeClr val="tx1"/>
                </a:solidFill>
                <a:latin typeface="Verdana" panose="020B0604030504040204" pitchFamily="34" charset="0"/>
                <a:ea typeface="Verdana" panose="020B0604030504040204" pitchFamily="34" charset="0"/>
                <a:cs typeface="Verdana" panose="020B0604030504040204" pitchFamily="34" charset="0"/>
              </a:rPr>
              <a:t>L'establiment de rutines diàries, fixant moments concrets per als menjars, el joc, l'aprenentatge, el contacte amb els altres i el somni, ajuda a evitar l'estrès innecessari.</a:t>
            </a:r>
          </a:p>
        </p:txBody>
      </p:sp>
      <p:sp>
        <p:nvSpPr>
          <p:cNvPr id="6" name="CuadroTexto 5"/>
          <p:cNvSpPr txBox="1"/>
          <p:nvPr/>
        </p:nvSpPr>
        <p:spPr>
          <a:xfrm>
            <a:off x="3201747" y="971436"/>
            <a:ext cx="3880742" cy="369332"/>
          </a:xfrm>
          <a:prstGeom prst="rect">
            <a:avLst/>
          </a:prstGeom>
          <a:noFill/>
        </p:spPr>
        <p:txBody>
          <a:bodyPr wrap="none" rtlCol="0">
            <a:spAutoFit/>
          </a:bodyPr>
          <a:lstStyle/>
          <a:p>
            <a:r>
              <a:rPr lang="ca-ES" dirty="0">
                <a:latin typeface="Verdana" panose="020B0604030504040204" pitchFamily="34" charset="0"/>
                <a:ea typeface="Verdana" panose="020B0604030504040204" pitchFamily="34" charset="0"/>
                <a:cs typeface="Verdana" panose="020B0604030504040204" pitchFamily="34" charset="0"/>
              </a:rPr>
              <a:t>(Trastorn del desenvolupament)</a:t>
            </a:r>
            <a:endParaRPr lang="ca-ES" dirty="0"/>
          </a:p>
        </p:txBody>
      </p:sp>
    </p:spTree>
    <p:extLst>
      <p:ext uri="{BB962C8B-B14F-4D97-AF65-F5344CB8AC3E}">
        <p14:creationId xmlns:p14="http://schemas.microsoft.com/office/powerpoint/2010/main" val="256959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a:ln>
                  <a:noFill/>
                </a:ln>
                <a:solidFill>
                  <a:schemeClr val="accent6"/>
                </a:solidFill>
                <a:effectLst/>
                <a:uLnTx/>
                <a:uFillTx/>
                <a:latin typeface="Verdana" pitchFamily="34" charset="0"/>
                <a:ea typeface="Verdana" pitchFamily="34" charset="0"/>
                <a:cs typeface="Verdana" pitchFamily="34" charset="0"/>
              </a:rPr>
              <a:t>La salut i la malaltia</a:t>
            </a:r>
            <a:endPar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pic>
        <p:nvPicPr>
          <p:cNvPr id="3" name="Imagen 2"/>
          <p:cNvPicPr>
            <a:picLocks noChangeAspect="1"/>
          </p:cNvPicPr>
          <p:nvPr/>
        </p:nvPicPr>
        <p:blipFill>
          <a:blip r:embed="rId4"/>
          <a:stretch>
            <a:fillRect/>
          </a:stretch>
        </p:blipFill>
        <p:spPr>
          <a:xfrm>
            <a:off x="369556" y="463453"/>
            <a:ext cx="8522924" cy="5413819"/>
          </a:xfrm>
          <a:prstGeom prst="rect">
            <a:avLst/>
          </a:prstGeom>
        </p:spPr>
      </p:pic>
    </p:spTree>
    <p:extLst>
      <p:ext uri="{BB962C8B-B14F-4D97-AF65-F5344CB8AC3E}">
        <p14:creationId xmlns:p14="http://schemas.microsoft.com/office/powerpoint/2010/main" val="43811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6" name="5 CuadroTexto"/>
          <p:cNvSpPr txBox="1"/>
          <p:nvPr/>
        </p:nvSpPr>
        <p:spPr>
          <a:xfrm>
            <a:off x="1259632" y="879103"/>
            <a:ext cx="1835696" cy="461665"/>
          </a:xfrm>
          <a:prstGeom prst="rect">
            <a:avLst/>
          </a:prstGeom>
          <a:noFill/>
        </p:spPr>
        <p:txBody>
          <a:bodyPr wrap="square" rtlCol="0">
            <a:spAutoFit/>
          </a:bodyPr>
          <a:lstStyle/>
          <a:p>
            <a:r>
              <a:rPr lang="ca-ES" sz="2400" dirty="0">
                <a:latin typeface="Verdana" panose="020B0604030504040204" pitchFamily="34" charset="0"/>
                <a:ea typeface="Verdana" panose="020B0604030504040204" pitchFamily="34" charset="0"/>
                <a:cs typeface="Verdana" panose="020B0604030504040204" pitchFamily="34" charset="0"/>
              </a:rPr>
              <a:t>Mortalitat</a:t>
            </a:r>
          </a:p>
        </p:txBody>
      </p:sp>
      <p:sp>
        <p:nvSpPr>
          <p:cNvPr id="8" name="1 Título"/>
          <p:cNvSpPr txBox="1">
            <a:spLocks/>
          </p:cNvSpPr>
          <p:nvPr/>
        </p:nvSpPr>
        <p:spPr>
          <a:xfrm>
            <a:off x="-252536" y="0"/>
            <a:ext cx="3347864"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2000" b="0" i="0" u="none" strike="noStrike" kern="1200" cap="none" spc="0" normalizeH="0" baseline="0" noProof="0">
                <a:ln>
                  <a:noFill/>
                </a:ln>
                <a:solidFill>
                  <a:schemeClr val="accent6"/>
                </a:solidFill>
                <a:effectLst/>
                <a:uLnTx/>
                <a:uFillTx/>
                <a:latin typeface="Verdana" pitchFamily="34" charset="0"/>
                <a:ea typeface="Verdana" pitchFamily="34" charset="0"/>
                <a:cs typeface="Verdana" pitchFamily="34" charset="0"/>
              </a:rPr>
              <a:t>La salut i la malaltia</a:t>
            </a:r>
            <a:endParaRPr kumimoji="0" lang="ca-ES" sz="20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endParaRPr>
          </a:p>
        </p:txBody>
      </p:sp>
      <p:sp>
        <p:nvSpPr>
          <p:cNvPr id="3" name="Rectángulo 2"/>
          <p:cNvSpPr/>
          <p:nvPr/>
        </p:nvSpPr>
        <p:spPr>
          <a:xfrm>
            <a:off x="2286000" y="2967335"/>
            <a:ext cx="4572000" cy="369332"/>
          </a:xfrm>
          <a:prstGeom prst="rect">
            <a:avLst/>
          </a:prstGeom>
        </p:spPr>
        <p:txBody>
          <a:bodyPr>
            <a:spAutoFit/>
          </a:bodyPr>
          <a:lstStyle/>
          <a:p>
            <a:endParaRPr lang="ca-ES" dirty="0"/>
          </a:p>
        </p:txBody>
      </p:sp>
      <p:pic>
        <p:nvPicPr>
          <p:cNvPr id="4" name="Imagen 3"/>
          <p:cNvPicPr>
            <a:picLocks noChangeAspect="1"/>
          </p:cNvPicPr>
          <p:nvPr/>
        </p:nvPicPr>
        <p:blipFill>
          <a:blip r:embed="rId4"/>
          <a:stretch>
            <a:fillRect/>
          </a:stretch>
        </p:blipFill>
        <p:spPr>
          <a:xfrm>
            <a:off x="3347864" y="811741"/>
            <a:ext cx="5040560" cy="5040560"/>
          </a:xfrm>
          <a:prstGeom prst="rect">
            <a:avLst/>
          </a:prstGeom>
        </p:spPr>
      </p:pic>
      <p:sp>
        <p:nvSpPr>
          <p:cNvPr id="5" name="CuadroTexto 4"/>
          <p:cNvSpPr txBox="1"/>
          <p:nvPr/>
        </p:nvSpPr>
        <p:spPr>
          <a:xfrm>
            <a:off x="1295128" y="1340768"/>
            <a:ext cx="1800200" cy="400110"/>
          </a:xfrm>
          <a:prstGeom prst="rect">
            <a:avLst/>
          </a:prstGeom>
          <a:noFill/>
        </p:spPr>
        <p:txBody>
          <a:bodyPr wrap="square" rtlCol="0">
            <a:spAutoFit/>
          </a:bodyPr>
          <a:lstStyle/>
          <a:p>
            <a:r>
              <a:rPr lang="ca-ES" sz="1000" dirty="0"/>
              <a:t>http://www.who.int/mediacentre/factsheets/fs310/es/</a:t>
            </a:r>
          </a:p>
        </p:txBody>
      </p:sp>
    </p:spTree>
    <p:extLst>
      <p:ext uri="{BB962C8B-B14F-4D97-AF65-F5344CB8AC3E}">
        <p14:creationId xmlns:p14="http://schemas.microsoft.com/office/powerpoint/2010/main" val="396185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Rectangle 3"/>
          <p:cNvSpPr>
            <a:spLocks noGrp="1" noChangeArrowheads="1"/>
          </p:cNvSpPr>
          <p:nvPr>
            <p:ph type="subTitle" idx="1"/>
          </p:nvPr>
        </p:nvSpPr>
        <p:spPr>
          <a:xfrm>
            <a:off x="1475656" y="1628800"/>
            <a:ext cx="6696744" cy="1152401"/>
          </a:xfrm>
        </p:spPr>
        <p:txBody>
          <a:bodyPr>
            <a:normAutofit/>
          </a:bodyPr>
          <a:lstStyle/>
          <a:p>
            <a:pPr algn="just" eaLnBrk="1" hangingPunct="1"/>
            <a:r>
              <a:rPr lang="ca-ES" sz="1800" b="1" dirty="0">
                <a:solidFill>
                  <a:schemeClr val="tx1"/>
                </a:solidFill>
                <a:latin typeface="Verdana" pitchFamily="34" charset="0"/>
                <a:ea typeface="Verdana" pitchFamily="34" charset="0"/>
                <a:cs typeface="Verdana" pitchFamily="34" charset="0"/>
              </a:rPr>
              <a:t>Malalties infeccioses </a:t>
            </a:r>
            <a:r>
              <a:rPr lang="ca-ES" sz="1800" dirty="0">
                <a:solidFill>
                  <a:schemeClr val="tx1"/>
                </a:solidFill>
                <a:latin typeface="Verdana" pitchFamily="34" charset="0"/>
                <a:ea typeface="Verdana" pitchFamily="34" charset="0"/>
                <a:cs typeface="Verdana" pitchFamily="34" charset="0"/>
              </a:rPr>
              <a:t>són les produïdes per microorganismes: virus, bacteris, fongs i protozous.</a:t>
            </a:r>
          </a:p>
          <a:p>
            <a:pPr algn="just" eaLnBrk="1" hangingPunct="1"/>
            <a:endParaRPr lang="ca-ES" sz="1800" dirty="0">
              <a:solidFill>
                <a:schemeClr val="tx1"/>
              </a:solidFill>
              <a:latin typeface="Verdana" pitchFamily="34" charset="0"/>
              <a:ea typeface="Verdana" pitchFamily="34" charset="0"/>
              <a:cs typeface="Verdana" pitchFamily="34" charset="0"/>
            </a:endParaRPr>
          </a:p>
        </p:txBody>
      </p:sp>
      <p:sp>
        <p:nvSpPr>
          <p:cNvPr id="7" name="Rectangle 3"/>
          <p:cNvSpPr txBox="1">
            <a:spLocks noChangeArrowheads="1"/>
          </p:cNvSpPr>
          <p:nvPr/>
        </p:nvSpPr>
        <p:spPr>
          <a:xfrm>
            <a:off x="1475656" y="2636912"/>
            <a:ext cx="3600400" cy="2304256"/>
          </a:xfrm>
          <a:prstGeom prst="rect">
            <a:avLst/>
          </a:prstGeom>
        </p:spPr>
        <p:txBody>
          <a:bodyPr vert="horz" lIns="91440" tIns="45720" rIns="91440" bIns="45720" rtlCol="0">
            <a:normAutofit/>
          </a:bodyPr>
          <a:lstStyle/>
          <a:p>
            <a:pPr marL="0" marR="0" lvl="0" indent="-342900" algn="just" defTabSz="914400" rtl="0" eaLnBrk="1" fontAlgn="auto" latinLnBrk="0" hangingPunct="1">
              <a:lnSpc>
                <a:spcPct val="100000"/>
              </a:lnSpc>
              <a:spcBef>
                <a:spcPts val="0"/>
              </a:spcBef>
              <a:spcAft>
                <a:spcPts val="0"/>
              </a:spcAft>
              <a:buClrTx/>
              <a:buSzTx/>
              <a:buFontTx/>
              <a:buNone/>
              <a:tabLst/>
              <a:defRPr/>
            </a:pPr>
            <a:r>
              <a:rPr kumimoji="0" lang="ca-ES"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Infecció </a:t>
            </a:r>
            <a:r>
              <a:rPr kumimoji="0" lang="ca-ES"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és l’entrada d’un organisme patògen en l’interior d’un altre; per exemple, un bacteri o un virus a dins d’una persona.</a:t>
            </a:r>
          </a:p>
        </p:txBody>
      </p:sp>
      <p:sp>
        <p:nvSpPr>
          <p:cNvPr id="9" name="8 Rectángulo"/>
          <p:cNvSpPr/>
          <p:nvPr/>
        </p:nvSpPr>
        <p:spPr>
          <a:xfrm>
            <a:off x="5004048" y="4077072"/>
            <a:ext cx="1656184" cy="30777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sz="1400" b="0" i="1"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Virus de la sida.</a:t>
            </a:r>
          </a:p>
        </p:txBody>
      </p:sp>
      <p:sp>
        <p:nvSpPr>
          <p:cNvPr id="11" name="10 Rectángulo"/>
          <p:cNvSpPr/>
          <p:nvPr/>
        </p:nvSpPr>
        <p:spPr>
          <a:xfrm>
            <a:off x="6876256" y="5229200"/>
            <a:ext cx="1656184" cy="30777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sz="1400" b="0" i="1"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Salmonella.</a:t>
            </a:r>
          </a:p>
        </p:txBody>
      </p:sp>
      <p:sp>
        <p:nvSpPr>
          <p:cNvPr id="10"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
        <p:nvSpPr>
          <p:cNvPr id="12" name="11 CuadroTexto"/>
          <p:cNvSpPr txBox="1"/>
          <p:nvPr/>
        </p:nvSpPr>
        <p:spPr>
          <a:xfrm>
            <a:off x="1264402" y="879103"/>
            <a:ext cx="33105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400" b="0" i="0"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Malalties infeccioses</a:t>
            </a:r>
          </a:p>
        </p:txBody>
      </p:sp>
      <p:pic>
        <p:nvPicPr>
          <p:cNvPr id="13" name="12 Imagen" descr="sida.jpg"/>
          <p:cNvPicPr>
            <a:picLocks noChangeAspect="1"/>
          </p:cNvPicPr>
          <p:nvPr/>
        </p:nvPicPr>
        <p:blipFill>
          <a:blip r:embed="rId4" cstate="print"/>
          <a:stretch>
            <a:fillRect/>
          </a:stretch>
        </p:blipFill>
        <p:spPr>
          <a:xfrm>
            <a:off x="5076057" y="2348880"/>
            <a:ext cx="2304256" cy="1741589"/>
          </a:xfrm>
          <a:prstGeom prst="rect">
            <a:avLst/>
          </a:prstGeom>
        </p:spPr>
      </p:pic>
      <p:pic>
        <p:nvPicPr>
          <p:cNvPr id="12290" name="Picture 2" descr="https://encrypted-tbn1.gstatic.com/images?q=tbn:ANd9GcR8oiYU3yzzLT2bQQomPkKfJcAMoVjNuGzBhYnZd7gHap5iiMVmqHayZwHu"/>
          <p:cNvPicPr>
            <a:picLocks noChangeAspect="1" noChangeArrowheads="1"/>
          </p:cNvPicPr>
          <p:nvPr/>
        </p:nvPicPr>
        <p:blipFill>
          <a:blip r:embed="rId5" cstate="print"/>
          <a:srcRect/>
          <a:stretch>
            <a:fillRect/>
          </a:stretch>
        </p:blipFill>
        <p:spPr bwMode="auto">
          <a:xfrm>
            <a:off x="6876256" y="3717032"/>
            <a:ext cx="2016224" cy="1504414"/>
          </a:xfrm>
          <a:prstGeom prst="rect">
            <a:avLst/>
          </a:prstGeom>
          <a:noFill/>
        </p:spPr>
      </p:pic>
    </p:spTree>
    <p:extLst>
      <p:ext uri="{BB962C8B-B14F-4D97-AF65-F5344CB8AC3E}">
        <p14:creationId xmlns:p14="http://schemas.microsoft.com/office/powerpoint/2010/main" val="36211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963" r="1963"/>
          <a:stretch>
            <a:fillRect/>
          </a:stretch>
        </p:blipFill>
        <p:spPr bwMode="auto">
          <a:xfrm>
            <a:off x="0" y="5877272"/>
            <a:ext cx="9144000" cy="980728"/>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5" name="Rectangle 3"/>
          <p:cNvSpPr>
            <a:spLocks noGrp="1" noChangeArrowheads="1"/>
          </p:cNvSpPr>
          <p:nvPr>
            <p:ph type="subTitle" idx="1"/>
          </p:nvPr>
        </p:nvSpPr>
        <p:spPr>
          <a:xfrm>
            <a:off x="1475656" y="1628800"/>
            <a:ext cx="7668344" cy="4320480"/>
          </a:xfrm>
        </p:spPr>
        <p:txBody>
          <a:bodyPr>
            <a:noAutofit/>
          </a:bodyPr>
          <a:lstStyle/>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l'aparell digestiu</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Càries dental, Apendicitis, Úlceres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Salmonelosis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(diarrees),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Còlera</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(forts diarrees i vòmits). </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l'aparell respiratori</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Sinusitis, Amigdalitis, Faringitis, Laringitis, Bronquitis, Pleuritis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(pleures),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Pulmonia, Tuberculosi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(infecció produïda pel bacil de </a:t>
            </a:r>
            <a:r>
              <a:rPr lang="ca-ES"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Koch</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que dóna lloc a la formació de cavernes en els pulmons),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Tos ferina </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(tos convulsiva, afecta a lactants i nens petits). </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l'aparell excretor</a:t>
            </a:r>
            <a:r>
              <a:rPr lang="ca-ES"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Uretritis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(infecció de la uretra) i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Cistitis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(infecció de la bufeta de l'orina) </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l'aparell locomotor</a:t>
            </a:r>
            <a:r>
              <a:rPr lang="ca-ES"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Tètan</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(produeix contracció muscular espasmòdica).</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l'aparell reproductor</a:t>
            </a:r>
            <a:r>
              <a:rPr lang="ca-ES" sz="16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Sífilis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(nafres en els genitals),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Gonorrea</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(secreció groga).</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Del sistema nerviós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Meningitis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(mal de cap, febre alta, vòmits i rigidesa en el clatell). </a:t>
            </a:r>
          </a:p>
          <a:p>
            <a:pPr algn="just"/>
            <a:r>
              <a:rPr lang="ca-ES" sz="16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De tot el cos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Septicèmia</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(infecció estesa per tot el cos), </a:t>
            </a:r>
            <a:r>
              <a:rPr lang="ca-ES" sz="1600" i="1" dirty="0">
                <a:solidFill>
                  <a:schemeClr val="tx1"/>
                </a:solidFill>
                <a:latin typeface="Verdana" panose="020B0604030504040204" pitchFamily="34" charset="0"/>
                <a:ea typeface="Verdana" panose="020B0604030504040204" pitchFamily="34" charset="0"/>
                <a:cs typeface="Verdana" panose="020B0604030504040204" pitchFamily="34" charset="0"/>
              </a:rPr>
              <a:t>Tifus</a:t>
            </a:r>
            <a:r>
              <a:rPr lang="ca-ES" sz="1600" dirty="0">
                <a:solidFill>
                  <a:schemeClr val="tx1"/>
                </a:solidFill>
                <a:latin typeface="Verdana" panose="020B0604030504040204" pitchFamily="34" charset="0"/>
                <a:ea typeface="Verdana" panose="020B0604030504040204" pitchFamily="34" charset="0"/>
                <a:cs typeface="Verdana" panose="020B0604030504040204" pitchFamily="34" charset="0"/>
              </a:rPr>
              <a:t> (febre, mal de cap i erupció cutània rosada). </a:t>
            </a:r>
          </a:p>
        </p:txBody>
      </p:sp>
      <p:sp>
        <p:nvSpPr>
          <p:cNvPr id="10" name="1 Título"/>
          <p:cNvSpPr txBox="1">
            <a:spLocks/>
          </p:cNvSpPr>
          <p:nvPr/>
        </p:nvSpPr>
        <p:spPr>
          <a:xfrm>
            <a:off x="0" y="0"/>
            <a:ext cx="2843808" cy="548680"/>
          </a:xfrm>
          <a:prstGeom prst="rect">
            <a:avLst/>
          </a:prstGeom>
        </p:spPr>
        <p:txBody>
          <a:bodyPr vert="horz" lIns="91440" tIns="45720" rIns="91440" bIns="45720" rtlCol="0" anchor="ctr">
            <a:normAutofit/>
          </a:bodyPr>
          <a:lstStyle/>
          <a:p>
            <a:pPr lvl="0" algn="ctr">
              <a:spcBef>
                <a:spcPct val="0"/>
              </a:spcBef>
              <a:defRPr/>
            </a:pPr>
            <a:r>
              <a:rPr lang="ca-ES" sz="2000" dirty="0">
                <a:solidFill>
                  <a:schemeClr val="accent6"/>
                </a:solidFill>
                <a:latin typeface="Verdana" pitchFamily="34" charset="0"/>
                <a:ea typeface="Verdana" pitchFamily="34" charset="0"/>
                <a:cs typeface="Verdana" pitchFamily="34" charset="0"/>
              </a:rPr>
              <a:t>Malalties infeccioses</a:t>
            </a:r>
          </a:p>
        </p:txBody>
      </p:sp>
      <p:sp>
        <p:nvSpPr>
          <p:cNvPr id="12" name="11 CuadroTexto"/>
          <p:cNvSpPr txBox="1"/>
          <p:nvPr/>
        </p:nvSpPr>
        <p:spPr>
          <a:xfrm>
            <a:off x="1264402" y="879103"/>
            <a:ext cx="50048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400" b="0" i="0"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Malalties causades per bacteris</a:t>
            </a:r>
          </a:p>
        </p:txBody>
      </p:sp>
      <p:sp>
        <p:nvSpPr>
          <p:cNvPr id="2" name="CuadroTexto 1"/>
          <p:cNvSpPr txBox="1"/>
          <p:nvPr/>
        </p:nvSpPr>
        <p:spPr>
          <a:xfrm>
            <a:off x="1264402" y="1268760"/>
            <a:ext cx="4079065" cy="307777"/>
          </a:xfrm>
          <a:prstGeom prst="rect">
            <a:avLst/>
          </a:prstGeom>
          <a:noFill/>
        </p:spPr>
        <p:txBody>
          <a:bodyPr wrap="none" rtlCol="0">
            <a:spAutoFit/>
          </a:bodyPr>
          <a:lstStyle/>
          <a:p>
            <a:r>
              <a:rPr lang="ca-ES" sz="1400" dirty="0">
                <a:latin typeface="Verdana" panose="020B0604030504040204" pitchFamily="34" charset="0"/>
                <a:ea typeface="Verdana" panose="020B0604030504040204" pitchFamily="34" charset="0"/>
                <a:cs typeface="Verdana" panose="020B0604030504040204" pitchFamily="34" charset="0"/>
              </a:rPr>
              <a:t>Unicel·lulars procariotes. Fabriquen toxines</a:t>
            </a:r>
          </a:p>
        </p:txBody>
      </p:sp>
      <p:pic>
        <p:nvPicPr>
          <p:cNvPr id="3" name="Imagen 2"/>
          <p:cNvPicPr>
            <a:picLocks noChangeAspect="1"/>
          </p:cNvPicPr>
          <p:nvPr/>
        </p:nvPicPr>
        <p:blipFill>
          <a:blip r:embed="rId4"/>
          <a:stretch>
            <a:fillRect/>
          </a:stretch>
        </p:blipFill>
        <p:spPr>
          <a:xfrm>
            <a:off x="179512" y="4340493"/>
            <a:ext cx="1224135" cy="1464771"/>
          </a:xfrm>
          <a:prstGeom prst="rect">
            <a:avLst/>
          </a:prstGeom>
        </p:spPr>
      </p:pic>
      <p:pic>
        <p:nvPicPr>
          <p:cNvPr id="4" name="Imagen 3"/>
          <p:cNvPicPr>
            <a:picLocks noChangeAspect="1"/>
          </p:cNvPicPr>
          <p:nvPr/>
        </p:nvPicPr>
        <p:blipFill>
          <a:blip r:embed="rId5"/>
          <a:stretch>
            <a:fillRect/>
          </a:stretch>
        </p:blipFill>
        <p:spPr>
          <a:xfrm>
            <a:off x="179512" y="2318048"/>
            <a:ext cx="1224135" cy="1254968"/>
          </a:xfrm>
          <a:prstGeom prst="rect">
            <a:avLst/>
          </a:prstGeom>
        </p:spPr>
      </p:pic>
    </p:spTree>
    <p:extLst>
      <p:ext uri="{BB962C8B-B14F-4D97-AF65-F5344CB8AC3E}">
        <p14:creationId xmlns:p14="http://schemas.microsoft.com/office/powerpoint/2010/main" val="1267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4160</Words>
  <Application>Microsoft Office PowerPoint</Application>
  <PresentationFormat>Presentación en pantalla (4:3)</PresentationFormat>
  <Paragraphs>407</Paragraphs>
  <Slides>54</Slides>
  <Notes>54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Arial</vt:lpstr>
      <vt:lpstr>Calibri</vt:lpstr>
      <vt:lpstr>Courier New</vt:lpstr>
      <vt:lpstr>Estrangelo Edessa</vt:lpstr>
      <vt:lpstr>Verdana</vt:lpstr>
      <vt:lpstr>Tema de Office</vt:lpstr>
      <vt:lpstr>SALUT I INVESTIGACIÓ MÈDICA</vt:lpstr>
      <vt:lpstr>La salut i la malaltia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SALUT I MALALTIES</dc:title>
  <dc:creator>Usuario de Windows</dc:creator>
  <cp:lastModifiedBy>miguel pellicer olaso</cp:lastModifiedBy>
  <cp:revision>61</cp:revision>
  <dcterms:created xsi:type="dcterms:W3CDTF">2013-11-11T19:24:52Z</dcterms:created>
  <dcterms:modified xsi:type="dcterms:W3CDTF">2017-03-15T17:58:32Z</dcterms:modified>
</cp:coreProperties>
</file>