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úria" initials="N" lastIdx="3" clrIdx="0"/>
  <p:cmAuthor id="1" name="Estela Gonzalez Lopez" initials="EGL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C32"/>
    <a:srgbClr val="1B98A2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1" autoAdjust="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-20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5E2EE-8B14-A642-BCAC-5396531BCB8E}" type="doc">
      <dgm:prSet loTypeId="urn:microsoft.com/office/officeart/2005/8/layout/hierarchy2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04A22FC-CDB6-9145-9C73-71B4186B32FA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1</a:t>
          </a:r>
        </a:p>
      </dgm:t>
    </dgm:pt>
    <dgm:pt modelId="{851ECCD3-E1A6-8D46-ADFB-729E33E15B79}" type="parTrans" cxnId="{9DDC601D-768A-B448-A770-0243AD71BA8B}">
      <dgm:prSet/>
      <dgm:spPr/>
      <dgm:t>
        <a:bodyPr/>
        <a:lstStyle/>
        <a:p>
          <a:endParaRPr lang="es-ES"/>
        </a:p>
      </dgm:t>
    </dgm:pt>
    <dgm:pt modelId="{972FF5BB-CE9C-534F-A7BC-D4D03F6805DB}" type="sibTrans" cxnId="{9DDC601D-768A-B448-A770-0243AD71BA8B}">
      <dgm:prSet/>
      <dgm:spPr/>
      <dgm:t>
        <a:bodyPr/>
        <a:lstStyle/>
        <a:p>
          <a:endParaRPr lang="es-ES"/>
        </a:p>
      </dgm:t>
    </dgm:pt>
    <dgm:pt modelId="{F6FC3DEF-71E5-944E-BAA5-E9F289F856B7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2</a:t>
          </a:r>
        </a:p>
      </dgm:t>
    </dgm:pt>
    <dgm:pt modelId="{26142C1B-852E-964D-8DDF-29334055A0DE}" type="parTrans" cxnId="{C72D3C38-EAB9-1E4C-869F-12A7A05D8EF6}">
      <dgm:prSet/>
      <dgm:spPr/>
      <dgm:t>
        <a:bodyPr/>
        <a:lstStyle/>
        <a:p>
          <a:endParaRPr lang="es-ES"/>
        </a:p>
      </dgm:t>
    </dgm:pt>
    <dgm:pt modelId="{3E0BF192-6892-A249-AE4C-216A1164CFD8}" type="sibTrans" cxnId="{C72D3C38-EAB9-1E4C-869F-12A7A05D8EF6}">
      <dgm:prSet/>
      <dgm:spPr/>
      <dgm:t>
        <a:bodyPr/>
        <a:lstStyle/>
        <a:p>
          <a:endParaRPr lang="es-ES"/>
        </a:p>
      </dgm:t>
    </dgm:pt>
    <dgm:pt modelId="{7DF958D2-1A30-9C4C-8644-E85D65E4112E}">
      <dgm:prSet phldrT="[Texto]" custT="1"/>
      <dgm:spPr/>
      <dgm:t>
        <a:bodyPr/>
        <a:lstStyle/>
        <a:p>
          <a:r>
            <a:rPr lang="ca-ES" sz="2000" noProof="0" dirty="0" err="1">
              <a:latin typeface="Verdana"/>
              <a:cs typeface="Verdana"/>
            </a:rPr>
            <a:t>Nivel</a:t>
          </a:r>
          <a:r>
            <a:rPr lang="ca-ES" sz="2000" noProof="0" dirty="0">
              <a:latin typeface="Verdana"/>
              <a:cs typeface="Verdana"/>
            </a:rPr>
            <a:t> 3</a:t>
          </a:r>
        </a:p>
      </dgm:t>
    </dgm:pt>
    <dgm:pt modelId="{831D368C-5BD8-0840-86CD-751EC24D5695}" type="parTrans" cxnId="{773916DC-3FE7-D249-BB0D-00ADA4F6E147}">
      <dgm:prSet/>
      <dgm:spPr/>
      <dgm:t>
        <a:bodyPr/>
        <a:lstStyle/>
        <a:p>
          <a:endParaRPr lang="es-ES"/>
        </a:p>
      </dgm:t>
    </dgm:pt>
    <dgm:pt modelId="{ACFE0371-B00A-2A40-BCB7-436C8AEA39B5}" type="sibTrans" cxnId="{773916DC-3FE7-D249-BB0D-00ADA4F6E147}">
      <dgm:prSet/>
      <dgm:spPr/>
      <dgm:t>
        <a:bodyPr/>
        <a:lstStyle/>
        <a:p>
          <a:endParaRPr lang="es-ES"/>
        </a:p>
      </dgm:t>
    </dgm:pt>
    <dgm:pt modelId="{47388BD4-DA24-E04B-AA5C-516CF1F413F4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3</a:t>
          </a:r>
        </a:p>
      </dgm:t>
    </dgm:pt>
    <dgm:pt modelId="{33EBA164-FD17-B341-B929-30DCCF3FC77A}" type="parTrans" cxnId="{0AB2045B-2570-5E4A-AB43-69CA555FBE51}">
      <dgm:prSet/>
      <dgm:spPr/>
      <dgm:t>
        <a:bodyPr/>
        <a:lstStyle/>
        <a:p>
          <a:endParaRPr lang="es-ES"/>
        </a:p>
      </dgm:t>
    </dgm:pt>
    <dgm:pt modelId="{FDC46110-9FE3-074C-9224-085372297FC5}" type="sibTrans" cxnId="{0AB2045B-2570-5E4A-AB43-69CA555FBE51}">
      <dgm:prSet/>
      <dgm:spPr/>
      <dgm:t>
        <a:bodyPr/>
        <a:lstStyle/>
        <a:p>
          <a:endParaRPr lang="es-ES"/>
        </a:p>
      </dgm:t>
    </dgm:pt>
    <dgm:pt modelId="{49929DE6-AB0C-BC4D-A25E-18688C00961A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2</a:t>
          </a:r>
        </a:p>
      </dgm:t>
    </dgm:pt>
    <dgm:pt modelId="{3F92D592-5BC9-EC4C-A802-7F61101E5063}" type="parTrans" cxnId="{936797C3-CA45-2646-AA30-C3D450B09C80}">
      <dgm:prSet/>
      <dgm:spPr/>
      <dgm:t>
        <a:bodyPr/>
        <a:lstStyle/>
        <a:p>
          <a:endParaRPr lang="es-ES"/>
        </a:p>
      </dgm:t>
    </dgm:pt>
    <dgm:pt modelId="{33DB6B9F-9752-7543-988F-3D4DA26CBBAE}" type="sibTrans" cxnId="{936797C3-CA45-2646-AA30-C3D450B09C80}">
      <dgm:prSet/>
      <dgm:spPr/>
      <dgm:t>
        <a:bodyPr/>
        <a:lstStyle/>
        <a:p>
          <a:endParaRPr lang="es-ES"/>
        </a:p>
      </dgm:t>
    </dgm:pt>
    <dgm:pt modelId="{33C29905-F907-3540-9BB5-02B46B21548F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3</a:t>
          </a:r>
        </a:p>
      </dgm:t>
    </dgm:pt>
    <dgm:pt modelId="{380D7F4B-2B1E-DF42-94EE-947B41A8F5DA}" type="parTrans" cxnId="{631A714E-F22A-8D47-BA62-22361D4010A3}">
      <dgm:prSet/>
      <dgm:spPr/>
      <dgm:t>
        <a:bodyPr/>
        <a:lstStyle/>
        <a:p>
          <a:endParaRPr lang="es-ES"/>
        </a:p>
      </dgm:t>
    </dgm:pt>
    <dgm:pt modelId="{0C49E1FB-BA39-8F48-8FB6-ACD872EAFBFC}" type="sibTrans" cxnId="{631A714E-F22A-8D47-BA62-22361D4010A3}">
      <dgm:prSet/>
      <dgm:spPr/>
      <dgm:t>
        <a:bodyPr/>
        <a:lstStyle/>
        <a:p>
          <a:endParaRPr lang="es-ES"/>
        </a:p>
      </dgm:t>
    </dgm:pt>
    <dgm:pt modelId="{8E5C136D-0556-2342-8F61-8B8A5B169593}" type="pres">
      <dgm:prSet presAssocID="{F255E2EE-8B14-A642-BCAC-5396531BCB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76AF0FD-B4E8-934C-8FE0-A2170656F0B1}" type="pres">
      <dgm:prSet presAssocID="{E04A22FC-CDB6-9145-9C73-71B4186B32FA}" presName="root1" presStyleCnt="0"/>
      <dgm:spPr/>
    </dgm:pt>
    <dgm:pt modelId="{95CD5C3F-242D-F444-A100-B039438BF2BE}" type="pres">
      <dgm:prSet presAssocID="{E04A22FC-CDB6-9145-9C73-71B4186B32F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6BFCE2B-2E31-E244-AB5F-0FDB8831076F}" type="pres">
      <dgm:prSet presAssocID="{E04A22FC-CDB6-9145-9C73-71B4186B32FA}" presName="level2hierChild" presStyleCnt="0"/>
      <dgm:spPr/>
    </dgm:pt>
    <dgm:pt modelId="{17716CD9-C6B7-974C-97BB-971804E90CAA}" type="pres">
      <dgm:prSet presAssocID="{26142C1B-852E-964D-8DDF-29334055A0DE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FA04B5A1-568B-EC48-A199-2029F3A7D981}" type="pres">
      <dgm:prSet presAssocID="{26142C1B-852E-964D-8DDF-29334055A0DE}" presName="connTx" presStyleLbl="parChTrans1D2" presStyleIdx="0" presStyleCnt="2"/>
      <dgm:spPr/>
      <dgm:t>
        <a:bodyPr/>
        <a:lstStyle/>
        <a:p>
          <a:endParaRPr lang="fr-FR"/>
        </a:p>
      </dgm:t>
    </dgm:pt>
    <dgm:pt modelId="{16CCCB9B-EC69-0B40-A769-64F7897943F5}" type="pres">
      <dgm:prSet presAssocID="{F6FC3DEF-71E5-944E-BAA5-E9F289F856B7}" presName="root2" presStyleCnt="0"/>
      <dgm:spPr/>
    </dgm:pt>
    <dgm:pt modelId="{512240B1-9DA1-B74C-AF42-2DEB494B2E52}" type="pres">
      <dgm:prSet presAssocID="{F6FC3DEF-71E5-944E-BAA5-E9F289F856B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FCCE1-A88C-E246-87C9-A145533D9B0D}" type="pres">
      <dgm:prSet presAssocID="{F6FC3DEF-71E5-944E-BAA5-E9F289F856B7}" presName="level3hierChild" presStyleCnt="0"/>
      <dgm:spPr/>
    </dgm:pt>
    <dgm:pt modelId="{FFF0A371-9BF4-E842-939E-A332E0017441}" type="pres">
      <dgm:prSet presAssocID="{831D368C-5BD8-0840-86CD-751EC24D5695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ABDADE14-8D60-FD41-8373-908098F45C30}" type="pres">
      <dgm:prSet presAssocID="{831D368C-5BD8-0840-86CD-751EC24D5695}" presName="connTx" presStyleLbl="parChTrans1D3" presStyleIdx="0" presStyleCnt="3"/>
      <dgm:spPr/>
      <dgm:t>
        <a:bodyPr/>
        <a:lstStyle/>
        <a:p>
          <a:endParaRPr lang="fr-FR"/>
        </a:p>
      </dgm:t>
    </dgm:pt>
    <dgm:pt modelId="{CE9C1312-92DB-ED4D-A659-6FFE980A0D86}" type="pres">
      <dgm:prSet presAssocID="{7DF958D2-1A30-9C4C-8644-E85D65E4112E}" presName="root2" presStyleCnt="0"/>
      <dgm:spPr/>
    </dgm:pt>
    <dgm:pt modelId="{C3A8A0FA-37C1-984D-A183-5CD499C6D355}" type="pres">
      <dgm:prSet presAssocID="{7DF958D2-1A30-9C4C-8644-E85D65E4112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DA87B3A-256D-324B-AAC2-742AE0B4C92C}" type="pres">
      <dgm:prSet presAssocID="{7DF958D2-1A30-9C4C-8644-E85D65E4112E}" presName="level3hierChild" presStyleCnt="0"/>
      <dgm:spPr/>
    </dgm:pt>
    <dgm:pt modelId="{7CCDB458-E936-6B4A-A8C6-6273C0E37D6A}" type="pres">
      <dgm:prSet presAssocID="{33EBA164-FD17-B341-B929-30DCCF3FC77A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B0FD1087-7EDB-2F42-909C-152B4327360C}" type="pres">
      <dgm:prSet presAssocID="{33EBA164-FD17-B341-B929-30DCCF3FC77A}" presName="connTx" presStyleLbl="parChTrans1D3" presStyleIdx="1" presStyleCnt="3"/>
      <dgm:spPr/>
      <dgm:t>
        <a:bodyPr/>
        <a:lstStyle/>
        <a:p>
          <a:endParaRPr lang="fr-FR"/>
        </a:p>
      </dgm:t>
    </dgm:pt>
    <dgm:pt modelId="{979C86C1-F894-E249-877A-794A3D801969}" type="pres">
      <dgm:prSet presAssocID="{47388BD4-DA24-E04B-AA5C-516CF1F413F4}" presName="root2" presStyleCnt="0"/>
      <dgm:spPr/>
    </dgm:pt>
    <dgm:pt modelId="{5A4B65EE-C7FA-8246-AD76-843704CD6460}" type="pres">
      <dgm:prSet presAssocID="{47388BD4-DA24-E04B-AA5C-516CF1F413F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C4BD25A-3382-ED47-B86B-1EED224ECE02}" type="pres">
      <dgm:prSet presAssocID="{47388BD4-DA24-E04B-AA5C-516CF1F413F4}" presName="level3hierChild" presStyleCnt="0"/>
      <dgm:spPr/>
    </dgm:pt>
    <dgm:pt modelId="{8D49BEC3-CD9F-C649-B96F-945E66E00CA4}" type="pres">
      <dgm:prSet presAssocID="{3F92D592-5BC9-EC4C-A802-7F61101E5063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5BE7EC58-E5A8-AB4F-93E9-79522BAA8AE6}" type="pres">
      <dgm:prSet presAssocID="{3F92D592-5BC9-EC4C-A802-7F61101E5063}" presName="connTx" presStyleLbl="parChTrans1D2" presStyleIdx="1" presStyleCnt="2"/>
      <dgm:spPr/>
      <dgm:t>
        <a:bodyPr/>
        <a:lstStyle/>
        <a:p>
          <a:endParaRPr lang="fr-FR"/>
        </a:p>
      </dgm:t>
    </dgm:pt>
    <dgm:pt modelId="{A29DE109-3C62-F94A-AEC8-24C8FF494011}" type="pres">
      <dgm:prSet presAssocID="{49929DE6-AB0C-BC4D-A25E-18688C00961A}" presName="root2" presStyleCnt="0"/>
      <dgm:spPr/>
    </dgm:pt>
    <dgm:pt modelId="{7B9BE8DA-2907-4A41-9986-4C61C1B57D21}" type="pres">
      <dgm:prSet presAssocID="{49929DE6-AB0C-BC4D-A25E-18688C00961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4C702A-8DC2-6D42-AA2D-63A3B14C2809}" type="pres">
      <dgm:prSet presAssocID="{49929DE6-AB0C-BC4D-A25E-18688C00961A}" presName="level3hierChild" presStyleCnt="0"/>
      <dgm:spPr/>
    </dgm:pt>
    <dgm:pt modelId="{EAE8944D-93FA-EA45-A932-E7440802C198}" type="pres">
      <dgm:prSet presAssocID="{380D7F4B-2B1E-DF42-94EE-947B41A8F5DA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5B519E95-36C4-F74D-A553-9BD3AB63A8AF}" type="pres">
      <dgm:prSet presAssocID="{380D7F4B-2B1E-DF42-94EE-947B41A8F5DA}" presName="connTx" presStyleLbl="parChTrans1D3" presStyleIdx="2" presStyleCnt="3"/>
      <dgm:spPr/>
      <dgm:t>
        <a:bodyPr/>
        <a:lstStyle/>
        <a:p>
          <a:endParaRPr lang="fr-FR"/>
        </a:p>
      </dgm:t>
    </dgm:pt>
    <dgm:pt modelId="{AF4E9BC2-448E-2442-8652-03B6DF8DA0D5}" type="pres">
      <dgm:prSet presAssocID="{33C29905-F907-3540-9BB5-02B46B21548F}" presName="root2" presStyleCnt="0"/>
      <dgm:spPr/>
    </dgm:pt>
    <dgm:pt modelId="{99C7486E-295B-4F46-8019-79CF21DABF8A}" type="pres">
      <dgm:prSet presAssocID="{33C29905-F907-3540-9BB5-02B46B21548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86CFDB-84AD-7A44-B402-5DEA2C2E13D5}" type="pres">
      <dgm:prSet presAssocID="{33C29905-F907-3540-9BB5-02B46B21548F}" presName="level3hierChild" presStyleCnt="0"/>
      <dgm:spPr/>
    </dgm:pt>
  </dgm:ptLst>
  <dgm:cxnLst>
    <dgm:cxn modelId="{CC1E6589-34F2-4F72-9AB1-DCAE3F1A086B}" type="presOf" srcId="{380D7F4B-2B1E-DF42-94EE-947B41A8F5DA}" destId="{EAE8944D-93FA-EA45-A932-E7440802C198}" srcOrd="0" destOrd="0" presId="urn:microsoft.com/office/officeart/2005/8/layout/hierarchy2"/>
    <dgm:cxn modelId="{D100062E-FCA2-46A7-AC41-73E8FB8E91FB}" type="presOf" srcId="{380D7F4B-2B1E-DF42-94EE-947B41A8F5DA}" destId="{5B519E95-36C4-F74D-A553-9BD3AB63A8AF}" srcOrd="1" destOrd="0" presId="urn:microsoft.com/office/officeart/2005/8/layout/hierarchy2"/>
    <dgm:cxn modelId="{BD30BB19-F3D5-4ADE-BB56-6E6A85D9E9F0}" type="presOf" srcId="{33EBA164-FD17-B341-B929-30DCCF3FC77A}" destId="{B0FD1087-7EDB-2F42-909C-152B4327360C}" srcOrd="1" destOrd="0" presId="urn:microsoft.com/office/officeart/2005/8/layout/hierarchy2"/>
    <dgm:cxn modelId="{773916DC-3FE7-D249-BB0D-00ADA4F6E147}" srcId="{F6FC3DEF-71E5-944E-BAA5-E9F289F856B7}" destId="{7DF958D2-1A30-9C4C-8644-E85D65E4112E}" srcOrd="0" destOrd="0" parTransId="{831D368C-5BD8-0840-86CD-751EC24D5695}" sibTransId="{ACFE0371-B00A-2A40-BCB7-436C8AEA39B5}"/>
    <dgm:cxn modelId="{FDEE24FD-2CA9-4A54-AAF4-06BA78D962EE}" type="presOf" srcId="{F255E2EE-8B14-A642-BCAC-5396531BCB8E}" destId="{8E5C136D-0556-2342-8F61-8B8A5B169593}" srcOrd="0" destOrd="0" presId="urn:microsoft.com/office/officeart/2005/8/layout/hierarchy2"/>
    <dgm:cxn modelId="{9DDC601D-768A-B448-A770-0243AD71BA8B}" srcId="{F255E2EE-8B14-A642-BCAC-5396531BCB8E}" destId="{E04A22FC-CDB6-9145-9C73-71B4186B32FA}" srcOrd="0" destOrd="0" parTransId="{851ECCD3-E1A6-8D46-ADFB-729E33E15B79}" sibTransId="{972FF5BB-CE9C-534F-A7BC-D4D03F6805DB}"/>
    <dgm:cxn modelId="{C1C764FB-7FE1-433A-9AC3-776D0B48EBBC}" type="presOf" srcId="{26142C1B-852E-964D-8DDF-29334055A0DE}" destId="{17716CD9-C6B7-974C-97BB-971804E90CAA}" srcOrd="0" destOrd="0" presId="urn:microsoft.com/office/officeart/2005/8/layout/hierarchy2"/>
    <dgm:cxn modelId="{E7E4C5FC-11E6-4BED-9CDF-0C8F140A3710}" type="presOf" srcId="{47388BD4-DA24-E04B-AA5C-516CF1F413F4}" destId="{5A4B65EE-C7FA-8246-AD76-843704CD6460}" srcOrd="0" destOrd="0" presId="urn:microsoft.com/office/officeart/2005/8/layout/hierarchy2"/>
    <dgm:cxn modelId="{7CE3AFB1-BA6F-46BE-9725-22A7E3F9427C}" type="presOf" srcId="{7DF958D2-1A30-9C4C-8644-E85D65E4112E}" destId="{C3A8A0FA-37C1-984D-A183-5CD499C6D355}" srcOrd="0" destOrd="0" presId="urn:microsoft.com/office/officeart/2005/8/layout/hierarchy2"/>
    <dgm:cxn modelId="{0AB2045B-2570-5E4A-AB43-69CA555FBE51}" srcId="{F6FC3DEF-71E5-944E-BAA5-E9F289F856B7}" destId="{47388BD4-DA24-E04B-AA5C-516CF1F413F4}" srcOrd="1" destOrd="0" parTransId="{33EBA164-FD17-B341-B929-30DCCF3FC77A}" sibTransId="{FDC46110-9FE3-074C-9224-085372297FC5}"/>
    <dgm:cxn modelId="{6B3E6F0E-1F6F-4FAE-A907-8F6879F48EB7}" type="presOf" srcId="{F6FC3DEF-71E5-944E-BAA5-E9F289F856B7}" destId="{512240B1-9DA1-B74C-AF42-2DEB494B2E52}" srcOrd="0" destOrd="0" presId="urn:microsoft.com/office/officeart/2005/8/layout/hierarchy2"/>
    <dgm:cxn modelId="{A1DF9821-FDD6-4CC2-A4E7-F57527576BDB}" type="presOf" srcId="{831D368C-5BD8-0840-86CD-751EC24D5695}" destId="{FFF0A371-9BF4-E842-939E-A332E0017441}" srcOrd="0" destOrd="0" presId="urn:microsoft.com/office/officeart/2005/8/layout/hierarchy2"/>
    <dgm:cxn modelId="{5610CCD7-45D7-46C3-A30A-83270F912C0A}" type="presOf" srcId="{831D368C-5BD8-0840-86CD-751EC24D5695}" destId="{ABDADE14-8D60-FD41-8373-908098F45C30}" srcOrd="1" destOrd="0" presId="urn:microsoft.com/office/officeart/2005/8/layout/hierarchy2"/>
    <dgm:cxn modelId="{631A714E-F22A-8D47-BA62-22361D4010A3}" srcId="{49929DE6-AB0C-BC4D-A25E-18688C00961A}" destId="{33C29905-F907-3540-9BB5-02B46B21548F}" srcOrd="0" destOrd="0" parTransId="{380D7F4B-2B1E-DF42-94EE-947B41A8F5DA}" sibTransId="{0C49E1FB-BA39-8F48-8FB6-ACD872EAFBFC}"/>
    <dgm:cxn modelId="{CF9B2AF7-63EF-429A-980D-535EFB5D34E6}" type="presOf" srcId="{33C29905-F907-3540-9BB5-02B46B21548F}" destId="{99C7486E-295B-4F46-8019-79CF21DABF8A}" srcOrd="0" destOrd="0" presId="urn:microsoft.com/office/officeart/2005/8/layout/hierarchy2"/>
    <dgm:cxn modelId="{C72D3C38-EAB9-1E4C-869F-12A7A05D8EF6}" srcId="{E04A22FC-CDB6-9145-9C73-71B4186B32FA}" destId="{F6FC3DEF-71E5-944E-BAA5-E9F289F856B7}" srcOrd="0" destOrd="0" parTransId="{26142C1B-852E-964D-8DDF-29334055A0DE}" sibTransId="{3E0BF192-6892-A249-AE4C-216A1164CFD8}"/>
    <dgm:cxn modelId="{936797C3-CA45-2646-AA30-C3D450B09C80}" srcId="{E04A22FC-CDB6-9145-9C73-71B4186B32FA}" destId="{49929DE6-AB0C-BC4D-A25E-18688C00961A}" srcOrd="1" destOrd="0" parTransId="{3F92D592-5BC9-EC4C-A802-7F61101E5063}" sibTransId="{33DB6B9F-9752-7543-988F-3D4DA26CBBAE}"/>
    <dgm:cxn modelId="{2AF2E5F5-A34A-42FF-810B-DD1824508D6B}" type="presOf" srcId="{3F92D592-5BC9-EC4C-A802-7F61101E5063}" destId="{5BE7EC58-E5A8-AB4F-93E9-79522BAA8AE6}" srcOrd="1" destOrd="0" presId="urn:microsoft.com/office/officeart/2005/8/layout/hierarchy2"/>
    <dgm:cxn modelId="{326ADBCA-96A0-4F9C-9161-046F7A579CF0}" type="presOf" srcId="{49929DE6-AB0C-BC4D-A25E-18688C00961A}" destId="{7B9BE8DA-2907-4A41-9986-4C61C1B57D21}" srcOrd="0" destOrd="0" presId="urn:microsoft.com/office/officeart/2005/8/layout/hierarchy2"/>
    <dgm:cxn modelId="{A8128CD7-F71F-49A9-98EF-EB0DE670289F}" type="presOf" srcId="{E04A22FC-CDB6-9145-9C73-71B4186B32FA}" destId="{95CD5C3F-242D-F444-A100-B039438BF2BE}" srcOrd="0" destOrd="0" presId="urn:microsoft.com/office/officeart/2005/8/layout/hierarchy2"/>
    <dgm:cxn modelId="{271FE545-465F-46BB-8C21-811FC657518A}" type="presOf" srcId="{33EBA164-FD17-B341-B929-30DCCF3FC77A}" destId="{7CCDB458-E936-6B4A-A8C6-6273C0E37D6A}" srcOrd="0" destOrd="0" presId="urn:microsoft.com/office/officeart/2005/8/layout/hierarchy2"/>
    <dgm:cxn modelId="{E9B062C6-7572-4AE8-97FD-3FEF97F0DD29}" type="presOf" srcId="{26142C1B-852E-964D-8DDF-29334055A0DE}" destId="{FA04B5A1-568B-EC48-A199-2029F3A7D981}" srcOrd="1" destOrd="0" presId="urn:microsoft.com/office/officeart/2005/8/layout/hierarchy2"/>
    <dgm:cxn modelId="{AE8EBF4E-6F79-449D-B441-1845D11E6D75}" type="presOf" srcId="{3F92D592-5BC9-EC4C-A802-7F61101E5063}" destId="{8D49BEC3-CD9F-C649-B96F-945E66E00CA4}" srcOrd="0" destOrd="0" presId="urn:microsoft.com/office/officeart/2005/8/layout/hierarchy2"/>
    <dgm:cxn modelId="{DC08B753-438C-4671-866F-371C4B758B68}" type="presParOf" srcId="{8E5C136D-0556-2342-8F61-8B8A5B169593}" destId="{376AF0FD-B4E8-934C-8FE0-A2170656F0B1}" srcOrd="0" destOrd="0" presId="urn:microsoft.com/office/officeart/2005/8/layout/hierarchy2"/>
    <dgm:cxn modelId="{99C0C386-54D9-4ECD-9D23-638B3881E782}" type="presParOf" srcId="{376AF0FD-B4E8-934C-8FE0-A2170656F0B1}" destId="{95CD5C3F-242D-F444-A100-B039438BF2BE}" srcOrd="0" destOrd="0" presId="urn:microsoft.com/office/officeart/2005/8/layout/hierarchy2"/>
    <dgm:cxn modelId="{5472A93A-A805-4E58-B385-B71807D1E8A1}" type="presParOf" srcId="{376AF0FD-B4E8-934C-8FE0-A2170656F0B1}" destId="{76BFCE2B-2E31-E244-AB5F-0FDB8831076F}" srcOrd="1" destOrd="0" presId="urn:microsoft.com/office/officeart/2005/8/layout/hierarchy2"/>
    <dgm:cxn modelId="{D824242C-FA66-4D48-AA1B-86A463BE4263}" type="presParOf" srcId="{76BFCE2B-2E31-E244-AB5F-0FDB8831076F}" destId="{17716CD9-C6B7-974C-97BB-971804E90CAA}" srcOrd="0" destOrd="0" presId="urn:microsoft.com/office/officeart/2005/8/layout/hierarchy2"/>
    <dgm:cxn modelId="{5375862D-71D2-46E7-B866-97BAAEFA5B13}" type="presParOf" srcId="{17716CD9-C6B7-974C-97BB-971804E90CAA}" destId="{FA04B5A1-568B-EC48-A199-2029F3A7D981}" srcOrd="0" destOrd="0" presId="urn:microsoft.com/office/officeart/2005/8/layout/hierarchy2"/>
    <dgm:cxn modelId="{4F518ED3-FB57-4E77-96B4-530C0E9E9DC2}" type="presParOf" srcId="{76BFCE2B-2E31-E244-AB5F-0FDB8831076F}" destId="{16CCCB9B-EC69-0B40-A769-64F7897943F5}" srcOrd="1" destOrd="0" presId="urn:microsoft.com/office/officeart/2005/8/layout/hierarchy2"/>
    <dgm:cxn modelId="{2A129840-DD1D-444B-95D1-606E8D739857}" type="presParOf" srcId="{16CCCB9B-EC69-0B40-A769-64F7897943F5}" destId="{512240B1-9DA1-B74C-AF42-2DEB494B2E52}" srcOrd="0" destOrd="0" presId="urn:microsoft.com/office/officeart/2005/8/layout/hierarchy2"/>
    <dgm:cxn modelId="{D8643BAC-B2E9-4938-9FE6-2ABCE2A09452}" type="presParOf" srcId="{16CCCB9B-EC69-0B40-A769-64F7897943F5}" destId="{312FCCE1-A88C-E246-87C9-A145533D9B0D}" srcOrd="1" destOrd="0" presId="urn:microsoft.com/office/officeart/2005/8/layout/hierarchy2"/>
    <dgm:cxn modelId="{0745CCE8-EB51-44CA-9863-254CB6ABB6C4}" type="presParOf" srcId="{312FCCE1-A88C-E246-87C9-A145533D9B0D}" destId="{FFF0A371-9BF4-E842-939E-A332E0017441}" srcOrd="0" destOrd="0" presId="urn:microsoft.com/office/officeart/2005/8/layout/hierarchy2"/>
    <dgm:cxn modelId="{936361E0-C745-4AC9-BCB2-412E825A4C8C}" type="presParOf" srcId="{FFF0A371-9BF4-E842-939E-A332E0017441}" destId="{ABDADE14-8D60-FD41-8373-908098F45C30}" srcOrd="0" destOrd="0" presId="urn:microsoft.com/office/officeart/2005/8/layout/hierarchy2"/>
    <dgm:cxn modelId="{D394D851-E0E6-4170-AD38-16EBEA864597}" type="presParOf" srcId="{312FCCE1-A88C-E246-87C9-A145533D9B0D}" destId="{CE9C1312-92DB-ED4D-A659-6FFE980A0D86}" srcOrd="1" destOrd="0" presId="urn:microsoft.com/office/officeart/2005/8/layout/hierarchy2"/>
    <dgm:cxn modelId="{15CC7249-C9AF-4EB1-AAD5-ADCF0ADA30A9}" type="presParOf" srcId="{CE9C1312-92DB-ED4D-A659-6FFE980A0D86}" destId="{C3A8A0FA-37C1-984D-A183-5CD499C6D355}" srcOrd="0" destOrd="0" presId="urn:microsoft.com/office/officeart/2005/8/layout/hierarchy2"/>
    <dgm:cxn modelId="{18EB4D40-E676-4959-82FA-9F2B150775FA}" type="presParOf" srcId="{CE9C1312-92DB-ED4D-A659-6FFE980A0D86}" destId="{CDA87B3A-256D-324B-AAC2-742AE0B4C92C}" srcOrd="1" destOrd="0" presId="urn:microsoft.com/office/officeart/2005/8/layout/hierarchy2"/>
    <dgm:cxn modelId="{692325DE-4C32-4A24-9CD2-6E10D01015BA}" type="presParOf" srcId="{312FCCE1-A88C-E246-87C9-A145533D9B0D}" destId="{7CCDB458-E936-6B4A-A8C6-6273C0E37D6A}" srcOrd="2" destOrd="0" presId="urn:microsoft.com/office/officeart/2005/8/layout/hierarchy2"/>
    <dgm:cxn modelId="{8F52A85D-1D9C-4117-86FF-0BE253F63861}" type="presParOf" srcId="{7CCDB458-E936-6B4A-A8C6-6273C0E37D6A}" destId="{B0FD1087-7EDB-2F42-909C-152B4327360C}" srcOrd="0" destOrd="0" presId="urn:microsoft.com/office/officeart/2005/8/layout/hierarchy2"/>
    <dgm:cxn modelId="{D40A02BC-3CC7-415E-AE9C-6249BBDE9C07}" type="presParOf" srcId="{312FCCE1-A88C-E246-87C9-A145533D9B0D}" destId="{979C86C1-F894-E249-877A-794A3D801969}" srcOrd="3" destOrd="0" presId="urn:microsoft.com/office/officeart/2005/8/layout/hierarchy2"/>
    <dgm:cxn modelId="{545C288C-114A-4853-A038-D4218F72CF1E}" type="presParOf" srcId="{979C86C1-F894-E249-877A-794A3D801969}" destId="{5A4B65EE-C7FA-8246-AD76-843704CD6460}" srcOrd="0" destOrd="0" presId="urn:microsoft.com/office/officeart/2005/8/layout/hierarchy2"/>
    <dgm:cxn modelId="{5B004BD8-9DB3-40C2-871F-FA844C87752C}" type="presParOf" srcId="{979C86C1-F894-E249-877A-794A3D801969}" destId="{9C4BD25A-3382-ED47-B86B-1EED224ECE02}" srcOrd="1" destOrd="0" presId="urn:microsoft.com/office/officeart/2005/8/layout/hierarchy2"/>
    <dgm:cxn modelId="{587D5A3F-18AA-41D0-A6A0-47A7A6DE4570}" type="presParOf" srcId="{76BFCE2B-2E31-E244-AB5F-0FDB8831076F}" destId="{8D49BEC3-CD9F-C649-B96F-945E66E00CA4}" srcOrd="2" destOrd="0" presId="urn:microsoft.com/office/officeart/2005/8/layout/hierarchy2"/>
    <dgm:cxn modelId="{7CD13CB6-9E33-417B-8A25-11FB5E692492}" type="presParOf" srcId="{8D49BEC3-CD9F-C649-B96F-945E66E00CA4}" destId="{5BE7EC58-E5A8-AB4F-93E9-79522BAA8AE6}" srcOrd="0" destOrd="0" presId="urn:microsoft.com/office/officeart/2005/8/layout/hierarchy2"/>
    <dgm:cxn modelId="{523F73E9-D97F-4AFB-A1CC-C3321536E61E}" type="presParOf" srcId="{76BFCE2B-2E31-E244-AB5F-0FDB8831076F}" destId="{A29DE109-3C62-F94A-AEC8-24C8FF494011}" srcOrd="3" destOrd="0" presId="urn:microsoft.com/office/officeart/2005/8/layout/hierarchy2"/>
    <dgm:cxn modelId="{60794EE0-BBFE-41E3-8D41-E94A5A2405CE}" type="presParOf" srcId="{A29DE109-3C62-F94A-AEC8-24C8FF494011}" destId="{7B9BE8DA-2907-4A41-9986-4C61C1B57D21}" srcOrd="0" destOrd="0" presId="urn:microsoft.com/office/officeart/2005/8/layout/hierarchy2"/>
    <dgm:cxn modelId="{81B20024-11D5-4B35-A450-4F4293FC34ED}" type="presParOf" srcId="{A29DE109-3C62-F94A-AEC8-24C8FF494011}" destId="{504C702A-8DC2-6D42-AA2D-63A3B14C2809}" srcOrd="1" destOrd="0" presId="urn:microsoft.com/office/officeart/2005/8/layout/hierarchy2"/>
    <dgm:cxn modelId="{5E5BE0C9-BBBF-48D8-9B02-C252F79AFF1D}" type="presParOf" srcId="{504C702A-8DC2-6D42-AA2D-63A3B14C2809}" destId="{EAE8944D-93FA-EA45-A932-E7440802C198}" srcOrd="0" destOrd="0" presId="urn:microsoft.com/office/officeart/2005/8/layout/hierarchy2"/>
    <dgm:cxn modelId="{272E4F27-7E4D-4F9B-A8A1-6DB130EF22F0}" type="presParOf" srcId="{EAE8944D-93FA-EA45-A932-E7440802C198}" destId="{5B519E95-36C4-F74D-A553-9BD3AB63A8AF}" srcOrd="0" destOrd="0" presId="urn:microsoft.com/office/officeart/2005/8/layout/hierarchy2"/>
    <dgm:cxn modelId="{88B038B3-0443-4E96-8DDC-2273FE4CA227}" type="presParOf" srcId="{504C702A-8DC2-6D42-AA2D-63A3B14C2809}" destId="{AF4E9BC2-448E-2442-8652-03B6DF8DA0D5}" srcOrd="1" destOrd="0" presId="urn:microsoft.com/office/officeart/2005/8/layout/hierarchy2"/>
    <dgm:cxn modelId="{5F99AEFB-04E0-40BD-998B-FFED5BA3386F}" type="presParOf" srcId="{AF4E9BC2-448E-2442-8652-03B6DF8DA0D5}" destId="{99C7486E-295B-4F46-8019-79CF21DABF8A}" srcOrd="0" destOrd="0" presId="urn:microsoft.com/office/officeart/2005/8/layout/hierarchy2"/>
    <dgm:cxn modelId="{14C49BE2-BFA7-42A6-A52C-E322718370FD}" type="presParOf" srcId="{AF4E9BC2-448E-2442-8652-03B6DF8DA0D5}" destId="{1E86CFDB-84AD-7A44-B402-5DEA2C2E13D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21630-F892-4301-A81C-537EC34981D8}" type="datetimeFigureOut">
              <a:rPr lang="es-ES" smtClean="0"/>
              <a:pPr/>
              <a:t>22/09/2019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54AB5-012A-4BDB-B2C5-1C3DC47697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654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31" y="3304440"/>
            <a:ext cx="6209051" cy="1595900"/>
          </a:xfrm>
          <a:prstGeom prst="rect">
            <a:avLst/>
          </a:prstGeom>
        </p:spPr>
      </p:pic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078" y="1644832"/>
            <a:ext cx="1213323" cy="1213323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1418168" y="3970389"/>
            <a:ext cx="6019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200" noProof="0" dirty="0">
                <a:solidFill>
                  <a:schemeClr val="tx1"/>
                </a:solidFill>
                <a:latin typeface="Verdana"/>
                <a:cs typeface="Verdana"/>
              </a:rPr>
              <a:t>Cinemàtica</a:t>
            </a:r>
            <a:r>
              <a:rPr lang="ca-ES" sz="3200" baseline="0" noProof="0" dirty="0">
                <a:solidFill>
                  <a:schemeClr val="tx1"/>
                </a:solidFill>
                <a:latin typeface="Verdana"/>
                <a:cs typeface="Verdana"/>
              </a:rPr>
              <a:t> en una dimensió</a:t>
            </a:r>
            <a:endParaRPr lang="ca-ES" sz="3200" noProof="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1901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751235" cy="7512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324599" y="664338"/>
            <a:ext cx="2748381" cy="5239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914400" indent="0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ca-ES" noProof="0" dirty="0" err="1"/>
              <a:t>título</a:t>
            </a:r>
            <a:endParaRPr lang="ca-ES" noProof="0" dirty="0"/>
          </a:p>
        </p:txBody>
      </p:sp>
    </p:spTree>
    <p:extLst>
      <p:ext uri="{BB962C8B-B14F-4D97-AF65-F5344CB8AC3E}">
        <p14:creationId xmlns:p14="http://schemas.microsoft.com/office/powerpoint/2010/main" val="294582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ítulo 2"/>
          <p:cNvSpPr txBox="1">
            <a:spLocks/>
          </p:cNvSpPr>
          <p:nvPr userDrawn="1"/>
        </p:nvSpPr>
        <p:spPr>
          <a:xfrm>
            <a:off x="1106716" y="3986466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Titular 3</a:t>
            </a:r>
          </a:p>
        </p:txBody>
      </p:sp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751235" cy="7512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3" name="Agrupar 12"/>
          <p:cNvGrpSpPr/>
          <p:nvPr userDrawn="1"/>
        </p:nvGrpSpPr>
        <p:grpSpPr>
          <a:xfrm>
            <a:off x="757699" y="1733127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4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5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6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Agrupar 16"/>
          <p:cNvGrpSpPr/>
          <p:nvPr userDrawn="1"/>
        </p:nvGrpSpPr>
        <p:grpSpPr>
          <a:xfrm>
            <a:off x="795850" y="4032127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9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0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ángulo 21"/>
          <p:cNvSpPr/>
          <p:nvPr userDrawn="1"/>
        </p:nvSpPr>
        <p:spPr>
          <a:xfrm>
            <a:off x="757699" y="2370668"/>
            <a:ext cx="763276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Lorem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dolor sit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consectetur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adipiscing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elit.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nec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 dolor. Mauris a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tempor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nibh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vestibulum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lacus.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Aenean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sit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posuere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Maecenas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viverra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sagittis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elit ut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sodales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Morbi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sit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hendrerit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sem vel,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auctor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turpis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Suspendisse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ullamcorper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arcu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eu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diam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suscipit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in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elementum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quam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semper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Nunc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in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libero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egestas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lacinia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ante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et,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euismod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lectus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</a:p>
        </p:txBody>
      </p:sp>
      <p:sp>
        <p:nvSpPr>
          <p:cNvPr id="23" name="Rectángulo 22"/>
          <p:cNvSpPr/>
          <p:nvPr userDrawn="1"/>
        </p:nvSpPr>
        <p:spPr>
          <a:xfrm>
            <a:off x="757700" y="4428068"/>
            <a:ext cx="759920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Lorem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ipsum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dolor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consectetur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adipiscing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nec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dolor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Mauris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tempor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nibh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vestibulum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lacus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Aenean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ipsum,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posuere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Maecenas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viverra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sagittis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ut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sodales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Morbi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ipsum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hendrerit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sem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vel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auctor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turpis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Suspendisse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ullamcorper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arcu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eu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diam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suscipit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in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elementum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quam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semper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Nunc in libero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egestas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lacinia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ante et,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euismod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lectus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endParaRPr lang="es-ES" sz="11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5" name="Título 1"/>
          <p:cNvSpPr txBox="1">
            <a:spLocks/>
          </p:cNvSpPr>
          <p:nvPr userDrawn="1"/>
        </p:nvSpPr>
        <p:spPr>
          <a:xfrm>
            <a:off x="6156786" y="683186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noProof="0" dirty="0">
                <a:solidFill>
                  <a:schemeClr val="bg1"/>
                </a:solidFill>
                <a:latin typeface="Verdana"/>
                <a:cs typeface="Verdana"/>
              </a:rPr>
              <a:t>General</a:t>
            </a:r>
          </a:p>
        </p:txBody>
      </p:sp>
      <p:sp>
        <p:nvSpPr>
          <p:cNvPr id="26" name="Subtítulo 2"/>
          <p:cNvSpPr txBox="1">
            <a:spLocks/>
          </p:cNvSpPr>
          <p:nvPr userDrawn="1"/>
        </p:nvSpPr>
        <p:spPr>
          <a:xfrm>
            <a:off x="1290025" y="1815630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Titular 2</a:t>
            </a:r>
          </a:p>
        </p:txBody>
      </p:sp>
    </p:spTree>
    <p:extLst>
      <p:ext uri="{BB962C8B-B14F-4D97-AF65-F5344CB8AC3E}">
        <p14:creationId xmlns:p14="http://schemas.microsoft.com/office/powerpoint/2010/main" val="185210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ndo_conclus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048" y="245648"/>
            <a:ext cx="3978132" cy="1022491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 descr="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graphicFrame>
        <p:nvGraphicFramePr>
          <p:cNvPr id="12" name="Tabla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5539299"/>
              </p:ext>
            </p:extLst>
          </p:nvPr>
        </p:nvGraphicFramePr>
        <p:xfrm>
          <a:off x="566794" y="1849708"/>
          <a:ext cx="3401524" cy="43281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{5A111915-BE36-4E01-A7E5-04B1672EAD32}</a:tableStyleId>
              </a:tblPr>
              <a:tblGrid>
                <a:gridCol w="3401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>
                          <a:latin typeface="Verdana"/>
                          <a:cs typeface="Verdana"/>
                        </a:rPr>
                        <a:t>Cinemàtica en una dimensió</a:t>
                      </a:r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Índex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noProof="0" dirty="0">
                          <a:latin typeface="Verdana"/>
                          <a:cs typeface="Verdana"/>
                        </a:rPr>
                        <a:t>El moviment i els</a:t>
                      </a:r>
                      <a:r>
                        <a:rPr lang="ca-ES" sz="1200" baseline="0" noProof="0" dirty="0">
                          <a:latin typeface="Verdana"/>
                          <a:cs typeface="Verdana"/>
                        </a:rPr>
                        <a:t> sistemes de referència</a:t>
                      </a:r>
                      <a:endParaRPr lang="ca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Trajectòria i tipus de moviment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Les magnituds cinemàtiques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Temps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Posició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Desplaçament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Velocitat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Acceleració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Moviments</a:t>
                      </a:r>
                      <a:r>
                        <a:rPr lang="ca-ES" sz="1200" baseline="0" noProof="0" dirty="0">
                          <a:latin typeface="Verdana"/>
                          <a:cs typeface="Verdana"/>
                        </a:rPr>
                        <a:t> rectilinis</a:t>
                      </a:r>
                      <a:endParaRPr lang="ca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 rectilini uniforme (MRU)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</a:t>
                      </a:r>
                      <a:r>
                        <a:rPr lang="ca-ES" sz="1200" baseline="0" noProof="0" dirty="0">
                          <a:latin typeface="Verdana"/>
                          <a:cs typeface="Verdana"/>
                        </a:rPr>
                        <a:t> rectilini uniformement accelerat (MRUA)</a:t>
                      </a:r>
                      <a:endParaRPr lang="ca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 sota l’acció de la gravetat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terrestre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 userDrawn="1"/>
            </p:nvSpPr>
            <p:spPr>
              <a:xfrm>
                <a:off x="4465468" y="2605485"/>
                <a:ext cx="3910183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 moviment és el canvi de la posició d’un cos al llarg del temps.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Els moviments es classifiquen segons la trajectòria que descriuen els cossos en moviment.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Les magnituds</a:t>
                </a:r>
                <a:r>
                  <a:rPr lang="ca-ES" sz="1100" baseline="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 cinemàtiques permeten estudiar el moviment.</a:t>
                </a:r>
              </a:p>
              <a:p>
                <a:pPr algn="just"/>
                <a:r>
                  <a:rPr lang="ca-ES" sz="1100" baseline="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Els moviments rectilinis són aquells en què la seva trajectòria és una recta.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 moviment d’una partícula és rectilini uniforme quan la seva velocitat és constant.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Per tant la velocitat mitjana i la velocitat instantània coincideixen.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 moviment d’un cos és uniformement accelerat quan la seva acceleració és constant.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Els cossos situats a prop de la Terra són atrets per la força de la gravetat.En punts propers a la superfície terrestre l’acceleració de caiguda dels cossos és pràcticament constant i s’anomena acceleració de la gravetat i la designem amb el símbol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100" i="1" noProof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accPr>
                      <m:e>
                        <m:r>
                          <a:rPr lang="es-ES" sz="1100" b="0" i="1" noProof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Verdana"/>
                          </a:rPr>
                          <m:t>𝑔</m:t>
                        </m:r>
                      </m:e>
                    </m:acc>
                    <m:r>
                      <a:rPr lang="es-ES" sz="1100" b="0" i="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Verdana"/>
                      </a:rPr>
                      <m:t>.</m:t>
                    </m:r>
                  </m:oMath>
                </a14:m>
                <a:endParaRPr lang="ca-ES" sz="110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cs typeface="Verdana"/>
                </a:endParaRPr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4465468" y="2605485"/>
                <a:ext cx="3910183" cy="3477875"/>
              </a:xfrm>
              <a:prstGeom prst="rect">
                <a:avLst/>
              </a:prstGeom>
              <a:blipFill rotWithShape="1">
                <a:blip r:embed="rId5"/>
                <a:stretch>
                  <a:fillRect b="-17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9" name="Agrupar 18"/>
          <p:cNvGrpSpPr/>
          <p:nvPr userDrawn="1"/>
        </p:nvGrpSpPr>
        <p:grpSpPr>
          <a:xfrm>
            <a:off x="4711283" y="1967944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1" name="Triángulo isósceles 20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3" name="Triángulo isósceles 22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4" name="Conector recto 23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ubtítulo 2"/>
          <p:cNvSpPr txBox="1">
            <a:spLocks/>
          </p:cNvSpPr>
          <p:nvPr userDrawn="1"/>
        </p:nvSpPr>
        <p:spPr>
          <a:xfrm>
            <a:off x="5243609" y="2050447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Resum</a:t>
            </a:r>
          </a:p>
        </p:txBody>
      </p:sp>
      <p:sp>
        <p:nvSpPr>
          <p:cNvPr id="15" name="Título 1"/>
          <p:cNvSpPr txBox="1">
            <a:spLocks/>
          </p:cNvSpPr>
          <p:nvPr userDrawn="1"/>
        </p:nvSpPr>
        <p:spPr>
          <a:xfrm>
            <a:off x="6156786" y="581590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</p:spTree>
    <p:extLst>
      <p:ext uri="{BB962C8B-B14F-4D97-AF65-F5344CB8AC3E}">
        <p14:creationId xmlns:p14="http://schemas.microsoft.com/office/powerpoint/2010/main" val="419136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ondo_ficha_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800" y="407034"/>
            <a:ext cx="3399650" cy="873805"/>
          </a:xfrm>
          <a:prstGeom prst="rect">
            <a:avLst/>
          </a:prstGeom>
        </p:spPr>
      </p:pic>
      <p:pic>
        <p:nvPicPr>
          <p:cNvPr id="11" name="Imagen 10" descr="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10" y="519186"/>
            <a:ext cx="804649" cy="804649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aphicFrame>
        <p:nvGraphicFramePr>
          <p:cNvPr id="14" name="Tabla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015662"/>
              </p:ext>
            </p:extLst>
          </p:nvPr>
        </p:nvGraphicFramePr>
        <p:xfrm>
          <a:off x="1154084" y="1919558"/>
          <a:ext cx="3358650" cy="33375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{5A111915-BE36-4E01-A7E5-04B1672EAD32}</a:tableStyleId>
              </a:tblPr>
              <a:tblGrid>
                <a:gridCol w="1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9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 err="1">
                          <a:latin typeface="Verdana"/>
                          <a:cs typeface="Verdana"/>
                        </a:rPr>
                        <a:t>Índice</a:t>
                      </a:r>
                      <a:r>
                        <a:rPr lang="ca-ES" sz="1400" noProof="0" dirty="0">
                          <a:latin typeface="Verdana"/>
                          <a:cs typeface="Verdana"/>
                        </a:rPr>
                        <a:t> 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 err="1">
                          <a:latin typeface="Verdana"/>
                          <a:cs typeface="Verdana"/>
                        </a:rPr>
                        <a:t>Índice</a:t>
                      </a:r>
                      <a:r>
                        <a:rPr lang="ca-ES" sz="1400" noProof="0" dirty="0">
                          <a:latin typeface="Verdana"/>
                          <a:cs typeface="Verdana"/>
                        </a:rPr>
                        <a:t>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Verdana"/>
                          <a:cs typeface="Verdana"/>
                        </a:rPr>
                        <a:t>Loren </a:t>
                      </a:r>
                      <a:r>
                        <a:rPr lang="es-ES" sz="1200" noProof="0" dirty="0" err="1">
                          <a:latin typeface="Verdana"/>
                          <a:cs typeface="Verdana"/>
                        </a:rPr>
                        <a:t>Ipsun</a:t>
                      </a:r>
                      <a:endParaRPr lang="es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>
                          <a:latin typeface="Verdana"/>
                          <a:cs typeface="Verdana"/>
                        </a:rPr>
                        <a:t>Loren </a:t>
                      </a:r>
                      <a:r>
                        <a:rPr lang="es-ES" sz="1200" noProof="0" dirty="0" err="1">
                          <a:latin typeface="Verdana"/>
                          <a:cs typeface="Verdana"/>
                        </a:rPr>
                        <a:t>Ipsun</a:t>
                      </a:r>
                      <a:endParaRPr lang="es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 userDrawn="1"/>
        </p:nvSpPr>
        <p:spPr>
          <a:xfrm>
            <a:off x="4811034" y="2413000"/>
            <a:ext cx="38186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elit. Ut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 varius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rhoncus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condimentum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ultrices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vitae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malesuada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vitae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tellus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convallis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porta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eu,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malesuada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suscipit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massa, 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porta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vitae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tincidunt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odio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velit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massa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rhoncus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congue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Fusce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eleifend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massa et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tellus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auctor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cursus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/>
            <a:endParaRPr lang="ca-ES" sz="11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Mauris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tortor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lacinia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Quisque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efficitur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ultricies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posuere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lacus sit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porta.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congue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ultrices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 hac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platea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dictumst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elit. Donec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mauris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suscipit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convallis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ante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ca-ES" sz="11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ca-ES" sz="11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a-ES" sz="1100" noProof="0" dirty="0"/>
          </a:p>
          <a:p>
            <a:endParaRPr lang="ca-ES" sz="1100" noProof="0" dirty="0"/>
          </a:p>
        </p:txBody>
      </p:sp>
      <p:grpSp>
        <p:nvGrpSpPr>
          <p:cNvPr id="16" name="Agrupar 15"/>
          <p:cNvGrpSpPr/>
          <p:nvPr userDrawn="1"/>
        </p:nvGrpSpPr>
        <p:grpSpPr>
          <a:xfrm>
            <a:off x="4894234" y="1926643"/>
            <a:ext cx="1262552" cy="281725"/>
            <a:chOff x="716373" y="2162909"/>
            <a:chExt cx="2942067" cy="656491"/>
          </a:xfrm>
        </p:grpSpPr>
        <p:sp>
          <p:nvSpPr>
            <p:cNvPr id="17" name="Triángulo isósceles 16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8" name="Triángulo isósceles 17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9" name="Conector recto 18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ubtítulo 2"/>
          <p:cNvSpPr txBox="1">
            <a:spLocks/>
          </p:cNvSpPr>
          <p:nvPr userDrawn="1"/>
        </p:nvSpPr>
        <p:spPr>
          <a:xfrm>
            <a:off x="5205100" y="1880982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Titular 3</a:t>
            </a:r>
          </a:p>
        </p:txBody>
      </p:sp>
      <p:sp>
        <p:nvSpPr>
          <p:cNvPr id="22" name="Título 1"/>
          <p:cNvSpPr txBox="1">
            <a:spLocks/>
          </p:cNvSpPr>
          <p:nvPr userDrawn="1"/>
        </p:nvSpPr>
        <p:spPr>
          <a:xfrm>
            <a:off x="6080317" y="812915"/>
            <a:ext cx="2428682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000" noProof="0" dirty="0" err="1">
                <a:solidFill>
                  <a:schemeClr val="bg1"/>
                </a:solidFill>
                <a:latin typeface="Verdana"/>
                <a:cs typeface="Verdana"/>
              </a:rPr>
              <a:t>Ficha</a:t>
            </a:r>
            <a:endParaRPr lang="ca-ES" sz="2000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2652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9" name="Diagrama 8"/>
          <p:cNvGraphicFramePr/>
          <p:nvPr userDrawn="1">
            <p:extLst>
              <p:ext uri="{D42A27DB-BD31-4B8C-83A1-F6EECF244321}">
                <p14:modId xmlns:p14="http://schemas.microsoft.com/office/powerpoint/2010/main" val="2493272701"/>
              </p:ext>
            </p:extLst>
          </p:nvPr>
        </p:nvGraphicFramePr>
        <p:xfrm>
          <a:off x="2501900" y="1924050"/>
          <a:ext cx="4061286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1"/>
          <p:cNvSpPr txBox="1">
            <a:spLocks/>
          </p:cNvSpPr>
          <p:nvPr userDrawn="1"/>
        </p:nvSpPr>
        <p:spPr>
          <a:xfrm>
            <a:off x="6156786" y="683186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400" dirty="0">
                <a:solidFill>
                  <a:schemeClr val="bg1"/>
                </a:solidFill>
                <a:latin typeface="Verdana"/>
                <a:cs typeface="Verdana"/>
              </a:rPr>
              <a:t>Esquema</a:t>
            </a:r>
          </a:p>
        </p:txBody>
      </p:sp>
      <p:pic>
        <p:nvPicPr>
          <p:cNvPr id="11" name="Imagen 10" descr="logo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</p:spTree>
    <p:extLst>
      <p:ext uri="{BB962C8B-B14F-4D97-AF65-F5344CB8AC3E}">
        <p14:creationId xmlns:p14="http://schemas.microsoft.com/office/powerpoint/2010/main" val="324293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751235" cy="7512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324599" y="664338"/>
            <a:ext cx="2748381" cy="5239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914400" indent="0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ca-ES" noProof="0" dirty="0" err="1"/>
              <a:t>título</a:t>
            </a:r>
            <a:endParaRPr lang="ca-ES" noProof="0" dirty="0"/>
          </a:p>
        </p:txBody>
      </p:sp>
      <p:sp>
        <p:nvSpPr>
          <p:cNvPr id="4" name="3 Marcador de SmartArt"/>
          <p:cNvSpPr>
            <a:spLocks noGrp="1"/>
          </p:cNvSpPr>
          <p:nvPr>
            <p:ph type="dgm" sz="quarter" idx="11"/>
          </p:nvPr>
        </p:nvSpPr>
        <p:spPr>
          <a:xfrm>
            <a:off x="2397125" y="2513013"/>
            <a:ext cx="4260850" cy="2982912"/>
          </a:xfrm>
          <a:prstGeom prst="rect">
            <a:avLst/>
          </a:prstGeom>
        </p:spPr>
        <p:txBody>
          <a:bodyPr/>
          <a:lstStyle/>
          <a:p>
            <a:endParaRPr lang="ca-ES" noProof="0" dirty="0"/>
          </a:p>
        </p:txBody>
      </p:sp>
    </p:spTree>
    <p:extLst>
      <p:ext uri="{BB962C8B-B14F-4D97-AF65-F5344CB8AC3E}">
        <p14:creationId xmlns:p14="http://schemas.microsoft.com/office/powerpoint/2010/main" val="143446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99EE4-7569-4779-9714-4E4F0EF0BD17}" type="datetimeFigureOut">
              <a:rPr lang="ca-ES" smtClean="0"/>
              <a:pPr/>
              <a:t>22/9/2019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29CAD9-1E4D-4CE8-B975-F10D84BA8D91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9246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41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4" r:id="rId3"/>
    <p:sldLayoutId id="2147483649" r:id="rId4"/>
    <p:sldLayoutId id="2147483653" r:id="rId5"/>
    <p:sldLayoutId id="2147483658" r:id="rId6"/>
    <p:sldLayoutId id="2147483657" r:id="rId7"/>
    <p:sldLayoutId id="2147483659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33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pic>
        <p:nvPicPr>
          <p:cNvPr id="5" name="Imagen 4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751235" cy="751235"/>
          </a:xfrm>
          <a:prstGeom prst="rect">
            <a:avLst/>
          </a:prstGeom>
        </p:spPr>
      </p:pic>
      <p:grpSp>
        <p:nvGrpSpPr>
          <p:cNvPr id="6" name="Agrupar 12"/>
          <p:cNvGrpSpPr/>
          <p:nvPr/>
        </p:nvGrpSpPr>
        <p:grpSpPr>
          <a:xfrm>
            <a:off x="1225240" y="3016983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7" name="Triángulo isósceles 6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8" name="Triángulo isósceles 7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9" name="Conector recto 8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ítulo 1"/>
          <p:cNvSpPr txBox="1">
            <a:spLocks/>
          </p:cNvSpPr>
          <p:nvPr/>
        </p:nvSpPr>
        <p:spPr>
          <a:xfrm>
            <a:off x="6156786" y="581590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779549" y="3128061"/>
            <a:ext cx="3491525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Sistemes de referència</a:t>
            </a:r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2" name="Agrupar 12"/>
          <p:cNvGrpSpPr/>
          <p:nvPr/>
        </p:nvGrpSpPr>
        <p:grpSpPr>
          <a:xfrm>
            <a:off x="1225240" y="3611807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4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5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Agrupar 12"/>
          <p:cNvGrpSpPr/>
          <p:nvPr/>
        </p:nvGrpSpPr>
        <p:grpSpPr>
          <a:xfrm>
            <a:off x="1225240" y="4206631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Agrupar 12"/>
          <p:cNvGrpSpPr/>
          <p:nvPr/>
        </p:nvGrpSpPr>
        <p:grpSpPr>
          <a:xfrm>
            <a:off x="1225240" y="4801456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1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2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3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1 CuadroTexto"/>
          <p:cNvSpPr txBox="1"/>
          <p:nvPr/>
        </p:nvSpPr>
        <p:spPr>
          <a:xfrm>
            <a:off x="1784925" y="3709765"/>
            <a:ext cx="3486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Tipus de moviment</a:t>
            </a:r>
          </a:p>
        </p:txBody>
      </p:sp>
      <p:sp>
        <p:nvSpPr>
          <p:cNvPr id="25" name="2 CuadroTexto"/>
          <p:cNvSpPr txBox="1"/>
          <p:nvPr/>
        </p:nvSpPr>
        <p:spPr>
          <a:xfrm>
            <a:off x="1746825" y="4330738"/>
            <a:ext cx="3298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Magnituds cinemàtiques</a:t>
            </a:r>
          </a:p>
        </p:txBody>
      </p:sp>
      <p:sp>
        <p:nvSpPr>
          <p:cNvPr id="26" name="3 CuadroTexto"/>
          <p:cNvSpPr txBox="1"/>
          <p:nvPr/>
        </p:nvSpPr>
        <p:spPr>
          <a:xfrm>
            <a:off x="1737186" y="4907478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Moviments rectilinis</a:t>
            </a:r>
          </a:p>
        </p:txBody>
      </p:sp>
    </p:spTree>
    <p:extLst>
      <p:ext uri="{BB962C8B-B14F-4D97-AF65-F5344CB8AC3E}">
        <p14:creationId xmlns:p14="http://schemas.microsoft.com/office/powerpoint/2010/main" val="252083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44" y="3110961"/>
            <a:ext cx="305435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21"/>
          <p:cNvSpPr/>
          <p:nvPr/>
        </p:nvSpPr>
        <p:spPr>
          <a:xfrm>
            <a:off x="757699" y="2370668"/>
            <a:ext cx="76327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ca-ES" sz="1200" dirty="0">
                <a:solidFill>
                  <a:srgbClr val="9ACC3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moviment</a:t>
            </a: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és el canvi de la posició d’un cos al llarg del temps. El moviment és relatiu: depèn de l’observador i de la referència.</a:t>
            </a:r>
          </a:p>
          <a:p>
            <a:pPr algn="just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Les coordenades més utilitzades són les cartesianes, en què representem l’eix d’abscisses, l’eix de les X, i l’eix d’ordenades, l’eix de les Y. Podem emprar altres coordenades sempre que siguin ortogonals entre si.</a:t>
            </a:r>
          </a:p>
        </p:txBody>
      </p:sp>
      <p:sp>
        <p:nvSpPr>
          <p:cNvPr id="9" name="Rectángulo 22"/>
          <p:cNvSpPr/>
          <p:nvPr/>
        </p:nvSpPr>
        <p:spPr>
          <a:xfrm>
            <a:off x="757700" y="4428068"/>
            <a:ext cx="75992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ca-ES" sz="1200" dirty="0">
                <a:solidFill>
                  <a:srgbClr val="9ACC3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trajectòria</a:t>
            </a: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és el conjunt de totes les posicions o els punts de l’espai per on passa un cos en moviment.</a:t>
            </a:r>
          </a:p>
          <a:p>
            <a:pPr algn="just"/>
            <a:endParaRPr lang="ca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Tipus de trajectòria: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Moviment rectilini.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Moviment circular.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Moviment parabòlic.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a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Altres trajectòries: el·lipse, hipèrbole, paràbola, forma helicoïdal...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351013" y="1863728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 moviment</a:t>
            </a: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333650" y="4055198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La</a:t>
            </a:r>
            <a:r>
              <a:rPr lang="ca-ES" sz="16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trajectòria</a:t>
            </a:r>
            <a:endParaRPr lang="ca-ES" sz="1600" noProof="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6" name="Agrupar 12"/>
          <p:cNvGrpSpPr/>
          <p:nvPr/>
        </p:nvGrpSpPr>
        <p:grpSpPr>
          <a:xfrm>
            <a:off x="711519" y="1169768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7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8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9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ubtítulo 2"/>
          <p:cNvSpPr txBox="1">
            <a:spLocks/>
          </p:cNvSpPr>
          <p:nvPr/>
        </p:nvSpPr>
        <p:spPr>
          <a:xfrm>
            <a:off x="1290025" y="1253429"/>
            <a:ext cx="6158526" cy="611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Moviment, sistemes de referència i trajectòria</a:t>
            </a:r>
          </a:p>
        </p:txBody>
      </p:sp>
      <p:grpSp>
        <p:nvGrpSpPr>
          <p:cNvPr id="21" name="Agrupar 16"/>
          <p:cNvGrpSpPr/>
          <p:nvPr/>
        </p:nvGrpSpPr>
        <p:grpSpPr>
          <a:xfrm>
            <a:off x="1052468" y="1893318"/>
            <a:ext cx="1262552" cy="281725"/>
            <a:chOff x="716373" y="2162909"/>
            <a:chExt cx="2942067" cy="656491"/>
          </a:xfrm>
        </p:grpSpPr>
        <p:sp>
          <p:nvSpPr>
            <p:cNvPr id="22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3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4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Agrupar 16"/>
          <p:cNvGrpSpPr/>
          <p:nvPr/>
        </p:nvGrpSpPr>
        <p:grpSpPr>
          <a:xfrm>
            <a:off x="1052468" y="4090927"/>
            <a:ext cx="1262552" cy="281725"/>
            <a:chOff x="716373" y="2162909"/>
            <a:chExt cx="2942067" cy="656491"/>
          </a:xfrm>
        </p:grpSpPr>
        <p:sp>
          <p:nvSpPr>
            <p:cNvPr id="26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7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8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ítulo 1"/>
          <p:cNvSpPr txBox="1"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</p:spTree>
    <p:extLst>
      <p:ext uri="{BB962C8B-B14F-4D97-AF65-F5344CB8AC3E}">
        <p14:creationId xmlns:p14="http://schemas.microsoft.com/office/powerpoint/2010/main" val="179005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83572"/>
              </p:ext>
            </p:extLst>
          </p:nvPr>
        </p:nvGraphicFramePr>
        <p:xfrm>
          <a:off x="6327775" y="1514756"/>
          <a:ext cx="2563813" cy="1530350"/>
        </p:xfrm>
        <a:graphic>
          <a:graphicData uri="http://schemas.openxmlformats.org/drawingml/2006/table">
            <a:tbl>
              <a:tblPr/>
              <a:tblGrid>
                <a:gridCol w="2563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Desplaçament</a:t>
                      </a:r>
                    </a:p>
                  </a:txBody>
                  <a:tcPr marL="91412" marR="91412" marT="45733" marB="45733" anchor="ctr" anchorCtr="1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6175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kumimoji="0" lang="ca-ES" alt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’</a:t>
                      </a: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expressa en m.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12" marR="91412" marT="45733" marB="45733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9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951583"/>
              </p:ext>
            </p:extLst>
          </p:nvPr>
        </p:nvGraphicFramePr>
        <p:xfrm>
          <a:off x="3448050" y="1506819"/>
          <a:ext cx="2698750" cy="1538287"/>
        </p:xfrm>
        <a:graphic>
          <a:graphicData uri="http://schemas.openxmlformats.org/drawingml/2006/table">
            <a:tbl>
              <a:tblPr/>
              <a:tblGrid>
                <a:gridCol w="2698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Posició</a:t>
                      </a:r>
                    </a:p>
                  </a:txBody>
                  <a:tcPr marL="91381" marR="91381" marT="45722" marB="45722" anchor="ctr" anchorCtr="1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4112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kumimoji="0" lang="ca-ES" alt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’</a:t>
                      </a: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expressa en m.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a-E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381" marR="91381" marT="45722" marB="45722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25"/>
              <p:cNvSpPr>
                <a:spLocks noChangeArrowheads="1"/>
              </p:cNvSpPr>
              <p:nvPr/>
            </p:nvSpPr>
            <p:spPr bwMode="auto">
              <a:xfrm>
                <a:off x="3498851" y="2191031"/>
                <a:ext cx="282574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indent="-457200">
                  <a:lnSpc>
                    <a:spcPct val="120000"/>
                  </a:lnSpc>
                  <a:buClr>
                    <a:schemeClr val="folHlink"/>
                  </a:buClr>
                </a:pPr>
                <a:r>
                  <a:rPr lang="ca-ES" sz="1600" dirty="0">
                    <a:latin typeface="OfficinaSerifStd-Book" charset="0"/>
                  </a:rPr>
                  <a:t>        </a:t>
                </a:r>
                <a:r>
                  <a:rPr lang="ca-ES" sz="14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Vector de posició: </a:t>
                </a:r>
              </a:p>
              <a:p>
                <a:pPr marL="0" lvl="1">
                  <a:lnSpc>
                    <a:spcPct val="120000"/>
                  </a:lnSpc>
                  <a:buClr>
                    <a:schemeClr val="folHlink"/>
                  </a:buClr>
                </a:pPr>
                <a:r>
                  <a:rPr lang="ca-ES" sz="14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Equació del moviment: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400" i="1">
                            <a:solidFill>
                              <a:srgbClr val="9ACC32"/>
                            </a:solidFill>
                            <a:latin typeface="Cambria Math" panose="02040503050406030204" pitchFamily="18" charset="0"/>
                            <a:ea typeface="Verdana" pitchFamily="34" charset="0"/>
                            <a:cs typeface="Verdana" pitchFamily="34" charset="0"/>
                          </a:rPr>
                        </m:ctrlPr>
                      </m:accPr>
                      <m:e>
                        <m:r>
                          <a:rPr lang="es-ES" sz="1400">
                            <a:solidFill>
                              <a:srgbClr val="9ACC32"/>
                            </a:solidFill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𝑟</m:t>
                        </m:r>
                      </m:e>
                    </m:acc>
                    <m:r>
                      <a:rPr lang="es-ES" sz="1400">
                        <a:solidFill>
                          <a:srgbClr val="9ACC32"/>
                        </a:solidFill>
                        <a:latin typeface="Cambria Math"/>
                        <a:ea typeface="Verdana" pitchFamily="34" charset="0"/>
                        <a:cs typeface="Verdana" pitchFamily="34" charset="0"/>
                      </a:rPr>
                      <m:t> (</m:t>
                    </m:r>
                    <m:r>
                      <a:rPr lang="es-ES" sz="1400">
                        <a:solidFill>
                          <a:srgbClr val="9ACC32"/>
                        </a:solidFill>
                        <a:latin typeface="Cambria Math"/>
                        <a:ea typeface="Verdana" pitchFamily="34" charset="0"/>
                        <a:cs typeface="Verdana" pitchFamily="34" charset="0"/>
                      </a:rPr>
                      <m:t>𝑡</m:t>
                    </m:r>
                    <m:r>
                      <a:rPr lang="es-ES" sz="1400">
                        <a:solidFill>
                          <a:srgbClr val="9ACC32"/>
                        </a:solidFill>
                        <a:latin typeface="Cambria Math"/>
                        <a:ea typeface="Verdana" pitchFamily="34" charset="0"/>
                        <a:cs typeface="Verdana" pitchFamily="34" charset="0"/>
                      </a:rPr>
                      <m:t>)</m:t>
                    </m:r>
                  </m:oMath>
                </a14:m>
                <a:endParaRPr lang="ca-ES" sz="1400" dirty="0">
                  <a:solidFill>
                    <a:srgbClr val="9ACC3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 xmlns="">
          <p:sp>
            <p:nvSpPr>
              <p:cNvPr id="31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8851" y="2191031"/>
                <a:ext cx="2825748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48" b="-47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16703"/>
              </p:ext>
            </p:extLst>
          </p:nvPr>
        </p:nvGraphicFramePr>
        <p:xfrm>
          <a:off x="547688" y="1513169"/>
          <a:ext cx="2698750" cy="1531937"/>
        </p:xfrm>
        <a:graphic>
          <a:graphicData uri="http://schemas.openxmlformats.org/drawingml/2006/table">
            <a:tbl>
              <a:tblPr/>
              <a:tblGrid>
                <a:gridCol w="2698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Temps</a:t>
                      </a:r>
                    </a:p>
                  </a:txBody>
                  <a:tcPr marL="91410" marR="91410"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7762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kumimoji="0" lang="ca-ES" alt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’</a:t>
                      </a: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expressa en s.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10" marR="91410" marT="45757" marB="45757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19742"/>
              </p:ext>
            </p:extLst>
          </p:nvPr>
        </p:nvGraphicFramePr>
        <p:xfrm>
          <a:off x="536575" y="3173694"/>
          <a:ext cx="4079875" cy="2879725"/>
        </p:xfrm>
        <a:graphic>
          <a:graphicData uri="http://schemas.openxmlformats.org/drawingml/2006/table">
            <a:tbl>
              <a:tblPr/>
              <a:tblGrid>
                <a:gridCol w="4079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Velocitat</a:t>
                      </a:r>
                    </a:p>
                  </a:txBody>
                  <a:tcPr marL="91387" marR="91387"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5550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kumimoji="0" lang="ca-ES" alt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’</a:t>
                      </a: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expressa en m/s.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lang="ca-ES" sz="1400" kern="1200" dirty="0">
                          <a:solidFill>
                            <a:srgbClr val="9ACC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Velocitat mitjana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CC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CC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lang="ca-ES" sz="1400" kern="1200" dirty="0">
                          <a:solidFill>
                            <a:srgbClr val="9ACC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Velocitat instantània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99CC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387" marR="91387" marT="45722" marB="45722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7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04662"/>
              </p:ext>
            </p:extLst>
          </p:nvPr>
        </p:nvGraphicFramePr>
        <p:xfrm>
          <a:off x="4810125" y="3173694"/>
          <a:ext cx="4081463" cy="2879725"/>
        </p:xfrm>
        <a:graphic>
          <a:graphicData uri="http://schemas.openxmlformats.org/drawingml/2006/table">
            <a:tbl>
              <a:tblPr/>
              <a:tblGrid>
                <a:gridCol w="4081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Acceleració</a:t>
                      </a:r>
                    </a:p>
                  </a:txBody>
                  <a:tcPr marL="91423" marR="91423"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5550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r>
                        <a:rPr kumimoji="0" lang="ca-ES" alt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’</a:t>
                      </a: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expressa en m/s</a:t>
                      </a:r>
                      <a:r>
                        <a:rPr kumimoji="0" lang="ca-E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r>
                        <a:rPr kumimoji="0" lang="ca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lang="ca-ES" sz="1400" kern="1200" dirty="0">
                          <a:solidFill>
                            <a:srgbClr val="9ACC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Acceleració mitjana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CC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CC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a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lang="ca-ES" sz="1400" kern="1200" dirty="0">
                          <a:solidFill>
                            <a:srgbClr val="9ACC3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Acceleració instantània</a:t>
                      </a: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CC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1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a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23" marR="91423" marT="45722" marB="45722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138407" y="2362764"/>
                <a:ext cx="12413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a-ES" sz="16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s-ES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a-ES" sz="1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ca-ES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407" y="2362764"/>
                <a:ext cx="1241302" cy="338554"/>
              </a:xfrm>
              <a:prstGeom prst="rect">
                <a:avLst/>
              </a:prstGeom>
              <a:blipFill rotWithShape="1">
                <a:blip r:embed="rId3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6880225" y="2281519"/>
                <a:ext cx="12128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a-ES" sz="1600" i="1" smtClean="0">
                        <a:latin typeface="Cambria Math"/>
                        <a:ea typeface="Cambria Math"/>
                      </a:rPr>
                      <m:t>∆</m:t>
                    </m:r>
                    <m:acc>
                      <m:accPr>
                        <m:chr m:val="⃗"/>
                        <m:ctrlPr>
                          <a:rPr lang="ca-ES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acc>
                    <m:r>
                      <a:rPr lang="es-ES" sz="1600" b="0" i="1" smtClean="0">
                        <a:latin typeface="Cambria Math"/>
                        <a:ea typeface="Cambria Math"/>
                      </a:rPr>
                      <m:t>= </m:t>
                    </m:r>
                    <m:acc>
                      <m:accPr>
                        <m:chr m:val="⃗"/>
                        <m:ctrlPr>
                          <a:rPr lang="es-ES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s-ES" sz="16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ca-ES" sz="1600" dirty="0"/>
                  <a:t> 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a-E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225" y="2281519"/>
                <a:ext cx="1212896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14286" b="-21429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1309687" y="4315106"/>
                <a:ext cx="1538050" cy="497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a-ES" sz="1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a-ES" sz="1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a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ca-ES" sz="16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s-ES" sz="16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ca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s-ES" sz="16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ES" sz="1600" b="0" i="1" smtClean="0">
                            <a:latin typeface="Cambria Math"/>
                          </a:rPr>
                          <m:t> −</m:t>
                        </m:r>
                        <m:sSub>
                          <m:sSubPr>
                            <m:ctrlPr>
                              <a:rPr lang="es-E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1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ES" sz="1600" b="0" i="1" smtClean="0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687" y="4315106"/>
                <a:ext cx="1538050" cy="497765"/>
              </a:xfrm>
              <a:prstGeom prst="rect">
                <a:avLst/>
              </a:prstGeom>
              <a:blipFill rotWithShape="1">
                <a:blip r:embed="rId5"/>
                <a:stretch>
                  <a:fillRect r="-2381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598416" y="5404655"/>
                <a:ext cx="3740383" cy="520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s-ES" sz="1600" b="0" i="1" smtClean="0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sz="16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 sz="16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sSub>
                              <m:sSubPr>
                                <m:ctrlPr>
                                  <a:rPr lang="es-ES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s-ES" sz="1600" i="1">
                                <a:latin typeface="Cambria Math"/>
                              </a:rPr>
                              <m:t>→</m:t>
                            </m:r>
                            <m:r>
                              <a:rPr lang="es-ES" sz="1600" b="0" i="1" smtClean="0">
                                <a:latin typeface="Cambria Math"/>
                              </a:rPr>
                              <m:t>𝑡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es-E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  <m:r>
                              <a:rPr lang="es-ES" sz="1600" b="0" i="1" smtClean="0"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s-E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E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16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s-ES" sz="16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ES" sz="1600" b="0" i="1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⃗"/>
                                <m:ctrlPr>
                                  <a:rPr lang="es-ES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1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  <m:r>
                              <a:rPr lang="es-ES" sz="1600" i="1">
                                <a:latin typeface="Cambria Math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s-E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s-E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s-ES" sz="1600" b="0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s-ES" sz="1600" b="0" i="1" smtClean="0">
                                <a:latin typeface="Cambria Math"/>
                              </a:rPr>
                              <m:t>𝑡</m:t>
                            </m:r>
                          </m:den>
                        </m:f>
                        <m:r>
                          <a:rPr lang="es-ES" sz="1600" b="0" i="1" smtClean="0">
                            <a:latin typeface="Cambria Math"/>
                          </a:rPr>
                          <m:t>= </m:t>
                        </m:r>
                      </m:e>
                    </m:func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</m:t>
                        </m:r>
                        <m:r>
                          <a:rPr lang="es-ES" sz="1600" b="0" i="1" smtClean="0">
                            <a:latin typeface="Cambria Math"/>
                          </a:rPr>
                          <m:t>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a-ES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a-ES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ca-ES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s-ES" sz="1600" b="0" i="1" dirty="0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ca-ES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s-ES" sz="1600" b="0" i="1" dirty="0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a-ES" sz="160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b="0" i="1" dirty="0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s-ES" sz="1600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16" y="5404655"/>
                <a:ext cx="3740383" cy="5201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0 CuadroTexto"/>
              <p:cNvSpPr txBox="1"/>
              <p:nvPr/>
            </p:nvSpPr>
            <p:spPr>
              <a:xfrm>
                <a:off x="5695980" y="4289725"/>
                <a:ext cx="1557093" cy="497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a-ES" sz="1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a-ES" sz="1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a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ca-ES" sz="16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s-ES" sz="16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ca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s-ES" sz="16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ES" sz="1600" b="0" i="1" smtClean="0">
                            <a:latin typeface="Cambria Math"/>
                          </a:rPr>
                          <m:t> −</m:t>
                        </m:r>
                        <m:sSub>
                          <m:sSubPr>
                            <m:ctrlPr>
                              <a:rPr lang="es-E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s-ES" sz="16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ES" sz="16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ES" sz="1600" b="0" i="1" smtClean="0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21" name="2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80" y="4289725"/>
                <a:ext cx="1557093" cy="4977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5618091" y="5413824"/>
                <a:ext cx="2098331" cy="489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s-ES" sz="1600" b="0" i="1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</m:t>
                        </m:r>
                        <m:r>
                          <a:rPr lang="es-ES" sz="1600" b="0" i="1" smtClean="0">
                            <a:latin typeface="Cambria Math"/>
                          </a:rPr>
                          <m:t>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a-ES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a-ES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⃗"/>
                            <m:ctrlPr>
                              <a:rPr lang="ca-ES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s-ES" sz="1600" b="0" i="1" dirty="0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ca-ES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es-ES" sz="1600" b="0" i="1" dirty="0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a-ES" sz="160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s-ES" sz="1600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091" y="5413824"/>
                <a:ext cx="2098331" cy="489878"/>
              </a:xfrm>
              <a:prstGeom prst="rect">
                <a:avLst/>
              </a:prstGeom>
              <a:blipFill rotWithShape="1">
                <a:blip r:embed="rId8"/>
                <a:stretch>
                  <a:fillRect r="-4651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Agrupar 12"/>
          <p:cNvGrpSpPr/>
          <p:nvPr/>
        </p:nvGrpSpPr>
        <p:grpSpPr>
          <a:xfrm>
            <a:off x="1183246" y="828714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4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5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6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ubtítulo 2"/>
          <p:cNvSpPr txBox="1">
            <a:spLocks/>
          </p:cNvSpPr>
          <p:nvPr/>
        </p:nvSpPr>
        <p:spPr>
          <a:xfrm>
            <a:off x="1730862" y="921385"/>
            <a:ext cx="6158526" cy="611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Magnituds cinemàtiques</a:t>
            </a:r>
          </a:p>
        </p:txBody>
      </p:sp>
      <p:sp>
        <p:nvSpPr>
          <p:cNvPr id="32" name="Título 1"/>
          <p:cNvSpPr txBox="1">
            <a:spLocks/>
          </p:cNvSpPr>
          <p:nvPr/>
        </p:nvSpPr>
        <p:spPr>
          <a:xfrm>
            <a:off x="6156786" y="581590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</p:spTree>
    <p:extLst>
      <p:ext uri="{BB962C8B-B14F-4D97-AF65-F5344CB8AC3E}">
        <p14:creationId xmlns:p14="http://schemas.microsoft.com/office/powerpoint/2010/main" val="402234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515170" y="1964590"/>
            <a:ext cx="7732894" cy="679450"/>
            <a:chOff x="284270" y="1927646"/>
            <a:chExt cx="7732894" cy="679450"/>
          </a:xfrm>
        </p:grpSpPr>
        <p:sp>
          <p:nvSpPr>
            <p:cNvPr id="3" name="CuadroTexto 16"/>
            <p:cNvSpPr txBox="1">
              <a:spLocks noChangeArrowheads="1"/>
            </p:cNvSpPr>
            <p:nvPr/>
          </p:nvSpPr>
          <p:spPr bwMode="auto">
            <a:xfrm>
              <a:off x="520851" y="1927646"/>
              <a:ext cx="7496313" cy="67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20000"/>
                </a:lnSpc>
                <a:buClr>
                  <a:schemeClr val="folHlink"/>
                </a:buClr>
              </a:pPr>
              <a:r>
                <a:rPr lang="ca-ES" sz="1600" dirty="0">
                  <a:latin typeface="Arial" pitchFamily="34" charset="0"/>
                </a:rPr>
                <a:t> </a:t>
              </a:r>
              <a:r>
                <a:rPr lang="ca-ES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Sistema de referència: </a:t>
              </a:r>
              <a:r>
                <a:rPr lang="ca-ES" dirty="0">
                  <a:solidFill>
                    <a:srgbClr val="9ACC3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coordenades cartesianes</a:t>
              </a:r>
              <a:r>
                <a:rPr lang="ca-ES" sz="1600" dirty="0">
                  <a:solidFill>
                    <a:srgbClr val="000000"/>
                  </a:solidFill>
                  <a:latin typeface="Arial" pitchFamily="34" charset="0"/>
                </a:rPr>
                <a:t>.</a:t>
              </a:r>
            </a:p>
            <a:p>
              <a:pPr eaLnBrk="1" hangingPunct="1">
                <a:lnSpc>
                  <a:spcPct val="120000"/>
                </a:lnSpc>
                <a:buClr>
                  <a:schemeClr val="folHlink"/>
                </a:buClr>
              </a:pPr>
              <a:r>
                <a:rPr lang="ca-ES" sz="1600" dirty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ca-ES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Magnituds cinemàtiques: </a:t>
              </a:r>
              <a:r>
                <a:rPr lang="ca-ES" dirty="0">
                  <a:solidFill>
                    <a:srgbClr val="9ACC3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temps</a:t>
              </a:r>
              <a:r>
                <a:rPr lang="ca-ES" sz="1600" dirty="0">
                  <a:solidFill>
                    <a:srgbClr val="000000"/>
                  </a:solidFill>
                  <a:latin typeface="Arial" pitchFamily="34" charset="0"/>
                </a:rPr>
                <a:t>, </a:t>
              </a:r>
              <a:r>
                <a:rPr lang="ca-ES" dirty="0">
                  <a:solidFill>
                    <a:srgbClr val="9ACC3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posició</a:t>
              </a:r>
              <a:r>
                <a:rPr lang="ca-ES" sz="1600" dirty="0">
                  <a:solidFill>
                    <a:srgbClr val="000000"/>
                  </a:solidFill>
                  <a:latin typeface="Arial" pitchFamily="34" charset="0"/>
                </a:rPr>
                <a:t>, </a:t>
              </a:r>
              <a:r>
                <a:rPr lang="ca-ES" dirty="0">
                  <a:solidFill>
                    <a:srgbClr val="9ACC3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desplaçament</a:t>
              </a:r>
              <a:r>
                <a:rPr lang="ca-ES" sz="1600" dirty="0">
                  <a:solidFill>
                    <a:srgbClr val="000000"/>
                  </a:solidFill>
                  <a:latin typeface="Arial" pitchFamily="34" charset="0"/>
                </a:rPr>
                <a:t>, </a:t>
              </a:r>
              <a:r>
                <a:rPr lang="ca-ES" dirty="0">
                  <a:solidFill>
                    <a:srgbClr val="9ACC3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velocitat</a:t>
              </a:r>
              <a:r>
                <a:rPr lang="ca-ES" sz="1600" dirty="0">
                  <a:solidFill>
                    <a:srgbClr val="000000"/>
                  </a:solidFill>
                  <a:latin typeface="Arial" pitchFamily="34" charset="0"/>
                </a:rPr>
                <a:t> i </a:t>
              </a:r>
              <a:r>
                <a:rPr lang="ca-ES" dirty="0">
                  <a:solidFill>
                    <a:srgbClr val="9ACC32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acceleració</a:t>
              </a:r>
              <a:r>
                <a:rPr lang="ca-ES" sz="1600" dirty="0">
                  <a:solidFill>
                    <a:srgbClr val="000000"/>
                  </a:solidFill>
                  <a:latin typeface="Arial" pitchFamily="34" charset="0"/>
                </a:rPr>
                <a:t>.</a:t>
              </a:r>
            </a:p>
          </p:txBody>
        </p:sp>
        <p:grpSp>
          <p:nvGrpSpPr>
            <p:cNvPr id="11" name="Agrupar 16"/>
            <p:cNvGrpSpPr/>
            <p:nvPr/>
          </p:nvGrpSpPr>
          <p:grpSpPr>
            <a:xfrm>
              <a:off x="284270" y="1964590"/>
              <a:ext cx="1262552" cy="281725"/>
              <a:chOff x="716373" y="2162909"/>
              <a:chExt cx="2942067" cy="656491"/>
            </a:xfrm>
          </p:grpSpPr>
          <p:sp>
            <p:nvSpPr>
              <p:cNvPr id="12" name="Triángulo isósceles 17"/>
              <p:cNvSpPr/>
              <p:nvPr/>
            </p:nvSpPr>
            <p:spPr>
              <a:xfrm>
                <a:off x="716373" y="2162909"/>
                <a:ext cx="655226" cy="586641"/>
              </a:xfrm>
              <a:prstGeom prst="triangle">
                <a:avLst>
                  <a:gd name="adj" fmla="val 10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 </a:t>
                </a:r>
              </a:p>
            </p:txBody>
          </p:sp>
          <p:sp>
            <p:nvSpPr>
              <p:cNvPr id="13" name="Triángulo isósceles 18"/>
              <p:cNvSpPr/>
              <p:nvPr/>
            </p:nvSpPr>
            <p:spPr>
              <a:xfrm>
                <a:off x="805274" y="2232759"/>
                <a:ext cx="655226" cy="586641"/>
              </a:xfrm>
              <a:prstGeom prst="triangle">
                <a:avLst>
                  <a:gd name="adj" fmla="val 100000"/>
                </a:avLst>
              </a:prstGeom>
              <a:solidFill>
                <a:srgbClr val="93C01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 </a:t>
                </a:r>
              </a:p>
            </p:txBody>
          </p:sp>
          <p:cxnSp>
            <p:nvCxnSpPr>
              <p:cNvPr id="14" name="Conector recto 19"/>
              <p:cNvCxnSpPr/>
              <p:nvPr/>
            </p:nvCxnSpPr>
            <p:spPr>
              <a:xfrm>
                <a:off x="1412059" y="2792425"/>
                <a:ext cx="2246381" cy="0"/>
              </a:xfrm>
              <a:prstGeom prst="line">
                <a:avLst/>
              </a:prstGeom>
              <a:ln>
                <a:solidFill>
                  <a:srgbClr val="93C01E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Agrupar 16"/>
            <p:cNvGrpSpPr/>
            <p:nvPr/>
          </p:nvGrpSpPr>
          <p:grpSpPr>
            <a:xfrm>
              <a:off x="284270" y="2269955"/>
              <a:ext cx="1262552" cy="281725"/>
              <a:chOff x="716373" y="2162909"/>
              <a:chExt cx="2942067" cy="656491"/>
            </a:xfrm>
          </p:grpSpPr>
          <p:sp>
            <p:nvSpPr>
              <p:cNvPr id="16" name="Triángulo isósceles 17"/>
              <p:cNvSpPr/>
              <p:nvPr/>
            </p:nvSpPr>
            <p:spPr>
              <a:xfrm>
                <a:off x="716373" y="2162909"/>
                <a:ext cx="655226" cy="586641"/>
              </a:xfrm>
              <a:prstGeom prst="triangle">
                <a:avLst>
                  <a:gd name="adj" fmla="val 10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 </a:t>
                </a:r>
              </a:p>
            </p:txBody>
          </p:sp>
          <p:sp>
            <p:nvSpPr>
              <p:cNvPr id="17" name="Triángulo isósceles 18"/>
              <p:cNvSpPr/>
              <p:nvPr/>
            </p:nvSpPr>
            <p:spPr>
              <a:xfrm>
                <a:off x="805274" y="2232759"/>
                <a:ext cx="655226" cy="586641"/>
              </a:xfrm>
              <a:prstGeom prst="triangle">
                <a:avLst>
                  <a:gd name="adj" fmla="val 100000"/>
                </a:avLst>
              </a:prstGeom>
              <a:solidFill>
                <a:srgbClr val="93C01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 </a:t>
                </a:r>
              </a:p>
            </p:txBody>
          </p:sp>
          <p:cxnSp>
            <p:nvCxnSpPr>
              <p:cNvPr id="18" name="Conector recto 19"/>
              <p:cNvCxnSpPr/>
              <p:nvPr/>
            </p:nvCxnSpPr>
            <p:spPr>
              <a:xfrm>
                <a:off x="1412059" y="2792425"/>
                <a:ext cx="2246381" cy="0"/>
              </a:xfrm>
              <a:prstGeom prst="line">
                <a:avLst/>
              </a:prstGeom>
              <a:ln>
                <a:solidFill>
                  <a:srgbClr val="93C01E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19 CuadroTexto"/>
              <p:cNvSpPr txBox="1"/>
              <p:nvPr/>
            </p:nvSpPr>
            <p:spPr>
              <a:xfrm>
                <a:off x="693870" y="2910995"/>
                <a:ext cx="1753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 −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20" name="1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70" y="2910995"/>
                <a:ext cx="175381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0 CuadroTexto"/>
              <p:cNvSpPr txBox="1"/>
              <p:nvPr/>
            </p:nvSpPr>
            <p:spPr>
              <a:xfrm>
                <a:off x="2722695" y="2910995"/>
                <a:ext cx="1695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 −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21" name="2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695" y="2910995"/>
                <a:ext cx="169527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392793" y="3698237"/>
                <a:ext cx="2270942" cy="658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93" y="3698237"/>
                <a:ext cx="2270942" cy="6580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392793" y="4356302"/>
                <a:ext cx="2270942" cy="658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93" y="4356302"/>
                <a:ext cx="2270942" cy="6580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23 CuadroTexto"/>
          <p:cNvSpPr txBox="1"/>
          <p:nvPr/>
        </p:nvSpPr>
        <p:spPr>
          <a:xfrm>
            <a:off x="2511334" y="3861234"/>
            <a:ext cx="304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en els moviments horitzontals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2511334" y="4520035"/>
            <a:ext cx="304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en els moviments verticals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6324599" y="3189477"/>
                <a:ext cx="1987852" cy="448136"/>
              </a:xfrm>
              <a:prstGeom prst="rect">
                <a:avLst/>
              </a:prstGeom>
              <a:noFill/>
              <a:ln>
                <a:solidFill>
                  <a:srgbClr val="9ACC32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s-ES" sz="1600" b="0" i="1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</m:t>
                        </m:r>
                        <m:r>
                          <a:rPr lang="es-ES" sz="1600" b="0" i="1" smtClean="0">
                            <a:latin typeface="Cambria Math"/>
                          </a:rPr>
                          <m:t>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a-ES" sz="160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b="0" i="1" dirty="0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s-ES" sz="1600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a-ES" sz="1600" dirty="0"/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a-E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a-ES" sz="1600" i="1" dirty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i="1" dirty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ca-ES" sz="1600" i="1" dirty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i="1" dirty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599" y="3189477"/>
                <a:ext cx="1987852" cy="448136"/>
              </a:xfrm>
              <a:prstGeom prst="rect">
                <a:avLst/>
              </a:prstGeom>
              <a:blipFill rotWithShape="1">
                <a:blip r:embed="rId6"/>
                <a:stretch>
                  <a:fillRect b="-1316"/>
                </a:stretch>
              </a:blipFill>
              <a:ln>
                <a:solidFill>
                  <a:srgbClr val="9ACC32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27 CuadroTexto"/>
              <p:cNvSpPr txBox="1"/>
              <p:nvPr/>
            </p:nvSpPr>
            <p:spPr>
              <a:xfrm>
                <a:off x="6324599" y="4012279"/>
                <a:ext cx="2047484" cy="446789"/>
              </a:xfrm>
              <a:prstGeom prst="rect">
                <a:avLst/>
              </a:prstGeom>
              <a:noFill/>
              <a:ln>
                <a:solidFill>
                  <a:srgbClr val="9ACC32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s-ES" sz="1600" b="0" i="1" smtClean="0">
                        <a:latin typeface="Cambria Math"/>
                      </a:rPr>
                      <m:t>=</m:t>
                    </m:r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</m:t>
                        </m:r>
                        <m:r>
                          <a:rPr lang="es-ES" sz="1600" b="0" i="1" smtClean="0">
                            <a:latin typeface="Cambria Math"/>
                          </a:rPr>
                          <m:t>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a-ES" sz="160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16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s-ES" sz="1600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a-ES" sz="1600" dirty="0"/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s-ES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s-ES" sz="1600" i="1">
                            <a:latin typeface="Cambria Math"/>
                          </a:rPr>
                          <m:t>→0</m:t>
                        </m:r>
                      </m:lim>
                    </m:limLow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a-ES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a-ES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ca-ES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s-ES" sz="1600" b="0" i="1" dirty="0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s-ES" sz="1600" b="0" i="1" dirty="0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ca-ES" sz="1600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ES" sz="16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28" name="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599" y="4012279"/>
                <a:ext cx="2047484" cy="446789"/>
              </a:xfrm>
              <a:prstGeom prst="rect">
                <a:avLst/>
              </a:prstGeom>
              <a:blipFill rotWithShape="1">
                <a:blip r:embed="rId7"/>
                <a:stretch>
                  <a:fillRect b="-2667"/>
                </a:stretch>
              </a:blipFill>
              <a:ln>
                <a:solidFill>
                  <a:srgbClr val="9ACC32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6324599" y="4833734"/>
                <a:ext cx="2363339" cy="658065"/>
              </a:xfrm>
              <a:prstGeom prst="rect">
                <a:avLst/>
              </a:prstGeom>
              <a:noFill/>
              <a:ln>
                <a:solidFill>
                  <a:srgbClr val="9ACC32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s-ES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𝑣𝑖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s-ES" i="1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599" y="4833734"/>
                <a:ext cx="2363339" cy="6580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rgbClr val="9ACC32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6 Grupo"/>
          <p:cNvGrpSpPr/>
          <p:nvPr/>
        </p:nvGrpSpPr>
        <p:grpSpPr>
          <a:xfrm>
            <a:off x="738304" y="1202372"/>
            <a:ext cx="6674898" cy="703511"/>
            <a:chOff x="804555" y="1192835"/>
            <a:chExt cx="6674898" cy="703511"/>
          </a:xfrm>
        </p:grpSpPr>
        <p:grpSp>
          <p:nvGrpSpPr>
            <p:cNvPr id="30" name="Agrupar 12"/>
            <p:cNvGrpSpPr/>
            <p:nvPr/>
          </p:nvGrpSpPr>
          <p:grpSpPr>
            <a:xfrm>
              <a:off x="804555" y="1192835"/>
              <a:ext cx="2109036" cy="469634"/>
              <a:chOff x="716373" y="2162909"/>
              <a:chExt cx="2948175" cy="656491"/>
            </a:xfrm>
            <a:solidFill>
              <a:srgbClr val="FF0000"/>
            </a:solidFill>
          </p:grpSpPr>
          <p:sp>
            <p:nvSpPr>
              <p:cNvPr id="31" name="Triángulo isósceles 13"/>
              <p:cNvSpPr/>
              <p:nvPr/>
            </p:nvSpPr>
            <p:spPr>
              <a:xfrm>
                <a:off x="716373" y="2162909"/>
                <a:ext cx="655226" cy="586641"/>
              </a:xfrm>
              <a:prstGeom prst="triangle">
                <a:avLst>
                  <a:gd name="adj" fmla="val 10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 </a:t>
                </a:r>
              </a:p>
            </p:txBody>
          </p:sp>
          <p:sp>
            <p:nvSpPr>
              <p:cNvPr id="32" name="Triángulo isósceles 14"/>
              <p:cNvSpPr/>
              <p:nvPr/>
            </p:nvSpPr>
            <p:spPr>
              <a:xfrm>
                <a:off x="805274" y="2232759"/>
                <a:ext cx="655226" cy="586641"/>
              </a:xfrm>
              <a:prstGeom prst="triangle">
                <a:avLst>
                  <a:gd name="adj" fmla="val 100000"/>
                </a:avLst>
              </a:prstGeom>
              <a:solidFill>
                <a:srgbClr val="93C01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 </a:t>
                </a:r>
              </a:p>
            </p:txBody>
          </p:sp>
          <p:cxnSp>
            <p:nvCxnSpPr>
              <p:cNvPr id="33" name="Conector recto 15"/>
              <p:cNvCxnSpPr/>
              <p:nvPr/>
            </p:nvCxnSpPr>
            <p:spPr>
              <a:xfrm>
                <a:off x="1418166" y="2787874"/>
                <a:ext cx="2246382" cy="0"/>
              </a:xfrm>
              <a:prstGeom prst="line">
                <a:avLst/>
              </a:prstGeom>
              <a:grpFill/>
              <a:ln>
                <a:solidFill>
                  <a:srgbClr val="93C01E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Subtítulo 2"/>
            <p:cNvSpPr txBox="1">
              <a:spLocks/>
            </p:cNvSpPr>
            <p:nvPr/>
          </p:nvSpPr>
          <p:spPr>
            <a:xfrm>
              <a:off x="1320927" y="1284590"/>
              <a:ext cx="6158526" cy="61175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ca-ES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Moviment rectilini</a:t>
              </a:r>
            </a:p>
          </p:txBody>
        </p:sp>
      </p:grpSp>
      <p:sp>
        <p:nvSpPr>
          <p:cNvPr id="4" name="3 Rectángulo"/>
          <p:cNvSpPr/>
          <p:nvPr/>
        </p:nvSpPr>
        <p:spPr>
          <a:xfrm>
            <a:off x="259348" y="3596641"/>
            <a:ext cx="5486400" cy="1618529"/>
          </a:xfrm>
          <a:prstGeom prst="rect">
            <a:avLst/>
          </a:prstGeom>
          <a:noFill/>
          <a:ln w="12700">
            <a:solidFill>
              <a:srgbClr val="9ACC32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4 Rectángulo"/>
          <p:cNvSpPr/>
          <p:nvPr/>
        </p:nvSpPr>
        <p:spPr>
          <a:xfrm>
            <a:off x="604701" y="2767000"/>
            <a:ext cx="3813265" cy="646545"/>
          </a:xfrm>
          <a:prstGeom prst="rect">
            <a:avLst/>
          </a:prstGeom>
          <a:noFill/>
          <a:ln w="12700">
            <a:solidFill>
              <a:srgbClr val="9ACC32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Título 1"/>
          <p:cNvSpPr txBox="1">
            <a:spLocks/>
          </p:cNvSpPr>
          <p:nvPr/>
        </p:nvSpPr>
        <p:spPr>
          <a:xfrm>
            <a:off x="6156786" y="581590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</p:spTree>
    <p:extLst>
      <p:ext uri="{BB962C8B-B14F-4D97-AF65-F5344CB8AC3E}">
        <p14:creationId xmlns:p14="http://schemas.microsoft.com/office/powerpoint/2010/main" val="356952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3"/>
          <p:cNvGrpSpPr>
            <a:grpSpLocks/>
          </p:cNvGrpSpPr>
          <p:nvPr/>
        </p:nvGrpSpPr>
        <p:grpSpPr bwMode="auto">
          <a:xfrm>
            <a:off x="644525" y="2133600"/>
            <a:ext cx="5053013" cy="1803400"/>
            <a:chOff x="388216" y="2580390"/>
            <a:chExt cx="5053637" cy="1803184"/>
          </a:xfrm>
        </p:grpSpPr>
        <p:pic>
          <p:nvPicPr>
            <p:cNvPr id="16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0" t="-1657" r="54266" b="1657"/>
            <a:stretch>
              <a:fillRect/>
            </a:stretch>
          </p:blipFill>
          <p:spPr bwMode="auto">
            <a:xfrm>
              <a:off x="566961" y="2766515"/>
              <a:ext cx="2100026" cy="142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agen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329" t="-1657" b="1657"/>
            <a:stretch>
              <a:fillRect/>
            </a:stretch>
          </p:blipFill>
          <p:spPr bwMode="auto">
            <a:xfrm>
              <a:off x="2915035" y="2747879"/>
              <a:ext cx="2138067" cy="142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CuadroTexto 2"/>
            <p:cNvSpPr txBox="1">
              <a:spLocks noChangeArrowheads="1"/>
            </p:cNvSpPr>
            <p:nvPr/>
          </p:nvSpPr>
          <p:spPr bwMode="auto">
            <a:xfrm>
              <a:off x="388216" y="2580390"/>
              <a:ext cx="5053637" cy="1803184"/>
            </a:xfrm>
            <a:prstGeom prst="rect">
              <a:avLst/>
            </a:prstGeom>
            <a:noFill/>
            <a:ln w="9525">
              <a:solidFill>
                <a:srgbClr val="66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</p:txBody>
        </p:sp>
      </p:grpSp>
      <p:grpSp>
        <p:nvGrpSpPr>
          <p:cNvPr id="19" name="Agrupar 4"/>
          <p:cNvGrpSpPr>
            <a:grpSpLocks/>
          </p:cNvGrpSpPr>
          <p:nvPr/>
        </p:nvGrpSpPr>
        <p:grpSpPr bwMode="auto">
          <a:xfrm>
            <a:off x="657225" y="4248150"/>
            <a:ext cx="5053013" cy="1803400"/>
            <a:chOff x="3806915" y="4823012"/>
            <a:chExt cx="5053637" cy="1803184"/>
          </a:xfrm>
        </p:grpSpPr>
        <p:pic>
          <p:nvPicPr>
            <p:cNvPr id="20" name="Imagen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908"/>
            <a:stretch>
              <a:fillRect/>
            </a:stretch>
          </p:blipFill>
          <p:spPr bwMode="auto">
            <a:xfrm>
              <a:off x="4086340" y="4837150"/>
              <a:ext cx="1933523" cy="1630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Imagen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9" r="54639"/>
            <a:stretch>
              <a:fillRect/>
            </a:stretch>
          </p:blipFill>
          <p:spPr bwMode="auto">
            <a:xfrm>
              <a:off x="6707356" y="4837150"/>
              <a:ext cx="1920818" cy="1630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CuadroTexto 15"/>
            <p:cNvSpPr txBox="1">
              <a:spLocks noChangeArrowheads="1"/>
            </p:cNvSpPr>
            <p:nvPr/>
          </p:nvSpPr>
          <p:spPr bwMode="auto">
            <a:xfrm>
              <a:off x="3806915" y="4823012"/>
              <a:ext cx="5053637" cy="1803184"/>
            </a:xfrm>
            <a:prstGeom prst="rect">
              <a:avLst/>
            </a:prstGeom>
            <a:noFill/>
            <a:ln w="9525">
              <a:solidFill>
                <a:srgbClr val="66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</p:txBody>
        </p:sp>
      </p:grpSp>
      <p:sp>
        <p:nvSpPr>
          <p:cNvPr id="4" name="3 CuadroTexto"/>
          <p:cNvSpPr txBox="1"/>
          <p:nvPr/>
        </p:nvSpPr>
        <p:spPr>
          <a:xfrm>
            <a:off x="5989884" y="1955479"/>
            <a:ext cx="2057400" cy="738664"/>
          </a:xfrm>
          <a:prstGeom prst="rect">
            <a:avLst/>
          </a:prstGeom>
          <a:noFill/>
          <a:ln>
            <a:solidFill>
              <a:srgbClr val="9ACC32"/>
            </a:solidFill>
          </a:ln>
        </p:spPr>
        <p:txBody>
          <a:bodyPr wrap="square" rtlCol="0">
            <a:spAutoFit/>
          </a:bodyPr>
          <a:lstStyle/>
          <a:p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= x</a:t>
            </a:r>
            <a:r>
              <a:rPr lang="ca-ES" sz="1400" i="1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v (t – t</a:t>
            </a:r>
            <a:r>
              <a:rPr lang="ca-ES" sz="1400" i="1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= </a:t>
            </a:r>
            <a:r>
              <a:rPr lang="ca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</a:t>
            </a:r>
          </a:p>
          <a:p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= 0</a:t>
            </a:r>
          </a:p>
        </p:txBody>
      </p:sp>
      <p:sp>
        <p:nvSpPr>
          <p:cNvPr id="23" name="Rectángulo 5"/>
          <p:cNvSpPr>
            <a:spLocks noChangeArrowheads="1"/>
          </p:cNvSpPr>
          <p:nvPr/>
        </p:nvSpPr>
        <p:spPr bwMode="auto">
          <a:xfrm>
            <a:off x="5876925" y="5703888"/>
            <a:ext cx="1141659" cy="350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marL="0" lvl="1" defTabSz="457200">
              <a:lnSpc>
                <a:spcPct val="120000"/>
              </a:lnSpc>
              <a:buClr>
                <a:srgbClr val="663399"/>
              </a:buClr>
            </a:pPr>
            <a:r>
              <a:rPr lang="ca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Gràfica </a:t>
            </a:r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a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</a:p>
        </p:txBody>
      </p:sp>
      <p:sp>
        <p:nvSpPr>
          <p:cNvPr id="24" name="Rectángulo 20"/>
          <p:cNvSpPr>
            <a:spLocks noChangeArrowheads="1"/>
          </p:cNvSpPr>
          <p:nvPr/>
        </p:nvSpPr>
        <p:spPr bwMode="auto">
          <a:xfrm>
            <a:off x="5876925" y="3548063"/>
            <a:ext cx="1863148" cy="323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 defTabSz="457200">
              <a:lnSpc>
                <a:spcPct val="120000"/>
              </a:lnSpc>
              <a:buClr>
                <a:srgbClr val="663399"/>
              </a:buClr>
            </a:pPr>
            <a:r>
              <a:rPr lang="ca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Gràfica </a:t>
            </a:r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ca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a-ES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</a:p>
        </p:txBody>
      </p:sp>
      <p:grpSp>
        <p:nvGrpSpPr>
          <p:cNvPr id="25" name="Agrupar 12"/>
          <p:cNvGrpSpPr/>
          <p:nvPr/>
        </p:nvGrpSpPr>
        <p:grpSpPr>
          <a:xfrm>
            <a:off x="499540" y="1231383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6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7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8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ubtítulo 2"/>
          <p:cNvSpPr txBox="1">
            <a:spLocks/>
          </p:cNvSpPr>
          <p:nvPr/>
        </p:nvSpPr>
        <p:spPr>
          <a:xfrm>
            <a:off x="1001582" y="1334592"/>
            <a:ext cx="6158526" cy="611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Moviment rectilini uniforme (MRU)</a:t>
            </a:r>
          </a:p>
        </p:txBody>
      </p:sp>
      <p:sp>
        <p:nvSpPr>
          <p:cNvPr id="31" name="Título 1"/>
          <p:cNvSpPr txBox="1">
            <a:spLocks/>
          </p:cNvSpPr>
          <p:nvPr/>
        </p:nvSpPr>
        <p:spPr>
          <a:xfrm>
            <a:off x="6156786" y="581590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</p:spTree>
    <p:extLst>
      <p:ext uri="{BB962C8B-B14F-4D97-AF65-F5344CB8AC3E}">
        <p14:creationId xmlns:p14="http://schemas.microsoft.com/office/powerpoint/2010/main" val="76828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0"/>
          <p:cNvSpPr>
            <a:spLocks noChangeArrowheads="1"/>
          </p:cNvSpPr>
          <p:nvPr/>
        </p:nvSpPr>
        <p:spPr bwMode="auto">
          <a:xfrm>
            <a:off x="5591468" y="2133777"/>
            <a:ext cx="2997431" cy="3877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 algn="r">
              <a:lnSpc>
                <a:spcPct val="120000"/>
              </a:lnSpc>
              <a:buClr>
                <a:srgbClr val="663399"/>
              </a:buClr>
            </a:pP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Gràfica </a:t>
            </a:r>
            <a:r>
              <a:rPr lang="ca-E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a-E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</a:t>
            </a:r>
            <a:r>
              <a:rPr lang="ca-E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a-E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</a:p>
        </p:txBody>
      </p:sp>
      <p:grpSp>
        <p:nvGrpSpPr>
          <p:cNvPr id="5" name="4 Grupo"/>
          <p:cNvGrpSpPr>
            <a:grpSpLocks noChangeAspect="1"/>
          </p:cNvGrpSpPr>
          <p:nvPr/>
        </p:nvGrpSpPr>
        <p:grpSpPr>
          <a:xfrm>
            <a:off x="493713" y="4685640"/>
            <a:ext cx="3527910" cy="1415123"/>
            <a:chOff x="493713" y="4284663"/>
            <a:chExt cx="4527550" cy="1816100"/>
          </a:xfrm>
        </p:grpSpPr>
        <p:sp>
          <p:nvSpPr>
            <p:cNvPr id="3" name="CuadroTexto 35"/>
            <p:cNvSpPr txBox="1">
              <a:spLocks noChangeAspect="1" noChangeArrowheads="1"/>
            </p:cNvSpPr>
            <p:nvPr/>
          </p:nvSpPr>
          <p:spPr bwMode="auto">
            <a:xfrm>
              <a:off x="493713" y="4284663"/>
              <a:ext cx="4527550" cy="1816100"/>
            </a:xfrm>
            <a:prstGeom prst="rect">
              <a:avLst/>
            </a:prstGeom>
            <a:noFill/>
            <a:ln w="9525">
              <a:solidFill>
                <a:srgbClr val="66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</p:txBody>
        </p:sp>
        <p:pic>
          <p:nvPicPr>
            <p:cNvPr id="6" name="Imagen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09" b="7657"/>
            <a:stretch>
              <a:fillRect/>
            </a:stretch>
          </p:blipFill>
          <p:spPr bwMode="auto">
            <a:xfrm>
              <a:off x="2840038" y="4398963"/>
              <a:ext cx="1817687" cy="1493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n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23" b="5646"/>
            <a:stretch>
              <a:fillRect/>
            </a:stretch>
          </p:blipFill>
          <p:spPr bwMode="auto">
            <a:xfrm>
              <a:off x="566738" y="4389438"/>
              <a:ext cx="2065337" cy="154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5"/>
          <p:cNvSpPr>
            <a:spLocks noChangeArrowheads="1"/>
          </p:cNvSpPr>
          <p:nvPr/>
        </p:nvSpPr>
        <p:spPr bwMode="auto">
          <a:xfrm>
            <a:off x="489591" y="2497137"/>
            <a:ext cx="1531814" cy="3877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>
              <a:lnSpc>
                <a:spcPct val="120000"/>
              </a:lnSpc>
              <a:buClr>
                <a:srgbClr val="663399"/>
              </a:buClr>
            </a:pP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Gràfica v-t</a:t>
            </a:r>
          </a:p>
        </p:txBody>
      </p:sp>
      <p:sp>
        <p:nvSpPr>
          <p:cNvPr id="10" name="Rectángulo 30"/>
          <p:cNvSpPr>
            <a:spLocks noChangeArrowheads="1"/>
          </p:cNvSpPr>
          <p:nvPr/>
        </p:nvSpPr>
        <p:spPr bwMode="auto">
          <a:xfrm>
            <a:off x="5837139" y="4423223"/>
            <a:ext cx="10556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defTabSz="457200">
              <a:lnSpc>
                <a:spcPct val="120000"/>
              </a:lnSpc>
              <a:buClr>
                <a:srgbClr val="663399"/>
              </a:buClr>
            </a:pPr>
            <a:r>
              <a:rPr lang="ca-ES" sz="1600">
                <a:solidFill>
                  <a:srgbClr val="000000"/>
                </a:solidFill>
                <a:latin typeface="Arial" pitchFamily="34" charset="0"/>
              </a:rPr>
              <a:t>Gràfic </a:t>
            </a:r>
            <a:r>
              <a:rPr lang="ca-ES" sz="1600" i="1">
                <a:solidFill>
                  <a:srgbClr val="000000"/>
                </a:solidFill>
                <a:latin typeface="Arial" pitchFamily="34" charset="0"/>
              </a:rPr>
              <a:t>v</a:t>
            </a:r>
            <a:r>
              <a:rPr lang="ca-ES" sz="160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ca-ES" sz="1600" i="1">
                <a:solidFill>
                  <a:srgbClr val="000000"/>
                </a:solidFill>
                <a:latin typeface="Arial" pitchFamily="34" charset="0"/>
              </a:rPr>
              <a:t>t</a:t>
            </a:r>
          </a:p>
        </p:txBody>
      </p:sp>
      <p:grpSp>
        <p:nvGrpSpPr>
          <p:cNvPr id="13" name="Agrupar 26"/>
          <p:cNvGrpSpPr>
            <a:grpSpLocks noChangeAspect="1"/>
          </p:cNvGrpSpPr>
          <p:nvPr/>
        </p:nvGrpSpPr>
        <p:grpSpPr bwMode="auto">
          <a:xfrm>
            <a:off x="493713" y="2881754"/>
            <a:ext cx="3527910" cy="1413886"/>
            <a:chOff x="494320" y="2513218"/>
            <a:chExt cx="4527730" cy="1815882"/>
          </a:xfrm>
        </p:grpSpPr>
        <p:pic>
          <p:nvPicPr>
            <p:cNvPr id="14" name="Imagen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50" y="2663915"/>
              <a:ext cx="2236724" cy="1507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agen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8214" y="2619125"/>
              <a:ext cx="2243836" cy="1553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CuadroTexto 36"/>
            <p:cNvSpPr txBox="1">
              <a:spLocks noChangeArrowheads="1"/>
            </p:cNvSpPr>
            <p:nvPr/>
          </p:nvSpPr>
          <p:spPr bwMode="auto">
            <a:xfrm>
              <a:off x="494320" y="2513218"/>
              <a:ext cx="4527729" cy="1815882"/>
            </a:xfrm>
            <a:prstGeom prst="rect">
              <a:avLst/>
            </a:prstGeom>
            <a:noFill/>
            <a:ln w="9525">
              <a:solidFill>
                <a:srgbClr val="66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Myriad Pro Light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  <a:p>
              <a:pPr eaLnBrk="1" hangingPunct="1"/>
              <a:endParaRPr lang="ca-ES"/>
            </a:p>
          </p:txBody>
        </p:sp>
      </p:grpSp>
      <p:sp>
        <p:nvSpPr>
          <p:cNvPr id="17" name="Rectángulo 38"/>
          <p:cNvSpPr>
            <a:spLocks noChangeArrowheads="1"/>
          </p:cNvSpPr>
          <p:nvPr/>
        </p:nvSpPr>
        <p:spPr bwMode="auto">
          <a:xfrm>
            <a:off x="496458" y="4297842"/>
            <a:ext cx="1549340" cy="3877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>
              <a:lnSpc>
                <a:spcPct val="120000"/>
              </a:lnSpc>
              <a:buClr>
                <a:srgbClr val="663399"/>
              </a:buClr>
            </a:pP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Gràfica a-t</a:t>
            </a:r>
          </a:p>
        </p:txBody>
      </p:sp>
      <p:grpSp>
        <p:nvGrpSpPr>
          <p:cNvPr id="26" name="25 Grupo"/>
          <p:cNvGrpSpPr>
            <a:grpSpLocks noChangeAspect="1"/>
          </p:cNvGrpSpPr>
          <p:nvPr/>
        </p:nvGrpSpPr>
        <p:grpSpPr>
          <a:xfrm>
            <a:off x="5946750" y="2521575"/>
            <a:ext cx="2642149" cy="3597708"/>
            <a:chOff x="5301677" y="1283855"/>
            <a:chExt cx="3537527" cy="4816908"/>
          </a:xfrm>
        </p:grpSpPr>
        <p:pic>
          <p:nvPicPr>
            <p:cNvPr id="11" name="Imagen 2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25" r="2650" b="557"/>
            <a:stretch>
              <a:fillRect/>
            </a:stretch>
          </p:blipFill>
          <p:spPr bwMode="auto">
            <a:xfrm>
              <a:off x="5403605" y="3717607"/>
              <a:ext cx="3226338" cy="2162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55" b="2959"/>
            <a:stretch>
              <a:fillRect/>
            </a:stretch>
          </p:blipFill>
          <p:spPr bwMode="auto">
            <a:xfrm>
              <a:off x="5408577" y="1428242"/>
              <a:ext cx="3327729" cy="2092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17 Rectángulo"/>
            <p:cNvSpPr/>
            <p:nvPr/>
          </p:nvSpPr>
          <p:spPr>
            <a:xfrm>
              <a:off x="5301677" y="1283855"/>
              <a:ext cx="3537527" cy="4816908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2336380" y="1781376"/>
            <a:ext cx="3348481" cy="832024"/>
            <a:chOff x="493713" y="1475531"/>
            <a:chExt cx="3348481" cy="8320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8 CuadroTexto"/>
                <p:cNvSpPr txBox="1"/>
                <p:nvPr/>
              </p:nvSpPr>
              <p:spPr>
                <a:xfrm>
                  <a:off x="493713" y="1475531"/>
                  <a:ext cx="3348481" cy="4399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ES" sz="1600" b="0" i="1" smtClean="0">
                          <a:latin typeface="Cambria Math"/>
                        </a:rPr>
                        <m:t>𝑥</m:t>
                      </m:r>
                      <m:r>
                        <a:rPr lang="es-ES" sz="1600" b="0" i="0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sz="16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E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sz="1600" b="0" i="1" smtClean="0">
                          <a:latin typeface="Cambria Math"/>
                        </a:rPr>
                        <m:t> (</m:t>
                      </m:r>
                      <m:r>
                        <a:rPr lang="es-ES" sz="1600" b="0" i="1" smtClean="0">
                          <a:latin typeface="Cambria Math"/>
                        </a:rPr>
                        <m:t>𝑡</m:t>
                      </m:r>
                      <m:r>
                        <a:rPr lang="es-ES" sz="1600" b="0" i="1" smtClean="0">
                          <a:latin typeface="Cambria Math"/>
                        </a:rPr>
                        <m:t> −</m:t>
                      </m:r>
                      <m:sSub>
                        <m:sSub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ca-ES" sz="1600" dirty="0"/>
                    <a:t>)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a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s-ES" sz="1600" b="0" i="1" smtClean="0">
                          <a:latin typeface="Cambria Math"/>
                        </a:rPr>
                        <m:t> </m:t>
                      </m:r>
                      <m:r>
                        <a:rPr lang="es-ES" sz="1600" b="0" i="1" smtClean="0">
                          <a:latin typeface="Cambria Math"/>
                        </a:rPr>
                        <m:t>𝑎</m:t>
                      </m:r>
                      <m:r>
                        <a:rPr lang="es-ES" sz="1600" i="1" dirty="0" smtClean="0">
                          <a:latin typeface="Cambria Math"/>
                        </a:rPr>
                        <m:t>(</m:t>
                      </m:r>
                      <m:r>
                        <a:rPr lang="es-ES" sz="1600" i="1" dirty="0" smtClean="0">
                          <a:latin typeface="Cambria Math"/>
                        </a:rPr>
                        <m:t>𝑡</m:t>
                      </m:r>
                      <m:r>
                        <a:rPr lang="es-ES" sz="1600" i="1" dirty="0" smtClean="0">
                          <a:latin typeface="Cambria Math"/>
                        </a:rPr>
                        <m:t> −</m:t>
                      </m:r>
                      <m:sSub>
                        <m:sSubPr>
                          <m:ctrlPr>
                            <a:rPr lang="es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" sz="16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ES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dirty="0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s-ES" sz="160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a14:m>
                  <a:endParaRPr lang="ca-ES" sz="1600" dirty="0"/>
                </a:p>
              </p:txBody>
            </p:sp>
          </mc:Choice>
          <mc:Fallback xmlns="">
            <p:sp>
              <p:nvSpPr>
                <p:cNvPr id="9" name="8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713" y="1475531"/>
                  <a:ext cx="3348481" cy="43999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6944"/>
                  </a:stretch>
                </a:blipFill>
              </p:spPr>
              <p:txBody>
                <a:bodyPr/>
                <a:lstStyle/>
                <a:p>
                  <a:r>
                    <a:rPr lang="ca-E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18 CuadroTexto"/>
                <p:cNvSpPr txBox="1"/>
                <p:nvPr/>
              </p:nvSpPr>
              <p:spPr>
                <a:xfrm>
                  <a:off x="493713" y="1776328"/>
                  <a:ext cx="19277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ES" sz="1600" b="0" i="1" smtClean="0">
                          <a:latin typeface="Cambria Math"/>
                        </a:rPr>
                        <m:t>𝑣</m:t>
                      </m:r>
                      <m:r>
                        <a:rPr lang="es-ES" sz="1600" b="0" i="0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E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sz="1600" b="0" i="1" smtClean="0">
                          <a:latin typeface="Cambria Math"/>
                        </a:rPr>
                        <m:t>+</m:t>
                      </m:r>
                      <m:r>
                        <a:rPr lang="es-ES" sz="1600" b="0" i="1" smtClean="0">
                          <a:latin typeface="Cambria Math"/>
                        </a:rPr>
                        <m:t>𝑎</m:t>
                      </m:r>
                      <m:r>
                        <a:rPr lang="es-ES" sz="1600" b="0" i="1" smtClean="0">
                          <a:latin typeface="Cambria Math"/>
                        </a:rPr>
                        <m:t> (</m:t>
                      </m:r>
                      <m:r>
                        <a:rPr lang="es-ES" sz="1600" b="0" i="1" smtClean="0">
                          <a:latin typeface="Cambria Math"/>
                        </a:rPr>
                        <m:t>𝑡</m:t>
                      </m:r>
                      <m:r>
                        <a:rPr lang="es-ES" sz="1600" b="0" i="1" smtClean="0">
                          <a:latin typeface="Cambria Math"/>
                        </a:rPr>
                        <m:t> −</m:t>
                      </m:r>
                      <m:sSub>
                        <m:sSub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ca-ES" sz="1600" dirty="0"/>
                    <a:t>)</a:t>
                  </a:r>
                </a:p>
              </p:txBody>
            </p:sp>
          </mc:Choice>
          <mc:Fallback xmlns="">
            <p:sp>
              <p:nvSpPr>
                <p:cNvPr id="19" name="18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713" y="1776328"/>
                  <a:ext cx="1927772" cy="3385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5357" r="-633" b="-21429"/>
                  </a:stretch>
                </a:blipFill>
              </p:spPr>
              <p:txBody>
                <a:bodyPr/>
                <a:lstStyle/>
                <a:p>
                  <a:r>
                    <a:rPr lang="ca-E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19 CuadroTexto"/>
                <p:cNvSpPr txBox="1"/>
                <p:nvPr/>
              </p:nvSpPr>
              <p:spPr>
                <a:xfrm>
                  <a:off x="493713" y="1969001"/>
                  <a:ext cx="144411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ES" sz="1600" b="0" i="1" smtClean="0">
                          <a:latin typeface="Cambria Math"/>
                        </a:rPr>
                        <m:t>𝑎</m:t>
                      </m:r>
                      <m:r>
                        <a:rPr lang="es-ES" sz="1600" b="0" i="0" smtClean="0">
                          <a:latin typeface="Cambria Math"/>
                        </a:rPr>
                        <m:t>=</m:t>
                      </m:r>
                    </m:oMath>
                  </a14:m>
                  <a:r>
                    <a:rPr lang="ca-ES" sz="1600" dirty="0"/>
                    <a:t> </a:t>
                  </a:r>
                  <a:r>
                    <a:rPr lang="ca-ES" sz="1600" dirty="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constant</a:t>
                  </a:r>
                </a:p>
              </p:txBody>
            </p:sp>
          </mc:Choice>
          <mc:Fallback xmlns="">
            <p:sp>
              <p:nvSpPr>
                <p:cNvPr id="20" name="1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713" y="1969001"/>
                  <a:ext cx="1444113" cy="33855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7143" r="-844" b="-19643"/>
                  </a:stretch>
                </a:blipFill>
              </p:spPr>
              <p:txBody>
                <a:bodyPr/>
                <a:lstStyle/>
                <a:p>
                  <a:r>
                    <a:rPr lang="ca-E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Agrupar 12"/>
          <p:cNvGrpSpPr/>
          <p:nvPr/>
        </p:nvGrpSpPr>
        <p:grpSpPr>
          <a:xfrm>
            <a:off x="730682" y="1096558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2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3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4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ubtítulo 2"/>
          <p:cNvSpPr txBox="1">
            <a:spLocks/>
          </p:cNvSpPr>
          <p:nvPr/>
        </p:nvSpPr>
        <p:spPr>
          <a:xfrm>
            <a:off x="1241645" y="1214858"/>
            <a:ext cx="6914064" cy="611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Moviment rectilini uniformement accelerat (MRUA)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280964" y="1762904"/>
            <a:ext cx="3417888" cy="934114"/>
          </a:xfrm>
          <a:prstGeom prst="rect">
            <a:avLst/>
          </a:prstGeom>
          <a:noFill/>
          <a:ln>
            <a:solidFill>
              <a:srgbClr val="9ACC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6156786" y="581590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</p:spTree>
    <p:extLst>
      <p:ext uri="{BB962C8B-B14F-4D97-AF65-F5344CB8AC3E}">
        <p14:creationId xmlns:p14="http://schemas.microsoft.com/office/powerpoint/2010/main" val="62952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54" y="2916238"/>
            <a:ext cx="278765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12"/>
          <p:cNvSpPr>
            <a:spLocks noChangeArrowheads="1"/>
          </p:cNvSpPr>
          <p:nvPr/>
        </p:nvSpPr>
        <p:spPr bwMode="auto">
          <a:xfrm>
            <a:off x="1382197" y="1974272"/>
            <a:ext cx="3508396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Clr>
                <a:srgbClr val="669900"/>
              </a:buClr>
            </a:pPr>
            <a:r>
              <a:rPr lang="ca-ES" sz="16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ca-E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És un MRUA, on a = g = –9,8 m/s2.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3185828" y="3322060"/>
                <a:ext cx="5822620" cy="439992"/>
              </a:xfrm>
              <a:prstGeom prst="rect">
                <a:avLst/>
              </a:prstGeom>
              <a:noFill/>
              <a:ln>
                <a:solidFill>
                  <a:srgbClr val="9ACC32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1600" b="0" i="1" smtClean="0">
                        <a:latin typeface="Cambria Math"/>
                      </a:rPr>
                      <m:t>𝑦</m:t>
                    </m:r>
                    <m:r>
                      <a:rPr lang="es-ES" sz="16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s-ES" sz="1600" b="0" i="1" smtClean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s-ES" sz="16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s-ES" sz="16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600" b="0" i="1" smtClean="0">
                            <a:latin typeface="Cambria Math"/>
                          </a:rPr>
                          <m:t>𝑡</m:t>
                        </m:r>
                        <m:r>
                          <a:rPr lang="es-ES" sz="1600" b="0" i="1" smtClean="0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es-E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s-ES" sz="16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s-ES" sz="1600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ES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s-ES" sz="1600" b="0" i="1" smtClean="0">
                        <a:latin typeface="Cambria Math"/>
                      </a:rPr>
                      <m:t> </m:t>
                    </m:r>
                    <m:r>
                      <a:rPr lang="es-ES" sz="1600" b="0" i="1" smtClean="0">
                        <a:latin typeface="Cambria Math"/>
                      </a:rPr>
                      <m:t>𝑔</m:t>
                    </m:r>
                    <m:r>
                      <a:rPr lang="es-ES" sz="1600" b="0" i="1" smtClean="0">
                        <a:latin typeface="Cambria Math"/>
                      </a:rPr>
                      <m:t> (</m:t>
                    </m:r>
                    <m:r>
                      <a:rPr lang="es-ES" sz="1600" i="1">
                        <a:latin typeface="Cambria Math"/>
                      </a:rPr>
                      <m:t>𝑡</m:t>
                    </m:r>
                    <m:r>
                      <a:rPr lang="es-ES" sz="1600" i="1">
                        <a:latin typeface="Cambria Math"/>
                      </a:rPr>
                      <m:t> − </m:t>
                    </m:r>
                    <m:sSub>
                      <m:sSub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ES" sz="1600" i="1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s-E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s-E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S" sz="16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s-ES" sz="16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s-ES" sz="1600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s-ES" sz="16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a-ES" sz="1600" dirty="0"/>
                  <a:t> </a:t>
                </a:r>
                <a14:m>
                  <m:oMath xmlns:m="http://schemas.openxmlformats.org/officeDocument/2006/math">
                    <m:r>
                      <a:rPr lang="ca-ES" sz="1600" i="1" dirty="0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s-ES" sz="16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s-ES" sz="1600" b="0" i="1" dirty="0" smtClean="0">
                        <a:latin typeface="Cambria Math"/>
                        <a:ea typeface="Cambria Math"/>
                      </a:rPr>
                      <m:t>+ </m:t>
                    </m:r>
                    <m:f>
                      <m:fPr>
                        <m:ctrlPr>
                          <a:rPr lang="es-ES" sz="16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ES" sz="16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s-ES" sz="16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s-ES" sz="16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sz="1600" b="0" i="1" dirty="0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s-ES" sz="1600" b="0" i="1" dirty="0" smtClean="0">
                        <a:latin typeface="Cambria Math"/>
                        <a:ea typeface="Cambria Math"/>
                      </a:rPr>
                      <m:t> ∆</m:t>
                    </m:r>
                    <m:sSup>
                      <m:sSupPr>
                        <m:ctrlPr>
                          <a:rPr lang="es-ES" sz="16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s-ES" sz="16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p>
                        <m:r>
                          <a:rPr lang="es-ES" sz="16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828" y="3322060"/>
                <a:ext cx="5822620" cy="4399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9ACC32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3185828" y="4057505"/>
                <a:ext cx="3286284" cy="338554"/>
              </a:xfrm>
              <a:prstGeom prst="rect">
                <a:avLst/>
              </a:prstGeom>
              <a:noFill/>
              <a:ln>
                <a:solidFill>
                  <a:srgbClr val="9ACC32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b="0" i="1" smtClean="0">
                          <a:latin typeface="Cambria Math"/>
                        </a:rPr>
                        <m:t>𝑣</m:t>
                      </m:r>
                      <m:r>
                        <a:rPr lang="es-ES" sz="16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E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sz="1600" b="0" i="1" smtClean="0">
                          <a:latin typeface="Cambria Math"/>
                        </a:rPr>
                        <m:t>+ </m:t>
                      </m:r>
                      <m:r>
                        <a:rPr lang="es-ES" sz="1600" b="0" i="1" smtClean="0">
                          <a:latin typeface="Cambria Math"/>
                        </a:rPr>
                        <m:t>𝑔</m:t>
                      </m:r>
                      <m:r>
                        <a:rPr lang="es-ES" sz="1600" b="0" i="1" smtClean="0">
                          <a:latin typeface="Cambria Math"/>
                        </a:rPr>
                        <m:t> (</m:t>
                      </m:r>
                      <m:r>
                        <a:rPr lang="es-ES" sz="1600" i="1">
                          <a:latin typeface="Cambria Math"/>
                        </a:rPr>
                        <m:t>𝑡</m:t>
                      </m:r>
                      <m:r>
                        <a:rPr lang="es-ES" sz="1600" i="1">
                          <a:latin typeface="Cambria Math"/>
                        </a:rPr>
                        <m:t> − </m:t>
                      </m:r>
                      <m:sSub>
                        <m:sSub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s-ES" sz="16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sz="1600" b="0" i="1" smtClean="0">
                          <a:latin typeface="Cambria Math"/>
                        </a:rPr>
                        <m:t>)= </m:t>
                      </m:r>
                      <m:sSub>
                        <m:sSub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ES" sz="16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ES" sz="1600" i="1">
                          <a:latin typeface="Cambria Math"/>
                        </a:rPr>
                        <m:t>+ </m:t>
                      </m:r>
                      <m:r>
                        <a:rPr lang="es-ES" sz="1600" b="0" i="1" dirty="0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s-ES" sz="1600" b="0" i="1" dirty="0" smtClean="0">
                          <a:latin typeface="Cambria Math"/>
                          <a:ea typeface="Cambria Math"/>
                        </a:rPr>
                        <m:t> ∆</m:t>
                      </m:r>
                      <m:r>
                        <a:rPr lang="es-ES" sz="1600" b="0" i="1" dirty="0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828" y="4057505"/>
                <a:ext cx="3286284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8772"/>
                </a:stretch>
              </a:blipFill>
              <a:ln>
                <a:solidFill>
                  <a:srgbClr val="9ACC32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Agrupar 12"/>
          <p:cNvGrpSpPr/>
          <p:nvPr/>
        </p:nvGrpSpPr>
        <p:grpSpPr>
          <a:xfrm>
            <a:off x="849871" y="1184561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4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5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6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ítulo 2"/>
          <p:cNvSpPr txBox="1">
            <a:spLocks/>
          </p:cNvSpPr>
          <p:nvPr/>
        </p:nvSpPr>
        <p:spPr>
          <a:xfrm>
            <a:off x="1351913" y="1305460"/>
            <a:ext cx="6158526" cy="365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Moviment sota l’acció de la gravetat terrestre</a:t>
            </a: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6156786" y="581590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Cinemàtica </a:t>
            </a:r>
          </a:p>
          <a:p>
            <a:pPr lvl="0" algn="r"/>
            <a:r>
              <a:rPr lang="ca-ES" sz="1700" dirty="0">
                <a:solidFill>
                  <a:prstClr val="white"/>
                </a:solidFill>
                <a:latin typeface="Verdana"/>
                <a:cs typeface="Verdana"/>
              </a:rPr>
              <a:t>en una dimensió</a:t>
            </a:r>
          </a:p>
        </p:txBody>
      </p:sp>
    </p:spTree>
    <p:extLst>
      <p:ext uri="{BB962C8B-B14F-4D97-AF65-F5344CB8AC3E}">
        <p14:creationId xmlns:p14="http://schemas.microsoft.com/office/powerpoint/2010/main" val="163941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137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6311</TotalTime>
  <Words>362</Words>
  <Application>Microsoft Office PowerPoint</Application>
  <PresentationFormat>Presentación en pantalla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Cambria Math</vt:lpstr>
      <vt:lpstr>Myriad Pro Light</vt:lpstr>
      <vt:lpstr>OfficinaSerifStd-Book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perez lopez</dc:creator>
  <cp:lastModifiedBy>MªDolores Garcia Carreño</cp:lastModifiedBy>
  <cp:revision>58</cp:revision>
  <dcterms:created xsi:type="dcterms:W3CDTF">2014-11-24T08:34:51Z</dcterms:created>
  <dcterms:modified xsi:type="dcterms:W3CDTF">2019-09-22T21:26:58Z</dcterms:modified>
</cp:coreProperties>
</file>