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365" r:id="rId4"/>
    <p:sldId id="523" r:id="rId5"/>
    <p:sldId id="448" r:id="rId6"/>
    <p:sldId id="506" r:id="rId7"/>
    <p:sldId id="372" r:id="rId8"/>
    <p:sldId id="457" r:id="rId9"/>
    <p:sldId id="522" r:id="rId10"/>
    <p:sldId id="458" r:id="rId11"/>
    <p:sldId id="460" r:id="rId12"/>
    <p:sldId id="510" r:id="rId13"/>
    <p:sldId id="461" r:id="rId14"/>
    <p:sldId id="357" r:id="rId15"/>
    <p:sldId id="521" r:id="rId16"/>
  </p:sldIdLst>
  <p:sldSz cx="9144000" cy="6858000" type="screen4x3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7D4F3"/>
    <a:srgbClr val="ADE1ED"/>
    <a:srgbClr val="2FB2D1"/>
    <a:srgbClr val="00CBFF"/>
    <a:srgbClr val="37FFFF"/>
    <a:srgbClr val="04C0EC"/>
    <a:srgbClr val="0683EA"/>
    <a:srgbClr val="CC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36" autoAdjust="0"/>
    <p:restoredTop sz="94660"/>
  </p:normalViewPr>
  <p:slideViewPr>
    <p:cSldViewPr>
      <p:cViewPr varScale="1">
        <p:scale>
          <a:sx n="72" d="100"/>
          <a:sy n="72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BD6E8-DC02-416E-9CC9-460FA1176A9B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23406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1A591-D481-4C23-B984-11725B7E002E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40143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7E1C6-507F-4553-A61A-1853123D2999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9931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4D7C7-38DB-40FB-9AA3-A566529DE291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89200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29FF3-DE58-45B8-9D5B-CB8F6034069C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12352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8D260-658D-4651-BE2E-D33479F7740A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22338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7B188-9E1C-48E9-91B7-F27F5560C374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58002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DE105-823A-4DC8-ADC6-9D3767E42478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07853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1E630-E4DA-4A66-91B5-6BF451721948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77349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D5CAD-5033-44C1-AF95-96388CE189AD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49888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alt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3DB43-2EA0-476C-8474-9E122ABB8581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75143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Haga clic para cambiar el estilo de título	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Haga clic para modificar el estilo de texto del patrón</a:t>
            </a:r>
          </a:p>
          <a:p>
            <a:pPr lvl="1"/>
            <a:r>
              <a:rPr lang="ca-ES" altLang="ca-ES"/>
              <a:t>Segundo nivel</a:t>
            </a:r>
          </a:p>
          <a:p>
            <a:pPr lvl="2"/>
            <a:r>
              <a:rPr lang="ca-ES" altLang="ca-ES"/>
              <a:t>Tercer nivel</a:t>
            </a:r>
          </a:p>
          <a:p>
            <a:pPr lvl="3"/>
            <a:r>
              <a:rPr lang="ca-ES" altLang="ca-ES"/>
              <a:t>Cuarto nivel</a:t>
            </a:r>
          </a:p>
          <a:p>
            <a:pPr lvl="4"/>
            <a:r>
              <a:rPr lang="ca-ES" altLang="ca-ES"/>
              <a:t>Quinto nivel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ca-ES" altLang="ca-E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ca-ES" altLang="ca-E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76C6F07-D922-439B-8AB4-137B8E22192D}" type="slidenum">
              <a:rPr lang="ca-ES" altLang="ca-ES"/>
              <a:pPr/>
              <a:t>‹#›</a:t>
            </a:fld>
            <a:endParaRPr lang="ca-ES" altLang="ca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8dCGA7O064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o03cInrUVWM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3Cl6jCDWWYI" TargetMode="External"/><Relationship Id="rId4" Type="http://schemas.openxmlformats.org/officeDocument/2006/relationships/hyperlink" Target="http://contenidos.educarex.es/sama/2010/csociales_geografia_historia/primeroeso/tema2/cicloagua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uDihSRDRHQ" TargetMode="External"/><Relationship Id="rId3" Type="http://schemas.openxmlformats.org/officeDocument/2006/relationships/hyperlink" Target="https://www.youtube.com/watch?v=UHPQNDDrOQk" TargetMode="External"/><Relationship Id="rId7" Type="http://schemas.openxmlformats.org/officeDocument/2006/relationships/image" Target="../media/image25.jpeg"/><Relationship Id="rId2" Type="http://schemas.openxmlformats.org/officeDocument/2006/relationships/hyperlink" Target="http://www.meteolot.com/anim/marees.sw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84784"/>
            <a:ext cx="9108504" cy="3267794"/>
          </a:xfrm>
        </p:spPr>
        <p:txBody>
          <a:bodyPr/>
          <a:lstStyle/>
          <a:p>
            <a:r>
              <a:rPr lang="ca-ES" altLang="ca-ES" sz="7200" dirty="0">
                <a:solidFill>
                  <a:srgbClr val="FFFFFF"/>
                </a:solidFill>
              </a:rPr>
              <a:t>Unitat 2</a:t>
            </a:r>
            <a:br>
              <a:rPr lang="ca-ES" altLang="ca-ES" sz="7200" dirty="0">
                <a:solidFill>
                  <a:srgbClr val="FFFFFF"/>
                </a:solidFill>
              </a:rPr>
            </a:br>
            <a:r>
              <a:rPr lang="ca-ES" altLang="ca-ES" sz="7200" dirty="0">
                <a:solidFill>
                  <a:srgbClr val="FFFFFF"/>
                </a:solidFill>
              </a:rPr>
              <a:t>LES AIGÜES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4869160"/>
            <a:ext cx="6400800" cy="1752600"/>
          </a:xfrm>
          <a:noFill/>
        </p:spPr>
        <p:txBody>
          <a:bodyPr/>
          <a:lstStyle/>
          <a:p>
            <a:pPr algn="r"/>
            <a:r>
              <a:rPr lang="ca-ES" altLang="ca-ES" sz="2400" dirty="0">
                <a:solidFill>
                  <a:srgbClr val="FFFFFF"/>
                </a:solidFill>
              </a:rPr>
              <a:t>Salvador Vila Esteve</a:t>
            </a:r>
          </a:p>
          <a:p>
            <a:pPr algn="r"/>
            <a:r>
              <a:rPr lang="ca-ES" altLang="ca-ES" sz="2400" dirty="0">
                <a:solidFill>
                  <a:srgbClr val="FFFFFF"/>
                </a:solidFill>
              </a:rPr>
              <a:t>Geografia i Història</a:t>
            </a:r>
          </a:p>
          <a:p>
            <a:pPr algn="r"/>
            <a:r>
              <a:rPr lang="ca-ES" altLang="ca-ES" sz="2400" dirty="0">
                <a:solidFill>
                  <a:srgbClr val="FFFFFF"/>
                </a:solidFill>
              </a:rPr>
              <a:t>1r d’ESO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07504" y="116632"/>
            <a:ext cx="8938169" cy="43204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altLang="ca-ES" sz="2400" kern="0" dirty="0">
                <a:solidFill>
                  <a:schemeClr val="bg1"/>
                </a:solidFill>
                <a:latin typeface="Times New Roman" pitchFamily="18" charset="0"/>
              </a:rPr>
              <a:t>Activitats punt 2.- LES AIGÜES MARINES.</a:t>
            </a:r>
            <a:endParaRPr lang="ca-ES" altLang="ca-ES" sz="2400" u="sng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9513" y="714182"/>
            <a:ext cx="828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1.- A partir de les gràfiques, explica, amb les teves paraules, com es distribueix l’aigua en la Terra (mínim cinc línies)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79512" y="4428401"/>
            <a:ext cx="8280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2.- Què són les ones? Qui les origina? Per què diem que no avancen cap a la costa?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79512" y="479715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3.- Què són els corrents marins? I les marees?</a:t>
            </a:r>
          </a:p>
        </p:txBody>
      </p:sp>
      <p:pic>
        <p:nvPicPr>
          <p:cNvPr id="11" name="Imagen 10" descr="http://water.usgs.gov/edu/graphics/catalan/earthwheredistribution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16033"/>
            <a:ext cx="4680520" cy="3177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20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07504" y="116632"/>
            <a:ext cx="8938169" cy="43204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altLang="ca-ES" sz="2400" kern="0" dirty="0">
                <a:solidFill>
                  <a:schemeClr val="bg1"/>
                </a:solidFill>
                <a:latin typeface="Times New Roman" pitchFamily="18" charset="0"/>
              </a:rPr>
              <a:t>3.- LES AIGÜES CONTINENTALS.</a:t>
            </a:r>
            <a:endParaRPr lang="ca-ES" altLang="ca-ES" sz="2400" u="sng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3 Rectángulo"/>
          <p:cNvSpPr/>
          <p:nvPr/>
        </p:nvSpPr>
        <p:spPr>
          <a:xfrm>
            <a:off x="179513" y="1490074"/>
            <a:ext cx="1008111" cy="282742"/>
          </a:xfrm>
          <a:prstGeom prst="rect">
            <a:avLst/>
          </a:prstGeom>
          <a:solidFill>
            <a:srgbClr val="A7D4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800" dirty="0"/>
              <a:t>Els rius</a:t>
            </a:r>
            <a:endParaRPr lang="ca-E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ector angular 10"/>
          <p:cNvCxnSpPr>
            <a:stCxn id="10" idx="3"/>
            <a:endCxn id="12" idx="1"/>
          </p:cNvCxnSpPr>
          <p:nvPr/>
        </p:nvCxnSpPr>
        <p:spPr bwMode="auto">
          <a:xfrm flipV="1">
            <a:off x="1187624" y="926722"/>
            <a:ext cx="288031" cy="704723"/>
          </a:xfrm>
          <a:prstGeom prst="bentConnector3">
            <a:avLst>
              <a:gd name="adj1" fmla="val 5000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3 Rectángulo"/>
          <p:cNvSpPr/>
          <p:nvPr/>
        </p:nvSpPr>
        <p:spPr>
          <a:xfrm>
            <a:off x="1475655" y="656692"/>
            <a:ext cx="7570017" cy="540060"/>
          </a:xfrm>
          <a:prstGeom prst="rect">
            <a:avLst/>
          </a:prstGeom>
          <a:solidFill>
            <a:srgbClr val="A7D4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800" dirty="0"/>
              <a:t>Són corrents continus d’aigua superficial que van des de les zones més elevades fins les més baixes, desembocant en el mar (riu) o en un altre riu (afluent)</a:t>
            </a:r>
            <a:endParaRPr lang="ca-E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angular 17"/>
          <p:cNvCxnSpPr>
            <a:stCxn id="10" idx="3"/>
            <a:endCxn id="20" idx="1"/>
          </p:cNvCxnSpPr>
          <p:nvPr/>
        </p:nvCxnSpPr>
        <p:spPr bwMode="auto">
          <a:xfrm flipV="1">
            <a:off x="1187624" y="1578762"/>
            <a:ext cx="288031" cy="52683"/>
          </a:xfrm>
          <a:prstGeom prst="bentConnector3">
            <a:avLst>
              <a:gd name="adj1" fmla="val 5000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3 Rectángulo"/>
          <p:cNvSpPr/>
          <p:nvPr/>
        </p:nvSpPr>
        <p:spPr>
          <a:xfrm>
            <a:off x="1475655" y="1268760"/>
            <a:ext cx="6984778" cy="620003"/>
          </a:xfrm>
          <a:prstGeom prst="rect">
            <a:avLst/>
          </a:prstGeom>
          <a:solidFill>
            <a:srgbClr val="A7D4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800" dirty="0"/>
              <a:t>Diferenciem tres trams del riu: curs alt (prop del naixement), curs mitjà (part intermèdia) i curs baix (part més propera a la desembocadura)</a:t>
            </a:r>
            <a:endParaRPr lang="ca-E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onector angular 23"/>
          <p:cNvCxnSpPr>
            <a:stCxn id="10" idx="3"/>
            <a:endCxn id="26" idx="1"/>
          </p:cNvCxnSpPr>
          <p:nvPr/>
        </p:nvCxnSpPr>
        <p:spPr bwMode="auto">
          <a:xfrm>
            <a:off x="1187624" y="1631445"/>
            <a:ext cx="288031" cy="767474"/>
          </a:xfrm>
          <a:prstGeom prst="bentConnector3">
            <a:avLst>
              <a:gd name="adj1" fmla="val 5000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3 Rectángulo"/>
          <p:cNvSpPr/>
          <p:nvPr/>
        </p:nvSpPr>
        <p:spPr>
          <a:xfrm>
            <a:off x="1475655" y="1944901"/>
            <a:ext cx="7272810" cy="908035"/>
          </a:xfrm>
          <a:prstGeom prst="rect">
            <a:avLst/>
          </a:prstGeom>
          <a:solidFill>
            <a:srgbClr val="A7D4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800" dirty="0"/>
              <a:t>El règim d’un riu són les variacions que experimenta el seu cabal (quantitat d’aigua que porta) al llarg de l’any i pot ser pluvial (si depèn de la pluja), nival (si depèn de la neu i el desgel) o mixt (barreja dels dos)</a:t>
            </a:r>
            <a:endParaRPr lang="ca-E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894170"/>
            <a:ext cx="4725434" cy="3962712"/>
          </a:xfrm>
          <a:prstGeom prst="rect">
            <a:avLst/>
          </a:prstGeom>
        </p:spPr>
      </p:pic>
      <p:sp>
        <p:nvSpPr>
          <p:cNvPr id="4" name="Elipse 3">
            <a:hlinkClick r:id="rId3"/>
          </p:cNvPr>
          <p:cNvSpPr/>
          <p:nvPr/>
        </p:nvSpPr>
        <p:spPr>
          <a:xfrm>
            <a:off x="32337" y="2194797"/>
            <a:ext cx="1296144" cy="64807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 err="1">
                <a:solidFill>
                  <a:schemeClr val="bg1"/>
                </a:solidFill>
              </a:rPr>
              <a:t>Cómo</a:t>
            </a:r>
            <a:r>
              <a:rPr lang="ca-ES" sz="1200" dirty="0">
                <a:solidFill>
                  <a:schemeClr val="bg1"/>
                </a:solidFill>
              </a:rPr>
              <a:t> es el curso de un </a:t>
            </a:r>
            <a:r>
              <a:rPr lang="ca-ES" sz="1200" dirty="0" err="1">
                <a:solidFill>
                  <a:schemeClr val="bg1"/>
                </a:solidFill>
              </a:rPr>
              <a:t>río</a:t>
            </a:r>
            <a:endParaRPr lang="ca-ES" sz="12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agrega.juntadeandalucia.es/repositorio/13122010/ff/es-an_2010121313_9170018/ODE-5ea32056-57b3-3c38-823c-3c0ee3359298/726567696d656e5f706c757669616c5f6d65646974657272c3a16e656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3375"/>
            <a:ext cx="2593004" cy="17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geohistoriaymas.files.wordpress.com/2011/05/caldare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19081"/>
            <a:ext cx="2593004" cy="175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t d'imatges de riu xuqu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90487"/>
            <a:ext cx="1815516" cy="136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t d'imatges de amazon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69" y="3356992"/>
            <a:ext cx="1898451" cy="126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727731" y="461639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/>
              <a:t>AMAZONES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408122" y="6452124"/>
            <a:ext cx="1715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/>
              <a:t>XÚQUER (POLINYÀ)</a:t>
            </a:r>
          </a:p>
        </p:txBody>
      </p:sp>
    </p:spTree>
    <p:extLst>
      <p:ext uri="{BB962C8B-B14F-4D97-AF65-F5344CB8AC3E}">
        <p14:creationId xmlns:p14="http://schemas.microsoft.com/office/powerpoint/2010/main" val="72898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20" grpId="0" animBg="1"/>
      <p:bldP spid="26" grpId="0" animBg="1"/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07504" y="116632"/>
            <a:ext cx="8938169" cy="43204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altLang="ca-ES" sz="2400" kern="0" dirty="0">
                <a:solidFill>
                  <a:schemeClr val="bg1"/>
                </a:solidFill>
                <a:latin typeface="Times New Roman" pitchFamily="18" charset="0"/>
              </a:rPr>
              <a:t>3.- LES AIGÜES CONTINENTALS.</a:t>
            </a:r>
            <a:endParaRPr lang="ca-ES" altLang="ca-ES" sz="2400" u="sng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3 Rectángulo"/>
          <p:cNvSpPr/>
          <p:nvPr/>
        </p:nvSpPr>
        <p:spPr>
          <a:xfrm>
            <a:off x="179513" y="620689"/>
            <a:ext cx="8496943" cy="360040"/>
          </a:xfrm>
          <a:prstGeom prst="rect">
            <a:avLst/>
          </a:prstGeom>
          <a:solidFill>
            <a:srgbClr val="A7D4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800" dirty="0"/>
              <a:t>Els llacs són acumulacions naturals d’aigua en àrees enfonsades de la superfície terrestre</a:t>
            </a:r>
            <a:endParaRPr lang="ca-E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3 Rectángulo"/>
          <p:cNvSpPr/>
          <p:nvPr/>
        </p:nvSpPr>
        <p:spPr>
          <a:xfrm>
            <a:off x="179513" y="1086095"/>
            <a:ext cx="7776864" cy="326681"/>
          </a:xfrm>
          <a:prstGeom prst="rect">
            <a:avLst/>
          </a:prstGeom>
          <a:solidFill>
            <a:srgbClr val="A7D4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800" dirty="0"/>
              <a:t>Les aigües subterrànies: reserves d’aigua dolça que es situen sota terra (aqüífers)</a:t>
            </a:r>
            <a:endParaRPr lang="ca-E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179512" y="1484784"/>
            <a:ext cx="7776864" cy="326681"/>
          </a:xfrm>
          <a:prstGeom prst="rect">
            <a:avLst/>
          </a:prstGeom>
          <a:solidFill>
            <a:srgbClr val="A7D4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800" dirty="0"/>
              <a:t>L’aigua en forma de gel la trobem al mateix gel, les glaceres i els casquets polars</a:t>
            </a:r>
            <a:endParaRPr lang="ca-E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Resultat d'imatges de LAGO vic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7" y="1883474"/>
            <a:ext cx="3210498" cy="241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bc.es/Media/201102/10/albufera--644x3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883473"/>
            <a:ext cx="4392488" cy="246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7" y="4347198"/>
            <a:ext cx="3467601" cy="2433833"/>
          </a:xfrm>
          <a:prstGeom prst="rect">
            <a:avLst/>
          </a:prstGeom>
        </p:spPr>
      </p:pic>
      <p:pic>
        <p:nvPicPr>
          <p:cNvPr id="7174" name="Picture 6" descr="http://edmspain.es/wp-content/uploads/2016/02/glacier_iceberg_under_wa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47" y="4571619"/>
            <a:ext cx="3472817" cy="195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t d'imatges de casquet pol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30" y="4548045"/>
            <a:ext cx="2007840" cy="20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27584" y="285293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rgbClr val="FFFFFF"/>
                </a:solidFill>
              </a:rPr>
              <a:t>LLAC VICTÒRIA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004048" y="3284984"/>
            <a:ext cx="2072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rgbClr val="FFFFFF"/>
                </a:solidFill>
              </a:rPr>
              <a:t>ALBUFERA DE VALÈNCIA</a:t>
            </a:r>
          </a:p>
        </p:txBody>
      </p:sp>
    </p:spTree>
    <p:extLst>
      <p:ext uri="{BB962C8B-B14F-4D97-AF65-F5344CB8AC3E}">
        <p14:creationId xmlns:p14="http://schemas.microsoft.com/office/powerpoint/2010/main" val="177908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 animBg="1"/>
      <p:bldP spid="16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07504" y="116632"/>
            <a:ext cx="8938169" cy="43204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altLang="ca-ES" sz="2300" kern="0" dirty="0">
                <a:solidFill>
                  <a:schemeClr val="bg1"/>
                </a:solidFill>
                <a:latin typeface="Times New Roman" pitchFamily="18" charset="0"/>
              </a:rPr>
              <a:t>Activitats punt 3.- LES AIGÜES CONTINENTALS.</a:t>
            </a:r>
            <a:endParaRPr lang="ca-ES" altLang="ca-ES" sz="2300" u="sng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9513" y="572279"/>
            <a:ext cx="856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1.- Digues de quines formes diferents trobem l’aigua dolça a la natura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79512" y="1002214"/>
            <a:ext cx="856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2.- Completa el dibuix i, amb ajuda del text, indica el treball que fa l’aigua en cadascun dels cursos.</a:t>
            </a:r>
          </a:p>
        </p:txBody>
      </p:sp>
      <p:pic>
        <p:nvPicPr>
          <p:cNvPr id="14" name="Imagen 13" descr="http://cosmolinux.no-ip.org/recursos_aula/2nESO/webs_alumnes/subgrup_2_3/Rius/rius%20cur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3" y="1412776"/>
            <a:ext cx="5909310" cy="3581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Conector recto 14"/>
          <p:cNvCxnSpPr>
            <a:endCxn id="16" idx="3"/>
          </p:cNvCxnSpPr>
          <p:nvPr/>
        </p:nvCxnSpPr>
        <p:spPr bwMode="auto">
          <a:xfrm flipH="1" flipV="1">
            <a:off x="1413382" y="2122617"/>
            <a:ext cx="962374" cy="401224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ángulo 15"/>
          <p:cNvSpPr/>
          <p:nvPr/>
        </p:nvSpPr>
        <p:spPr>
          <a:xfrm>
            <a:off x="101946" y="1916832"/>
            <a:ext cx="1311436" cy="4115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0" dirty="0">
              <a:solidFill>
                <a:schemeClr val="bg1"/>
              </a:solidFill>
            </a:endParaRPr>
          </a:p>
        </p:txBody>
      </p:sp>
      <p:cxnSp>
        <p:nvCxnSpPr>
          <p:cNvPr id="20" name="Conector recto 19"/>
          <p:cNvCxnSpPr>
            <a:endCxn id="21" idx="2"/>
          </p:cNvCxnSpPr>
          <p:nvPr/>
        </p:nvCxnSpPr>
        <p:spPr bwMode="auto">
          <a:xfrm flipV="1">
            <a:off x="3923928" y="2693630"/>
            <a:ext cx="1334475" cy="870752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ángulo 20"/>
          <p:cNvSpPr/>
          <p:nvPr/>
        </p:nvSpPr>
        <p:spPr>
          <a:xfrm>
            <a:off x="4358303" y="2189574"/>
            <a:ext cx="1800200" cy="5040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0" dirty="0">
              <a:solidFill>
                <a:schemeClr val="bg1"/>
              </a:solidFill>
            </a:endParaRPr>
          </a:p>
        </p:txBody>
      </p:sp>
      <p:cxnSp>
        <p:nvCxnSpPr>
          <p:cNvPr id="22" name="Conector recto 21"/>
          <p:cNvCxnSpPr/>
          <p:nvPr/>
        </p:nvCxnSpPr>
        <p:spPr bwMode="auto">
          <a:xfrm flipH="1">
            <a:off x="2302135" y="3816410"/>
            <a:ext cx="2161852" cy="771430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ángulo 23"/>
          <p:cNvSpPr/>
          <p:nvPr/>
        </p:nvSpPr>
        <p:spPr>
          <a:xfrm>
            <a:off x="501933" y="4335812"/>
            <a:ext cx="1800200" cy="5040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0" dirty="0">
              <a:solidFill>
                <a:schemeClr val="bg1"/>
              </a:solidFill>
            </a:endParaRPr>
          </a:p>
        </p:txBody>
      </p:sp>
      <p:pic>
        <p:nvPicPr>
          <p:cNvPr id="35" name="Imagen 34"/>
          <p:cNvPicPr/>
          <p:nvPr/>
        </p:nvPicPr>
        <p:blipFill>
          <a:blip r:embed="rId3"/>
          <a:stretch>
            <a:fillRect/>
          </a:stretch>
        </p:blipFill>
        <p:spPr>
          <a:xfrm>
            <a:off x="4463987" y="4221088"/>
            <a:ext cx="4581686" cy="2574032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179513" y="5538718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3.- Què és el cabal d’un riu? I el règim?</a:t>
            </a:r>
          </a:p>
        </p:txBody>
      </p:sp>
    </p:spTree>
    <p:extLst>
      <p:ext uri="{BB962C8B-B14F-4D97-AF65-F5344CB8AC3E}">
        <p14:creationId xmlns:p14="http://schemas.microsoft.com/office/powerpoint/2010/main" val="373987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6" grpId="0" animBg="1"/>
      <p:bldP spid="21" grpId="0" animBg="1"/>
      <p:bldP spid="24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07504" y="116632"/>
            <a:ext cx="8928993" cy="43204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altLang="ca-ES" sz="2400" kern="0" dirty="0">
                <a:solidFill>
                  <a:schemeClr val="bg1"/>
                </a:solidFill>
                <a:latin typeface="Times New Roman" pitchFamily="18" charset="0"/>
              </a:rPr>
              <a:t>ACTIVITATS DE SÍNTESI.</a:t>
            </a:r>
            <a:endParaRPr lang="ca-ES" altLang="ca-ES" sz="2400" u="sng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764704"/>
            <a:ext cx="82089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1.- Vocabulari (defineix): </a:t>
            </a:r>
          </a:p>
          <a:p>
            <a:pPr marL="285750" indent="-285750">
              <a:buFontTx/>
              <a:buChar char="-"/>
            </a:pPr>
            <a:r>
              <a:rPr lang="ca-ES" dirty="0"/>
              <a:t>Hidrosfera:</a:t>
            </a:r>
          </a:p>
          <a:p>
            <a:pPr marL="285750" indent="-285750">
              <a:buFontTx/>
              <a:buChar char="-"/>
            </a:pPr>
            <a:endParaRPr lang="ca-ES" dirty="0"/>
          </a:p>
          <a:p>
            <a:pPr marL="285750" indent="-285750">
              <a:buFontTx/>
              <a:buChar char="-"/>
            </a:pPr>
            <a:endParaRPr lang="ca-ES" dirty="0"/>
          </a:p>
          <a:p>
            <a:pPr marL="285750" indent="-285750">
              <a:buFontTx/>
              <a:buChar char="-"/>
            </a:pPr>
            <a:r>
              <a:rPr lang="ca-ES" dirty="0"/>
              <a:t>Riu:</a:t>
            </a:r>
          </a:p>
          <a:p>
            <a:pPr marL="285750" indent="-285750">
              <a:buFontTx/>
              <a:buChar char="-"/>
            </a:pPr>
            <a:endParaRPr lang="ca-ES" dirty="0"/>
          </a:p>
          <a:p>
            <a:pPr marL="285750" indent="-285750">
              <a:buFontTx/>
              <a:buChar char="-"/>
            </a:pPr>
            <a:endParaRPr lang="ca-ES" dirty="0"/>
          </a:p>
          <a:p>
            <a:pPr marL="285750" indent="-285750">
              <a:buFontTx/>
              <a:buChar char="-"/>
            </a:pPr>
            <a:r>
              <a:rPr lang="ca-ES" dirty="0"/>
              <a:t>Oceà:</a:t>
            </a:r>
          </a:p>
          <a:p>
            <a:pPr marL="285750" indent="-285750">
              <a:buFontTx/>
              <a:buChar char="-"/>
            </a:pPr>
            <a:endParaRPr lang="ca-ES" dirty="0"/>
          </a:p>
          <a:p>
            <a:pPr marL="285750" indent="-285750">
              <a:buFontTx/>
              <a:buChar char="-"/>
            </a:pPr>
            <a:endParaRPr lang="ca-ES" dirty="0"/>
          </a:p>
          <a:p>
            <a:pPr marL="285750" indent="-285750">
              <a:buFontTx/>
              <a:buChar char="-"/>
            </a:pPr>
            <a:r>
              <a:rPr lang="ca-ES" dirty="0"/>
              <a:t>Llac:</a:t>
            </a:r>
          </a:p>
          <a:p>
            <a:pPr marL="285750" indent="-285750">
              <a:buFontTx/>
              <a:buChar char="-"/>
            </a:pPr>
            <a:endParaRPr lang="ca-ES" dirty="0"/>
          </a:p>
          <a:p>
            <a:pPr marL="285750" indent="-285750">
              <a:buFontTx/>
              <a:buChar char="-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993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07504" y="116632"/>
            <a:ext cx="8928993" cy="43204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altLang="ca-ES" sz="2400" kern="0" dirty="0">
                <a:solidFill>
                  <a:schemeClr val="bg1"/>
                </a:solidFill>
                <a:latin typeface="Times New Roman" pitchFamily="18" charset="0"/>
              </a:rPr>
              <a:t>ACTIVITATS DE SÍNTESI.</a:t>
            </a:r>
            <a:endParaRPr lang="ca-ES" altLang="ca-ES" sz="2400" u="sng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642174"/>
            <a:ext cx="88569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2.- Explica les diferències entre:</a:t>
            </a:r>
          </a:p>
          <a:p>
            <a:r>
              <a:rPr lang="ca-ES" dirty="0"/>
              <a:t>a) Oceà i mar:					</a:t>
            </a:r>
          </a:p>
          <a:p>
            <a:pPr marL="342900" indent="-342900">
              <a:buAutoNum type="alphaLcParenR"/>
            </a:pPr>
            <a:endParaRPr lang="ca-ES" dirty="0"/>
          </a:p>
          <a:p>
            <a:endParaRPr lang="ca-ES" dirty="0"/>
          </a:p>
          <a:p>
            <a:r>
              <a:rPr lang="ca-ES" dirty="0"/>
              <a:t>b) Corrent marí, marea i ona:</a:t>
            </a:r>
          </a:p>
          <a:p>
            <a:endParaRPr lang="ca-ES" dirty="0"/>
          </a:p>
          <a:p>
            <a:endParaRPr lang="ca-ES" dirty="0"/>
          </a:p>
          <a:p>
            <a:r>
              <a:rPr lang="ca-ES" dirty="0"/>
              <a:t>c) Riu i afluent:		</a:t>
            </a:r>
          </a:p>
          <a:p>
            <a:endParaRPr lang="ca-ES" dirty="0"/>
          </a:p>
          <a:p>
            <a:endParaRPr lang="ca-ES" dirty="0"/>
          </a:p>
          <a:p>
            <a:r>
              <a:rPr lang="ca-ES" dirty="0"/>
              <a:t>d) Curs alt, curs mitjà i curs baix:</a:t>
            </a:r>
          </a:p>
          <a:p>
            <a:endParaRPr lang="ca-ES" dirty="0"/>
          </a:p>
          <a:p>
            <a:endParaRPr lang="ca-ES" dirty="0"/>
          </a:p>
          <a:p>
            <a:r>
              <a:rPr lang="ca-ES" dirty="0"/>
              <a:t>e) Règim i cabal d’un riu:	</a:t>
            </a:r>
          </a:p>
          <a:p>
            <a:endParaRPr lang="ca-ES" dirty="0"/>
          </a:p>
          <a:p>
            <a:endParaRPr lang="ca-ES" dirty="0"/>
          </a:p>
          <a:p>
            <a:r>
              <a:rPr lang="ca-ES" dirty="0"/>
              <a:t>f) Règim nival i règim pluvial:</a:t>
            </a:r>
          </a:p>
        </p:txBody>
      </p:sp>
    </p:spTree>
    <p:extLst>
      <p:ext uri="{BB962C8B-B14F-4D97-AF65-F5344CB8AC3E}">
        <p14:creationId xmlns:p14="http://schemas.microsoft.com/office/powerpoint/2010/main" val="356233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7833"/>
            <a:ext cx="8507288" cy="1143000"/>
          </a:xfrm>
        </p:spPr>
        <p:txBody>
          <a:bodyPr/>
          <a:lstStyle/>
          <a:p>
            <a:r>
              <a:rPr lang="ca-ES" altLang="ca-ES" sz="4000" dirty="0">
                <a:solidFill>
                  <a:schemeClr val="bg1"/>
                </a:solidFill>
                <a:latin typeface="Times New Roman" pitchFamily="18" charset="0"/>
              </a:rPr>
              <a:t>TEMA 2.- LES AIGÜES.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179512" y="1196752"/>
            <a:ext cx="878497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Tx/>
              <a:buAutoNum type="arabicPeriod"/>
            </a:pPr>
            <a:r>
              <a:rPr lang="ca-ES" sz="2600" u="sng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L’aigua a la Terra</a:t>
            </a:r>
            <a:r>
              <a:rPr lang="ca-ES" sz="26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ca-ES" sz="2600" u="sng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aigües marines</a:t>
            </a:r>
            <a:r>
              <a:rPr lang="ca-ES" sz="26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ca-ES" sz="2600" u="sng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aigües continentals</a:t>
            </a:r>
            <a:r>
              <a:rPr lang="ca-ES" sz="26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a-ES" sz="2600" u="sng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Resultat d'imatges de mar ol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14" y="1145682"/>
            <a:ext cx="4245122" cy="238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t d'imatges de riu n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" y="3645024"/>
            <a:ext cx="4380836" cy="24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t d'imatges de la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526" y="3717208"/>
            <a:ext cx="4601907" cy="237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07504" y="116632"/>
            <a:ext cx="8938169" cy="43204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altLang="ca-ES" sz="2400" kern="0" dirty="0">
                <a:solidFill>
                  <a:schemeClr val="bg1"/>
                </a:solidFill>
                <a:latin typeface="Times New Roman" pitchFamily="18" charset="0"/>
              </a:rPr>
              <a:t>1.- L’AIGUA A LA TERRA.</a:t>
            </a:r>
            <a:endParaRPr lang="ca-ES" altLang="ca-ES" sz="2400" u="sng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3 Rectángulo"/>
          <p:cNvSpPr/>
          <p:nvPr/>
        </p:nvSpPr>
        <p:spPr>
          <a:xfrm>
            <a:off x="179513" y="620688"/>
            <a:ext cx="8208911" cy="576064"/>
          </a:xfrm>
          <a:prstGeom prst="rect">
            <a:avLst/>
          </a:prstGeom>
          <a:solidFill>
            <a:srgbClr val="A7D4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800" dirty="0">
                <a:solidFill>
                  <a:schemeClr val="bg1"/>
                </a:solidFill>
              </a:rPr>
              <a:t>La hidrosfera és la part de la Terra formada per aigua, independentment d’on sigui (oceà, llac, riu, aigua subterrània, núvols, gel,...) i el seu estat (líquid, sòlid o gasós)</a:t>
            </a:r>
            <a:endParaRPr lang="ca-E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t d'imatges de mar pla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8" y="1268760"/>
            <a:ext cx="42351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t d'imatges de polo s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43058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t d'imatges de nub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84" y="4120717"/>
            <a:ext cx="5035972" cy="269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>
            <a:hlinkClick r:id="rId5"/>
          </p:cNvPr>
          <p:cNvSpPr/>
          <p:nvPr/>
        </p:nvSpPr>
        <p:spPr>
          <a:xfrm>
            <a:off x="7020272" y="4725144"/>
            <a:ext cx="1910309" cy="79208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bg1"/>
                </a:solidFill>
              </a:rPr>
              <a:t>La </a:t>
            </a:r>
            <a:r>
              <a:rPr lang="ca-ES" sz="1200" dirty="0" err="1">
                <a:solidFill>
                  <a:schemeClr val="bg1"/>
                </a:solidFill>
              </a:rPr>
              <a:t>Eduteca</a:t>
            </a:r>
            <a:r>
              <a:rPr lang="ca-ES" sz="1200" dirty="0">
                <a:solidFill>
                  <a:schemeClr val="bg1"/>
                </a:solidFill>
              </a:rPr>
              <a:t>. El agua y </a:t>
            </a:r>
            <a:r>
              <a:rPr lang="ca-ES" sz="1200" dirty="0" err="1">
                <a:solidFill>
                  <a:schemeClr val="bg1"/>
                </a:solidFill>
              </a:rPr>
              <a:t>sus</a:t>
            </a:r>
            <a:r>
              <a:rPr lang="ca-ES" sz="1200" dirty="0">
                <a:solidFill>
                  <a:schemeClr val="bg1"/>
                </a:solidFill>
              </a:rPr>
              <a:t> </a:t>
            </a:r>
            <a:r>
              <a:rPr lang="ca-ES" sz="1200" dirty="0" err="1">
                <a:solidFill>
                  <a:schemeClr val="bg1"/>
                </a:solidFill>
              </a:rPr>
              <a:t>estados</a:t>
            </a:r>
            <a:r>
              <a:rPr lang="ca-ES" sz="1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55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juanpicard.files.wordpress.com/2013/05/nubes-tip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" y="908720"/>
            <a:ext cx="90552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07504" y="116632"/>
            <a:ext cx="8938169" cy="43204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altLang="ca-ES" sz="2400" kern="0" dirty="0">
                <a:solidFill>
                  <a:schemeClr val="bg1"/>
                </a:solidFill>
                <a:latin typeface="Times New Roman" pitchFamily="18" charset="0"/>
              </a:rPr>
              <a:t>1.- L’AIGUA A LA TERRA.</a:t>
            </a:r>
            <a:endParaRPr lang="ca-ES" altLang="ca-ES" sz="2400" u="sng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07504" y="116632"/>
            <a:ext cx="8938169" cy="43204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altLang="ca-ES" sz="2400" kern="0" dirty="0">
                <a:solidFill>
                  <a:schemeClr val="bg1"/>
                </a:solidFill>
                <a:latin typeface="Times New Roman" pitchFamily="18" charset="0"/>
              </a:rPr>
              <a:t>1.- </a:t>
            </a:r>
            <a:r>
              <a:rPr lang="ca-ES" altLang="ca-ES" sz="2400" kern="0">
                <a:solidFill>
                  <a:schemeClr val="bg1"/>
                </a:solidFill>
                <a:latin typeface="Times New Roman" pitchFamily="18" charset="0"/>
              </a:rPr>
              <a:t>L’AIGUA A </a:t>
            </a:r>
            <a:r>
              <a:rPr lang="ca-ES" altLang="ca-ES" sz="2400" kern="0" dirty="0">
                <a:solidFill>
                  <a:schemeClr val="bg1"/>
                </a:solidFill>
                <a:latin typeface="Times New Roman" pitchFamily="18" charset="0"/>
              </a:rPr>
              <a:t>LA TERRA.</a:t>
            </a:r>
            <a:endParaRPr lang="ca-ES" altLang="ca-ES" sz="2400" u="sng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3 Rectángulo"/>
          <p:cNvSpPr/>
          <p:nvPr/>
        </p:nvSpPr>
        <p:spPr>
          <a:xfrm>
            <a:off x="179513" y="620688"/>
            <a:ext cx="6912767" cy="864096"/>
          </a:xfrm>
          <a:prstGeom prst="rect">
            <a:avLst/>
          </a:prstGeom>
          <a:solidFill>
            <a:srgbClr val="A7D4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800" dirty="0"/>
              <a:t>L’aigua és un dels principals recursos que tenim, tant en ella mateixa (necessària per a la vida, matèria primera,...) com en allò que obtenim d’ella (aliments, via de comunicació, atractiu turístic, energia,...)</a:t>
            </a:r>
            <a:endParaRPr lang="ca-E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esultat d'imatges de porcentaje agua corp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" y="1556792"/>
            <a:ext cx="2068597" cy="282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t d'imatges de niño bebiendo ag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403" y="1862701"/>
            <a:ext cx="3523725" cy="220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t d'imatges de riego asper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85382"/>
            <a:ext cx="3369947" cy="18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t d'imatges de central hidroelèctr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33" y="2590370"/>
            <a:ext cx="3303640" cy="220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t d'imatges de playa con gen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19" y="4790455"/>
            <a:ext cx="3018848" cy="201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sultat d'imatges de bar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76" y="4873730"/>
            <a:ext cx="2562872" cy="18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esultat d'imatges de pesc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55" y="62309"/>
            <a:ext cx="1768878" cy="24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1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07504" y="116632"/>
            <a:ext cx="8938169" cy="43204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altLang="ca-ES" sz="2400" kern="0" dirty="0">
                <a:solidFill>
                  <a:schemeClr val="bg1"/>
                </a:solidFill>
                <a:latin typeface="Times New Roman" pitchFamily="18" charset="0"/>
              </a:rPr>
              <a:t>1.- L’AIGUA A LA TERRA.</a:t>
            </a:r>
            <a:endParaRPr lang="ca-ES" altLang="ca-ES" sz="2400" u="sng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3 Rectángulo"/>
          <p:cNvSpPr/>
          <p:nvPr/>
        </p:nvSpPr>
        <p:spPr>
          <a:xfrm>
            <a:off x="179513" y="548680"/>
            <a:ext cx="8352927" cy="1224136"/>
          </a:xfrm>
          <a:prstGeom prst="rect">
            <a:avLst/>
          </a:prstGeom>
          <a:solidFill>
            <a:srgbClr val="A7D4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800" dirty="0"/>
              <a:t>L’aigua a la Terra està en constant moviment (cicle de l’aigua), amb quatre processos essencials: evaporació (l’aigua líquida s’escalfa i es transforma en vapor d’aigua), condensació (el vapor es refreda i es transforma en gotes de pluja), solidificació (l’aigua es refreda i es transforma en gel) i fusió (el gel s’escalfa i passa a ser aigua líquida)</a:t>
            </a:r>
            <a:endParaRPr lang="ca-E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16832"/>
            <a:ext cx="1884344" cy="49411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006" y="1844824"/>
            <a:ext cx="3982830" cy="4953743"/>
          </a:xfrm>
          <a:prstGeom prst="rect">
            <a:avLst/>
          </a:prstGeom>
        </p:spPr>
      </p:pic>
      <p:sp>
        <p:nvSpPr>
          <p:cNvPr id="6" name="Elipse 5">
            <a:hlinkClick r:id="rId4"/>
          </p:cNvPr>
          <p:cNvSpPr/>
          <p:nvPr/>
        </p:nvSpPr>
        <p:spPr>
          <a:xfrm>
            <a:off x="7126029" y="1920523"/>
            <a:ext cx="1919644" cy="792088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bg1"/>
                </a:solidFill>
              </a:rPr>
              <a:t>Animació El cicle de l’aigua </a:t>
            </a:r>
            <a:r>
              <a:rPr lang="ca-ES" sz="1200" dirty="0" err="1">
                <a:solidFill>
                  <a:schemeClr val="bg1"/>
                </a:solidFill>
              </a:rPr>
              <a:t>Educarex</a:t>
            </a:r>
            <a:r>
              <a:rPr lang="ca-ES" sz="1200" dirty="0">
                <a:solidFill>
                  <a:schemeClr val="bg1"/>
                </a:solidFill>
              </a:rPr>
              <a:t> (I. </a:t>
            </a:r>
            <a:r>
              <a:rPr lang="ca-ES" sz="1200" dirty="0" err="1">
                <a:solidFill>
                  <a:schemeClr val="bg1"/>
                </a:solidFill>
              </a:rPr>
              <a:t>Buzo</a:t>
            </a:r>
            <a:r>
              <a:rPr lang="ca-ES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61A9F4-9555-4632-B7DD-88EF721884EA}"/>
              </a:ext>
            </a:extLst>
          </p:cNvPr>
          <p:cNvSpPr/>
          <p:nvPr/>
        </p:nvSpPr>
        <p:spPr>
          <a:xfrm>
            <a:off x="7380312" y="3158587"/>
            <a:ext cx="1466914" cy="648072"/>
          </a:xfrm>
          <a:prstGeom prst="ellipse">
            <a:avLst/>
          </a:prstGeom>
          <a:solidFill>
            <a:srgbClr val="FFFF9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>
                <a:solidFill>
                  <a:schemeClr val="bg1"/>
                </a:solidFill>
                <a:hlinkClick r:id="rId5"/>
              </a:rPr>
              <a:t>El cicle de l’aigua</a:t>
            </a:r>
            <a:endParaRPr lang="ca-E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9513" y="116632"/>
            <a:ext cx="8784975" cy="43204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altLang="ca-ES" sz="2400" kern="0" dirty="0">
                <a:solidFill>
                  <a:schemeClr val="bg1"/>
                </a:solidFill>
                <a:latin typeface="Times New Roman" pitchFamily="18" charset="0"/>
              </a:rPr>
              <a:t>Activitats punt 1.- L’AIGUA EN LA TERRA.</a:t>
            </a:r>
            <a:endParaRPr lang="ca-ES" altLang="ca-ES" sz="2400" u="sng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9514" y="714182"/>
            <a:ext cx="828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1.- A partir del dibuix i el que hem vist en classe, explica, en forma de redacció, el cicle de l’aigua (mínim cinc línies).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9512" y="5826750"/>
            <a:ext cx="8280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2.- Fes una llista de 10 coses per a les quals s’utilitza l’aigua com a recurs.</a:t>
            </a:r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70054" y="1298957"/>
            <a:ext cx="6803891" cy="445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07504" y="116632"/>
            <a:ext cx="8938169" cy="43204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altLang="ca-ES" sz="2400" kern="0" dirty="0">
                <a:solidFill>
                  <a:schemeClr val="bg1"/>
                </a:solidFill>
                <a:latin typeface="Times New Roman" pitchFamily="18" charset="0"/>
              </a:rPr>
              <a:t>2.- LES AIGÜES MARINES.</a:t>
            </a:r>
            <a:endParaRPr lang="ca-ES" altLang="ca-ES" sz="2400" u="sng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3 Rectángulo"/>
          <p:cNvSpPr/>
          <p:nvPr/>
        </p:nvSpPr>
        <p:spPr>
          <a:xfrm>
            <a:off x="179513" y="620688"/>
            <a:ext cx="6552727" cy="936104"/>
          </a:xfrm>
          <a:prstGeom prst="rect">
            <a:avLst/>
          </a:prstGeom>
          <a:solidFill>
            <a:srgbClr val="A7D4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800" dirty="0"/>
              <a:t>La major part de l’aigua de la Terra és salada (97%) i la trobem en els oceans (grans masses d’aigua que separen continents) i els mars (prolongació dels oceans que es troben prop dels continents)</a:t>
            </a:r>
            <a:endParaRPr lang="ca-E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idrosf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16" y="1620527"/>
            <a:ext cx="4092856" cy="514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ntent.vicensvivesdigital.com/images/img_231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2863"/>
            <a:ext cx="4399011" cy="282025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622324"/>
            <a:ext cx="4399011" cy="22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5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07504" y="116632"/>
            <a:ext cx="8938169" cy="43204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a-ES" altLang="ca-ES" sz="2400" kern="0" dirty="0">
                <a:solidFill>
                  <a:schemeClr val="bg1"/>
                </a:solidFill>
                <a:latin typeface="Times New Roman" pitchFamily="18" charset="0"/>
              </a:rPr>
              <a:t>2.- LES AIGÜES MARINES.</a:t>
            </a:r>
            <a:endParaRPr lang="ca-ES" altLang="ca-ES" sz="2400" u="sng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3 Rectángulo"/>
          <p:cNvSpPr/>
          <p:nvPr/>
        </p:nvSpPr>
        <p:spPr>
          <a:xfrm>
            <a:off x="539552" y="620688"/>
            <a:ext cx="5184576" cy="360040"/>
          </a:xfrm>
          <a:prstGeom prst="rect">
            <a:avLst/>
          </a:prstGeom>
          <a:solidFill>
            <a:srgbClr val="A7D4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800" dirty="0"/>
              <a:t>L’aigua dels oceans i mars fa tres tipus de moviments</a:t>
            </a:r>
            <a:endParaRPr lang="ca-E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ector angular 3"/>
          <p:cNvCxnSpPr>
            <a:stCxn id="3" idx="1"/>
            <a:endCxn id="7" idx="1"/>
          </p:cNvCxnSpPr>
          <p:nvPr/>
        </p:nvCxnSpPr>
        <p:spPr bwMode="auto">
          <a:xfrm rot="10800000" flipH="1" flipV="1">
            <a:off x="539552" y="800708"/>
            <a:ext cx="288032" cy="612068"/>
          </a:xfrm>
          <a:prstGeom prst="bentConnector3">
            <a:avLst>
              <a:gd name="adj1" fmla="val -79366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3 Rectángulo"/>
          <p:cNvSpPr/>
          <p:nvPr/>
        </p:nvSpPr>
        <p:spPr>
          <a:xfrm>
            <a:off x="827584" y="1124744"/>
            <a:ext cx="7416825" cy="576064"/>
          </a:xfrm>
          <a:prstGeom prst="rect">
            <a:avLst/>
          </a:prstGeom>
          <a:solidFill>
            <a:srgbClr val="A7D4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800" dirty="0"/>
              <a:t>Els corrents marins: aigua que es mou d’uns llocs a altres dels oceans moguda pels vents i les diferències de temperatura i salinitat. Poden ser càlids o freds</a:t>
            </a:r>
            <a:endParaRPr lang="ca-E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ector angular 13"/>
          <p:cNvCxnSpPr>
            <a:stCxn id="3" idx="1"/>
            <a:endCxn id="16" idx="1"/>
          </p:cNvCxnSpPr>
          <p:nvPr/>
        </p:nvCxnSpPr>
        <p:spPr bwMode="auto">
          <a:xfrm rot="10800000" flipH="1" flipV="1">
            <a:off x="539551" y="800708"/>
            <a:ext cx="288033" cy="1116124"/>
          </a:xfrm>
          <a:prstGeom prst="bentConnector3">
            <a:avLst>
              <a:gd name="adj1" fmla="val -79366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3 Rectángulo"/>
          <p:cNvSpPr/>
          <p:nvPr/>
        </p:nvSpPr>
        <p:spPr>
          <a:xfrm>
            <a:off x="827585" y="1772816"/>
            <a:ext cx="6480720" cy="288032"/>
          </a:xfrm>
          <a:prstGeom prst="rect">
            <a:avLst/>
          </a:prstGeom>
          <a:solidFill>
            <a:srgbClr val="A7D4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800" dirty="0"/>
              <a:t>Les marees: moviments diaris d’ascens i descens del nivell del mar</a:t>
            </a:r>
            <a:endParaRPr lang="ca-E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Conector angular 19"/>
          <p:cNvCxnSpPr>
            <a:stCxn id="3" idx="1"/>
            <a:endCxn id="23" idx="1"/>
          </p:cNvCxnSpPr>
          <p:nvPr/>
        </p:nvCxnSpPr>
        <p:spPr bwMode="auto">
          <a:xfrm rot="10800000" flipH="1" flipV="1">
            <a:off x="539552" y="800708"/>
            <a:ext cx="288032" cy="1512168"/>
          </a:xfrm>
          <a:prstGeom prst="bentConnector3">
            <a:avLst>
              <a:gd name="adj1" fmla="val -79366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3 Rectángulo"/>
          <p:cNvSpPr/>
          <p:nvPr/>
        </p:nvSpPr>
        <p:spPr>
          <a:xfrm>
            <a:off x="827584" y="2132856"/>
            <a:ext cx="7488832" cy="360040"/>
          </a:xfrm>
          <a:prstGeom prst="rect">
            <a:avLst/>
          </a:prstGeom>
          <a:solidFill>
            <a:srgbClr val="A7D4F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800" dirty="0"/>
              <a:t>Les ones: ondulacions de la superfície del mar provocades per l’acció del vent</a:t>
            </a:r>
            <a:endParaRPr lang="ca-E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ipse 4">
            <a:hlinkClick r:id="rId2"/>
          </p:cNvPr>
          <p:cNvSpPr/>
          <p:nvPr/>
        </p:nvSpPr>
        <p:spPr>
          <a:xfrm>
            <a:off x="7380312" y="404664"/>
            <a:ext cx="1368152" cy="576064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bg1"/>
                </a:solidFill>
              </a:rPr>
              <a:t>Animació marees </a:t>
            </a:r>
            <a:r>
              <a:rPr lang="ca-ES" sz="1200" dirty="0" err="1">
                <a:solidFill>
                  <a:schemeClr val="bg1"/>
                </a:solidFill>
              </a:rPr>
              <a:t>Meteolot</a:t>
            </a:r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6" name="Elipse 5">
            <a:hlinkClick r:id="rId3"/>
          </p:cNvPr>
          <p:cNvSpPr/>
          <p:nvPr/>
        </p:nvSpPr>
        <p:spPr>
          <a:xfrm>
            <a:off x="5934832" y="485327"/>
            <a:ext cx="1296144" cy="576064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bg1"/>
                </a:solidFill>
              </a:rPr>
              <a:t>Las </a:t>
            </a:r>
            <a:r>
              <a:rPr lang="ca-ES" sz="1200" dirty="0" err="1">
                <a:solidFill>
                  <a:schemeClr val="bg1"/>
                </a:solidFill>
              </a:rPr>
              <a:t>mareas</a:t>
            </a:r>
            <a:r>
              <a:rPr lang="ca-ES" sz="1200" dirty="0">
                <a:solidFill>
                  <a:schemeClr val="bg1"/>
                </a:solidFill>
              </a:rPr>
              <a:t> (</a:t>
            </a:r>
            <a:r>
              <a:rPr lang="ca-ES" sz="1200" dirty="0" err="1">
                <a:solidFill>
                  <a:schemeClr val="bg1"/>
                </a:solidFill>
              </a:rPr>
              <a:t>afpes</a:t>
            </a:r>
            <a:r>
              <a:rPr lang="ca-ES" sz="12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5" name="Picture 5" descr="http://3.bp.blogspot.com/-FoRvmKxKJKg/Um1ZSnl1DwI/AAAAAAAAIYU/XJuag383rII/s1600/marea-alta-y-baja-en-gran-bretana-por-michael-marten-noti.in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8779" y="2669614"/>
            <a:ext cx="3927738" cy="3927738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3" y="2564904"/>
            <a:ext cx="5106157" cy="2501107"/>
          </a:xfrm>
          <a:prstGeom prst="rect">
            <a:avLst/>
          </a:prstGeom>
        </p:spPr>
      </p:pic>
      <p:pic>
        <p:nvPicPr>
          <p:cNvPr id="17" name="Picture 4" descr="http://content.vicensvivesdigital.com/images/img_2157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51" y="4866618"/>
            <a:ext cx="3729113" cy="20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t d'imatges de corriente del golf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34" y="2564903"/>
            <a:ext cx="2246905" cy="224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hlinkClick r:id="rId8"/>
          </p:cNvPr>
          <p:cNvSpPr/>
          <p:nvPr/>
        </p:nvSpPr>
        <p:spPr>
          <a:xfrm>
            <a:off x="47866" y="5138019"/>
            <a:ext cx="1260587" cy="703249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bg1"/>
                </a:solidFill>
              </a:rPr>
              <a:t>Nemo y las </a:t>
            </a:r>
            <a:r>
              <a:rPr lang="ca-ES" sz="1200" dirty="0" err="1">
                <a:solidFill>
                  <a:schemeClr val="bg1"/>
                </a:solidFill>
              </a:rPr>
              <a:t>corrientes</a:t>
            </a:r>
            <a:r>
              <a:rPr lang="ca-ES" sz="1200" dirty="0">
                <a:solidFill>
                  <a:schemeClr val="bg1"/>
                </a:solidFill>
              </a:rPr>
              <a:t> </a:t>
            </a:r>
            <a:r>
              <a:rPr lang="ca-ES" sz="1200" dirty="0" err="1">
                <a:solidFill>
                  <a:schemeClr val="bg1"/>
                </a:solidFill>
              </a:rPr>
              <a:t>marinas</a:t>
            </a:r>
            <a:endParaRPr lang="ca-ES" sz="12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95936" y="4437112"/>
            <a:ext cx="93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/>
              <a:t>CORRENT DEL GOLF</a:t>
            </a:r>
          </a:p>
        </p:txBody>
      </p:sp>
    </p:spTree>
    <p:extLst>
      <p:ext uri="{BB962C8B-B14F-4D97-AF65-F5344CB8AC3E}">
        <p14:creationId xmlns:p14="http://schemas.microsoft.com/office/powerpoint/2010/main" val="15118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16" grpId="0" animBg="1"/>
      <p:bldP spid="23" grpId="0" animBg="1"/>
      <p:bldP spid="5" grpId="0" animBg="1"/>
      <p:bldP spid="6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Personalizado 5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0000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4D4D4D"/>
      </a:accent5>
      <a:accent6>
        <a:srgbClr val="5F5F5F"/>
      </a:accent6>
      <a:hlink>
        <a:srgbClr val="5F5F5F"/>
      </a:hlink>
      <a:folHlink>
        <a:srgbClr val="808080"/>
      </a:folHlink>
    </a:clrScheme>
    <a:fontScheme name="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99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 sz="18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altLang="ca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6892</TotalTime>
  <Words>773</Words>
  <Application>Microsoft Office PowerPoint</Application>
  <PresentationFormat>Presentació en pantalla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Diseño predeterminado</vt:lpstr>
      <vt:lpstr>Unitat 2 LES AIGÜES</vt:lpstr>
      <vt:lpstr>TEMA 2.- LES AIGÜES.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Montiel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9.- LA CRISI DE 1929 I LA DEPRESSIÓ ECONÒMICA MUNDIAL</dc:title>
  <dc:creator>Montiel</dc:creator>
  <cp:lastModifiedBy>Àlex Resa Valdivia</cp:lastModifiedBy>
  <cp:revision>560</cp:revision>
  <dcterms:created xsi:type="dcterms:W3CDTF">2008-02-18T15:47:54Z</dcterms:created>
  <dcterms:modified xsi:type="dcterms:W3CDTF">2017-08-30T11:09:45Z</dcterms:modified>
</cp:coreProperties>
</file>