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76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6EF"/>
    <a:srgbClr val="CCE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6EF8F2-3B88-4AAA-B06D-2B8349FEE0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042E95-A41D-45DF-9566-4A4866E422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22DB0-1046-4FA6-9B21-3B41E8A7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178BD-3E0C-4C85-BDE6-FE8BA5F64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EDE6CB-E782-4387-8C6A-7184AB559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0463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86BB33-C1FC-4617-9AC1-73DC3E3BD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EF4296-F8B7-490D-9EB3-1868A8F11D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EDAC73-8647-4DD7-B4CA-45D92A545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1F8272-D748-4FB2-9942-98121BA0C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23F611-E2F2-4880-881F-CD903805E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19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CBA8DB7-5A4E-4996-BB45-173C7881B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83D039-8A4C-4D2E-90E1-46D178887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47EDC1-C586-4C59-9418-CA357F34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905273-990A-434F-AD00-0E40C6D34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5CCA42-F4D3-4F64-A733-F4B0FB75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692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EE7798-D140-4E7A-99AC-F1D0EAD3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94FBF48-050C-4448-9EED-B5F202B05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1051B8-64FF-410B-85DA-AEDE45C6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07926A-3AA6-41CC-A813-96F9AB9F9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7F2F98-717F-4BFF-ABFB-D26B02118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353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105969-F86E-4D4F-A39C-071CD68EA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179B9A-F800-4958-9BBD-14F888CF7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5235734-B636-44EE-9993-8DCE52411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022AD57-945E-4BD6-9EA0-4F8540522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23D662-B008-4933-ACC4-C6CD34D37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11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D8AAAA-BB89-4361-B4ED-5A72A4A2B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9211E5-B26A-4709-BF4A-D76054A9A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A85814-C024-4A3B-918D-21AF7CE7C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F5EB8CF-AACE-4C75-9076-F4B81442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50CDCE-211D-4D9C-957D-D415144D9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D8A459C-B93D-4B04-8E8D-E2090FBD2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3537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5E55EE-58A9-4891-89F0-8E9339B56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EB297A-504A-4653-8700-AF9A1ABB5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FC8E35-5078-4CC3-9A92-3E941FDBF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76FEFA-7305-406C-98B8-04BC4AF10F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22F9BEC-0917-44FF-A566-084AD5567B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43AD662-2CD0-4272-A4EE-237E6E2D1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507DF4C-B8BF-4835-9D6D-E3148C67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B63D77-8A0E-4334-A0D3-D1981ECA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704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61E4AD-5BD3-4569-A6C7-83E7671FB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38329A-64D6-48A5-97EE-D1C769D7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0166801-056C-4BB9-B463-072C4D6C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10290C-C3D8-496A-BC36-70C551974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325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7CCA62-57D0-4F48-92C2-92E269609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CBA18FD-0253-4F10-BDBB-29B0AB9BD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DF245B-E99D-49F8-A3E0-BAB28457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614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E1BD99-2B4D-4BC1-A1EE-ED272DB4C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6BCB6C-1E8D-468E-B781-D2F5AFB7D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339BC4-179F-42CB-8188-42CEE6F4A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8D0B72-5CB1-4A8F-8CA9-CBC15E272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706C229-B713-4860-AF5C-90C743C07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379365-0319-4100-8384-9DA2ED08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085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DE6A16-882D-4213-AB55-7E03DDC05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27AA2AA-365C-4598-B17B-831711AAC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C1A8B04-F216-4447-B884-1E1615145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C8AC26A-AC42-4CC4-BF1A-DE93758E9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65BDE3-CE67-4B77-9227-CB89E868C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8EFDC4-1528-422B-8A44-F123EB9AE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069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65EEB63-BB81-41E6-BA9F-7ED88EE9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8F5B13-3E39-456C-AC04-6B88B741D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764094-72F9-4ED8-AD48-536C37D94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86FA4-F992-4595-A4CA-620FCAA01A89}" type="datetimeFigureOut">
              <a:rPr lang="es-ES" smtClean="0"/>
              <a:t>28/10/2019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F9684F-0016-4A0A-A032-E5DB337E6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349349-28EF-4083-93DE-C1690E5F5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54C4D6-EBF5-4BC2-BE08-1D8E8C53D3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68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gif"/><Relationship Id="rId15" Type="http://schemas.openxmlformats.org/officeDocument/2006/relationships/hyperlink" Target="https://www.youtube.com/watch?v=zpYc2yNsaSs&amp;feature=youtu.be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het.colorado.edu/sims/html/concentration/latest/concentration_en.html" TargetMode="Externa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E4F36956-6CC3-4F04-A5DB-5568E2E4BE66}"/>
              </a:ext>
            </a:extLst>
          </p:cNvPr>
          <p:cNvSpPr/>
          <p:nvPr/>
        </p:nvSpPr>
        <p:spPr>
          <a:xfrm>
            <a:off x="0" y="948357"/>
            <a:ext cx="12192000" cy="1173018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6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</a:rPr>
              <a:t>	</a:t>
            </a:r>
            <a:r>
              <a:rPr lang="es-ES" sz="40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</a:rPr>
              <a:t>SUBSTÀNCIES PURES I MESCLES</a:t>
            </a:r>
            <a:endParaRPr lang="es-ES" sz="3600" b="1" dirty="0">
              <a:solidFill>
                <a:schemeClr val="accent5">
                  <a:lumMod val="75000"/>
                </a:schemeClr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1829753-EB3E-4DBC-81C9-E62AEB465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6972" y="5791200"/>
            <a:ext cx="857250" cy="857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2606303-60BE-4D15-840D-5BF5BA94DE3C}"/>
              </a:ext>
            </a:extLst>
          </p:cNvPr>
          <p:cNvSpPr txBox="1"/>
          <p:nvPr/>
        </p:nvSpPr>
        <p:spPr>
          <a:xfrm>
            <a:off x="97971" y="6309896"/>
            <a:ext cx="24928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FÍSICA I QUÍMICA</a:t>
            </a:r>
          </a:p>
        </p:txBody>
      </p:sp>
    </p:spTree>
    <p:extLst>
      <p:ext uri="{BB962C8B-B14F-4D97-AF65-F5344CB8AC3E}">
        <p14:creationId xmlns:p14="http://schemas.microsoft.com/office/powerpoint/2010/main" val="1860133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MÈTODES DE SEPARACIÓ: HETEROGÈNIES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9DCE369-527A-4871-A87E-152B2201E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905" y="1249650"/>
            <a:ext cx="2952750" cy="16621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35526A0-6F1E-4B2C-86D8-204C08C84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05" y="2317315"/>
            <a:ext cx="2952750" cy="1771650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04752407-6809-4191-8D37-65F0F4227516}"/>
              </a:ext>
            </a:extLst>
          </p:cNvPr>
          <p:cNvGrpSpPr/>
          <p:nvPr/>
        </p:nvGrpSpPr>
        <p:grpSpPr>
          <a:xfrm>
            <a:off x="1017172" y="1825401"/>
            <a:ext cx="3758027" cy="1662113"/>
            <a:chOff x="6502400" y="3500722"/>
            <a:chExt cx="3328410" cy="1370594"/>
          </a:xfrm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1C031451-4CB0-4699-8C6D-68B398C9DB9D}"/>
                </a:ext>
              </a:extLst>
            </p:cNvPr>
            <p:cNvSpPr/>
            <p:nvPr/>
          </p:nvSpPr>
          <p:spPr>
            <a:xfrm>
              <a:off x="6502400" y="3528291"/>
              <a:ext cx="3328410" cy="134302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1030" name="Picture 6" descr="Resultat d'imatges de sedimentacion">
              <a:extLst>
                <a:ext uri="{FF2B5EF4-FFF2-40B4-BE49-F238E27FC236}">
                  <a16:creationId xmlns:a16="http://schemas.microsoft.com/office/drawing/2014/main" id="{77C040FB-041E-4823-81E1-2B9C88586A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5467" y="3500722"/>
              <a:ext cx="2962275" cy="1343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B579B00E-2586-4395-91AE-D164A7E2A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105" y="1705001"/>
            <a:ext cx="2332107" cy="174908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A66D3F-13F3-498F-96CD-F887B72F78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4563" y="2317315"/>
            <a:ext cx="2845732" cy="155597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E831801-8388-4348-AC6B-8BE7ADD585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222" b="9226"/>
          <a:stretch/>
        </p:blipFill>
        <p:spPr>
          <a:xfrm>
            <a:off x="1778237" y="4587732"/>
            <a:ext cx="1766218" cy="2041236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7353D97-41F9-4564-9963-E4FDE2B8BB1B}"/>
              </a:ext>
            </a:extLst>
          </p:cNvPr>
          <p:cNvGrpSpPr/>
          <p:nvPr/>
        </p:nvGrpSpPr>
        <p:grpSpPr>
          <a:xfrm>
            <a:off x="7558400" y="1282210"/>
            <a:ext cx="2619029" cy="2715061"/>
            <a:chOff x="7558400" y="1282210"/>
            <a:chExt cx="2619029" cy="271506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FDEE825D-854A-47C8-9AF8-D7E5F91E0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58400" y="1282210"/>
              <a:ext cx="2619029" cy="2715061"/>
            </a:xfrm>
            <a:prstGeom prst="rect">
              <a:avLst/>
            </a:prstGeom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FACA6C80-15AE-48BA-BE7A-F6F9FEBC7C97}"/>
                </a:ext>
              </a:extLst>
            </p:cNvPr>
            <p:cNvSpPr/>
            <p:nvPr/>
          </p:nvSpPr>
          <p:spPr>
            <a:xfrm>
              <a:off x="9082212" y="1450514"/>
              <a:ext cx="895927" cy="16625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200" b="1" dirty="0">
                  <a:solidFill>
                    <a:schemeClr val="tx1"/>
                  </a:solidFill>
                </a:rPr>
                <a:t>Filtració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2B89B299-78E2-46E8-A64B-522107232901}"/>
              </a:ext>
            </a:extLst>
          </p:cNvPr>
          <p:cNvGrpSpPr/>
          <p:nvPr/>
        </p:nvGrpSpPr>
        <p:grpSpPr>
          <a:xfrm>
            <a:off x="1183426" y="4375204"/>
            <a:ext cx="3852286" cy="2385751"/>
            <a:chOff x="1183426" y="4375204"/>
            <a:chExt cx="3852286" cy="2385751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78FE190B-AEA0-415B-A89C-8B6FCEA4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83426" y="4375204"/>
              <a:ext cx="3852286" cy="2385751"/>
            </a:xfrm>
            <a:prstGeom prst="rect">
              <a:avLst/>
            </a:prstGeom>
          </p:spPr>
        </p:pic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D189D7CC-EAB7-4EA5-AD49-E9AFFACF57B8}"/>
                </a:ext>
              </a:extLst>
            </p:cNvPr>
            <p:cNvSpPr/>
            <p:nvPr/>
          </p:nvSpPr>
          <p:spPr>
            <a:xfrm>
              <a:off x="1527995" y="4587732"/>
              <a:ext cx="895927" cy="16625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200" b="1" dirty="0">
                  <a:solidFill>
                    <a:schemeClr val="tx1"/>
                  </a:solidFill>
                </a:rPr>
                <a:t>Decantació</a:t>
              </a:r>
            </a:p>
          </p:txBody>
        </p: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1F110B30-3B76-4BC8-B24A-075D4D6BF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2137" y="4864072"/>
            <a:ext cx="2086938" cy="183650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B540F9D-95E4-497A-86D8-68B7085EC5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8551" y="4341308"/>
            <a:ext cx="1711624" cy="1382136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9DF7CDBF-FE00-46B4-92FF-003B07F7CF07}"/>
              </a:ext>
            </a:extLst>
          </p:cNvPr>
          <p:cNvGrpSpPr/>
          <p:nvPr/>
        </p:nvGrpSpPr>
        <p:grpSpPr>
          <a:xfrm>
            <a:off x="7701517" y="4113231"/>
            <a:ext cx="3295650" cy="2657475"/>
            <a:chOff x="7701517" y="4113231"/>
            <a:chExt cx="3295650" cy="26574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548F9C03-6D91-4B9A-BC7B-C638BA27C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01517" y="4113231"/>
              <a:ext cx="3295650" cy="2657475"/>
            </a:xfrm>
            <a:prstGeom prst="rect">
              <a:avLst/>
            </a:prstGeom>
          </p:spPr>
        </p:pic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09B40E2A-D965-4811-806D-17D9F35B0695}"/>
                </a:ext>
              </a:extLst>
            </p:cNvPr>
            <p:cNvSpPr/>
            <p:nvPr/>
          </p:nvSpPr>
          <p:spPr>
            <a:xfrm>
              <a:off x="7916158" y="4320316"/>
              <a:ext cx="1576310" cy="17983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200" b="1" dirty="0">
                  <a:solidFill>
                    <a:schemeClr val="tx1"/>
                  </a:solidFill>
                </a:rPr>
                <a:t>Separació magnètica</a:t>
              </a:r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3C220A16-A08D-40B1-AF64-6262C0D115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4635" y="2437378"/>
            <a:ext cx="5448300" cy="272415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2764FC7D-AD19-451B-9C12-13F604B3DE68}"/>
              </a:ext>
            </a:extLst>
          </p:cNvPr>
          <p:cNvSpPr/>
          <p:nvPr/>
        </p:nvSpPr>
        <p:spPr>
          <a:xfrm>
            <a:off x="6112691" y="8713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hlinkClick r:id="rId15"/>
              </a:rPr>
              <a:t>https://www.youtube.com/watch?v=zpYc2yNsaSs&amp;feature=youtu.be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310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MESCLES HOMOGÈNIES O DISSOLUCIONS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CFC18A-5FB0-48B0-B930-FA8E30CA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366" y="927291"/>
            <a:ext cx="8815268" cy="10849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85D450A-831B-42C1-89DD-F98079F50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92" y="2122335"/>
            <a:ext cx="2573482" cy="133821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DF3B3C0-64CB-4600-93A0-A10355404E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859" t="11360" r="9595" b="9473"/>
          <a:stretch/>
        </p:blipFill>
        <p:spPr>
          <a:xfrm>
            <a:off x="625115" y="3674759"/>
            <a:ext cx="1958110" cy="13661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3F8036C-62E3-46C4-92F9-D4EDDEA3D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88" y="5246536"/>
            <a:ext cx="1611603" cy="14182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F336753-185F-4D9B-8BC3-21CDD204B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04" y="5246535"/>
            <a:ext cx="2138006" cy="141821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9199E0-1F45-4809-9C48-D3265BA407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242"/>
          <a:stretch/>
        </p:blipFill>
        <p:spPr>
          <a:xfrm>
            <a:off x="5244123" y="5168325"/>
            <a:ext cx="1339850" cy="15415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FCD6B8B-E147-4F94-B7AF-784DCE2707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959" t="25412" r="21514" b="6005"/>
          <a:stretch/>
        </p:blipFill>
        <p:spPr>
          <a:xfrm>
            <a:off x="6900931" y="5149640"/>
            <a:ext cx="2035828" cy="15602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898E3A-A491-45EC-A34E-32EB54F449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13970" y="2129261"/>
            <a:ext cx="2168237" cy="1445491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508A8C-3548-4ACE-98DA-AA8A49731B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3447" y="3622748"/>
            <a:ext cx="2078561" cy="15602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44F62E1-C8A1-431F-B49D-7B278CCE81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5005" y="5246535"/>
            <a:ext cx="2461253" cy="1500764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B7203924-5D5C-49EA-A874-22A08E0A2A2B}"/>
              </a:ext>
            </a:extLst>
          </p:cNvPr>
          <p:cNvGrpSpPr/>
          <p:nvPr/>
        </p:nvGrpSpPr>
        <p:grpSpPr>
          <a:xfrm>
            <a:off x="2983274" y="2336367"/>
            <a:ext cx="6225451" cy="2572763"/>
            <a:chOff x="2983274" y="2336367"/>
            <a:chExt cx="6225451" cy="2572763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76E98409-157F-4F08-B43D-1375F198419E}"/>
                </a:ext>
              </a:extLst>
            </p:cNvPr>
            <p:cNvGrpSpPr/>
            <p:nvPr/>
          </p:nvGrpSpPr>
          <p:grpSpPr>
            <a:xfrm>
              <a:off x="2983274" y="2336367"/>
              <a:ext cx="6225451" cy="2572763"/>
              <a:chOff x="2983274" y="2336367"/>
              <a:chExt cx="6225451" cy="2572763"/>
            </a:xfrm>
          </p:grpSpPr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id="{2EC4B2EA-5EDF-4180-9AD3-B681F2277F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83274" y="2336367"/>
                <a:ext cx="6225451" cy="2572763"/>
              </a:xfrm>
              <a:prstGeom prst="rect">
                <a:avLst/>
              </a:prstGeom>
            </p:spPr>
          </p:pic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0C855FF3-F41C-4390-91EA-D4BAEEE4C6DD}"/>
                  </a:ext>
                </a:extLst>
              </p:cNvPr>
              <p:cNvSpPr/>
              <p:nvPr/>
            </p:nvSpPr>
            <p:spPr>
              <a:xfrm>
                <a:off x="7918845" y="3373088"/>
                <a:ext cx="1017914" cy="231188"/>
              </a:xfrm>
              <a:prstGeom prst="rect">
                <a:avLst/>
              </a:prstGeom>
              <a:solidFill>
                <a:srgbClr val="CCECDF"/>
              </a:solidFill>
              <a:ln>
                <a:solidFill>
                  <a:srgbClr val="CCECD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4E25713A-A1B8-4431-81B6-99EB964F2BB6}"/>
                </a:ext>
              </a:extLst>
            </p:cNvPr>
            <p:cNvSpPr/>
            <p:nvPr/>
          </p:nvSpPr>
          <p:spPr>
            <a:xfrm>
              <a:off x="7918845" y="3928396"/>
              <a:ext cx="1086610" cy="274149"/>
            </a:xfrm>
            <a:prstGeom prst="rect">
              <a:avLst/>
            </a:prstGeom>
            <a:solidFill>
              <a:srgbClr val="E7F6EF"/>
            </a:solidFill>
            <a:ln>
              <a:solidFill>
                <a:srgbClr val="E7F6E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98367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5B9BD5">
                    <a:lumMod val="75000"/>
                  </a:srgbClr>
                </a:solidFill>
                <a:latin typeface="Berlin Sans FB Demi" panose="020E0802020502020306" pitchFamily="34" charset="0"/>
              </a:rPr>
              <a:t>	MÈTODES DE SEPARACIÓ: HOMOGÈNIES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5C04B5-B168-4F8E-8A18-D6DEA39C3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09" y="1077841"/>
            <a:ext cx="3764075" cy="211729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5A0E4B9-A009-4C53-8C8F-1656ABE2A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274" y="2370355"/>
            <a:ext cx="1938770" cy="1292513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252E8D52-08A6-41B0-AE1E-5EC95A1EE59A}"/>
              </a:ext>
            </a:extLst>
          </p:cNvPr>
          <p:cNvGrpSpPr/>
          <p:nvPr/>
        </p:nvGrpSpPr>
        <p:grpSpPr>
          <a:xfrm>
            <a:off x="1284610" y="1404289"/>
            <a:ext cx="4302752" cy="2239962"/>
            <a:chOff x="1140353" y="1422906"/>
            <a:chExt cx="4302752" cy="2239962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1C21E3E1-6D7D-43B3-8D0D-D4981E0B2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0353" y="1422906"/>
              <a:ext cx="4302752" cy="2239962"/>
            </a:xfrm>
            <a:prstGeom prst="rect">
              <a:avLst/>
            </a:prstGeom>
          </p:spPr>
        </p:pic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3ECDBDA5-1CA0-4A3D-B007-BE318A5C5001}"/>
                </a:ext>
              </a:extLst>
            </p:cNvPr>
            <p:cNvSpPr/>
            <p:nvPr/>
          </p:nvSpPr>
          <p:spPr>
            <a:xfrm>
              <a:off x="4260827" y="1638012"/>
              <a:ext cx="895927" cy="16625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200" b="1" dirty="0">
                  <a:solidFill>
                    <a:schemeClr val="tx1"/>
                  </a:solidFill>
                </a:rPr>
                <a:t>Evaporació</a:t>
              </a:r>
            </a:p>
          </p:txBody>
        </p:sp>
      </p:grpSp>
      <p:pic>
        <p:nvPicPr>
          <p:cNvPr id="8" name="Imagen 7">
            <a:extLst>
              <a:ext uri="{FF2B5EF4-FFF2-40B4-BE49-F238E27FC236}">
                <a16:creationId xmlns:a16="http://schemas.microsoft.com/office/drawing/2014/main" id="{3569917B-ED89-4BA9-AEC7-E4C4492DFD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2884" y="1160076"/>
            <a:ext cx="3468687" cy="195282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F153D42-1F45-4624-BA0E-1E9A566358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533" b="18643"/>
          <a:stretch/>
        </p:blipFill>
        <p:spPr>
          <a:xfrm>
            <a:off x="8589748" y="2245003"/>
            <a:ext cx="2843645" cy="1900259"/>
          </a:xfrm>
          <a:prstGeom prst="rect">
            <a:avLst/>
          </a:prstGeom>
        </p:spPr>
      </p:pic>
      <p:grpSp>
        <p:nvGrpSpPr>
          <p:cNvPr id="12" name="Grupo 11">
            <a:extLst>
              <a:ext uri="{FF2B5EF4-FFF2-40B4-BE49-F238E27FC236}">
                <a16:creationId xmlns:a16="http://schemas.microsoft.com/office/drawing/2014/main" id="{95246FAF-66AA-4857-8F91-DBEBAC75B146}"/>
              </a:ext>
            </a:extLst>
          </p:cNvPr>
          <p:cNvGrpSpPr/>
          <p:nvPr/>
        </p:nvGrpSpPr>
        <p:grpSpPr>
          <a:xfrm>
            <a:off x="6067930" y="1093769"/>
            <a:ext cx="5279811" cy="3321317"/>
            <a:chOff x="6198680" y="1126044"/>
            <a:chExt cx="5279811" cy="3321317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BDB7103-BFE9-4CD3-8970-7E3786B8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198680" y="1126044"/>
              <a:ext cx="5279811" cy="3321317"/>
            </a:xfrm>
            <a:prstGeom prst="rect">
              <a:avLst/>
            </a:prstGeom>
          </p:spPr>
        </p:pic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E87DBF64-5D97-4F5D-983B-3729B96D5A2C}"/>
                </a:ext>
              </a:extLst>
            </p:cNvPr>
            <p:cNvSpPr/>
            <p:nvPr/>
          </p:nvSpPr>
          <p:spPr>
            <a:xfrm>
              <a:off x="10155720" y="1339778"/>
              <a:ext cx="895927" cy="16625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200" b="1" dirty="0">
                  <a:solidFill>
                    <a:schemeClr val="tx1"/>
                  </a:solidFill>
                </a:rPr>
                <a:t>Destil·lació</a:t>
              </a:r>
            </a:p>
          </p:txBody>
        </p:sp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78BDB590-FBCA-481F-9BE1-9A4BB6E3C7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2239" y="4415086"/>
            <a:ext cx="2918980" cy="1901391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1C7A48F8-6637-4152-82CE-78A8AE836F74}"/>
              </a:ext>
            </a:extLst>
          </p:cNvPr>
          <p:cNvGrpSpPr/>
          <p:nvPr/>
        </p:nvGrpSpPr>
        <p:grpSpPr>
          <a:xfrm>
            <a:off x="1570658" y="3779838"/>
            <a:ext cx="3432488" cy="2937234"/>
            <a:chOff x="2057846" y="3877974"/>
            <a:chExt cx="3206881" cy="2820481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7711CFF9-BC88-4E19-B039-965ABF7FB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57846" y="3877974"/>
              <a:ext cx="2650944" cy="2820481"/>
            </a:xfrm>
            <a:prstGeom prst="rect">
              <a:avLst/>
            </a:prstGeom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5676E04-F78A-4850-9091-E2B03C32C192}"/>
                </a:ext>
              </a:extLst>
            </p:cNvPr>
            <p:cNvSpPr/>
            <p:nvPr/>
          </p:nvSpPr>
          <p:spPr>
            <a:xfrm>
              <a:off x="4109844" y="6526139"/>
              <a:ext cx="1154883" cy="172316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1200" b="1" dirty="0">
                  <a:solidFill>
                    <a:schemeClr val="tx1"/>
                  </a:solidFill>
                </a:rPr>
                <a:t>Cromatografia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740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PREPARAR DISSOLUCIONS</a:t>
            </a:r>
          </a:p>
        </p:txBody>
      </p:sp>
      <p:pic>
        <p:nvPicPr>
          <p:cNvPr id="2050" name="Picture 2" descr="Resultat d'imatges de dibujo cientifico">
            <a:extLst>
              <a:ext uri="{FF2B5EF4-FFF2-40B4-BE49-F238E27FC236}">
                <a16:creationId xmlns:a16="http://schemas.microsoft.com/office/drawing/2014/main" id="{882B3E18-0D62-41C4-A217-2281E8F01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71000" y1="14773" x2="71000" y2="14773"/>
                        <a14:foregroundMark x1="24833" y1="50000" x2="24833" y2="50000"/>
                        <a14:foregroundMark x1="20167" y1="51932" x2="20167" y2="51932"/>
                        <a14:foregroundMark x1="28333" y1="42955" x2="28333" y2="42955"/>
                        <a14:foregroundMark x1="19500" y1="33636" x2="19500" y2="33636"/>
                        <a14:foregroundMark x1="19000" y1="35682" x2="19000" y2="35682"/>
                        <a14:foregroundMark x1="63500" y1="90114" x2="63500" y2="90114"/>
                        <a14:foregroundMark x1="66833" y1="93864" x2="66833" y2="93864"/>
                        <a14:foregroundMark x1="58000" y1="93864" x2="58000" y2="93864"/>
                        <a14:foregroundMark x1="58833" y1="96932" x2="58833" y2="969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0" y="1730743"/>
            <a:ext cx="3495318" cy="512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516DCC61-0586-4C88-80DD-EC86D1CF90B6}"/>
              </a:ext>
            </a:extLst>
          </p:cNvPr>
          <p:cNvSpPr/>
          <p:nvPr/>
        </p:nvSpPr>
        <p:spPr>
          <a:xfrm>
            <a:off x="3457351" y="1177817"/>
            <a:ext cx="3842328" cy="1283854"/>
          </a:xfrm>
          <a:prstGeom prst="wedgeEllipse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tx1"/>
                </a:solidFill>
              </a:rPr>
              <a:t>AL LABORATORI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4B8771C-D3CF-48D4-944E-F4035431A8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5310" y="3242654"/>
            <a:ext cx="7799335" cy="863041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3521A8E-1D2C-4C71-9BCE-1B85AAE148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067" y="4294371"/>
            <a:ext cx="7778578" cy="74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32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5B9BD5">
                    <a:lumMod val="75000"/>
                  </a:srgbClr>
                </a:solidFill>
                <a:latin typeface="Berlin Sans FB Demi" panose="020E0802020502020306" pitchFamily="34" charset="0"/>
              </a:rPr>
              <a:t>PERCENTATGE EN MASSA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150312A-671F-4CD3-99B1-3BD0521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40" y="1358244"/>
            <a:ext cx="8999739" cy="75203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71F905-ECE4-4978-9AEA-FC19B6DF8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6114" y="2261107"/>
            <a:ext cx="5279770" cy="9345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BF1D4D-79AD-47AF-A3F9-A5D90CCEF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55" y="3909523"/>
            <a:ext cx="9127739" cy="65108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3DF3B24-8E00-47A4-91E6-EB8D0F9A3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5109" y="4870567"/>
            <a:ext cx="8061781" cy="773931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D562901-412F-4FE1-91F1-A3D26891D234}"/>
              </a:ext>
            </a:extLst>
          </p:cNvPr>
          <p:cNvSpPr/>
          <p:nvPr/>
        </p:nvSpPr>
        <p:spPr>
          <a:xfrm>
            <a:off x="10126890" y="1358244"/>
            <a:ext cx="1653145" cy="1052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SÒLID</a:t>
            </a:r>
          </a:p>
          <a:p>
            <a:pPr algn="ctr"/>
            <a:r>
              <a:rPr lang="es-ES" dirty="0"/>
              <a:t>+</a:t>
            </a:r>
          </a:p>
          <a:p>
            <a:pPr algn="ctr"/>
            <a:r>
              <a:rPr lang="es-ES" dirty="0"/>
              <a:t>LÍQUID</a:t>
            </a:r>
          </a:p>
        </p:txBody>
      </p:sp>
    </p:spTree>
    <p:extLst>
      <p:ext uri="{BB962C8B-B14F-4D97-AF65-F5344CB8AC3E}">
        <p14:creationId xmlns:p14="http://schemas.microsoft.com/office/powerpoint/2010/main" val="3520096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5B9BD5">
                    <a:lumMod val="75000"/>
                  </a:srgbClr>
                </a:solidFill>
                <a:latin typeface="Berlin Sans FB Demi" panose="020E0802020502020306" pitchFamily="34" charset="0"/>
              </a:rPr>
              <a:t>	PERCENTATGE EN VOLUM</a:t>
            </a: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4F2797FD-D0E5-4DA7-94DC-E0C0EE1EFD13}"/>
              </a:ext>
            </a:extLst>
          </p:cNvPr>
          <p:cNvSpPr/>
          <p:nvPr/>
        </p:nvSpPr>
        <p:spPr>
          <a:xfrm>
            <a:off x="10126890" y="1358244"/>
            <a:ext cx="1653145" cy="10524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LÍQUIDS O GASOS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CAF777D-A89B-4BB2-ADE2-D1F47FDCD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97" y="1342079"/>
            <a:ext cx="7826414" cy="46824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93B235-7608-4DF5-9126-8150C40CBE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796" y="1884467"/>
            <a:ext cx="5580972" cy="100171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46FBC1F-9FC8-461D-BE88-29C3BA5DD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96" y="3539547"/>
            <a:ext cx="8433737" cy="76459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27209A-FA76-4A4E-82C1-A6FF04019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7905" y="4957511"/>
            <a:ext cx="5942880" cy="66032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3B4A34EF-578D-4F93-85E5-C9EEFA3CE1F1}"/>
              </a:ext>
            </a:extLst>
          </p:cNvPr>
          <p:cNvSpPr/>
          <p:nvPr/>
        </p:nvSpPr>
        <p:spPr>
          <a:xfrm>
            <a:off x="8377382" y="3796146"/>
            <a:ext cx="526473" cy="3417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408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CONCENTRACIÓ EN MASSA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EAB8062-49A9-4B87-8993-72A3EC3859B9}"/>
              </a:ext>
            </a:extLst>
          </p:cNvPr>
          <p:cNvGrpSpPr/>
          <p:nvPr/>
        </p:nvGrpSpPr>
        <p:grpSpPr>
          <a:xfrm>
            <a:off x="3302000" y="1852480"/>
            <a:ext cx="6423891" cy="752174"/>
            <a:chOff x="2623127" y="1843244"/>
            <a:chExt cx="5588000" cy="752174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032D1EC7-181A-4D80-B130-C14F57BB775B}"/>
                </a:ext>
              </a:extLst>
            </p:cNvPr>
            <p:cNvSpPr/>
            <p:nvPr/>
          </p:nvSpPr>
          <p:spPr>
            <a:xfrm>
              <a:off x="2623127" y="1865745"/>
              <a:ext cx="5588000" cy="72967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90A3468F-FBA9-48E6-8DDB-1E8B5B713786}"/>
                    </a:ext>
                  </a:extLst>
                </p:cNvPr>
                <p:cNvSpPr txBox="1"/>
                <p:nvPr/>
              </p:nvSpPr>
              <p:spPr>
                <a:xfrm>
                  <a:off x="2713085" y="1843244"/>
                  <a:ext cx="4856999" cy="628698"/>
                </a:xfrm>
                <a:prstGeom prst="rect">
                  <a:avLst/>
                </a:prstGeom>
                <a:noFill/>
                <a:ln w="28575"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spcAft>
                      <a:spcPts val="600"/>
                    </a:spcAft>
                  </a:pPr>
                  <a:r>
                    <a:rPr lang="ca-ES" dirty="0">
                      <a:solidFill>
                        <a:sysClr val="windowText" lastClr="000000"/>
                      </a:solidFill>
                    </a:rPr>
                    <a:t>Concentració en massa de solut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ca-ES" sz="28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massa</m:t>
                          </m:r>
                          <m: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solut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volum</m:t>
                          </m:r>
                          <m: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de</m:t>
                          </m:r>
                          <m: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dissoluci</m:t>
                          </m:r>
                          <m:r>
                            <a:rPr lang="ca-ES" sz="2800" b="0" i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ó</m:t>
                          </m:r>
                        </m:den>
                      </m:f>
                    </m:oMath>
                  </a14:m>
                  <a:r>
                    <a:rPr lang="ca-ES" dirty="0">
                      <a:solidFill>
                        <a:sysClr val="windowText" lastClr="000000"/>
                      </a:solidFill>
                    </a:rPr>
                    <a:t>  (g/L)</a:t>
                  </a:r>
                </a:p>
              </p:txBody>
            </p:sp>
          </mc:Choice>
          <mc:Fallback xmlns="">
            <p:sp>
              <p:nvSpPr>
                <p:cNvPr id="3" name="CuadroTexto 2">
                  <a:extLst>
                    <a:ext uri="{FF2B5EF4-FFF2-40B4-BE49-F238E27FC236}">
                      <a16:creationId xmlns:a16="http://schemas.microsoft.com/office/drawing/2014/main" id="{90A3468F-FBA9-48E6-8DDB-1E8B5B7137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3085" y="1843244"/>
                  <a:ext cx="4856999" cy="628698"/>
                </a:xfrm>
                <a:prstGeom prst="rect">
                  <a:avLst/>
                </a:prstGeom>
                <a:blipFill>
                  <a:blip r:embed="rId3"/>
                  <a:stretch>
                    <a:fillRect l="-2620" r="-8406" b="-1942"/>
                  </a:stretch>
                </a:blipFill>
                <a:ln w="28575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E3A7DF06-F0C7-454C-8CAA-0626208A8798}"/>
              </a:ext>
            </a:extLst>
          </p:cNvPr>
          <p:cNvSpPr txBox="1"/>
          <p:nvPr/>
        </p:nvSpPr>
        <p:spPr>
          <a:xfrm>
            <a:off x="720437" y="1093538"/>
            <a:ext cx="71027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a-ES"/>
              <a:t>Indica la quantitat de solut que conté cada unitat de volum de dissolució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9CE1D69-1D4A-4163-A109-69842D1CC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0437" y="3294827"/>
            <a:ext cx="6114472" cy="224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6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LA SOLUBILITAT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4F4731D-FF37-4626-9B02-6A40EFB84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92" y="1067521"/>
            <a:ext cx="8927954" cy="92613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6934FF-78BD-4EDB-86F7-13E137510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91" y="2239115"/>
            <a:ext cx="7984417" cy="110799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539EE69-2DD2-45E5-9009-E2C72609B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991" y="3583913"/>
            <a:ext cx="4276437" cy="311187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F43522D-E496-402D-9147-1D3342EBF9EF}"/>
              </a:ext>
            </a:extLst>
          </p:cNvPr>
          <p:cNvSpPr/>
          <p:nvPr/>
        </p:nvSpPr>
        <p:spPr>
          <a:xfrm>
            <a:off x="9966036" y="1067521"/>
            <a:ext cx="203801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hlinkClick r:id="rId6"/>
              </a:rPr>
              <a:t>https://phet.colorado.edu/sims/html/concentration/latest/concentration_en.html</a:t>
            </a:r>
            <a:endParaRPr lang="es-ES" sz="1600" dirty="0"/>
          </a:p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8749B04-8D83-4B9E-A419-FD37D0CEA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545" y="3510890"/>
            <a:ext cx="5459819" cy="318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1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s-ES" sz="2500" b="1" dirty="0">
                <a:solidFill>
                  <a:srgbClr val="5B9BD5">
                    <a:lumMod val="75000"/>
                  </a:srgbClr>
                </a:solidFill>
                <a:latin typeface="Berlin Sans FB Demi" panose="020E0802020502020306" pitchFamily="34" charset="0"/>
              </a:rPr>
              <a:t>	LA SOLUBILITAT DE GASOS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87DBBC3-99C7-4B95-A502-6B05801975DA}"/>
              </a:ext>
            </a:extLst>
          </p:cNvPr>
          <p:cNvSpPr/>
          <p:nvPr/>
        </p:nvSpPr>
        <p:spPr>
          <a:xfrm>
            <a:off x="678867" y="1329711"/>
            <a:ext cx="2484581" cy="480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Solubilitat dels gasos</a:t>
            </a:r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22F6AF68-F86C-4236-BE41-A882663AD470}"/>
              </a:ext>
            </a:extLst>
          </p:cNvPr>
          <p:cNvSpPr/>
          <p:nvPr/>
        </p:nvSpPr>
        <p:spPr>
          <a:xfrm rot="16200000">
            <a:off x="3726295" y="1872371"/>
            <a:ext cx="563418" cy="1183411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8E1CDDB0-7363-4A5C-87BC-8E221B0458A1}"/>
              </a:ext>
            </a:extLst>
          </p:cNvPr>
          <p:cNvSpPr/>
          <p:nvPr/>
        </p:nvSpPr>
        <p:spPr>
          <a:xfrm rot="16200000" flipH="1">
            <a:off x="3726297" y="985954"/>
            <a:ext cx="563418" cy="118341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331C47D-5844-41D5-AE47-E6014ADE2609}"/>
              </a:ext>
            </a:extLst>
          </p:cNvPr>
          <p:cNvSpPr/>
          <p:nvPr/>
        </p:nvSpPr>
        <p:spPr>
          <a:xfrm>
            <a:off x="4876799" y="1329711"/>
            <a:ext cx="2484581" cy="480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dirty="0"/>
              <a:t>Pressió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3BFA116-7919-425E-83A0-C8E0B4B4BD2B}"/>
              </a:ext>
            </a:extLst>
          </p:cNvPr>
          <p:cNvSpPr/>
          <p:nvPr/>
        </p:nvSpPr>
        <p:spPr>
          <a:xfrm>
            <a:off x="4876798" y="2223931"/>
            <a:ext cx="2484581" cy="480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Temperatura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6E6F3D2-B939-41A5-8215-5E9E051FDEC2}"/>
              </a:ext>
            </a:extLst>
          </p:cNvPr>
          <p:cNvGrpSpPr/>
          <p:nvPr/>
        </p:nvGrpSpPr>
        <p:grpSpPr>
          <a:xfrm>
            <a:off x="7652335" y="1329711"/>
            <a:ext cx="3304311" cy="527786"/>
            <a:chOff x="8372763" y="1329711"/>
            <a:chExt cx="3304311" cy="527786"/>
          </a:xfrm>
        </p:grpSpPr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4D4B8C92-EEF0-4CBC-B6F2-1DD5789B2241}"/>
                </a:ext>
              </a:extLst>
            </p:cNvPr>
            <p:cNvSpPr/>
            <p:nvPr/>
          </p:nvSpPr>
          <p:spPr>
            <a:xfrm>
              <a:off x="8372763" y="1329711"/>
              <a:ext cx="3237346" cy="5277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" name="Flecha: hacia arriba 1">
              <a:extLst>
                <a:ext uri="{FF2B5EF4-FFF2-40B4-BE49-F238E27FC236}">
                  <a16:creationId xmlns:a16="http://schemas.microsoft.com/office/drawing/2014/main" id="{402C0E07-0F87-454E-9020-AD05E6BC6ADD}"/>
                </a:ext>
              </a:extLst>
            </p:cNvPr>
            <p:cNvSpPr/>
            <p:nvPr/>
          </p:nvSpPr>
          <p:spPr>
            <a:xfrm>
              <a:off x="8414327" y="1380673"/>
              <a:ext cx="240146" cy="378365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9" name="Flecha: hacia arriba 8">
              <a:extLst>
                <a:ext uri="{FF2B5EF4-FFF2-40B4-BE49-F238E27FC236}">
                  <a16:creationId xmlns:a16="http://schemas.microsoft.com/office/drawing/2014/main" id="{C60DE81D-F496-4F50-94D6-C5D3A0010FE1}"/>
                </a:ext>
              </a:extLst>
            </p:cNvPr>
            <p:cNvSpPr/>
            <p:nvPr/>
          </p:nvSpPr>
          <p:spPr>
            <a:xfrm>
              <a:off x="9836727" y="1388477"/>
              <a:ext cx="240146" cy="378365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2E8CA3C-4E65-482A-95A2-429D32FDF0CD}"/>
                </a:ext>
              </a:extLst>
            </p:cNvPr>
            <p:cNvSpPr txBox="1"/>
            <p:nvPr/>
          </p:nvSpPr>
          <p:spPr>
            <a:xfrm>
              <a:off x="8728364" y="1449986"/>
              <a:ext cx="11083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/>
                <a:t>Pressió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ACDA8940-49A1-4C11-A7AA-21910A1098ED}"/>
                </a:ext>
              </a:extLst>
            </p:cNvPr>
            <p:cNvSpPr txBox="1"/>
            <p:nvPr/>
          </p:nvSpPr>
          <p:spPr>
            <a:xfrm>
              <a:off x="10150764" y="1449986"/>
              <a:ext cx="1526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/>
                <a:t>Solubilitat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08FBB0CE-8AB7-4F3C-9134-B1DE433FDBCB}"/>
              </a:ext>
            </a:extLst>
          </p:cNvPr>
          <p:cNvGrpSpPr/>
          <p:nvPr/>
        </p:nvGrpSpPr>
        <p:grpSpPr>
          <a:xfrm>
            <a:off x="7652335" y="2205390"/>
            <a:ext cx="3579092" cy="527786"/>
            <a:chOff x="8040258" y="2205390"/>
            <a:chExt cx="3579092" cy="527786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9103D25C-EDC2-462A-AEFD-9CE15C26413F}"/>
                </a:ext>
              </a:extLst>
            </p:cNvPr>
            <p:cNvSpPr/>
            <p:nvPr/>
          </p:nvSpPr>
          <p:spPr>
            <a:xfrm>
              <a:off x="8040258" y="2205390"/>
              <a:ext cx="3579092" cy="52778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4" name="Flecha: hacia arriba 13">
              <a:extLst>
                <a:ext uri="{FF2B5EF4-FFF2-40B4-BE49-F238E27FC236}">
                  <a16:creationId xmlns:a16="http://schemas.microsoft.com/office/drawing/2014/main" id="{62C76323-5D7C-40AB-A388-6FEEB69D0E57}"/>
                </a:ext>
              </a:extLst>
            </p:cNvPr>
            <p:cNvSpPr/>
            <p:nvPr/>
          </p:nvSpPr>
          <p:spPr>
            <a:xfrm rot="10800000">
              <a:off x="8081822" y="2256352"/>
              <a:ext cx="240146" cy="378365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5" name="Flecha: hacia arriba 14">
              <a:extLst>
                <a:ext uri="{FF2B5EF4-FFF2-40B4-BE49-F238E27FC236}">
                  <a16:creationId xmlns:a16="http://schemas.microsoft.com/office/drawing/2014/main" id="{3BE56F0E-293E-49F2-A154-05AF3B2A6582}"/>
                </a:ext>
              </a:extLst>
            </p:cNvPr>
            <p:cNvSpPr/>
            <p:nvPr/>
          </p:nvSpPr>
          <p:spPr>
            <a:xfrm>
              <a:off x="9956804" y="2264156"/>
              <a:ext cx="240146" cy="378365"/>
            </a:xfrm>
            <a:prstGeom prst="up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3CD58A6-A652-4264-AEAF-6CF03A597739}"/>
                </a:ext>
              </a:extLst>
            </p:cNvPr>
            <p:cNvSpPr txBox="1"/>
            <p:nvPr/>
          </p:nvSpPr>
          <p:spPr>
            <a:xfrm>
              <a:off x="8395859" y="2325665"/>
              <a:ext cx="142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/>
                <a:t>Temperatura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E1E99FF7-2B14-4308-B67D-42BD646346FD}"/>
                </a:ext>
              </a:extLst>
            </p:cNvPr>
            <p:cNvSpPr txBox="1"/>
            <p:nvPr/>
          </p:nvSpPr>
          <p:spPr>
            <a:xfrm>
              <a:off x="10270841" y="2325665"/>
              <a:ext cx="11822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dirty="0"/>
                <a:t>Solubilitat</a:t>
              </a:r>
            </a:p>
          </p:txBody>
        </p:sp>
      </p:grpSp>
      <p:pic>
        <p:nvPicPr>
          <p:cNvPr id="20" name="Imagen 19">
            <a:extLst>
              <a:ext uri="{FF2B5EF4-FFF2-40B4-BE49-F238E27FC236}">
                <a16:creationId xmlns:a16="http://schemas.microsoft.com/office/drawing/2014/main" id="{A96B8407-426A-4FFF-9601-262A5AA8A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7724" y="3429000"/>
            <a:ext cx="3969251" cy="284487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B5827CD3-4AEC-44F2-B374-03AB0FBF2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822" y="3245101"/>
            <a:ext cx="3969251" cy="310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>
              <a:defRPr/>
            </a:pPr>
            <a:r>
              <a:rPr lang="es-ES" sz="2500" b="1" dirty="0">
                <a:solidFill>
                  <a:srgbClr val="5B9BD5">
                    <a:lumMod val="75000"/>
                  </a:srgbClr>
                </a:solidFill>
                <a:latin typeface="Berlin Sans FB Demi" panose="020E0802020502020306" pitchFamily="34" charset="0"/>
              </a:rPr>
              <a:t>ELS COMPOSTOS NO SÓN MESCLES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DB3C467-6F22-43B8-A15C-96FB0914D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81" t="21895" r="3643" b="32227"/>
          <a:stretch/>
        </p:blipFill>
        <p:spPr>
          <a:xfrm>
            <a:off x="3086102" y="1078343"/>
            <a:ext cx="6019795" cy="25053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CA87814-D33F-441E-8860-D75D78BE8EA0}"/>
              </a:ext>
            </a:extLst>
          </p:cNvPr>
          <p:cNvSpPr txBox="1"/>
          <p:nvPr/>
        </p:nvSpPr>
        <p:spPr>
          <a:xfrm>
            <a:off x="2045857" y="3943927"/>
            <a:ext cx="4050143" cy="26161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ca-ES" sz="2000" b="1" u="sng" dirty="0"/>
              <a:t>MESCLES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/>
              <a:t>Estan formades per substàncies diverses, que mantenen les seves propietats i que es poden trobar en diverses proporcions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/>
              <a:t>No es poden expressar mitjançant una única fórmula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b="1" dirty="0"/>
              <a:t>Els seus components es poden separar mitjançant mètodes físics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1E2DC26-5CF7-4CB0-87D0-97DB435DDB7A}"/>
              </a:ext>
            </a:extLst>
          </p:cNvPr>
          <p:cNvSpPr txBox="1"/>
          <p:nvPr/>
        </p:nvSpPr>
        <p:spPr>
          <a:xfrm>
            <a:off x="6410585" y="3943926"/>
            <a:ext cx="4251641" cy="26161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ca-ES" sz="2000" b="1" u="sng" dirty="0"/>
              <a:t>COMPOSTOS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/>
              <a:t>Són substàncies pures que presenten unes propietats diferents de les dels seus components, els quals es troben sempre en la mateixa proporció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dirty="0"/>
              <a:t>La composició s’expressa mitjançant una fórmula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a-ES" b="1" dirty="0"/>
              <a:t>Els seus components es separen mitjançant mètodes químics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977927D-8AFC-4CAA-9923-5831DCF552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04" r="4748"/>
          <a:stretch/>
        </p:blipFill>
        <p:spPr>
          <a:xfrm>
            <a:off x="452583" y="1597725"/>
            <a:ext cx="2438400" cy="17562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0F23737-BD7D-4DEC-97D9-817CB0FBAC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036" y="1274619"/>
            <a:ext cx="2154381" cy="215438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B648D37-D3E3-457A-89DA-867F3E807347}"/>
              </a:ext>
            </a:extLst>
          </p:cNvPr>
          <p:cNvSpPr txBox="1"/>
          <p:nvPr/>
        </p:nvSpPr>
        <p:spPr>
          <a:xfrm>
            <a:off x="9105897" y="909845"/>
            <a:ext cx="297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39, Observeu i raoneu</a:t>
            </a:r>
            <a:endParaRPr lang="es-E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7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500" b="1" dirty="0">
                <a:solidFill>
                  <a:schemeClr val="accent5">
                    <a:lumMod val="75000"/>
                  </a:schemeClr>
                </a:solidFill>
                <a:latin typeface="Berlin Sans FB Demi" panose="020E0802020502020306" pitchFamily="34" charset="0"/>
              </a:rPr>
              <a:t>	SUBSTÀNCIES PURES I MESCLES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03558C-5D2C-415C-9436-BDF9CAED1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64" y="1100719"/>
            <a:ext cx="2523836" cy="210319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3D3C8A8-CC9A-4D33-80DE-8F781A41C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0713" y="3446375"/>
            <a:ext cx="2850573" cy="237547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E82F01B-CCA2-424F-AD95-A76FD79FD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6619" y="975257"/>
            <a:ext cx="2995612" cy="23622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5D0532-A486-4C3D-97C7-CFEC37591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6953" y="1156954"/>
            <a:ext cx="3198091" cy="19988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5900246-F763-4A1A-BDFE-423FFAB2C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82" y="3453205"/>
            <a:ext cx="3149089" cy="23618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3F5B139-430C-4929-913E-71042D0C7EE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555" r="8626"/>
          <a:stretch/>
        </p:blipFill>
        <p:spPr>
          <a:xfrm>
            <a:off x="8285379" y="3584457"/>
            <a:ext cx="3198091" cy="209931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D598C6F-49CB-4A57-A0C5-32B28749CD58}"/>
              </a:ext>
            </a:extLst>
          </p:cNvPr>
          <p:cNvSpPr txBox="1"/>
          <p:nvPr/>
        </p:nvSpPr>
        <p:spPr>
          <a:xfrm>
            <a:off x="2834637" y="6112467"/>
            <a:ext cx="6522722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a-ES" sz="2000" b="1" dirty="0"/>
              <a:t>EN QUINS CASOS PODEM DIFERENCIAR ELS COMPONENTS?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378BB2F-ECFB-4F07-BE7B-CD330D6DDCC5}"/>
              </a:ext>
            </a:extLst>
          </p:cNvPr>
          <p:cNvSpPr txBox="1"/>
          <p:nvPr/>
        </p:nvSpPr>
        <p:spPr>
          <a:xfrm>
            <a:off x="2834637" y="6118714"/>
            <a:ext cx="6522722" cy="40011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000" b="1" dirty="0"/>
              <a:t>QUINS CREIEU QUE SÓN SUBSTÀNCIES PURES?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088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SEPARACIÓ DE COMPOSTOS</a:t>
            </a:r>
          </a:p>
        </p:txBody>
      </p:sp>
      <p:pic>
        <p:nvPicPr>
          <p:cNvPr id="4098" name="Picture 2" descr="Resultat d'imatges de descomposicion termica malaquita">
            <a:extLst>
              <a:ext uri="{FF2B5EF4-FFF2-40B4-BE49-F238E27FC236}">
                <a16:creationId xmlns:a16="http://schemas.microsoft.com/office/drawing/2014/main" id="{7F6B7D84-24A7-45E3-9F97-631D36BA9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4" t="21608"/>
          <a:stretch/>
        </p:blipFill>
        <p:spPr bwMode="auto">
          <a:xfrm>
            <a:off x="776138" y="1216891"/>
            <a:ext cx="4794668" cy="52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sultat d'imatges de descomposicion termica malaquita">
            <a:extLst>
              <a:ext uri="{FF2B5EF4-FFF2-40B4-BE49-F238E27FC236}">
                <a16:creationId xmlns:a16="http://schemas.microsoft.com/office/drawing/2014/main" id="{ED560562-3793-4C33-AAEF-6DB887432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8" r="56389"/>
          <a:stretch/>
        </p:blipFill>
        <p:spPr bwMode="auto">
          <a:xfrm>
            <a:off x="6811434" y="1216891"/>
            <a:ext cx="4034757" cy="544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44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</a:t>
            </a:r>
            <a:r>
              <a:rPr lang="es-ES" sz="2500" b="1" dirty="0">
                <a:solidFill>
                  <a:srgbClr val="5B9BD5">
                    <a:lumMod val="75000"/>
                  </a:srgbClr>
                </a:solidFill>
                <a:latin typeface="Berlin Sans FB Demi" panose="020E0802020502020306" pitchFamily="34" charset="0"/>
              </a:rPr>
              <a:t>EXERCICIS PER FER</a:t>
            </a:r>
            <a:endParaRPr kumimoji="0" lang="es-ES" sz="25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2E12D10-8A3B-482B-A9F8-2CC6B48D8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616" y="1474762"/>
            <a:ext cx="9478767" cy="439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9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SUBSTÀNCIES PURES I MESCLES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C5824AF-5F47-46D2-9999-85F6B8F2450D}"/>
              </a:ext>
            </a:extLst>
          </p:cNvPr>
          <p:cNvSpPr txBox="1"/>
          <p:nvPr/>
        </p:nvSpPr>
        <p:spPr>
          <a:xfrm>
            <a:off x="1692563" y="1108026"/>
            <a:ext cx="8806873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000" dirty="0"/>
              <a:t>Un sistema material </a:t>
            </a:r>
            <a:r>
              <a:rPr lang="ca-ES" sz="2000" b="1" dirty="0"/>
              <a:t>heterogeni</a:t>
            </a:r>
            <a:r>
              <a:rPr lang="ca-ES" sz="2000" dirty="0"/>
              <a:t> està format per components que es poden observar a ull nu o amb el microscopi òptic. Tenen propietats diferents en les diverses parts el sistema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802613C-9470-41D4-8BB1-BCCD77911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546" y="5148959"/>
            <a:ext cx="1693923" cy="141160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116D347-99DE-4B85-BA38-DCC3A6D9E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9449" y="5130835"/>
            <a:ext cx="1813101" cy="142972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24BF4E-90DE-4040-B477-95E0781CF2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55" r="8626"/>
          <a:stretch/>
        </p:blipFill>
        <p:spPr>
          <a:xfrm>
            <a:off x="7693530" y="5148959"/>
            <a:ext cx="2150436" cy="14116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DEF5DF2-B67C-4379-8559-4B3A52F92A7D}"/>
              </a:ext>
            </a:extLst>
          </p:cNvPr>
          <p:cNvSpPr txBox="1"/>
          <p:nvPr/>
        </p:nvSpPr>
        <p:spPr>
          <a:xfrm>
            <a:off x="1692563" y="4007130"/>
            <a:ext cx="8806873" cy="10156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a-ES" sz="2000" dirty="0"/>
              <a:t>Un sistema material </a:t>
            </a:r>
            <a:r>
              <a:rPr lang="ca-ES" sz="2000" b="1" dirty="0"/>
              <a:t>homogeni</a:t>
            </a:r>
            <a:r>
              <a:rPr lang="ca-ES" sz="2000" dirty="0"/>
              <a:t> està format per components que </a:t>
            </a:r>
            <a:r>
              <a:rPr lang="ca-ES" sz="2000" b="1" dirty="0"/>
              <a:t>no</a:t>
            </a:r>
            <a:r>
              <a:rPr lang="ca-ES" sz="2000" dirty="0"/>
              <a:t> es poden observar a ull nu o amb el microscopi òptic. Tenen les mateixes propietats i composició en totes les parts del sistema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C78B379-5F90-4E5A-A79B-9D9259BB7B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5514" y="2249855"/>
            <a:ext cx="1715672" cy="14297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A3950C0-E914-49A3-B322-0D5E21908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699" y="2249855"/>
            <a:ext cx="1924832" cy="120302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9FE02AF-30E6-46FD-8E8E-B48C786204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3129" y="2249855"/>
            <a:ext cx="1895340" cy="14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53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SUBSTÀNCIES PURES I MESCLES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801EE5C-99A9-4F89-98FE-E746FE04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532" y="1110521"/>
            <a:ext cx="7808935" cy="503085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0691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SUBSTÀNCIES PURES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BBFDA2-775B-4478-A28E-91C62E12677A}"/>
              </a:ext>
            </a:extLst>
          </p:cNvPr>
          <p:cNvSpPr txBox="1"/>
          <p:nvPr/>
        </p:nvSpPr>
        <p:spPr>
          <a:xfrm>
            <a:off x="674255" y="1182189"/>
            <a:ext cx="1031905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ca-ES" sz="2000" dirty="0"/>
              <a:t>Les substàncies pures són sistemes materials formats per </a:t>
            </a:r>
            <a:r>
              <a:rPr lang="ca-ES" sz="2000" b="1" dirty="0"/>
              <a:t>només UN COMPONENT</a:t>
            </a:r>
            <a:r>
              <a:rPr lang="ca-ES" sz="2000" dirty="0"/>
              <a:t>, de manera que tenen una composició fixa i propietats específiques determinades</a:t>
            </a:r>
            <a:r>
              <a:rPr lang="ca-ES" sz="2000" b="1" dirty="0"/>
              <a:t>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C9D06F9-1082-40EE-AC3B-2B6224B807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77"/>
          <a:stretch/>
        </p:blipFill>
        <p:spPr>
          <a:xfrm>
            <a:off x="674255" y="2142441"/>
            <a:ext cx="2180293" cy="17185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8BD5080-9802-4007-848C-83FF9765AC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21" r="9497"/>
          <a:stretch/>
        </p:blipFill>
        <p:spPr>
          <a:xfrm>
            <a:off x="3270476" y="2142440"/>
            <a:ext cx="2325428" cy="171858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9742C0-94AE-4667-8572-985CC5DAE8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58" r="7248"/>
          <a:stretch/>
        </p:blipFill>
        <p:spPr>
          <a:xfrm>
            <a:off x="6029704" y="2142439"/>
            <a:ext cx="2180294" cy="171858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9FCE92-9590-49A5-B943-8292626BEE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926" y="2142438"/>
            <a:ext cx="2367381" cy="171858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C614626-684E-4593-83AB-80986B1C74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300534" y="4187599"/>
            <a:ext cx="3566942" cy="234041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9CB9175-0BB5-47F7-9956-EC0D8EC8E4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0"/>
          <a:stretch/>
        </p:blipFill>
        <p:spPr>
          <a:xfrm>
            <a:off x="2028962" y="4187599"/>
            <a:ext cx="3566942" cy="23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8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MESCLES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D68383C-BD0B-4055-B96C-135C4335DBAF}"/>
              </a:ext>
            </a:extLst>
          </p:cNvPr>
          <p:cNvSpPr txBox="1"/>
          <p:nvPr/>
        </p:nvSpPr>
        <p:spPr>
          <a:xfrm>
            <a:off x="674255" y="1160509"/>
            <a:ext cx="9910618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ca-ES" sz="2000" dirty="0"/>
              <a:t>Les mescles són sistemes formats per una barreja de </a:t>
            </a:r>
            <a:r>
              <a:rPr lang="ca-ES" sz="2000" b="1" dirty="0"/>
              <a:t>més d’una substància pura</a:t>
            </a:r>
            <a:r>
              <a:rPr lang="ca-ES" sz="2000" dirty="0"/>
              <a:t>, de manera que tenen propietats variables en funció de la proporció en la que es trobin </a:t>
            </a:r>
            <a:endParaRPr lang="ca-ES" sz="20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F048CE0-A712-40CC-99CC-4FE2489F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911" y="2189168"/>
            <a:ext cx="2371725" cy="37814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BC6C11D-DBAA-48A5-A791-7EF2878F42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303" b="13192"/>
          <a:stretch/>
        </p:blipFill>
        <p:spPr>
          <a:xfrm>
            <a:off x="674255" y="2308480"/>
            <a:ext cx="2649851" cy="26323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9BF026-9954-464D-8996-E0A270B4E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2323" y="3949904"/>
            <a:ext cx="3638550" cy="22818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A034146-0541-42C6-BDA9-402EB31D41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220" y="4079881"/>
            <a:ext cx="2295525" cy="2295525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68CE6D6-D574-4D6D-A533-F26F1C28AFFE}"/>
              </a:ext>
            </a:extLst>
          </p:cNvPr>
          <p:cNvSpPr/>
          <p:nvPr/>
        </p:nvSpPr>
        <p:spPr>
          <a:xfrm>
            <a:off x="3905999" y="2754751"/>
            <a:ext cx="2743199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400" b="1" dirty="0"/>
              <a:t>MÈTODES FÍSICS</a:t>
            </a:r>
          </a:p>
        </p:txBody>
      </p:sp>
    </p:spTree>
    <p:extLst>
      <p:ext uri="{BB962C8B-B14F-4D97-AF65-F5344CB8AC3E}">
        <p14:creationId xmlns:p14="http://schemas.microsoft.com/office/powerpoint/2010/main" val="35451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MESCLES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6883AA9-1CCC-4E49-9711-4E5960789465}"/>
              </a:ext>
            </a:extLst>
          </p:cNvPr>
          <p:cNvSpPr/>
          <p:nvPr/>
        </p:nvSpPr>
        <p:spPr>
          <a:xfrm>
            <a:off x="4853709" y="1145582"/>
            <a:ext cx="2484581" cy="4802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Mescles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F1D6CFBB-EB3B-46F9-9C0F-808AD40E4EC9}"/>
              </a:ext>
            </a:extLst>
          </p:cNvPr>
          <p:cNvSpPr/>
          <p:nvPr/>
        </p:nvSpPr>
        <p:spPr>
          <a:xfrm rot="2654711">
            <a:off x="4572000" y="1655338"/>
            <a:ext cx="563418" cy="152630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Flecha: hacia abajo 4">
            <a:extLst>
              <a:ext uri="{FF2B5EF4-FFF2-40B4-BE49-F238E27FC236}">
                <a16:creationId xmlns:a16="http://schemas.microsoft.com/office/drawing/2014/main" id="{C2B3192D-0C97-4E00-B763-F33BB6A590AB}"/>
              </a:ext>
            </a:extLst>
          </p:cNvPr>
          <p:cNvSpPr/>
          <p:nvPr/>
        </p:nvSpPr>
        <p:spPr>
          <a:xfrm rot="18945289" flipH="1">
            <a:off x="7065819" y="1655339"/>
            <a:ext cx="563418" cy="1526309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DED419B-8A54-4913-BC61-96C4E946890E}"/>
              </a:ext>
            </a:extLst>
          </p:cNvPr>
          <p:cNvSpPr/>
          <p:nvPr/>
        </p:nvSpPr>
        <p:spPr>
          <a:xfrm>
            <a:off x="2877136" y="3161744"/>
            <a:ext cx="2484581" cy="53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Mescles Homogènies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DC0C339-4C2C-4F67-B873-4B1C6D80F109}"/>
              </a:ext>
            </a:extLst>
          </p:cNvPr>
          <p:cNvSpPr/>
          <p:nvPr/>
        </p:nvSpPr>
        <p:spPr>
          <a:xfrm>
            <a:off x="6742554" y="3161744"/>
            <a:ext cx="2660064" cy="53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Mescles Heterogènies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7EBA962-1B52-4AFB-9F21-3A17A359CD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136" r="51942"/>
          <a:stretch/>
        </p:blipFill>
        <p:spPr>
          <a:xfrm>
            <a:off x="512630" y="1584832"/>
            <a:ext cx="2138232" cy="25114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51F3A84-580B-4947-9DCA-933413BE2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69" y="3998787"/>
            <a:ext cx="6359063" cy="26364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7A7FF49-F7C7-47E4-85FB-043008737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087"/>
          <a:stretch/>
        </p:blipFill>
        <p:spPr>
          <a:xfrm>
            <a:off x="1048335" y="4384715"/>
            <a:ext cx="4221017" cy="220114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54E2B2DF-1D54-4EB7-9A09-3DFF0B37383A}"/>
              </a:ext>
            </a:extLst>
          </p:cNvPr>
          <p:cNvSpPr/>
          <p:nvPr/>
        </p:nvSpPr>
        <p:spPr>
          <a:xfrm>
            <a:off x="2877136" y="3682160"/>
            <a:ext cx="2484581" cy="5345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a-ES" sz="2000" b="1" dirty="0"/>
              <a:t>o Dissolucions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3F590A3-E3FA-4D41-BF90-5A8A37F97BA0}"/>
              </a:ext>
            </a:extLst>
          </p:cNvPr>
          <p:cNvSpPr txBox="1"/>
          <p:nvPr/>
        </p:nvSpPr>
        <p:spPr>
          <a:xfrm>
            <a:off x="8769068" y="956065"/>
            <a:ext cx="3381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33, Exercici 4 </a:t>
            </a:r>
            <a:r>
              <a:rPr lang="ca-ES" b="1" i="1" dirty="0">
                <a:solidFill>
                  <a:srgbClr val="FF0000"/>
                </a:solidFill>
              </a:rPr>
              <a:t>(voluntari)</a:t>
            </a:r>
            <a:endParaRPr lang="es-E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IDENTIFIQUEM MESCLES I SUBSTÀNCIES PURES</a:t>
            </a:r>
          </a:p>
        </p:txBody>
      </p:sp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BC1CA3AD-B874-4CB1-8001-16C1ED7375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86556"/>
              </p:ext>
            </p:extLst>
          </p:nvPr>
        </p:nvGraphicFramePr>
        <p:xfrm>
          <a:off x="1520092" y="1348456"/>
          <a:ext cx="9151815" cy="2080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605">
                  <a:extLst>
                    <a:ext uri="{9D8B030D-6E8A-4147-A177-3AD203B41FA5}">
                      <a16:colId xmlns:a16="http://schemas.microsoft.com/office/drawing/2014/main" val="4270488075"/>
                    </a:ext>
                  </a:extLst>
                </a:gridCol>
                <a:gridCol w="3050605">
                  <a:extLst>
                    <a:ext uri="{9D8B030D-6E8A-4147-A177-3AD203B41FA5}">
                      <a16:colId xmlns:a16="http://schemas.microsoft.com/office/drawing/2014/main" val="879921239"/>
                    </a:ext>
                  </a:extLst>
                </a:gridCol>
                <a:gridCol w="3050605">
                  <a:extLst>
                    <a:ext uri="{9D8B030D-6E8A-4147-A177-3AD203B41FA5}">
                      <a16:colId xmlns:a16="http://schemas.microsoft.com/office/drawing/2014/main" val="3617965302"/>
                    </a:ext>
                  </a:extLst>
                </a:gridCol>
              </a:tblGrid>
              <a:tr h="520136">
                <a:tc>
                  <a:txBody>
                    <a:bodyPr/>
                    <a:lstStyle/>
                    <a:p>
                      <a:pPr algn="ctr"/>
                      <a:r>
                        <a:rPr lang="ca-ES" sz="2000" dirty="0"/>
                        <a:t>SUBSTÀNCIES PURES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dirty="0"/>
                        <a:t>MESCLES HOMOGÈNIES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000" dirty="0"/>
                        <a:t>MESCLES HETEROGÈNIES</a:t>
                      </a:r>
                      <a:endParaRPr lang="es-E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0948202"/>
                  </a:ext>
                </a:extLst>
              </a:tr>
              <a:tr h="52013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300686"/>
                  </a:ext>
                </a:extLst>
              </a:tr>
              <a:tr h="52013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70423"/>
                  </a:ext>
                </a:extLst>
              </a:tr>
              <a:tr h="520136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476540"/>
                  </a:ext>
                </a:extLst>
              </a:tr>
            </a:tbl>
          </a:graphicData>
        </a:graphic>
      </p:graphicFrame>
      <p:sp>
        <p:nvSpPr>
          <p:cNvPr id="15" name="CuadroTexto 14">
            <a:extLst>
              <a:ext uri="{FF2B5EF4-FFF2-40B4-BE49-F238E27FC236}">
                <a16:creationId xmlns:a16="http://schemas.microsoft.com/office/drawing/2014/main" id="{FB7F046B-776A-4FD0-A83B-A269339D5BF3}"/>
              </a:ext>
            </a:extLst>
          </p:cNvPr>
          <p:cNvSpPr txBox="1"/>
          <p:nvPr/>
        </p:nvSpPr>
        <p:spPr>
          <a:xfrm>
            <a:off x="4639993" y="4093697"/>
            <a:ext cx="2912012" cy="2246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a-ES" sz="2000" dirty="0"/>
              <a:t>AIGUA DE MAR</a:t>
            </a:r>
          </a:p>
          <a:p>
            <a:pPr algn="ctr"/>
            <a:r>
              <a:rPr lang="ca-ES" sz="2000" dirty="0"/>
              <a:t>AIGUA AMB SORRA</a:t>
            </a:r>
          </a:p>
          <a:p>
            <a:pPr algn="ctr"/>
            <a:r>
              <a:rPr lang="ca-ES" sz="2000" dirty="0"/>
              <a:t>SAL COMUNA</a:t>
            </a:r>
          </a:p>
          <a:p>
            <a:pPr algn="ctr"/>
            <a:r>
              <a:rPr lang="ca-ES" sz="2000" dirty="0"/>
              <a:t>SUC DE TARONJA</a:t>
            </a:r>
          </a:p>
          <a:p>
            <a:pPr algn="ctr"/>
            <a:r>
              <a:rPr lang="ca-ES" sz="2000" dirty="0"/>
              <a:t>MONEDA DE COURE</a:t>
            </a:r>
          </a:p>
          <a:p>
            <a:pPr algn="ctr"/>
            <a:r>
              <a:rPr lang="ca-ES" sz="2000" dirty="0"/>
              <a:t>GUIX</a:t>
            </a:r>
          </a:p>
          <a:p>
            <a:pPr algn="ctr"/>
            <a:r>
              <a:rPr lang="es-ES" sz="2000" dirty="0"/>
              <a:t>VINAGRE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15F79ED-6D25-4468-837F-AC457192951D}"/>
              </a:ext>
            </a:extLst>
          </p:cNvPr>
          <p:cNvSpPr txBox="1"/>
          <p:nvPr/>
        </p:nvSpPr>
        <p:spPr>
          <a:xfrm>
            <a:off x="8862881" y="6340466"/>
            <a:ext cx="279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>
                <a:solidFill>
                  <a:srgbClr val="FF0000"/>
                </a:solidFill>
              </a:rPr>
              <a:t>Pàgina 36, Exercicis 10 i 11</a:t>
            </a:r>
            <a:endParaRPr lang="es-E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28A7199-4935-4E3B-8ED7-104C85747AE8}"/>
              </a:ext>
            </a:extLst>
          </p:cNvPr>
          <p:cNvSpPr/>
          <p:nvPr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chemeClr val="accent4">
              <a:lumMod val="40000"/>
              <a:lumOff val="60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5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Berlin Sans FB Demi" panose="020E0802020502020306" pitchFamily="34" charset="0"/>
                <a:ea typeface="+mn-ea"/>
                <a:cs typeface="+mn-cs"/>
              </a:rPr>
              <a:t>	MESCLES HETEROGÈNIES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3D3160-9655-4C64-885A-63F5230879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98" r="4671"/>
          <a:stretch/>
        </p:blipFill>
        <p:spPr>
          <a:xfrm>
            <a:off x="8776124" y="4914553"/>
            <a:ext cx="2341821" cy="168815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273366B-D3FF-49F7-BEA7-A8DDA2C86F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184" y="2106677"/>
            <a:ext cx="2011330" cy="2057042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459D26D-A9ED-4CE6-A387-ACF71B563E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0006" y="3133602"/>
            <a:ext cx="2011330" cy="20113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32CA839-5360-4911-A1C9-9A71B540ED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31" r="34012"/>
          <a:stretch/>
        </p:blipFill>
        <p:spPr>
          <a:xfrm>
            <a:off x="5042421" y="2844942"/>
            <a:ext cx="2608070" cy="282170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48E5882-645A-4BB9-BD5E-F162A3FCAE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58"/>
          <a:stretch/>
        </p:blipFill>
        <p:spPr>
          <a:xfrm>
            <a:off x="2402388" y="2364258"/>
            <a:ext cx="2766432" cy="28892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527BFD5-3310-48DD-9937-C76B52896B5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098"/>
          <a:stretch/>
        </p:blipFill>
        <p:spPr>
          <a:xfrm>
            <a:off x="569578" y="5809917"/>
            <a:ext cx="7575895" cy="707295"/>
          </a:xfrm>
          <a:prstGeom prst="rect">
            <a:avLst/>
          </a:prstGeom>
        </p:spPr>
      </p:pic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81F46681-3FDB-4AC7-A5FB-F305BDA02A88}"/>
              </a:ext>
            </a:extLst>
          </p:cNvPr>
          <p:cNvSpPr/>
          <p:nvPr/>
        </p:nvSpPr>
        <p:spPr>
          <a:xfrm rot="3241045">
            <a:off x="5098944" y="2596371"/>
            <a:ext cx="387927" cy="7919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D9DC6B8A-8399-485C-A11E-537BFF30D9C4}"/>
              </a:ext>
            </a:extLst>
          </p:cNvPr>
          <p:cNvSpPr/>
          <p:nvPr/>
        </p:nvSpPr>
        <p:spPr>
          <a:xfrm rot="739238">
            <a:off x="5623151" y="2987573"/>
            <a:ext cx="387927" cy="8378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B1696A6-88A1-4235-AA21-7C4A979BB64E}"/>
              </a:ext>
            </a:extLst>
          </p:cNvPr>
          <p:cNvSpPr txBox="1"/>
          <p:nvPr/>
        </p:nvSpPr>
        <p:spPr>
          <a:xfrm>
            <a:off x="5646764" y="2539180"/>
            <a:ext cx="203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FASE DISPERSA</a:t>
            </a:r>
          </a:p>
        </p:txBody>
      </p:sp>
      <p:sp>
        <p:nvSpPr>
          <p:cNvPr id="14" name="Flecha: hacia abajo 13">
            <a:extLst>
              <a:ext uri="{FF2B5EF4-FFF2-40B4-BE49-F238E27FC236}">
                <a16:creationId xmlns:a16="http://schemas.microsoft.com/office/drawing/2014/main" id="{66955EC5-E7E3-438C-BA12-583278A96A77}"/>
              </a:ext>
            </a:extLst>
          </p:cNvPr>
          <p:cNvSpPr/>
          <p:nvPr/>
        </p:nvSpPr>
        <p:spPr>
          <a:xfrm rot="3155207">
            <a:off x="3838346" y="2103240"/>
            <a:ext cx="387927" cy="84708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1018FD7-2A8C-4599-A059-0944B9BBF49D}"/>
              </a:ext>
            </a:extLst>
          </p:cNvPr>
          <p:cNvSpPr txBox="1"/>
          <p:nvPr/>
        </p:nvSpPr>
        <p:spPr>
          <a:xfrm>
            <a:off x="4357525" y="2013501"/>
            <a:ext cx="2032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FASE DISPERSANT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6E5CEC-7FC0-4C5A-A5DC-04AE11B7D3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0680" y="991307"/>
            <a:ext cx="9006155" cy="81649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37B9516-39B4-40C1-96B5-CFAAE128A4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858"/>
          <a:stretch/>
        </p:blipFill>
        <p:spPr>
          <a:xfrm>
            <a:off x="472646" y="2222474"/>
            <a:ext cx="1744823" cy="18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1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</TotalTime>
  <Words>362</Words>
  <Application>Microsoft Office PowerPoint</Application>
  <PresentationFormat>Panorámica</PresentationFormat>
  <Paragraphs>78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7" baseType="lpstr">
      <vt:lpstr>Arial</vt:lpstr>
      <vt:lpstr>Berlin Sans FB Demi</vt:lpstr>
      <vt:lpstr>Calibri</vt:lpstr>
      <vt:lpstr>Calibri Light</vt:lpstr>
      <vt:lpstr>Cambria Math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Pol</dc:creator>
  <cp:lastModifiedBy>Pol Sant Hill</cp:lastModifiedBy>
  <cp:revision>52</cp:revision>
  <dcterms:created xsi:type="dcterms:W3CDTF">2019-08-15T09:22:26Z</dcterms:created>
  <dcterms:modified xsi:type="dcterms:W3CDTF">2019-10-28T17:15:37Z</dcterms:modified>
</cp:coreProperties>
</file>